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66" r:id="rId3"/>
    <p:sldId id="267" r:id="rId4"/>
    <p:sldId id="281" r:id="rId5"/>
    <p:sldId id="282" r:id="rId6"/>
    <p:sldId id="280" r:id="rId7"/>
    <p:sldId id="258" r:id="rId8"/>
    <p:sldId id="262" r:id="rId9"/>
    <p:sldId id="263" r:id="rId10"/>
    <p:sldId id="260" r:id="rId11"/>
    <p:sldId id="269" r:id="rId12"/>
    <p:sldId id="270" r:id="rId13"/>
    <p:sldId id="265" r:id="rId14"/>
    <p:sldId id="283" r:id="rId15"/>
    <p:sldId id="274" r:id="rId16"/>
    <p:sldId id="277" r:id="rId17"/>
    <p:sldId id="276" r:id="rId18"/>
    <p:sldId id="272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68"/>
    <p:restoredTop sz="83659"/>
  </p:normalViewPr>
  <p:slideViewPr>
    <p:cSldViewPr snapToGrid="0" snapToObjects="1">
      <p:cViewPr varScale="1">
        <p:scale>
          <a:sx n="87" d="100"/>
          <a:sy n="87" d="100"/>
        </p:scale>
        <p:origin x="10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EC59B-66F2-F34F-8A79-7F98E089E5A8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F194C-352D-1342-B232-900AB33BF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1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37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08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846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022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58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59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44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06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79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76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4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Üben</a:t>
            </a:r>
            <a:r>
              <a:rPr lang="en-US" dirty="0"/>
              <a:t> </a:t>
            </a:r>
          </a:p>
          <a:p>
            <a:r>
              <a:rPr lang="en-US" dirty="0"/>
              <a:t>Umlaut </a:t>
            </a:r>
          </a:p>
          <a:p>
            <a:endParaRPr lang="en-US" dirty="0"/>
          </a:p>
          <a:p>
            <a:r>
              <a:rPr lang="en-US" dirty="0" err="1"/>
              <a:t>Ärgern</a:t>
            </a:r>
            <a:r>
              <a:rPr lang="en-US" dirty="0"/>
              <a:t> </a:t>
            </a:r>
          </a:p>
          <a:p>
            <a:r>
              <a:rPr lang="en-US" dirty="0"/>
              <a:t>Alle</a:t>
            </a:r>
          </a:p>
          <a:p>
            <a:endParaRPr lang="en-US" dirty="0"/>
          </a:p>
          <a:p>
            <a:r>
              <a:rPr lang="en-US" dirty="0" err="1"/>
              <a:t>Hören</a:t>
            </a:r>
            <a:r>
              <a:rPr lang="en-US" dirty="0"/>
              <a:t> </a:t>
            </a:r>
          </a:p>
          <a:p>
            <a:r>
              <a:rPr lang="en-US" dirty="0" err="1"/>
              <a:t>Hoffen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194C-352D-1342-B232-900AB33BF08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42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BBC3C-2D20-0445-AEFB-3BFA8BD72E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7EDC06-E21E-CC46-A3C5-1B109CA1CF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4BEE1-EC97-414C-A17E-A78EA64F2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864F2-F8F1-5F43-8274-0F799C9D0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D6BA1-F10A-9744-9B67-4B8538CD5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48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F8C19-B4F1-9E47-BFEA-3649A3439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11B14F-37DB-3542-990F-889726DDD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51808-F7F1-4F40-9004-ABC37650F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A9D83-94B5-D347-8669-A7B1379F9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D0CFE-26A2-7E4F-93F2-49A3606D2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0B8849-830C-C443-9E2C-A3E8BD2DFA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56006-B5DA-A04F-82DA-9963F31AF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0F60C-C692-E84C-8982-2754F50FE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33632-3894-7C42-91DC-A41FBC431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BD697-5101-A444-A229-E9DC734BF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3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766D9-4C04-694D-B437-03BF882A9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7185D-EEF0-4D41-8812-0A1BCB836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C7F50-D826-8647-905D-0413F0F26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935C9-2163-834B-8AD2-6950F21D6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E1ACE-E096-D74C-B910-9AB4BBBCD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50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4275C-6978-AD47-988F-70AE4D54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1DBD34-BCCB-7A48-848F-9022B6F70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B17C5-9A2E-4D44-8A89-0F5BB0DB7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2ABB-4FB8-DA4D-8387-8B5DBC7B5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5479F-1DC1-A34D-8E79-58F76F8C2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3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22486-1588-E049-8E6D-82D3EC85C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B3B48-9E4F-6344-957F-9344728338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374CD6-0DF2-3140-8587-03925BBCA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F803D5-4CB2-2B4C-8F92-4B1764E7E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A79800-2F69-F048-999F-91D22C6D6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DA190-4E88-9046-8B49-91B12918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0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D2EA7-DB95-F543-82BF-432A2F141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6D4A8-8845-F14E-84B1-929BD0DD8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0FA0A-8EB9-E743-A850-3D5B8C6B2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E5F5A9-FBF7-EB40-B6A6-89628E659F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DF4BBE-C127-5840-B764-6779F7E155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09ED3D-F913-5C4E-9CAF-A380D89C5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773EE1-6F21-D149-9C86-107523989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AA8CF8-AD88-C246-B199-94616C578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3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553D1-53B0-2049-B6B9-AB7D54D88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4BA295-8101-DC48-B4D9-55AD8DAB1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BCAE05-EE70-0148-A337-0E6AA0A4A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C8206A-7AED-504E-8109-4F6EE8DF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5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903A7E-ACCE-CB42-BE6A-B32B24A92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1CB04B-A13C-DC43-A5AF-B421A800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4E142-F8E5-C448-ACD9-93403360A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81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70D63-48DA-3141-886E-292626BD0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DFFBA-4155-3B43-AC43-D5AF50ED1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F268B3-4190-AB4A-B5A7-F82583EDA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FE163A-0919-3E4C-99C4-D218A161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796BA6-D904-5442-B622-64C83924F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22C54-3C54-DA4E-9662-E2E62006D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773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507BA-D9C3-D84E-A47F-F51F67096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9B636D-D1D4-EC43-BDA9-B07E69ED18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583DDA-B9FC-DD4F-A62E-2F55BAF87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1C7ED7-D5FE-724E-B8A2-F340DA7FC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A9036-82BF-0542-804D-9E01F2C94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5AB5D-8C0C-C64C-83D6-FDD1B783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34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7BADC1-278E-9642-A512-CF58EE64B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B67AC-820B-5547-AE32-54D8CC1BD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E9B26-FE6A-124E-9F38-BEF89A209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9F7CC-34C3-2C4C-A890-66DCCC50E6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CDBCF-8649-174D-8C5C-B50061099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CD8CF-3C4E-3A40-8306-93BA74460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953BA-AF60-614A-93EF-B7D5F9C9F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32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zxQXEyMMC0E?feature=oembed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8.tiff"/><Relationship Id="rId5" Type="http://schemas.openxmlformats.org/officeDocument/2006/relationships/image" Target="../media/image27.tiff"/><Relationship Id="rId10" Type="http://schemas.openxmlformats.org/officeDocument/2006/relationships/image" Target="../media/image32.jpeg"/><Relationship Id="rId4" Type="http://schemas.openxmlformats.org/officeDocument/2006/relationships/image" Target="../media/image26.tiff"/><Relationship Id="rId9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tif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7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6.tiff"/><Relationship Id="rId5" Type="http://schemas.openxmlformats.org/officeDocument/2006/relationships/image" Target="../media/image35.tiff"/><Relationship Id="rId4" Type="http://schemas.openxmlformats.org/officeDocument/2006/relationships/image" Target="../media/image34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2.tiff"/><Relationship Id="rId5" Type="http://schemas.openxmlformats.org/officeDocument/2006/relationships/image" Target="../media/image41.tiff"/><Relationship Id="rId4" Type="http://schemas.openxmlformats.org/officeDocument/2006/relationships/image" Target="../media/image40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tiff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if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tiff"/><Relationship Id="rId3" Type="http://schemas.openxmlformats.org/officeDocument/2006/relationships/image" Target="../media/image14.tiff"/><Relationship Id="rId7" Type="http://schemas.openxmlformats.org/officeDocument/2006/relationships/image" Target="../media/image18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7.tiff"/><Relationship Id="rId5" Type="http://schemas.openxmlformats.org/officeDocument/2006/relationships/image" Target="../media/image16.tiff"/><Relationship Id="rId4" Type="http://schemas.openxmlformats.org/officeDocument/2006/relationships/image" Target="../media/image15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E9E935-74FF-6A44-8232-C1FC8DA26401}"/>
              </a:ext>
            </a:extLst>
          </p:cNvPr>
          <p:cNvSpPr txBox="1"/>
          <p:nvPr/>
        </p:nvSpPr>
        <p:spPr>
          <a:xfrm>
            <a:off x="130628" y="0"/>
            <a:ext cx="12626727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1. September</a:t>
            </a:r>
          </a:p>
          <a:p>
            <a:r>
              <a:rPr lang="en-US" sz="3200" dirty="0"/>
              <a:t>-</a:t>
            </a:r>
            <a:r>
              <a:rPr lang="en-US" sz="3200" dirty="0" err="1"/>
              <a:t>Organisatorisches</a:t>
            </a:r>
            <a:r>
              <a:rPr lang="en-US" sz="3200" dirty="0"/>
              <a:t> (useful phrases for the classroom, HW, name placards )</a:t>
            </a:r>
          </a:p>
          <a:p>
            <a:r>
              <a:rPr lang="en-US" sz="3200" dirty="0"/>
              <a:t>-der </a:t>
            </a:r>
            <a:r>
              <a:rPr lang="en-US" sz="3200" dirty="0" err="1"/>
              <a:t>Gruß</a:t>
            </a:r>
            <a:r>
              <a:rPr lang="en-US" sz="3200" dirty="0"/>
              <a:t> </a:t>
            </a:r>
          </a:p>
          <a:p>
            <a:r>
              <a:rPr lang="en-US" sz="3200" dirty="0"/>
              <a:t>-Mini Interviews</a:t>
            </a:r>
          </a:p>
          <a:p>
            <a:r>
              <a:rPr lang="en-US" sz="3200" dirty="0"/>
              <a:t>-</a:t>
            </a:r>
            <a:r>
              <a:rPr lang="en-US" sz="3200" dirty="0" err="1"/>
              <a:t>Kognaten</a:t>
            </a:r>
            <a:endParaRPr lang="en-US" sz="3200" dirty="0"/>
          </a:p>
          <a:p>
            <a:r>
              <a:rPr lang="en-US" sz="3200" dirty="0"/>
              <a:t>-Das Alphabet </a:t>
            </a:r>
          </a:p>
          <a:p>
            <a:r>
              <a:rPr lang="en-US" sz="3200" dirty="0"/>
              <a:t>-der </a:t>
            </a:r>
            <a:r>
              <a:rPr lang="en-US" sz="3200" dirty="0" err="1"/>
              <a:t>Vokal</a:t>
            </a:r>
            <a:r>
              <a:rPr lang="en-US" sz="3200" dirty="0"/>
              <a:t>/die </a:t>
            </a:r>
            <a:r>
              <a:rPr lang="en-US" sz="3200" dirty="0" err="1"/>
              <a:t>Vokale</a:t>
            </a:r>
            <a:endParaRPr lang="en-US" sz="3200" dirty="0"/>
          </a:p>
          <a:p>
            <a:r>
              <a:rPr lang="en-US" sz="3200" dirty="0"/>
              <a:t>-der </a:t>
            </a:r>
            <a:r>
              <a:rPr lang="en-US" sz="3200" dirty="0" err="1"/>
              <a:t>Vorname</a:t>
            </a:r>
            <a:r>
              <a:rPr lang="en-US" sz="3200" dirty="0"/>
              <a:t> und der </a:t>
            </a:r>
            <a:r>
              <a:rPr lang="en-US" sz="3200" dirty="0" err="1"/>
              <a:t>Nachname</a:t>
            </a:r>
            <a:r>
              <a:rPr lang="en-US" sz="3200" dirty="0"/>
              <a:t> </a:t>
            </a:r>
          </a:p>
          <a:p>
            <a:endParaRPr lang="en-US" sz="3200" dirty="0"/>
          </a:p>
          <a:p>
            <a:r>
              <a:rPr lang="en-US" sz="3200" dirty="0" err="1"/>
              <a:t>Hausaufgaben</a:t>
            </a:r>
            <a:r>
              <a:rPr lang="en-US" sz="3200" dirty="0"/>
              <a:t>: </a:t>
            </a:r>
          </a:p>
          <a:p>
            <a:r>
              <a:rPr lang="en-US" sz="3200" dirty="0" err="1"/>
              <a:t>Reflexion</a:t>
            </a:r>
            <a:r>
              <a:rPr lang="en-US" sz="3200" dirty="0"/>
              <a:t> (auf Englisch, 4. Sept </a:t>
            </a:r>
            <a:r>
              <a:rPr lang="en-US" sz="3200" dirty="0" err="1"/>
              <a:t>fällig</a:t>
            </a:r>
            <a:r>
              <a:rPr lang="en-US" sz="3200" dirty="0"/>
              <a:t>)</a:t>
            </a:r>
          </a:p>
          <a:p>
            <a:r>
              <a:rPr lang="en-US" sz="2800" dirty="0"/>
              <a:t>Moodle: Das Alphabet; Wie </a:t>
            </a:r>
            <a:r>
              <a:rPr lang="en-US" sz="2800" dirty="0" err="1"/>
              <a:t>heißen</a:t>
            </a:r>
            <a:r>
              <a:rPr lang="en-US" sz="2800" dirty="0"/>
              <a:t> Sie?</a:t>
            </a:r>
          </a:p>
          <a:p>
            <a:r>
              <a:rPr lang="en-US" sz="2800" dirty="0"/>
              <a:t>MindTap: 3, 38, 41 am Donnerstag </a:t>
            </a:r>
            <a:r>
              <a:rPr lang="en-US" sz="2800" dirty="0" err="1"/>
              <a:t>fällig</a:t>
            </a:r>
            <a:r>
              <a:rPr lang="en-US" sz="2800" dirty="0"/>
              <a:t>   ++++Stammtisch NDDH 12 – 1 PM </a:t>
            </a:r>
            <a:r>
              <a:rPr lang="en-US" sz="2800" dirty="0" err="1"/>
              <a:t>freitags</a:t>
            </a:r>
            <a:r>
              <a:rPr lang="en-US" sz="2800" dirty="0"/>
              <a:t>+++++</a:t>
            </a:r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B93F3E-11C7-090E-90BD-1A4604BBB980}"/>
              </a:ext>
            </a:extLst>
          </p:cNvPr>
          <p:cNvSpPr txBox="1"/>
          <p:nvPr/>
        </p:nvSpPr>
        <p:spPr>
          <a:xfrm>
            <a:off x="7429530" y="1803737"/>
            <a:ext cx="432525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Immersive, communicative language</a:t>
            </a:r>
          </a:p>
          <a:p>
            <a:endParaRPr lang="en-US" sz="2800" dirty="0"/>
          </a:p>
          <a:p>
            <a:r>
              <a:rPr lang="en-US" sz="2800" dirty="0"/>
              <a:t>Use grammar/structures in context before you learn why</a:t>
            </a:r>
          </a:p>
          <a:p>
            <a:endParaRPr lang="en-US" sz="2800" dirty="0"/>
          </a:p>
          <a:p>
            <a:r>
              <a:rPr lang="en-US" sz="2800" dirty="0"/>
              <a:t>But always ask questions (</a:t>
            </a:r>
            <a:r>
              <a:rPr lang="en-US" sz="2800" dirty="0" err="1"/>
              <a:t>Fragen</a:t>
            </a:r>
            <a:r>
              <a:rPr lang="en-US" sz="2800" dirty="0"/>
              <a:t>) </a:t>
            </a:r>
            <a:r>
              <a:rPr lang="en-US" sz="2800" dirty="0">
                <a:sym typeface="Wingdings" pitchFamily="2" charset="2"/>
              </a:rPr>
              <a:t>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025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B07F02-DE07-0E4C-845A-0ECB51CBB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169" y="3176318"/>
            <a:ext cx="6495655" cy="26232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5AE82E-8979-FB4A-A230-396FA5F5C1F2}"/>
              </a:ext>
            </a:extLst>
          </p:cNvPr>
          <p:cNvSpPr txBox="1"/>
          <p:nvPr/>
        </p:nvSpPr>
        <p:spPr>
          <a:xfrm>
            <a:off x="345278" y="6027003"/>
            <a:ext cx="11501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3. What symbols and characters do you notice that are different from a standard English language keyboard? [Die </a:t>
            </a:r>
            <a:r>
              <a:rPr lang="en-US" sz="2400" dirty="0" err="1"/>
              <a:t>Testatur</a:t>
            </a:r>
            <a:r>
              <a:rPr lang="en-US" sz="2400" dirty="0"/>
              <a:t>]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CA03A8-2D3C-B245-A356-A111CE4EF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169" y="380667"/>
            <a:ext cx="6495655" cy="268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68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74"/>
    </mc:Choice>
    <mc:Fallback xmlns="">
      <p:transition spd="slow" advTm="3427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98D15-B9C1-D84B-8BA2-1CABF917B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dirty="0"/>
              <a:t>das Alphabet/die </a:t>
            </a:r>
            <a:r>
              <a:rPr lang="en-US" dirty="0" err="1"/>
              <a:t>Buchstaben</a:t>
            </a:r>
            <a:r>
              <a:rPr lang="en-US" dirty="0"/>
              <a:t>  </a:t>
            </a:r>
          </a:p>
        </p:txBody>
      </p:sp>
      <p:pic>
        <p:nvPicPr>
          <p:cNvPr id="4" name="Online Media 3" descr="Das deutsche Alphabet-Lied (German Alphabet Song) - Learn German easily">
            <a:hlinkClick r:id="" action="ppaction://media"/>
            <a:extLst>
              <a:ext uri="{FF2B5EF4-FFF2-40B4-BE49-F238E27FC236}">
                <a16:creationId xmlns:a16="http://schemas.microsoft.com/office/drawing/2014/main" id="{D5A3ABC4-EFA3-8C44-9809-B5B7DC7705C6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3181350" y="1244600"/>
            <a:ext cx="5829300" cy="4368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6B9104-35C5-0844-A885-E1800D840ABC}"/>
              </a:ext>
            </a:extLst>
          </p:cNvPr>
          <p:cNvSpPr txBox="1"/>
          <p:nvPr/>
        </p:nvSpPr>
        <p:spPr>
          <a:xfrm>
            <a:off x="7729538" y="365125"/>
            <a:ext cx="3914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Spielen</a:t>
            </a:r>
            <a:r>
              <a:rPr lang="en-US" dirty="0"/>
              <a:t> Sie das Video und </a:t>
            </a:r>
            <a:r>
              <a:rPr lang="en-US" dirty="0" err="1"/>
              <a:t>singen</a:t>
            </a:r>
            <a:r>
              <a:rPr lang="en-US" dirty="0"/>
              <a:t> Sie </a:t>
            </a:r>
            <a:r>
              <a:rPr lang="en-US" dirty="0" err="1"/>
              <a:t>mit</a:t>
            </a:r>
            <a:r>
              <a:rPr lang="en-US" dirty="0"/>
              <a:t>!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724BB0-AD18-174D-9C1A-2B12B344EFD9}"/>
              </a:ext>
            </a:extLst>
          </p:cNvPr>
          <p:cNvSpPr/>
          <p:nvPr/>
        </p:nvSpPr>
        <p:spPr>
          <a:xfrm>
            <a:off x="2904566" y="6123543"/>
            <a:ext cx="53640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=zxQXEyMMC0E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35C1CE-2E01-1E04-1B5D-AAB760AE1C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8440" y="1011456"/>
            <a:ext cx="8697539" cy="51120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270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799"/>
    </mc:Choice>
    <mc:Fallback xmlns="">
      <p:transition spd="slow" advTm="98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97771" objId="4"/>
        <p14:stopEvt time="98799" objId="4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EA5BF-C569-7A4C-B079-BF386BD22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515" y="103868"/>
            <a:ext cx="10515600" cy="38438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Welche</a:t>
            </a:r>
            <a:r>
              <a:rPr lang="en-US" dirty="0"/>
              <a:t> </a:t>
            </a:r>
            <a:r>
              <a:rPr lang="en-US" dirty="0" err="1"/>
              <a:t>Buchstaben</a:t>
            </a:r>
            <a:r>
              <a:rPr lang="en-US" dirty="0"/>
              <a:t> </a:t>
            </a:r>
            <a:r>
              <a:rPr lang="en-US" dirty="0" err="1"/>
              <a:t>sehen</a:t>
            </a:r>
            <a:r>
              <a:rPr lang="en-US" dirty="0"/>
              <a:t> Sie?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C7E78FA-47CE-274D-A03F-AB8175A76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645640"/>
            <a:ext cx="8389257" cy="610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981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501510-6D55-DE4E-BF22-11F23DC50E65}"/>
              </a:ext>
            </a:extLst>
          </p:cNvPr>
          <p:cNvSpPr txBox="1"/>
          <p:nvPr/>
        </p:nvSpPr>
        <p:spPr>
          <a:xfrm>
            <a:off x="1" y="224689"/>
            <a:ext cx="12595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 			E			I 			O 			U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0746AE-186A-CA49-8D00-9FE0A7D96319}"/>
              </a:ext>
            </a:extLst>
          </p:cNvPr>
          <p:cNvSpPr txBox="1"/>
          <p:nvPr/>
        </p:nvSpPr>
        <p:spPr>
          <a:xfrm>
            <a:off x="418150" y="3351378"/>
            <a:ext cx="115441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/>
              <a:t>ä</a:t>
            </a:r>
            <a:r>
              <a:rPr lang="en-US" sz="5400" dirty="0"/>
              <a:t> (ae) 			      </a:t>
            </a:r>
            <a:r>
              <a:rPr lang="en-US" sz="5400" dirty="0" err="1"/>
              <a:t>ö</a:t>
            </a:r>
            <a:r>
              <a:rPr lang="en-US" sz="5400" dirty="0"/>
              <a:t> (</a:t>
            </a:r>
            <a:r>
              <a:rPr lang="en-US" sz="5400" dirty="0" err="1"/>
              <a:t>oe</a:t>
            </a:r>
            <a:r>
              <a:rPr lang="en-US" sz="5400" dirty="0"/>
              <a:t>)	               </a:t>
            </a:r>
            <a:r>
              <a:rPr lang="en-US" sz="5400" dirty="0" err="1"/>
              <a:t>ü</a:t>
            </a:r>
            <a:r>
              <a:rPr lang="en-US" sz="5400" dirty="0"/>
              <a:t> (</a:t>
            </a:r>
            <a:r>
              <a:rPr lang="en-US" sz="5400" dirty="0" err="1"/>
              <a:t>ue</a:t>
            </a:r>
            <a:r>
              <a:rPr lang="en-US" sz="5400" dirty="0"/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7C8FD3-9F1F-1A44-BA33-0FF073BF4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4455" y="4443755"/>
            <a:ext cx="1858960" cy="18589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A3C9DD-80F0-CD4A-998A-B3CA29CFC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3505" y="4049362"/>
            <a:ext cx="1902421" cy="22533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B0BF9C-4608-8E48-ACCB-B6C882A1B32E}"/>
              </a:ext>
            </a:extLst>
          </p:cNvPr>
          <p:cNvSpPr txBox="1"/>
          <p:nvPr/>
        </p:nvSpPr>
        <p:spPr>
          <a:xfrm>
            <a:off x="4764455" y="6263979"/>
            <a:ext cx="203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das Ohr/</a:t>
            </a:r>
            <a:r>
              <a:rPr lang="en-US" dirty="0" err="1"/>
              <a:t>hören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57FB1A-DAB6-5648-ACEA-6A3F3AEBEDD9}"/>
              </a:ext>
            </a:extLst>
          </p:cNvPr>
          <p:cNvSpPr txBox="1"/>
          <p:nvPr/>
        </p:nvSpPr>
        <p:spPr>
          <a:xfrm>
            <a:off x="8346280" y="6346475"/>
            <a:ext cx="2957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das Buch/ die </a:t>
            </a:r>
            <a:r>
              <a:rPr lang="en-US" dirty="0" err="1"/>
              <a:t>Bücher</a:t>
            </a:r>
            <a:r>
              <a:rPr lang="en-US" dirty="0"/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72823FF-D37D-B547-B4B2-721E795580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4605" y="986039"/>
            <a:ext cx="2222500" cy="1333500"/>
          </a:xfrm>
          <a:prstGeom prst="rect">
            <a:avLst/>
          </a:prstGeom>
        </p:spPr>
      </p:pic>
      <p:pic>
        <p:nvPicPr>
          <p:cNvPr id="2" name="Picture 1" descr="One Apple Near the Pile of Apples Stock Photo - Image of apple, white:  169085004">
            <a:extLst>
              <a:ext uri="{FF2B5EF4-FFF2-40B4-BE49-F238E27FC236}">
                <a16:creationId xmlns:a16="http://schemas.microsoft.com/office/drawing/2014/main" id="{6A1544AF-E029-C8B9-22B5-C0329C0E8C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201" y="4095132"/>
            <a:ext cx="3149394" cy="20995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0E37AD-4CA2-EFC4-3115-CDF390293FE6}"/>
              </a:ext>
            </a:extLst>
          </p:cNvPr>
          <p:cNvSpPr txBox="1"/>
          <p:nvPr/>
        </p:nvSpPr>
        <p:spPr>
          <a:xfrm>
            <a:off x="418150" y="6263979"/>
            <a:ext cx="3111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der Apfel (sing.)/ die </a:t>
            </a:r>
            <a:r>
              <a:rPr lang="en-US" dirty="0" err="1"/>
              <a:t>Äpfel</a:t>
            </a:r>
            <a:endParaRPr lang="en-US" dirty="0"/>
          </a:p>
        </p:txBody>
      </p:sp>
      <p:pic>
        <p:nvPicPr>
          <p:cNvPr id="6" name="Picture 5" descr="Single Green Apple Isolated on White Stock Photo - Image of diet, closeup:  10338928">
            <a:extLst>
              <a:ext uri="{FF2B5EF4-FFF2-40B4-BE49-F238E27FC236}">
                <a16:creationId xmlns:a16="http://schemas.microsoft.com/office/drawing/2014/main" id="{5F278E74-E4F2-AE81-FE20-72C894C0F1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7602" y="1088754"/>
            <a:ext cx="2222500" cy="1483519"/>
          </a:xfrm>
          <a:prstGeom prst="rect">
            <a:avLst/>
          </a:prstGeom>
        </p:spPr>
      </p:pic>
      <p:pic>
        <p:nvPicPr>
          <p:cNvPr id="7" name="Picture 6" descr="Four-toed Hedgehog - Phoenix Zoo">
            <a:extLst>
              <a:ext uri="{FF2B5EF4-FFF2-40B4-BE49-F238E27FC236}">
                <a16:creationId xmlns:a16="http://schemas.microsoft.com/office/drawing/2014/main" id="{A00DE1CB-C4AE-B180-44B7-F3B663FD12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3150" y="1054024"/>
            <a:ext cx="1121896" cy="14835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7FC7B38-3F9D-DDA3-03A5-9A811E6B4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201" y="946368"/>
            <a:ext cx="1625905" cy="1625905"/>
          </a:xfrm>
          <a:prstGeom prst="rect">
            <a:avLst/>
          </a:prstGeom>
        </p:spPr>
      </p:pic>
      <p:pic>
        <p:nvPicPr>
          <p:cNvPr id="16" name="Picture 15" descr="German Food: 27 Popular Dishes + 5 Secret Recipe Tips - Domestic Fits">
            <a:extLst>
              <a:ext uri="{FF2B5EF4-FFF2-40B4-BE49-F238E27FC236}">
                <a16:creationId xmlns:a16="http://schemas.microsoft.com/office/drawing/2014/main" id="{F017459C-6407-81FB-0C2D-2CB85ADD01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19017" y="1217116"/>
            <a:ext cx="2032736" cy="13551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A98B309-9587-6937-FBF1-CBCBFFA11407}"/>
              </a:ext>
            </a:extLst>
          </p:cNvPr>
          <p:cNvSpPr txBox="1"/>
          <p:nvPr/>
        </p:nvSpPr>
        <p:spPr>
          <a:xfrm>
            <a:off x="235974" y="2757948"/>
            <a:ext cx="11692221" cy="379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der Apfel 			das Essen 		der Igel 			das Ohr 		das Buch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124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993"/>
    </mc:Choice>
    <mc:Fallback xmlns="">
      <p:transition spd="slow" advTm="120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3" grpId="0"/>
      <p:bldP spid="3" grpId="0"/>
      <p:bldP spid="17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0A1E5-5E01-2922-A772-B2F3DFC20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 Umlauts….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83F0F-1CA7-E7BF-F6F9-BBCE90936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9" y="162631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800" dirty="0" err="1"/>
              <a:t>Üben</a:t>
            </a:r>
            <a:r>
              <a:rPr lang="en-US" sz="4800" dirty="0"/>
              <a:t> Sie die Umlauts! 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 err="1"/>
              <a:t>Hören</a:t>
            </a:r>
            <a:r>
              <a:rPr lang="en-US" sz="4800" dirty="0"/>
              <a:t> Sie gut </a:t>
            </a:r>
            <a:r>
              <a:rPr lang="en-US" sz="4800" dirty="0" err="1"/>
              <a:t>zu</a:t>
            </a:r>
            <a:r>
              <a:rPr lang="en-US" sz="4800" dirty="0"/>
              <a:t>! 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 err="1"/>
              <a:t>Ärgern</a:t>
            </a:r>
            <a:r>
              <a:rPr lang="en-US" sz="4800" dirty="0"/>
              <a:t> Sie </a:t>
            </a:r>
            <a:r>
              <a:rPr lang="en-US" sz="4800" dirty="0" err="1"/>
              <a:t>sich</a:t>
            </a:r>
            <a:r>
              <a:rPr lang="en-US" sz="4800" dirty="0"/>
              <a:t> nicht </a:t>
            </a:r>
            <a:r>
              <a:rPr lang="en-US" sz="4800" dirty="0">
                <a:sym typeface="Wingdings" pitchFamily="2" charset="2"/>
              </a:rPr>
              <a:t> </a:t>
            </a:r>
          </a:p>
          <a:p>
            <a:pPr marL="0" indent="0">
              <a:buNone/>
            </a:pPr>
            <a:r>
              <a:rPr lang="en-US" sz="4800" dirty="0">
                <a:sym typeface="Wingdings" pitchFamily="2" charset="2"/>
              </a:rPr>
              <a:t>Alles </a:t>
            </a:r>
            <a:r>
              <a:rPr lang="en-US" sz="4800" dirty="0" err="1">
                <a:sym typeface="Wingdings" pitchFamily="2" charset="2"/>
              </a:rPr>
              <a:t>ist</a:t>
            </a:r>
            <a:r>
              <a:rPr lang="en-US" sz="4800" dirty="0">
                <a:sym typeface="Wingdings" pitchFamily="2" charset="2"/>
              </a:rPr>
              <a:t> gut </a:t>
            </a:r>
            <a:endParaRPr lang="en-US" sz="4800" dirty="0"/>
          </a:p>
        </p:txBody>
      </p:sp>
      <p:pic>
        <p:nvPicPr>
          <p:cNvPr id="4" name="Picture 3" descr="Schmidt Spiele 49330 Classic Line, &quot;Mensch ärgere Dich nicht&quot;, with">
            <a:extLst>
              <a:ext uri="{FF2B5EF4-FFF2-40B4-BE49-F238E27FC236}">
                <a16:creationId xmlns:a16="http://schemas.microsoft.com/office/drawing/2014/main" id="{2B8D4C10-2A2B-C4F8-3260-D61ED01EF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051" y="1421682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04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45B31D-8C5C-8549-BC89-FB4B11D30BF6}"/>
              </a:ext>
            </a:extLst>
          </p:cNvPr>
          <p:cNvSpPr txBox="1"/>
          <p:nvPr/>
        </p:nvSpPr>
        <p:spPr>
          <a:xfrm>
            <a:off x="668735" y="714708"/>
            <a:ext cx="113204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ei</a:t>
            </a:r>
            <a:r>
              <a:rPr lang="en-US" sz="4400" dirty="0"/>
              <a:t>		</a:t>
            </a:r>
            <a:r>
              <a:rPr lang="en-US" sz="4400" dirty="0" err="1"/>
              <a:t>ie</a:t>
            </a:r>
            <a:r>
              <a:rPr lang="en-US" sz="4400" dirty="0"/>
              <a:t>			</a:t>
            </a:r>
            <a:r>
              <a:rPr lang="en-US" sz="4400" dirty="0" err="1"/>
              <a:t>eu</a:t>
            </a:r>
            <a:r>
              <a:rPr lang="en-US" sz="4400" dirty="0"/>
              <a:t> 		     v 			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D52420-C1A2-A849-9649-C58535733C21}"/>
              </a:ext>
            </a:extLst>
          </p:cNvPr>
          <p:cNvSpPr txBox="1"/>
          <p:nvPr/>
        </p:nvSpPr>
        <p:spPr>
          <a:xfrm>
            <a:off x="9724547" y="3769510"/>
            <a:ext cx="2264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das Wasser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113643-6852-7649-8C1C-24DDF8E89E3C}"/>
              </a:ext>
            </a:extLst>
          </p:cNvPr>
          <p:cNvSpPr txBox="1"/>
          <p:nvPr/>
        </p:nvSpPr>
        <p:spPr>
          <a:xfrm>
            <a:off x="671513" y="3769510"/>
            <a:ext cx="1200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Eins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AA16A8-7D67-444E-AD3F-A5F36053A493}"/>
              </a:ext>
            </a:extLst>
          </p:cNvPr>
          <p:cNvSpPr txBox="1"/>
          <p:nvPr/>
        </p:nvSpPr>
        <p:spPr>
          <a:xfrm>
            <a:off x="2186924" y="3769510"/>
            <a:ext cx="2011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die Liebe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393A5-5F1F-CC4F-86E5-D4A4B1D34509}"/>
              </a:ext>
            </a:extLst>
          </p:cNvPr>
          <p:cNvSpPr txBox="1"/>
          <p:nvPr/>
        </p:nvSpPr>
        <p:spPr>
          <a:xfrm>
            <a:off x="4593034" y="3769510"/>
            <a:ext cx="1643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Europa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878C71-C97F-6146-9407-2C71427AC94A}"/>
              </a:ext>
            </a:extLst>
          </p:cNvPr>
          <p:cNvSpPr txBox="1"/>
          <p:nvPr/>
        </p:nvSpPr>
        <p:spPr>
          <a:xfrm>
            <a:off x="6886601" y="3769510"/>
            <a:ext cx="2264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der </a:t>
            </a:r>
            <a:r>
              <a:rPr lang="en-US" sz="3200" dirty="0" err="1"/>
              <a:t>Vater</a:t>
            </a:r>
            <a:r>
              <a:rPr lang="en-US" sz="3200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19F1AC-3ECB-F543-8263-00202722ED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35" y="1789502"/>
            <a:ext cx="1894245" cy="18942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79056C-C21F-A84A-ABB4-DC06BD73D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2058" y="1695611"/>
            <a:ext cx="1894245" cy="18942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A39683-51A3-8349-BBDA-AD72A3A69C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9276" y="1603984"/>
            <a:ext cx="2110581" cy="18942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678883-45C3-9245-A545-A9E0080823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0670" y="1661629"/>
            <a:ext cx="2296214" cy="17673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8016E4-220B-4A4D-AAEA-1A596E0F89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6922" y="1695612"/>
            <a:ext cx="1739900" cy="17333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68CB15-9FEA-994D-896C-7CB606E60E53}"/>
              </a:ext>
            </a:extLst>
          </p:cNvPr>
          <p:cNvSpPr txBox="1"/>
          <p:nvPr/>
        </p:nvSpPr>
        <p:spPr>
          <a:xfrm>
            <a:off x="1543987" y="5066675"/>
            <a:ext cx="93088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Wie </a:t>
            </a:r>
            <a:r>
              <a:rPr lang="en-US" sz="4000" dirty="0" err="1"/>
              <a:t>buchstabieren</a:t>
            </a:r>
            <a:r>
              <a:rPr lang="en-US" sz="4000" dirty="0"/>
              <a:t> </a:t>
            </a:r>
            <a:r>
              <a:rPr lang="en-US" sz="4000" dirty="0" err="1"/>
              <a:t>oder</a:t>
            </a:r>
            <a:r>
              <a:rPr lang="en-US" sz="4000" dirty="0"/>
              <a:t> </a:t>
            </a:r>
            <a:r>
              <a:rPr lang="en-US" sz="4000" dirty="0" err="1"/>
              <a:t>schreiben</a:t>
            </a:r>
            <a:r>
              <a:rPr lang="en-US" sz="4000" dirty="0"/>
              <a:t> Sie ….?</a:t>
            </a:r>
          </a:p>
          <a:p>
            <a:r>
              <a:rPr lang="en-US" sz="4000" dirty="0"/>
              <a:t>Sie </a:t>
            </a:r>
            <a:r>
              <a:rPr lang="en-US" sz="4000" dirty="0" err="1"/>
              <a:t>buchstabieren</a:t>
            </a:r>
            <a:r>
              <a:rPr lang="en-US" sz="4000"/>
              <a:t> ……… </a:t>
            </a:r>
            <a:endParaRPr lang="en-US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73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096"/>
    </mc:Choice>
    <mc:Fallback xmlns="">
      <p:transition spd="slow" advTm="83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264E6-9E2A-6B47-9B9E-93A764D6F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0455C-5FB9-F542-B494-5103DD498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/>
              <a:t>Ich </a:t>
            </a:r>
            <a:r>
              <a:rPr lang="en-US" sz="4400" dirty="0" err="1"/>
              <a:t>heiße</a:t>
            </a:r>
            <a:r>
              <a:rPr lang="en-US" sz="4400" dirty="0"/>
              <a:t> Margaret. Sie </a:t>
            </a:r>
            <a:r>
              <a:rPr lang="en-US" sz="4400" dirty="0" err="1"/>
              <a:t>buchstabieren</a:t>
            </a:r>
            <a:r>
              <a:rPr lang="en-US" sz="4400" dirty="0"/>
              <a:t> Margaret …. M-A-R-G-A-R-E-T</a:t>
            </a:r>
          </a:p>
          <a:p>
            <a:r>
              <a:rPr lang="en-US" sz="4400" dirty="0"/>
              <a:t>Wie </a:t>
            </a:r>
            <a:r>
              <a:rPr lang="en-US" sz="4400" dirty="0" err="1"/>
              <a:t>heißen</a:t>
            </a:r>
            <a:r>
              <a:rPr lang="en-US" sz="4400" dirty="0"/>
              <a:t> Sie? </a:t>
            </a:r>
          </a:p>
          <a:p>
            <a:endParaRPr lang="en-US" sz="4400" dirty="0"/>
          </a:p>
          <a:p>
            <a:endParaRPr lang="en-US" sz="4400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501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ANCELLED - Friday Film Fest: Der Vorname (2018) - The German Society of  Pennsylvania">
            <a:extLst>
              <a:ext uri="{FF2B5EF4-FFF2-40B4-BE49-F238E27FC236}">
                <a16:creationId xmlns:a16="http://schemas.microsoft.com/office/drawing/2014/main" id="{6F8C3ABC-9D1B-7446-9069-4BEC3CCF5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13" y="493420"/>
            <a:ext cx="9308890" cy="505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4AEE2D-29EA-2144-B517-DB4135E4C1D0}"/>
              </a:ext>
            </a:extLst>
          </p:cNvPr>
          <p:cNvSpPr txBox="1"/>
          <p:nvPr/>
        </p:nvSpPr>
        <p:spPr>
          <a:xfrm>
            <a:off x="9443803" y="899410"/>
            <a:ext cx="25033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Florian David Fitz</a:t>
            </a:r>
          </a:p>
          <a:p>
            <a:endParaRPr lang="en-US" sz="2400" b="1" dirty="0"/>
          </a:p>
          <a:p>
            <a:r>
              <a:rPr lang="en-US" sz="2400" b="1" dirty="0"/>
              <a:t>Janina </a:t>
            </a:r>
            <a:r>
              <a:rPr lang="en-US" sz="2400" b="1" dirty="0" err="1"/>
              <a:t>Uhse</a:t>
            </a:r>
            <a:r>
              <a:rPr lang="en-US" sz="2400" b="1" dirty="0"/>
              <a:t> </a:t>
            </a:r>
          </a:p>
          <a:p>
            <a:endParaRPr lang="en-US" sz="2400" b="1" dirty="0"/>
          </a:p>
          <a:p>
            <a:r>
              <a:rPr lang="en-US" sz="2400" b="1" dirty="0"/>
              <a:t>Christoph Maria Herbst</a:t>
            </a:r>
          </a:p>
          <a:p>
            <a:endParaRPr lang="en-US" sz="2400" b="1" dirty="0"/>
          </a:p>
          <a:p>
            <a:r>
              <a:rPr lang="en-US" sz="2400" b="1" dirty="0"/>
              <a:t>Iris Berben</a:t>
            </a:r>
          </a:p>
        </p:txBody>
      </p:sp>
    </p:spTree>
    <p:extLst>
      <p:ext uri="{BB962C8B-B14F-4D97-AF65-F5344CB8AC3E}">
        <p14:creationId xmlns:p14="http://schemas.microsoft.com/office/powerpoint/2010/main" val="678354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226364-0FB8-554B-AE92-A508A8DF6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29" y="1481137"/>
            <a:ext cx="4769890" cy="26711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CAA1BA-A3C2-474D-A57C-7789DBE8C608}"/>
              </a:ext>
            </a:extLst>
          </p:cNvPr>
          <p:cNvSpPr txBox="1"/>
          <p:nvPr/>
        </p:nvSpPr>
        <p:spPr>
          <a:xfrm>
            <a:off x="1128712" y="93858"/>
            <a:ext cx="9115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Wie </a:t>
            </a:r>
            <a:r>
              <a:rPr lang="en-US" sz="3200" dirty="0" err="1"/>
              <a:t>schreiben</a:t>
            </a:r>
            <a:r>
              <a:rPr lang="en-US" sz="3200" dirty="0"/>
              <a:t> Sie der </a:t>
            </a:r>
            <a:r>
              <a:rPr lang="en-US" sz="3200" dirty="0" err="1"/>
              <a:t>Vorname</a:t>
            </a:r>
            <a:r>
              <a:rPr lang="en-US" sz="3200" dirty="0"/>
              <a:t> und der </a:t>
            </a:r>
            <a:r>
              <a:rPr lang="en-US" sz="3200" dirty="0" err="1">
                <a:highlight>
                  <a:srgbClr val="FFFF00"/>
                </a:highlight>
              </a:rPr>
              <a:t>Nachname</a:t>
            </a:r>
            <a:r>
              <a:rPr lang="en-US" sz="3200" dirty="0"/>
              <a:t>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31A933-EB3C-FE46-9B4D-D758631E9CBD}"/>
              </a:ext>
            </a:extLst>
          </p:cNvPr>
          <p:cNvSpPr txBox="1"/>
          <p:nvPr/>
        </p:nvSpPr>
        <p:spPr>
          <a:xfrm>
            <a:off x="380329" y="4675526"/>
            <a:ext cx="43948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Der </a:t>
            </a:r>
            <a:r>
              <a:rPr lang="en-US" sz="2400" dirty="0" err="1"/>
              <a:t>Vorname</a:t>
            </a:r>
            <a:r>
              <a:rPr lang="en-US" sz="2400" dirty="0"/>
              <a:t> </a:t>
            </a:r>
            <a:r>
              <a:rPr lang="en-US" sz="2400" dirty="0" err="1"/>
              <a:t>ist</a:t>
            </a:r>
            <a:r>
              <a:rPr lang="en-US" sz="2400" dirty="0"/>
              <a:t> Angela. Sie </a:t>
            </a:r>
            <a:r>
              <a:rPr lang="en-US" sz="2400" dirty="0" err="1"/>
              <a:t>buchstabieren</a:t>
            </a:r>
            <a:r>
              <a:rPr lang="en-US" sz="2400" dirty="0"/>
              <a:t> Angela A-n-g-e-l-a </a:t>
            </a:r>
          </a:p>
          <a:p>
            <a:r>
              <a:rPr lang="en-US" sz="2400" dirty="0"/>
              <a:t>Der </a:t>
            </a:r>
            <a:r>
              <a:rPr lang="en-US" sz="2400" dirty="0" err="1"/>
              <a:t>Nachname</a:t>
            </a:r>
            <a:r>
              <a:rPr lang="en-US" sz="2400" dirty="0"/>
              <a:t> </a:t>
            </a:r>
            <a:r>
              <a:rPr lang="en-US" sz="2400" dirty="0" err="1"/>
              <a:t>ist</a:t>
            </a:r>
            <a:r>
              <a:rPr lang="en-US" sz="2400" dirty="0"/>
              <a:t> Merkel. Sie </a:t>
            </a:r>
            <a:r>
              <a:rPr lang="en-US" sz="2400" dirty="0" err="1"/>
              <a:t>buchstabieren</a:t>
            </a:r>
            <a:r>
              <a:rPr lang="en-US" sz="2400" dirty="0"/>
              <a:t> Merkel</a:t>
            </a:r>
          </a:p>
          <a:p>
            <a:r>
              <a:rPr lang="en-US" sz="2400" dirty="0"/>
              <a:t>M-e-r-k-e-l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92C1F-DDA6-174F-9A3B-5D1A72E17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6424" y="937475"/>
            <a:ext cx="2819470" cy="34773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BF0DCE-F4BF-8743-B796-2EF5072881B1}"/>
              </a:ext>
            </a:extLst>
          </p:cNvPr>
          <p:cNvSpPr txBox="1"/>
          <p:nvPr/>
        </p:nvSpPr>
        <p:spPr>
          <a:xfrm>
            <a:off x="5150031" y="4688699"/>
            <a:ext cx="33558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Der </a:t>
            </a:r>
            <a:r>
              <a:rPr lang="en-US" sz="2400" dirty="0" err="1"/>
              <a:t>Vorname</a:t>
            </a:r>
            <a:r>
              <a:rPr lang="en-US" sz="2400" dirty="0"/>
              <a:t>: Johann </a:t>
            </a:r>
          </a:p>
          <a:p>
            <a:pPr algn="ctr"/>
            <a:r>
              <a:rPr lang="en-US" sz="2400" dirty="0"/>
              <a:t>Der </a:t>
            </a:r>
            <a:r>
              <a:rPr lang="en-US" sz="2400" dirty="0" err="1"/>
              <a:t>Mittelname</a:t>
            </a:r>
            <a:r>
              <a:rPr lang="en-US" sz="2400" dirty="0"/>
              <a:t>: Wolfgang </a:t>
            </a:r>
          </a:p>
          <a:p>
            <a:pPr algn="ctr"/>
            <a:r>
              <a:rPr lang="en-US" sz="2400" dirty="0"/>
              <a:t>Der </a:t>
            </a:r>
            <a:r>
              <a:rPr lang="en-US" sz="2400" dirty="0" err="1"/>
              <a:t>Nachname</a:t>
            </a:r>
            <a:r>
              <a:rPr lang="en-US" sz="2400" dirty="0"/>
              <a:t>: Goethe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4E42E6-D8AB-9641-96B5-B5CC025784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5608" y="937475"/>
            <a:ext cx="2469706" cy="34773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1F8B6B-B131-0C45-B243-2C9C1DA102F0}"/>
              </a:ext>
            </a:extLst>
          </p:cNvPr>
          <p:cNvSpPr txBox="1"/>
          <p:nvPr/>
        </p:nvSpPr>
        <p:spPr>
          <a:xfrm>
            <a:off x="8775290" y="4727911"/>
            <a:ext cx="2914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Der </a:t>
            </a:r>
            <a:r>
              <a:rPr lang="en-US" sz="2400" dirty="0" err="1"/>
              <a:t>Vorname</a:t>
            </a:r>
            <a:r>
              <a:rPr lang="en-US" sz="2400" dirty="0"/>
              <a:t>: May</a:t>
            </a:r>
          </a:p>
          <a:p>
            <a:r>
              <a:rPr lang="en-US" sz="2400" dirty="0"/>
              <a:t>Der </a:t>
            </a:r>
            <a:r>
              <a:rPr lang="en-US" sz="2400" dirty="0" err="1"/>
              <a:t>Nachname</a:t>
            </a:r>
            <a:r>
              <a:rPr lang="en-US" sz="2400" dirty="0"/>
              <a:t>: </a:t>
            </a:r>
            <a:r>
              <a:rPr lang="en-US" sz="2400" dirty="0" err="1"/>
              <a:t>Ayim</a:t>
            </a:r>
            <a:r>
              <a:rPr lang="en-US" sz="2400" dirty="0"/>
              <a:t>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530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523"/>
    </mc:Choice>
    <mc:Fallback xmlns="">
      <p:transition spd="slow" advTm="89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5C4568B-7448-F045-A9B2-CD0D5B953F71}"/>
              </a:ext>
            </a:extLst>
          </p:cNvPr>
          <p:cNvSpPr txBox="1"/>
          <p:nvPr/>
        </p:nvSpPr>
        <p:spPr>
          <a:xfrm>
            <a:off x="829581" y="1828799"/>
            <a:ext cx="5572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Tschüß</a:t>
            </a:r>
            <a:r>
              <a:rPr lang="en-US" sz="3600" dirty="0"/>
              <a:t>! </a:t>
            </a:r>
            <a:r>
              <a:rPr lang="en-US" sz="3600" dirty="0" err="1"/>
              <a:t>Tschüßi</a:t>
            </a:r>
            <a:r>
              <a:rPr lang="en-US" sz="3600" dirty="0"/>
              <a:t>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03D1E8-3E12-E445-9E1C-9219E7BD6E4A}"/>
              </a:ext>
            </a:extLst>
          </p:cNvPr>
          <p:cNvSpPr txBox="1"/>
          <p:nvPr/>
        </p:nvSpPr>
        <p:spPr>
          <a:xfrm>
            <a:off x="7338334" y="1799769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Auf Wiedersehen!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8F22A4-BA2A-2949-AA78-885FC52A9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9634" y="2475130"/>
            <a:ext cx="2640013" cy="264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7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53"/>
    </mc:Choice>
    <mc:Fallback xmlns="">
      <p:transition spd="slow" advTm="1285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9BFED7-8747-0F4B-B6B4-0071668F5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3381" y="1176793"/>
            <a:ext cx="4548146" cy="45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40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54"/>
    </mc:Choice>
    <mc:Fallback xmlns="">
      <p:transition spd="slow" advTm="1105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B14C43-1208-594F-B5AF-DABBC097BB2E}"/>
              </a:ext>
            </a:extLst>
          </p:cNvPr>
          <p:cNvSpPr txBox="1"/>
          <p:nvPr/>
        </p:nvSpPr>
        <p:spPr>
          <a:xfrm>
            <a:off x="721042" y="212407"/>
            <a:ext cx="10911840" cy="6400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Der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Gruß</a:t>
            </a:r>
            <a:r>
              <a:rPr lang="en-US" sz="3600" b="1" dirty="0">
                <a:latin typeface="+mj-lt"/>
                <a:ea typeface="+mj-ea"/>
                <a:cs typeface="+mj-cs"/>
              </a:rPr>
              <a:t>[der Gruss](sing.) /Die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Grüße</a:t>
            </a:r>
            <a:r>
              <a:rPr lang="en-US" sz="3600" b="1" dirty="0">
                <a:latin typeface="+mj-lt"/>
                <a:ea typeface="+mj-ea"/>
                <a:cs typeface="+mj-cs"/>
              </a:rPr>
              <a:t> (pl.)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861352-BD05-D044-B68C-C527C57B9A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04" r="1" b="1"/>
          <a:stretch/>
        </p:blipFill>
        <p:spPr>
          <a:xfrm>
            <a:off x="640080" y="852488"/>
            <a:ext cx="10911840" cy="4836795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2324AC-3EBE-9140-86D9-CF5165B0FD40}"/>
              </a:ext>
            </a:extLst>
          </p:cNvPr>
          <p:cNvSpPr txBox="1"/>
          <p:nvPr/>
        </p:nvSpPr>
        <p:spPr>
          <a:xfrm>
            <a:off x="4200524" y="4872038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c. 11. </a:t>
            </a:r>
            <a:r>
              <a:rPr lang="en-US" dirty="0" err="1">
                <a:solidFill>
                  <a:schemeClr val="bg1"/>
                </a:solidFill>
              </a:rPr>
              <a:t>Uhr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521A4B-D2C8-1C46-A837-03E651A89904}"/>
              </a:ext>
            </a:extLst>
          </p:cNvPr>
          <p:cNvSpPr txBox="1"/>
          <p:nvPr/>
        </p:nvSpPr>
        <p:spPr>
          <a:xfrm>
            <a:off x="1397793" y="6067754"/>
            <a:ext cx="9558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Welcher</a:t>
            </a:r>
            <a:r>
              <a:rPr lang="en-US" sz="2800" dirty="0"/>
              <a:t> </a:t>
            </a:r>
            <a:r>
              <a:rPr lang="en-US" sz="2800" dirty="0" err="1"/>
              <a:t>Gruß</a:t>
            </a:r>
            <a:r>
              <a:rPr lang="en-US" sz="2800" dirty="0"/>
              <a:t> </a:t>
            </a:r>
            <a:r>
              <a:rPr lang="en-US" sz="2800" dirty="0" err="1">
                <a:highlight>
                  <a:srgbClr val="FFFF00"/>
                </a:highlight>
              </a:rPr>
              <a:t>jetzt</a:t>
            </a:r>
            <a:r>
              <a:rPr lang="en-US" sz="2800" dirty="0"/>
              <a:t>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367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933"/>
    </mc:Choice>
    <mc:Fallback xmlns="">
      <p:transition spd="slow" advTm="85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900C63-4A78-C0A8-1812-E7787C1EF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155" y="1658389"/>
            <a:ext cx="5396459" cy="3591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BFFAEC-B93A-4411-0CAA-447948AA2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26969"/>
            <a:ext cx="6095999" cy="34539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738248-10ED-ED43-81CB-12C0ABF1A8E1}"/>
              </a:ext>
            </a:extLst>
          </p:cNvPr>
          <p:cNvSpPr txBox="1"/>
          <p:nvPr/>
        </p:nvSpPr>
        <p:spPr>
          <a:xfrm>
            <a:off x="200025" y="300038"/>
            <a:ext cx="11712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Guten</a:t>
            </a:r>
            <a:r>
              <a:rPr lang="en-US" sz="3200" dirty="0"/>
              <a:t> Morgen, </a:t>
            </a:r>
            <a:r>
              <a:rPr lang="en-US" sz="3200" dirty="0" err="1"/>
              <a:t>Guten</a:t>
            </a:r>
            <a:r>
              <a:rPr lang="en-US" sz="3200" dirty="0"/>
              <a:t> Tag, </a:t>
            </a:r>
            <a:r>
              <a:rPr lang="en-US" sz="3200" dirty="0" err="1"/>
              <a:t>Guten</a:t>
            </a:r>
            <a:r>
              <a:rPr lang="en-US" sz="3200" dirty="0"/>
              <a:t> Abend, </a:t>
            </a:r>
            <a:r>
              <a:rPr lang="en-US" sz="3200" dirty="0" err="1"/>
              <a:t>oder</a:t>
            </a:r>
            <a:r>
              <a:rPr lang="en-US" sz="3200" dirty="0"/>
              <a:t> </a:t>
            </a:r>
            <a:r>
              <a:rPr lang="en-US" sz="3200" dirty="0" err="1"/>
              <a:t>Gute</a:t>
            </a:r>
            <a:r>
              <a:rPr lang="en-US" sz="3200" dirty="0"/>
              <a:t> Nacht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BCD654-CAF3-6440-83CA-FB457184F9D1}"/>
              </a:ext>
            </a:extLst>
          </p:cNvPr>
          <p:cNvSpPr txBox="1"/>
          <p:nvPr/>
        </p:nvSpPr>
        <p:spPr>
          <a:xfrm>
            <a:off x="9891713" y="269259"/>
            <a:ext cx="2300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im</a:t>
            </a:r>
            <a:r>
              <a:rPr lang="en-US" sz="3600" dirty="0"/>
              <a:t> </a:t>
            </a:r>
            <a:r>
              <a:rPr lang="en-US" sz="3600" dirty="0" err="1"/>
              <a:t>Foto</a:t>
            </a:r>
            <a:r>
              <a:rPr lang="en-US" sz="3600" dirty="0"/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17487A-185A-A3D5-B78B-181A525D5CBB}"/>
              </a:ext>
            </a:extLst>
          </p:cNvPr>
          <p:cNvSpPr txBox="1"/>
          <p:nvPr/>
        </p:nvSpPr>
        <p:spPr>
          <a:xfrm>
            <a:off x="3225416" y="5603855"/>
            <a:ext cx="72614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Was </a:t>
            </a:r>
            <a:r>
              <a:rPr lang="en-US" sz="2800" dirty="0" err="1"/>
              <a:t>ist</a:t>
            </a:r>
            <a:r>
              <a:rPr lang="en-US" sz="2800" dirty="0"/>
              <a:t> der </a:t>
            </a:r>
            <a:r>
              <a:rPr lang="en-US" sz="2800" dirty="0" err="1"/>
              <a:t>Gruß</a:t>
            </a:r>
            <a:r>
              <a:rPr lang="en-US" sz="2800" dirty="0"/>
              <a:t> </a:t>
            </a:r>
            <a:r>
              <a:rPr lang="en-US" sz="2800" dirty="0" err="1"/>
              <a:t>im</a:t>
            </a:r>
            <a:r>
              <a:rPr lang="en-US" sz="2800" dirty="0"/>
              <a:t> Foto? </a:t>
            </a:r>
          </a:p>
          <a:p>
            <a:pPr algn="ctr"/>
            <a:r>
              <a:rPr lang="en-US" sz="2800" dirty="0"/>
              <a:t>___________________ </a:t>
            </a:r>
            <a:r>
              <a:rPr lang="en-US" sz="2800" dirty="0" err="1"/>
              <a:t>ist</a:t>
            </a:r>
            <a:r>
              <a:rPr lang="en-US" sz="2800" dirty="0"/>
              <a:t> der </a:t>
            </a:r>
            <a:r>
              <a:rPr lang="en-US" sz="2800" dirty="0" err="1"/>
              <a:t>Gruß</a:t>
            </a:r>
            <a:r>
              <a:rPr lang="en-US" sz="2800" dirty="0"/>
              <a:t> </a:t>
            </a:r>
            <a:r>
              <a:rPr lang="en-US" sz="2800" dirty="0" err="1"/>
              <a:t>im</a:t>
            </a:r>
            <a:r>
              <a:rPr lang="en-US" sz="2800" dirty="0"/>
              <a:t> Foto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39018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17DC09F-3F76-C43B-8EBA-C4CA9EFA7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027" y="1504229"/>
            <a:ext cx="5353771" cy="53537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455FEC-6B87-3942-AC88-D324633EAB52}"/>
              </a:ext>
            </a:extLst>
          </p:cNvPr>
          <p:cNvSpPr txBox="1"/>
          <p:nvPr/>
        </p:nvSpPr>
        <p:spPr>
          <a:xfrm>
            <a:off x="479411" y="214313"/>
            <a:ext cx="117125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Guten</a:t>
            </a:r>
            <a:r>
              <a:rPr lang="en-US" sz="3200" dirty="0"/>
              <a:t> Morgen, </a:t>
            </a:r>
            <a:r>
              <a:rPr lang="en-US" sz="3200" dirty="0" err="1"/>
              <a:t>Guten</a:t>
            </a:r>
            <a:r>
              <a:rPr lang="en-US" sz="3200" dirty="0"/>
              <a:t> Tag, </a:t>
            </a:r>
            <a:r>
              <a:rPr lang="en-US" sz="3200" dirty="0" err="1"/>
              <a:t>Guten</a:t>
            </a:r>
            <a:r>
              <a:rPr lang="en-US" sz="3200" dirty="0"/>
              <a:t> Abend, </a:t>
            </a:r>
            <a:r>
              <a:rPr lang="en-US" sz="3200" dirty="0" err="1"/>
              <a:t>oder</a:t>
            </a:r>
            <a:r>
              <a:rPr lang="en-US" sz="3200" dirty="0"/>
              <a:t> </a:t>
            </a:r>
            <a:r>
              <a:rPr lang="en-US" sz="3200" dirty="0" err="1"/>
              <a:t>Gute</a:t>
            </a:r>
            <a:r>
              <a:rPr lang="en-US" sz="3200" dirty="0"/>
              <a:t> Nacht </a:t>
            </a:r>
            <a:r>
              <a:rPr lang="en-US" sz="3200" dirty="0" err="1"/>
              <a:t>im</a:t>
            </a:r>
            <a:r>
              <a:rPr lang="en-US" sz="3200" dirty="0"/>
              <a:t> Foto?  </a:t>
            </a:r>
          </a:p>
          <a:p>
            <a:pPr algn="ctr"/>
            <a:r>
              <a:rPr lang="en-US" sz="3200" dirty="0"/>
              <a:t>Was </a:t>
            </a:r>
            <a:r>
              <a:rPr lang="en-US" sz="3200" dirty="0" err="1"/>
              <a:t>ist</a:t>
            </a:r>
            <a:r>
              <a:rPr lang="en-US" sz="3200" dirty="0"/>
              <a:t> der </a:t>
            </a:r>
            <a:r>
              <a:rPr lang="en-US" sz="3200" dirty="0" err="1"/>
              <a:t>Gruß</a:t>
            </a:r>
            <a:r>
              <a:rPr lang="en-US" sz="3200" dirty="0"/>
              <a:t> </a:t>
            </a:r>
            <a:r>
              <a:rPr lang="en-US" sz="3200" dirty="0" err="1"/>
              <a:t>im</a:t>
            </a:r>
            <a:r>
              <a:rPr lang="en-US" sz="3200" dirty="0"/>
              <a:t> Foto? </a:t>
            </a:r>
          </a:p>
        </p:txBody>
      </p:sp>
    </p:spTree>
    <p:extLst>
      <p:ext uri="{BB962C8B-B14F-4D97-AF65-F5344CB8AC3E}">
        <p14:creationId xmlns:p14="http://schemas.microsoft.com/office/powerpoint/2010/main" val="2868022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2F569-0C5E-3940-82DC-69116D482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75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Hallo/</a:t>
            </a:r>
            <a:r>
              <a:rPr lang="en-US" b="1" dirty="0" err="1"/>
              <a:t>Guten</a:t>
            </a:r>
            <a:r>
              <a:rPr lang="en-US" b="1" dirty="0"/>
              <a:t> Morgen. Wie  </a:t>
            </a:r>
            <a:r>
              <a:rPr lang="en-US" b="1" dirty="0" err="1"/>
              <a:t>geht’s</a:t>
            </a:r>
            <a:r>
              <a:rPr lang="en-US" b="1" dirty="0"/>
              <a:t>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14CC9-AD65-6F41-9B29-DAF51C331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323" y="1390001"/>
            <a:ext cx="10515600" cy="4351338"/>
          </a:xfrm>
        </p:spPr>
        <p:txBody>
          <a:bodyPr>
            <a:normAutofit/>
          </a:bodyPr>
          <a:lstStyle/>
          <a:p>
            <a:r>
              <a:rPr lang="en-US" sz="4400" dirty="0"/>
              <a:t>Es </a:t>
            </a:r>
            <a:r>
              <a:rPr lang="en-US" sz="4400" dirty="0" err="1"/>
              <a:t>geht</a:t>
            </a:r>
            <a:r>
              <a:rPr lang="en-US" sz="4400" dirty="0"/>
              <a:t> mir…….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711FF4-B6A8-3341-8538-C62A29662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834" y="2454553"/>
            <a:ext cx="1719806" cy="17198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89ECF8-0C2B-B84E-AAAA-C6ADC0FC2E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323" y="2516526"/>
            <a:ext cx="1509130" cy="1509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68426C-AD35-6743-9E95-8C7FED5F52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5750" y="2484664"/>
            <a:ext cx="1473523" cy="14735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76C508-4E46-9644-A9F2-60DD6E5EE6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055" y="2468319"/>
            <a:ext cx="1422400" cy="1422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7E69BF-8843-E843-AB35-9A3F1E1F05A5}"/>
              </a:ext>
            </a:extLst>
          </p:cNvPr>
          <p:cNvSpPr txBox="1"/>
          <p:nvPr/>
        </p:nvSpPr>
        <p:spPr>
          <a:xfrm>
            <a:off x="1021065" y="4089487"/>
            <a:ext cx="137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GUT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667BF2-14F2-AB41-931D-21297E6E4CBA}"/>
              </a:ext>
            </a:extLst>
          </p:cNvPr>
          <p:cNvSpPr txBox="1"/>
          <p:nvPr/>
        </p:nvSpPr>
        <p:spPr>
          <a:xfrm>
            <a:off x="3370564" y="4111408"/>
            <a:ext cx="2283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PRIMA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7C4B81-00FF-F245-8775-97A9E721FB6A}"/>
              </a:ext>
            </a:extLst>
          </p:cNvPr>
          <p:cNvSpPr txBox="1"/>
          <p:nvPr/>
        </p:nvSpPr>
        <p:spPr>
          <a:xfrm>
            <a:off x="5643328" y="4057571"/>
            <a:ext cx="3108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So La La (OK)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5E7EBF-0322-754E-B66F-6A92DC9CE277}"/>
              </a:ext>
            </a:extLst>
          </p:cNvPr>
          <p:cNvSpPr txBox="1"/>
          <p:nvPr/>
        </p:nvSpPr>
        <p:spPr>
          <a:xfrm>
            <a:off x="8751973" y="4020105"/>
            <a:ext cx="2550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SCHLECHT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29EC61-7476-8399-1E9F-B27271221FAB}"/>
              </a:ext>
            </a:extLst>
          </p:cNvPr>
          <p:cNvSpPr txBox="1"/>
          <p:nvPr/>
        </p:nvSpPr>
        <p:spPr>
          <a:xfrm>
            <a:off x="4512358" y="5547574"/>
            <a:ext cx="551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Und Sie? </a:t>
            </a:r>
          </a:p>
        </p:txBody>
      </p:sp>
    </p:spTree>
    <p:extLst>
      <p:ext uri="{BB962C8B-B14F-4D97-AF65-F5344CB8AC3E}">
        <p14:creationId xmlns:p14="http://schemas.microsoft.com/office/powerpoint/2010/main" val="98030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081D5F-1B2F-8144-B111-A955BC46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3" y="-45812"/>
            <a:ext cx="11018520" cy="770677"/>
          </a:xfrm>
        </p:spPr>
        <p:txBody>
          <a:bodyPr anchor="b">
            <a:normAutofit/>
          </a:bodyPr>
          <a:lstStyle/>
          <a:p>
            <a:r>
              <a:rPr lang="en-US" sz="3600" b="1" dirty="0"/>
              <a:t>Mini Interviews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536AD-B770-0E47-AF71-024781125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1" y="1099014"/>
            <a:ext cx="6713552" cy="5758985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2200" dirty="0" err="1"/>
              <a:t>Stehen</a:t>
            </a:r>
            <a:r>
              <a:rPr lang="en-US" sz="2200" dirty="0"/>
              <a:t> Sie auf! </a:t>
            </a:r>
            <a:r>
              <a:rPr lang="en-US" sz="2200" dirty="0" err="1"/>
              <a:t>Fragen</a:t>
            </a:r>
            <a:r>
              <a:rPr lang="en-US" sz="2200" dirty="0"/>
              <a:t> (?)/</a:t>
            </a:r>
            <a:r>
              <a:rPr lang="en-US" sz="2200" dirty="0" err="1"/>
              <a:t>interviewen</a:t>
            </a:r>
            <a:r>
              <a:rPr lang="en-US" sz="2200" dirty="0"/>
              <a:t> Sie 2 </a:t>
            </a:r>
            <a:r>
              <a:rPr lang="en-US" sz="2200" dirty="0" err="1"/>
              <a:t>Personen</a:t>
            </a:r>
            <a:r>
              <a:rPr lang="en-US" sz="2200" dirty="0"/>
              <a:t> </a:t>
            </a:r>
          </a:p>
          <a:p>
            <a:endParaRPr lang="en-US" sz="2200" dirty="0"/>
          </a:p>
          <a:p>
            <a:r>
              <a:rPr lang="en-US" sz="2200" dirty="0"/>
              <a:t>S1: [</a:t>
            </a:r>
            <a:r>
              <a:rPr lang="en-US" sz="2200" dirty="0" err="1"/>
              <a:t>Gruss</a:t>
            </a:r>
            <a:r>
              <a:rPr lang="en-US" sz="2200" dirty="0"/>
              <a:t>!] </a:t>
            </a:r>
          </a:p>
          <a:p>
            <a:r>
              <a:rPr lang="en-US" sz="2200" dirty="0"/>
              <a:t>S2: [</a:t>
            </a:r>
            <a:r>
              <a:rPr lang="en-US" sz="2200" dirty="0" err="1"/>
              <a:t>Gruss</a:t>
            </a:r>
            <a:r>
              <a:rPr lang="en-US" sz="2200" dirty="0"/>
              <a:t>!]</a:t>
            </a:r>
          </a:p>
          <a:p>
            <a:r>
              <a:rPr lang="en-US" sz="2200" dirty="0"/>
              <a:t>S1: Wie </a:t>
            </a:r>
            <a:r>
              <a:rPr lang="en-US" sz="2200" dirty="0" err="1"/>
              <a:t>heißen</a:t>
            </a:r>
            <a:r>
              <a:rPr lang="en-US" sz="2200" dirty="0"/>
              <a:t> Sie? </a:t>
            </a:r>
          </a:p>
          <a:p>
            <a:r>
              <a:rPr lang="en-US" sz="2200" dirty="0"/>
              <a:t>S2: Ich </a:t>
            </a:r>
            <a:r>
              <a:rPr lang="en-US" sz="2200" dirty="0" err="1"/>
              <a:t>heiße</a:t>
            </a:r>
            <a:r>
              <a:rPr lang="en-US" sz="2200" dirty="0"/>
              <a:t>…. Wie </a:t>
            </a:r>
            <a:r>
              <a:rPr lang="en-US" sz="2200" dirty="0" err="1"/>
              <a:t>heissen</a:t>
            </a:r>
            <a:r>
              <a:rPr lang="en-US" sz="2200" dirty="0"/>
              <a:t> Sie? </a:t>
            </a:r>
          </a:p>
          <a:p>
            <a:r>
              <a:rPr lang="en-US" sz="2200" dirty="0"/>
              <a:t>S1:Ich </a:t>
            </a:r>
            <a:r>
              <a:rPr lang="en-US" sz="2200" dirty="0" err="1"/>
              <a:t>heisse</a:t>
            </a:r>
            <a:r>
              <a:rPr lang="en-US" sz="2200" dirty="0"/>
              <a:t>… </a:t>
            </a:r>
            <a:r>
              <a:rPr lang="en-US" sz="2200" b="1" dirty="0"/>
              <a:t>Es </a:t>
            </a:r>
            <a:r>
              <a:rPr lang="en-US" sz="2200" b="1" dirty="0" err="1"/>
              <a:t>freut</a:t>
            </a:r>
            <a:r>
              <a:rPr lang="en-US" sz="2200" b="1" dirty="0"/>
              <a:t> </a:t>
            </a:r>
            <a:r>
              <a:rPr lang="en-US" sz="2200" b="1" dirty="0" err="1"/>
              <a:t>mich.</a:t>
            </a:r>
            <a:r>
              <a:rPr lang="en-US" sz="2200" b="1" dirty="0"/>
              <a:t> </a:t>
            </a:r>
          </a:p>
          <a:p>
            <a:r>
              <a:rPr lang="en-US" sz="2200" dirty="0"/>
              <a:t>S2: </a:t>
            </a:r>
            <a:r>
              <a:rPr lang="en-US" sz="2200" b="1" dirty="0"/>
              <a:t>Es </a:t>
            </a:r>
            <a:r>
              <a:rPr lang="en-US" sz="2200" b="1" dirty="0" err="1"/>
              <a:t>freut</a:t>
            </a:r>
            <a:r>
              <a:rPr lang="en-US" sz="2200" b="1" dirty="0"/>
              <a:t> </a:t>
            </a:r>
            <a:r>
              <a:rPr lang="en-US" sz="2200" b="1" dirty="0" err="1"/>
              <a:t>mich</a:t>
            </a:r>
            <a:r>
              <a:rPr lang="en-US" sz="2200" b="1" dirty="0"/>
              <a:t> </a:t>
            </a:r>
            <a:r>
              <a:rPr lang="en-US" sz="2200" b="1" dirty="0" err="1"/>
              <a:t>auch</a:t>
            </a:r>
            <a:r>
              <a:rPr lang="en-US" sz="2200" b="1" dirty="0"/>
              <a:t>. </a:t>
            </a:r>
          </a:p>
          <a:p>
            <a:r>
              <a:rPr lang="en-US" sz="2200" dirty="0"/>
              <a:t>S1: Wie </a:t>
            </a:r>
            <a:r>
              <a:rPr lang="en-US" sz="2200" dirty="0" err="1"/>
              <a:t>geht’s</a:t>
            </a:r>
            <a:r>
              <a:rPr lang="en-US" sz="2200" dirty="0"/>
              <a:t>?</a:t>
            </a:r>
          </a:p>
          <a:p>
            <a:r>
              <a:rPr lang="en-US" sz="2200" dirty="0"/>
              <a:t>S2: Es </a:t>
            </a:r>
            <a:r>
              <a:rPr lang="en-US" sz="2200" dirty="0" err="1"/>
              <a:t>geht</a:t>
            </a:r>
            <a:r>
              <a:rPr lang="en-US" sz="2200" dirty="0"/>
              <a:t> mir… Und Sie - </a:t>
            </a:r>
            <a:r>
              <a:rPr lang="en-US" sz="2200" dirty="0" err="1"/>
              <a:t>wie</a:t>
            </a:r>
            <a:r>
              <a:rPr lang="en-US" sz="2200" dirty="0"/>
              <a:t> </a:t>
            </a:r>
            <a:r>
              <a:rPr lang="en-US" sz="2200" dirty="0" err="1"/>
              <a:t>geht’s</a:t>
            </a:r>
            <a:r>
              <a:rPr lang="en-US" sz="2200" dirty="0"/>
              <a:t>? </a:t>
            </a:r>
          </a:p>
          <a:p>
            <a:r>
              <a:rPr lang="en-US" sz="2200" dirty="0"/>
              <a:t>S1: Es </a:t>
            </a:r>
            <a:r>
              <a:rPr lang="en-US" sz="2200" dirty="0" err="1"/>
              <a:t>geht</a:t>
            </a:r>
            <a:r>
              <a:rPr lang="en-US" sz="2200" dirty="0"/>
              <a:t> mir…</a:t>
            </a:r>
          </a:p>
          <a:p>
            <a:r>
              <a:rPr lang="en-US" sz="2200" dirty="0"/>
              <a:t>S2: </a:t>
            </a:r>
            <a:r>
              <a:rPr lang="en-US" sz="2200" dirty="0" err="1"/>
              <a:t>Woher</a:t>
            </a:r>
            <a:r>
              <a:rPr lang="en-US" sz="2200" dirty="0"/>
              <a:t> </a:t>
            </a:r>
            <a:r>
              <a:rPr lang="en-US" sz="2200" dirty="0" err="1"/>
              <a:t>kommen</a:t>
            </a:r>
            <a:r>
              <a:rPr lang="en-US" sz="2200" dirty="0"/>
              <a:t> Sie?</a:t>
            </a:r>
          </a:p>
          <a:p>
            <a:r>
              <a:rPr lang="en-US" sz="2200" dirty="0"/>
              <a:t>S1: Ich </a:t>
            </a:r>
            <a:r>
              <a:rPr lang="en-US" sz="2200" dirty="0" err="1"/>
              <a:t>komme</a:t>
            </a:r>
            <a:r>
              <a:rPr lang="en-US" sz="2200" dirty="0"/>
              <a:t> </a:t>
            </a:r>
            <a:r>
              <a:rPr lang="en-US" sz="2200" dirty="0" err="1"/>
              <a:t>aus</a:t>
            </a:r>
            <a:r>
              <a:rPr lang="en-US" sz="2200" dirty="0"/>
              <a:t>…Und </a:t>
            </a:r>
            <a:r>
              <a:rPr lang="en-US" sz="2200" dirty="0" err="1"/>
              <a:t>woher</a:t>
            </a:r>
            <a:r>
              <a:rPr lang="en-US" sz="2200" dirty="0"/>
              <a:t> </a:t>
            </a:r>
            <a:r>
              <a:rPr lang="en-US" sz="2200" dirty="0" err="1"/>
              <a:t>kommen</a:t>
            </a:r>
            <a:r>
              <a:rPr lang="en-US" sz="2200" dirty="0"/>
              <a:t> Sie?</a:t>
            </a:r>
          </a:p>
          <a:p>
            <a:r>
              <a:rPr lang="en-US" sz="2200" dirty="0"/>
              <a:t>S2: Ich </a:t>
            </a:r>
            <a:r>
              <a:rPr lang="en-US" sz="2200" dirty="0" err="1"/>
              <a:t>komme</a:t>
            </a:r>
            <a:r>
              <a:rPr lang="en-US" sz="2200" dirty="0"/>
              <a:t> </a:t>
            </a:r>
            <a:r>
              <a:rPr lang="en-US" sz="2200" dirty="0" err="1"/>
              <a:t>aus</a:t>
            </a:r>
            <a:r>
              <a:rPr lang="en-US" sz="2200" dirty="0"/>
              <a:t>….</a:t>
            </a:r>
          </a:p>
          <a:p>
            <a:r>
              <a:rPr lang="en-US" sz="2200" b="1" dirty="0"/>
              <a:t>S1: </a:t>
            </a:r>
            <a:r>
              <a:rPr lang="en-US" sz="2200" b="1" dirty="0" err="1"/>
              <a:t>Danke</a:t>
            </a:r>
            <a:r>
              <a:rPr lang="en-US" sz="2200" b="1" dirty="0"/>
              <a:t> </a:t>
            </a:r>
            <a:r>
              <a:rPr lang="en-US" sz="2200" b="1" dirty="0" err="1"/>
              <a:t>für</a:t>
            </a:r>
            <a:r>
              <a:rPr lang="en-US" sz="2200" b="1" dirty="0"/>
              <a:t> das Interview. </a:t>
            </a:r>
            <a:r>
              <a:rPr lang="en-US" sz="2200" b="1" dirty="0" err="1"/>
              <a:t>Tschüß</a:t>
            </a:r>
            <a:r>
              <a:rPr lang="en-US" sz="2200" b="1" dirty="0"/>
              <a:t>! </a:t>
            </a:r>
          </a:p>
          <a:p>
            <a:r>
              <a:rPr lang="en-US" sz="2200" b="1" dirty="0"/>
              <a:t>S2: </a:t>
            </a:r>
            <a:r>
              <a:rPr lang="en-US" sz="2200" b="1" dirty="0" err="1"/>
              <a:t>Danke</a:t>
            </a:r>
            <a:r>
              <a:rPr lang="en-US" sz="2200" b="1" dirty="0"/>
              <a:t> </a:t>
            </a:r>
            <a:r>
              <a:rPr lang="en-US" sz="2200" b="1" dirty="0" err="1"/>
              <a:t>auch</a:t>
            </a:r>
            <a:r>
              <a:rPr lang="en-US" sz="2200" b="1" dirty="0"/>
              <a:t>! </a:t>
            </a:r>
            <a:r>
              <a:rPr lang="en-US" sz="2200" b="1" dirty="0" err="1"/>
              <a:t>Tschüß</a:t>
            </a:r>
            <a:endParaRPr lang="en-US" sz="2200" b="1" dirty="0"/>
          </a:p>
        </p:txBody>
      </p:sp>
      <p:pic>
        <p:nvPicPr>
          <p:cNvPr id="3074" name="Picture 2" descr="Two Happy Friends Meeting And Talking On The Street Stock Photo, Picture  And Royalty Free Image. Image 85983762.">
            <a:extLst>
              <a:ext uri="{FF2B5EF4-FFF2-40B4-BE49-F238E27FC236}">
                <a16:creationId xmlns:a16="http://schemas.microsoft.com/office/drawing/2014/main" id="{56C5DB2F-F0EC-074D-8FE5-7477E2694D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0" r="5989" b="-1"/>
          <a:stretch/>
        </p:blipFill>
        <p:spPr bwMode="auto">
          <a:xfrm>
            <a:off x="6427307" y="2167141"/>
            <a:ext cx="2152479" cy="223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wo happy friends meeting and greeting in the street of a big city Stock  Photo - Alamy">
            <a:extLst>
              <a:ext uri="{FF2B5EF4-FFF2-40B4-BE49-F238E27FC236}">
                <a16:creationId xmlns:a16="http://schemas.microsoft.com/office/drawing/2014/main" id="{7FD1241A-6B7B-4544-89A3-8094B943B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134" y="2121179"/>
            <a:ext cx="3018566" cy="221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wo colleagues shaking hands while meeting in the morning. Greeting each  other. two colleagues smiling while shaking hands | CanStock">
            <a:extLst>
              <a:ext uri="{FF2B5EF4-FFF2-40B4-BE49-F238E27FC236}">
                <a16:creationId xmlns:a16="http://schemas.microsoft.com/office/drawing/2014/main" id="{19D832E2-7577-3A4C-A0F7-7DE9D6B18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305" y="4584383"/>
            <a:ext cx="3255776" cy="22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5EA472-7422-DB45-B449-15631C0A42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1816" y="4751689"/>
            <a:ext cx="2988455" cy="124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89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5DBAA-464F-B24B-B313-982DC0EFB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2138"/>
          </a:xfrm>
        </p:spPr>
        <p:txBody>
          <a:bodyPr>
            <a:normAutofit fontScale="90000"/>
          </a:bodyPr>
          <a:lstStyle/>
          <a:p>
            <a:r>
              <a:rPr lang="en-US" dirty="0"/>
              <a:t>Die </a:t>
            </a:r>
            <a:r>
              <a:rPr lang="en-US" dirty="0" err="1"/>
              <a:t>Kognaten</a:t>
            </a:r>
            <a:r>
              <a:rPr lang="en-US" dirty="0"/>
              <a:t>, Deutsch = </a:t>
            </a:r>
            <a:r>
              <a:rPr lang="en-US" dirty="0" err="1"/>
              <a:t>Englisch</a:t>
            </a:r>
            <a:r>
              <a:rPr lang="en-US" dirty="0"/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B35E1E-AE43-D74F-86B4-5AD3D8000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57299"/>
            <a:ext cx="1945268" cy="1495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F5B91C-8AFF-314F-9F42-F85BA164AC17}"/>
              </a:ext>
            </a:extLst>
          </p:cNvPr>
          <p:cNvSpPr txBox="1"/>
          <p:nvPr/>
        </p:nvSpPr>
        <p:spPr>
          <a:xfrm>
            <a:off x="728663" y="2868093"/>
            <a:ext cx="2428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blau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965736-5B45-824D-BF35-7743726A9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199" y="1167621"/>
            <a:ext cx="1762307" cy="17004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D0CBB6-93FD-CC4B-BF62-3C4A5BE48146}"/>
              </a:ext>
            </a:extLst>
          </p:cNvPr>
          <p:cNvSpPr txBox="1"/>
          <p:nvPr/>
        </p:nvSpPr>
        <p:spPr>
          <a:xfrm>
            <a:off x="4186238" y="2868093"/>
            <a:ext cx="14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der </a:t>
            </a:r>
            <a:r>
              <a:rPr lang="en-US" dirty="0" err="1"/>
              <a:t>Apfel</a:t>
            </a:r>
            <a:r>
              <a:rPr lang="en-US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B9B7F0-0122-E84F-B13C-B98E3EED6D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9825" y="1007231"/>
            <a:ext cx="2321326" cy="17454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419BC9-24B2-E943-AD40-6398318985E9}"/>
              </a:ext>
            </a:extLst>
          </p:cNvPr>
          <p:cNvSpPr txBox="1"/>
          <p:nvPr/>
        </p:nvSpPr>
        <p:spPr>
          <a:xfrm>
            <a:off x="7243763" y="2868093"/>
            <a:ext cx="164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die </a:t>
            </a:r>
            <a:r>
              <a:rPr lang="en-US" dirty="0" err="1"/>
              <a:t>Familie</a:t>
            </a:r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9F24E7-0580-384A-AEFE-CF54CC5842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663" y="3699949"/>
            <a:ext cx="2444750" cy="15716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BC01111-3D4C-2B4D-B3D7-C999392C1148}"/>
              </a:ext>
            </a:extLst>
          </p:cNvPr>
          <p:cNvSpPr txBox="1"/>
          <p:nvPr/>
        </p:nvSpPr>
        <p:spPr>
          <a:xfrm>
            <a:off x="838199" y="5600700"/>
            <a:ext cx="263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schwimmen</a:t>
            </a:r>
            <a:r>
              <a:rPr lang="en-US" dirty="0"/>
              <a:t> (das Verb)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D93FF24-C35A-984D-8D38-CE1BB8E7A3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6199" y="3429000"/>
            <a:ext cx="2519562" cy="17687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3BDB48E-95A9-D94E-AD4B-0BCFEBCB51FA}"/>
              </a:ext>
            </a:extLst>
          </p:cNvPr>
          <p:cNvSpPr txBox="1"/>
          <p:nvPr/>
        </p:nvSpPr>
        <p:spPr>
          <a:xfrm>
            <a:off x="4329113" y="5486400"/>
            <a:ext cx="1766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die Schule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E9B9E7E-2BDE-7240-8690-827E107226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8547" y="3620576"/>
            <a:ext cx="2962097" cy="171277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188F634-4026-0049-8EA6-16F5DA089B8B}"/>
              </a:ext>
            </a:extLst>
          </p:cNvPr>
          <p:cNvSpPr txBox="1"/>
          <p:nvPr/>
        </p:nvSpPr>
        <p:spPr>
          <a:xfrm>
            <a:off x="7243763" y="5671066"/>
            <a:ext cx="268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der Freund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427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957"/>
    </mc:Choice>
    <mc:Fallback xmlns="">
      <p:transition spd="slow" advTm="52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4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FC3E4F-C83D-554E-9773-37A6D1E9A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488" y="768422"/>
            <a:ext cx="9363762" cy="59609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068075-D0F5-3281-6E80-AA4FAD7C4990}"/>
              </a:ext>
            </a:extLst>
          </p:cNvPr>
          <p:cNvSpPr txBox="1"/>
          <p:nvPr/>
        </p:nvSpPr>
        <p:spPr>
          <a:xfrm>
            <a:off x="7570381" y="2700670"/>
            <a:ext cx="39841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What patterns do you notice  between English and German cognates? </a:t>
            </a:r>
          </a:p>
        </p:txBody>
      </p:sp>
    </p:spTree>
    <p:extLst>
      <p:ext uri="{BB962C8B-B14F-4D97-AF65-F5344CB8AC3E}">
        <p14:creationId xmlns:p14="http://schemas.microsoft.com/office/powerpoint/2010/main" val="40792820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6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|2.5|3|4.2|2.5|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7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35.7|40.8|2.8|9.1|0.8|7.5|1.8|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14.6|0.7|12.8|2.5|12.2|1.9|6.8|4.6|14.7|3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5|1.2|8|1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13408</TotalTime>
  <Words>620</Words>
  <Application>Microsoft Macintosh PowerPoint</Application>
  <PresentationFormat>Widescreen</PresentationFormat>
  <Paragraphs>128</Paragraphs>
  <Slides>19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Hallo/Guten Morgen. Wie  geht’s? </vt:lpstr>
      <vt:lpstr>Mini Interviews </vt:lpstr>
      <vt:lpstr>Die Kognaten, Deutsch = Englisch  </vt:lpstr>
      <vt:lpstr>PowerPoint Presentation</vt:lpstr>
      <vt:lpstr>PowerPoint Presentation</vt:lpstr>
      <vt:lpstr>das Alphabet/die Buchstaben  </vt:lpstr>
      <vt:lpstr>Welche Buchstaben sehen Sie? </vt:lpstr>
      <vt:lpstr>PowerPoint Presentation</vt:lpstr>
      <vt:lpstr>Mit Umlauts….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Shane Mackey</dc:creator>
  <cp:lastModifiedBy>Margaret Strair</cp:lastModifiedBy>
  <cp:revision>29</cp:revision>
  <dcterms:created xsi:type="dcterms:W3CDTF">2021-08-11T23:00:00Z</dcterms:created>
  <dcterms:modified xsi:type="dcterms:W3CDTF">2026-09-01T12:48:14Z</dcterms:modified>
</cp:coreProperties>
</file>