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18288000" cy="10287000"/>
  <p:notesSz cx="6858000" cy="9144000"/>
  <p:embeddedFontLst>
    <p:embeddedFont>
      <p:font typeface="DM Sans" charset="1" panose="00000000000000000000"/>
      <p:regular r:id="rId28"/>
    </p:embeddedFont>
    <p:embeddedFont>
      <p:font typeface="DM Sans Italics" charset="1" panose="00000000000000000000"/>
      <p:regular r:id="rId29"/>
    </p:embeddedFont>
    <p:embeddedFont>
      <p:font typeface="DM Sans Bold" charset="1" panose="0000000000000000000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497161" y="2762430"/>
            <a:ext cx="4762139" cy="4762139"/>
          </a:xfrm>
          <a:custGeom>
            <a:avLst/>
            <a:gdLst/>
            <a:ahLst/>
            <a:cxnLst/>
            <a:rect r="r" b="b" t="t" l="l"/>
            <a:pathLst>
              <a:path h="4762139" w="4762139">
                <a:moveTo>
                  <a:pt x="0" y="0"/>
                </a:moveTo>
                <a:lnTo>
                  <a:pt x="4762139" y="0"/>
                </a:lnTo>
                <a:lnTo>
                  <a:pt x="4762139" y="4762140"/>
                </a:lnTo>
                <a:lnTo>
                  <a:pt x="0" y="4762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724573" y="1339850"/>
            <a:ext cx="9409812" cy="744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Welcome to OAS &amp; </a:t>
            </a:r>
          </a:p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 Peer Academic </a:t>
            </a:r>
          </a:p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Leader Program Training!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August 2026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651616" y="7730565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914603" y="588432"/>
            <a:ext cx="10108461" cy="1749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 Office of Academic Support’s Areas of Focus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553080" y="2343570"/>
            <a:ext cx="13181841" cy="750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544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Metacognitive Skill Building</a:t>
            </a: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&amp; Maintenance:</a:t>
            </a:r>
          </a:p>
          <a:p>
            <a:pPr algn="l" marL="1381761" indent="-460587" lvl="2">
              <a:lnSpc>
                <a:spcPts val="5440"/>
              </a:lnSpc>
              <a:buFont typeface="Arial"/>
              <a:buChar char="⚬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Explore effective techniques for building and improving executive functioning and academic skills.</a:t>
            </a:r>
          </a:p>
          <a:p>
            <a:pPr algn="l" marL="690881" indent="-345440" lvl="1">
              <a:lnSpc>
                <a:spcPts val="544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Positive Outlook &amp; Growth Mindset:</a:t>
            </a:r>
          </a:p>
          <a:p>
            <a:pPr algn="l" marL="1381761" indent="-460587" lvl="2">
              <a:lnSpc>
                <a:spcPts val="5440"/>
              </a:lnSpc>
              <a:buFont typeface="Arial"/>
              <a:buChar char="⚬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Support students to f</a:t>
            </a: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eel more confident, identify alternative choices, and challenge negative self-talk and beliefs.</a:t>
            </a:r>
          </a:p>
          <a:p>
            <a:pPr algn="l" marL="690881" indent="-345440" lvl="1">
              <a:lnSpc>
                <a:spcPts val="544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Accountability &amp; Resource Navigation:</a:t>
            </a:r>
          </a:p>
          <a:p>
            <a:pPr algn="l" marL="1381761" indent="-460587" lvl="2">
              <a:lnSpc>
                <a:spcPts val="5440"/>
              </a:lnSpc>
              <a:buFont typeface="Arial"/>
              <a:buChar char="⚬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Empower action by co-working on tasks that need to be completed, helping students to</a:t>
            </a: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follow through on goals and action plans, and referring students to other campus resources.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651616" y="7730565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161042" y="608330"/>
            <a:ext cx="7965917" cy="755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  <a:spcBef>
                <a:spcPct val="0"/>
              </a:spcBef>
            </a:pPr>
            <a:r>
              <a:rPr lang="en-US" sz="4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Academic Coaching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348181" y="1449041"/>
            <a:ext cx="13591638" cy="8356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9" indent="-302260" lvl="1">
              <a:lnSpc>
                <a:spcPts val="4759"/>
              </a:lnSpc>
              <a:buFont typeface="Arial"/>
              <a:buChar char="•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Academic coaching helps students develop the skills, strategies, and confidence to succeed throughout college and beyond.</a:t>
            </a:r>
          </a:p>
          <a:p>
            <a:pPr algn="l" marL="604519" indent="-302260" lvl="1">
              <a:lnSpc>
                <a:spcPts val="4759"/>
              </a:lnSpc>
              <a:buFont typeface="Arial"/>
              <a:buChar char="•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Academic coaching:</a:t>
            </a:r>
          </a:p>
          <a:p>
            <a:pPr algn="l" marL="1209039" indent="-403013" lvl="2">
              <a:lnSpc>
                <a:spcPts val="4759"/>
              </a:lnSpc>
              <a:buFont typeface="Arial"/>
              <a:buChar char="⚬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is a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collaborative, student-centered partnership focused on developing independent, confident, and successful learners.</a:t>
            </a:r>
          </a:p>
          <a:p>
            <a:pPr algn="l" marL="1209039" indent="-403013" lvl="2">
              <a:lnSpc>
                <a:spcPts val="4759"/>
              </a:lnSpc>
              <a:buFont typeface="Arial"/>
              <a:buChar char="⚬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f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ocuses on </a:t>
            </a:r>
            <a:r>
              <a:rPr lang="en-US" sz="2799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how 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students learn, rather than what they learn.</a:t>
            </a:r>
          </a:p>
          <a:p>
            <a:pPr algn="l" marL="1209039" indent="-403013" lvl="2">
              <a:lnSpc>
                <a:spcPts val="4759"/>
              </a:lnSpc>
              <a:buFont typeface="Arial"/>
              <a:buChar char="⚬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h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elps students strengthen executive functioning skills, study strategies, self-awareness/metacognition, and academic habits.</a:t>
            </a:r>
          </a:p>
          <a:p>
            <a:pPr algn="l" marL="1209039" indent="-403013" lvl="2">
              <a:lnSpc>
                <a:spcPts val="4759"/>
              </a:lnSpc>
              <a:buFont typeface="Arial"/>
              <a:buChar char="⚬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u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ses goal setting, reflection, accountability, and problem-solving to promote long-term academic success.</a:t>
            </a:r>
          </a:p>
          <a:p>
            <a:pPr algn="l" marL="1209039" indent="-403013" lvl="2">
              <a:lnSpc>
                <a:spcPts val="4759"/>
              </a:lnSpc>
              <a:buFont typeface="Arial"/>
              <a:buChar char="⚬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mpowers students to take ownership of their learning and connect with campus resources.</a:t>
            </a:r>
          </a:p>
          <a:p>
            <a:pPr algn="l" marL="604519" indent="-302260" lvl="1">
              <a:lnSpc>
                <a:spcPts val="4759"/>
              </a:lnSpc>
              <a:buFont typeface="Arial"/>
              <a:buChar char="•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Academic Coaching at OAS is provided by professional staff and Peer Academic Coaches.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651616" y="7730565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433642" y="1696085"/>
            <a:ext cx="7420717" cy="863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Professional Staff of OAS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758446" y="3146425"/>
            <a:ext cx="10771107" cy="3803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5651" indent="-377825" lvl="1">
              <a:lnSpc>
                <a:spcPts val="6125"/>
              </a:lnSpc>
              <a:buFont typeface="Arial"/>
              <a:buChar char="•"/>
            </a:pPr>
            <a:r>
              <a:rPr lang="en-US" sz="35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Rachel Heiser, she/her, Assistant Dean/Director</a:t>
            </a:r>
          </a:p>
          <a:p>
            <a:pPr algn="l" marL="755651" indent="-377825" lvl="1">
              <a:lnSpc>
                <a:spcPts val="6125"/>
              </a:lnSpc>
              <a:buFont typeface="Arial"/>
              <a:buChar char="•"/>
            </a:pPr>
            <a:r>
              <a:rPr lang="en-US" sz="35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Amanda Brown, she/her, Assistant Director</a:t>
            </a:r>
          </a:p>
          <a:p>
            <a:pPr algn="l" marL="755651" indent="-377825" lvl="1">
              <a:lnSpc>
                <a:spcPts val="6125"/>
              </a:lnSpc>
              <a:buFont typeface="Arial"/>
              <a:buChar char="•"/>
            </a:pPr>
            <a:r>
              <a:rPr lang="en-US" sz="35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Rya Liu, any pronouns, Graduate Assistant</a:t>
            </a:r>
          </a:p>
          <a:p>
            <a:pPr algn="l" marL="755651" indent="-377825" lvl="1">
              <a:lnSpc>
                <a:spcPts val="6125"/>
              </a:lnSpc>
              <a:buFont typeface="Arial"/>
              <a:buChar char="•"/>
            </a:pPr>
            <a:r>
              <a:rPr lang="en-US" sz="35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Krissi Echevarria, they/she, Social Work Intern</a:t>
            </a:r>
          </a:p>
          <a:p>
            <a:pPr algn="l" marL="755651" indent="-377825" lvl="1">
              <a:lnSpc>
                <a:spcPts val="6125"/>
              </a:lnSpc>
              <a:buFont typeface="Arial"/>
              <a:buChar char="•"/>
            </a:pPr>
            <a:r>
              <a:rPr lang="en-US" sz="35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Aya Martin Seaver, she/her, Social Work intern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651616" y="7730565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973178" y="608330"/>
            <a:ext cx="6341644" cy="755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  <a:spcBef>
                <a:spcPct val="0"/>
              </a:spcBef>
            </a:pPr>
            <a:r>
              <a:rPr lang="en-US" sz="4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Graduate Assistant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341770" y="1308225"/>
            <a:ext cx="13604459" cy="8361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9" indent="-302260" lvl="1">
              <a:lnSpc>
                <a:spcPts val="5599"/>
              </a:lnSpc>
              <a:buFont typeface="Arial"/>
              <a:buChar char="•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 Graduate Assistant is a graduate student and one of the professional staff members for OAS who provides academic coaching, supports the PAL program, and helps coordinate the Office's student success initiatives.</a:t>
            </a:r>
          </a:p>
          <a:p>
            <a:pPr algn="l" marL="604519" indent="-302260" lvl="1">
              <a:lnSpc>
                <a:spcPts val="5599"/>
              </a:lnSpc>
              <a:buFont typeface="Arial"/>
              <a:buChar char="•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Responsibilities include:</a:t>
            </a:r>
          </a:p>
          <a:p>
            <a:pPr algn="l" marL="1209039" indent="-403013" lvl="2">
              <a:lnSpc>
                <a:spcPts val="4899"/>
              </a:lnSpc>
              <a:buFont typeface="Arial"/>
              <a:buChar char="⚬"/>
            </a:pPr>
            <a:r>
              <a:rPr lang="en-US" sz="2799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Providing academic coaching appointments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with undergraduate students.</a:t>
            </a:r>
          </a:p>
          <a:p>
            <a:pPr algn="l" marL="1209039" indent="-403013" lvl="2">
              <a:lnSpc>
                <a:spcPts val="4899"/>
              </a:lnSpc>
              <a:buFont typeface="Arial"/>
              <a:buChar char="⚬"/>
            </a:pPr>
            <a:r>
              <a:rPr lang="en-US" sz="2799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Supporting the PAL program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by assisting with orientation, training, supervision, and ongoing professional development.</a:t>
            </a:r>
          </a:p>
          <a:p>
            <a:pPr algn="l" marL="1209039" indent="-403013" lvl="2">
              <a:lnSpc>
                <a:spcPts val="4899"/>
              </a:lnSpc>
              <a:buFont typeface="Arial"/>
              <a:buChar char="⚬"/>
            </a:pPr>
            <a:r>
              <a:rPr lang="en-US" sz="2799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Coordinating academic support initiatives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including study hours, workshops, outreach, and collaborative campus programming.</a:t>
            </a:r>
          </a:p>
          <a:p>
            <a:pPr algn="l" marL="1209039" indent="-403013" lvl="2">
              <a:lnSpc>
                <a:spcPts val="4899"/>
              </a:lnSpc>
              <a:buFont typeface="Arial"/>
              <a:buChar char="⚬"/>
            </a:pPr>
            <a:r>
              <a:rPr lang="en-US" sz="2799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Contributing to office operations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through assessment, resource development, communication, and administrative support.</a:t>
            </a:r>
          </a:p>
          <a:p>
            <a:pPr algn="l" marL="1209039" indent="-403013" lvl="2">
              <a:lnSpc>
                <a:spcPts val="4899"/>
              </a:lnSpc>
              <a:buFont typeface="Arial"/>
              <a:buChar char="⚬"/>
            </a:pPr>
            <a:r>
              <a:rPr lang="en-US" sz="2799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Serving as a resource for PALs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by offering guidance, answering questions, and collaborating to support undergraduate student success.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845495" y="7833923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5" y="0"/>
                </a:lnTo>
                <a:lnTo>
                  <a:pt x="1413805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602186" y="273685"/>
            <a:ext cx="5083629" cy="755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  <a:spcBef>
                <a:spcPct val="0"/>
              </a:spcBef>
            </a:pPr>
            <a:r>
              <a:rPr lang="en-US" sz="4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Social Work Intern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190997" y="1138012"/>
            <a:ext cx="13906006" cy="8901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 Social Work Intern is a graduate student at BMC’s GSSWSR and one of the professional staff members for OAS who provides individualized student support through academic coaching, mentorship, resource connection, and strengths-based practice. 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Responsibilities include:</a:t>
            </a:r>
          </a:p>
          <a:p>
            <a:pPr algn="l" marL="1209039" indent="-403013" lvl="2">
              <a:lnSpc>
                <a:spcPts val="3919"/>
              </a:lnSpc>
              <a:buFont typeface="Arial"/>
              <a:buChar char="⚬"/>
            </a:pPr>
            <a:r>
              <a:rPr lang="en-US" sz="2799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Providing academic coaching appointments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focused on academic and college-life skills and student success strategies for navigating academic challenges.</a:t>
            </a:r>
          </a:p>
          <a:p>
            <a:pPr algn="l" marL="1209039" indent="-403013" lvl="2">
              <a:lnSpc>
                <a:spcPts val="3919"/>
              </a:lnSpc>
              <a:buFont typeface="Arial"/>
              <a:buChar char="⚬"/>
            </a:pPr>
            <a:r>
              <a:rPr lang="en-US" sz="2799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Supporting student growth and well-being 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by building relationships, identifying student needs, and connecting students with appropriate resources.</a:t>
            </a:r>
          </a:p>
          <a:p>
            <a:pPr algn="l" marL="1209039" indent="-403013" lvl="2">
              <a:lnSpc>
                <a:spcPts val="3919"/>
              </a:lnSpc>
              <a:buFont typeface="Arial"/>
              <a:buChar char="⚬"/>
            </a:pPr>
            <a:r>
              <a:rPr lang="en-US" sz="2799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Developing educational programming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by creating workshops, resources, and outreach materials that promote academic success and student development.</a:t>
            </a:r>
          </a:p>
          <a:p>
            <a:pPr algn="l" marL="1209039" indent="-403013" lvl="2">
              <a:lnSpc>
                <a:spcPts val="3919"/>
              </a:lnSpc>
              <a:buFont typeface="Arial"/>
              <a:buChar char="⚬"/>
            </a:pPr>
            <a:r>
              <a:rPr lang="en-US" sz="2799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Collaborating with the Office and campus partners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to support holistic student success and provide responsive programming and services.</a:t>
            </a:r>
          </a:p>
          <a:p>
            <a:pPr algn="l" marL="1209039" indent="-403013" lvl="2">
              <a:lnSpc>
                <a:spcPts val="3919"/>
              </a:lnSpc>
              <a:buFont typeface="Arial"/>
              <a:buChar char="⚬"/>
            </a:pPr>
            <a:r>
              <a:rPr lang="en-US" sz="2799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Serving as a student support resource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by offering encouragement, guidance, and a supportive presence for undergraduate students.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651616" y="7730565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821898" y="608330"/>
            <a:ext cx="6644205" cy="755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  <a:spcBef>
                <a:spcPct val="0"/>
              </a:spcBef>
            </a:pPr>
            <a:r>
              <a:rPr lang="en-US" sz="4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Peer Academic Coaches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391320" y="1468475"/>
            <a:ext cx="13505360" cy="8389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82928" indent="-291464" lvl="1">
              <a:lnSpc>
                <a:spcPts val="4454"/>
              </a:lnSpc>
              <a:buFont typeface="Arial"/>
              <a:buChar char="•"/>
            </a:pPr>
            <a:r>
              <a:rPr lang="en-US" sz="26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 Peer Academic Coach is an undergraduate student who p</a:t>
            </a:r>
            <a:r>
              <a:rPr lang="en-US" sz="26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artners with peers to develop the academic skills, learning strategies, and executive functioning habits needed to become confident, independent, and self-directed learners.</a:t>
            </a:r>
          </a:p>
          <a:p>
            <a:pPr algn="l" marL="582928" indent="-291464" lvl="1">
              <a:lnSpc>
                <a:spcPts val="4454"/>
              </a:lnSpc>
              <a:buFont typeface="Arial"/>
              <a:buChar char="•"/>
            </a:pPr>
            <a:r>
              <a:rPr lang="en-US" sz="26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Responsibilities include:</a:t>
            </a:r>
          </a:p>
          <a:p>
            <a:pPr algn="l" marL="1165857" indent="-388619" lvl="2">
              <a:lnSpc>
                <a:spcPts val="4454"/>
              </a:lnSpc>
              <a:buFont typeface="Arial"/>
              <a:buChar char="⚬"/>
            </a:pPr>
            <a:r>
              <a:rPr lang="en-US" sz="2699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Providing individualized academic coaching appointments</a:t>
            </a:r>
            <a:r>
              <a:rPr lang="en-US" sz="26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focused on executive functioning, learning strategies, and college success skills.</a:t>
            </a:r>
          </a:p>
          <a:p>
            <a:pPr algn="l" marL="1165857" indent="-388619" lvl="2">
              <a:lnSpc>
                <a:spcPts val="4454"/>
              </a:lnSpc>
              <a:buFont typeface="Arial"/>
              <a:buChar char="⚬"/>
            </a:pPr>
            <a:r>
              <a:rPr lang="en-US" sz="2699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Facilitating educational programming</a:t>
            </a:r>
            <a:r>
              <a:rPr lang="en-US" sz="26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by leading Roadmap to Academic Success workshops and other academic success initiatives.</a:t>
            </a:r>
          </a:p>
          <a:p>
            <a:pPr algn="l" marL="1165857" indent="-388619" lvl="2">
              <a:lnSpc>
                <a:spcPts val="4454"/>
              </a:lnSpc>
              <a:buFont typeface="Arial"/>
              <a:buChar char="⚬"/>
            </a:pPr>
            <a:r>
              <a:rPr lang="en-US" sz="2699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Promoting student engagement</a:t>
            </a:r>
            <a:r>
              <a:rPr lang="en-US" sz="26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by staffing Study Hours, tabling events, and outreach opportunities across campus.</a:t>
            </a:r>
          </a:p>
          <a:p>
            <a:pPr algn="l" marL="1165857" indent="-388619" lvl="2">
              <a:lnSpc>
                <a:spcPts val="4454"/>
              </a:lnSpc>
              <a:buFont typeface="Arial"/>
              <a:buChar char="⚬"/>
            </a:pPr>
            <a:r>
              <a:rPr lang="en-US" sz="2699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C</a:t>
            </a:r>
            <a:r>
              <a:rPr lang="en-US" sz="2699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reating educational content</a:t>
            </a:r>
            <a:r>
              <a:rPr lang="en-US" sz="26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by developing microlearning resources and sharing academic success strategies through social media and newsletters.</a:t>
            </a:r>
          </a:p>
          <a:p>
            <a:pPr algn="l" marL="1165857" indent="-388619" lvl="2">
              <a:lnSpc>
                <a:spcPts val="4454"/>
              </a:lnSpc>
              <a:buFont typeface="Arial"/>
              <a:buChar char="⚬"/>
            </a:pPr>
            <a:r>
              <a:rPr lang="en-US" sz="26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C</a:t>
            </a:r>
            <a:r>
              <a:rPr lang="en-US" sz="2699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onne</a:t>
            </a:r>
            <a:r>
              <a:rPr lang="en-US" sz="2699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cting students with resources</a:t>
            </a:r>
            <a:r>
              <a:rPr lang="en-US" sz="26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by encouraging self-advocacy, making appropriate referrals, and modeling professionalism, academic integrity, and lifelong learning.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845495" y="7844495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5" y="0"/>
                </a:lnTo>
                <a:lnTo>
                  <a:pt x="1413805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173484" y="608330"/>
            <a:ext cx="3941032" cy="755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  <a:spcBef>
                <a:spcPct val="0"/>
              </a:spcBef>
            </a:pPr>
            <a:r>
              <a:rPr lang="en-US" sz="4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Peer Advising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420283" y="1258570"/>
            <a:ext cx="13447434" cy="8654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82930" indent="-291465" lvl="1">
              <a:lnSpc>
                <a:spcPts val="4320"/>
              </a:lnSpc>
              <a:buFont typeface="Arial"/>
              <a:buChar char="•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 Peer Advisor is an undergraduate student leader who supports undergraduate students navigate their academic lives at BMC by serving as a bridge between the OAS and the broader campus community.</a:t>
            </a:r>
          </a:p>
          <a:p>
            <a:pPr algn="l" marL="582930" indent="-291465" lvl="1">
              <a:lnSpc>
                <a:spcPts val="4320"/>
              </a:lnSpc>
              <a:buFont typeface="Arial"/>
              <a:buChar char="•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 PA helps students find, understand, and access the resources that will allow them to make the most of their time at BMC.</a:t>
            </a:r>
          </a:p>
          <a:p>
            <a:pPr algn="l" marL="582930" indent="-291465" lvl="1">
              <a:lnSpc>
                <a:spcPts val="4320"/>
              </a:lnSpc>
              <a:buFont typeface="Arial"/>
              <a:buChar char="•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Responsibilities include:</a:t>
            </a:r>
          </a:p>
          <a:p>
            <a:pPr algn="l" marL="1165860" indent="-388620" lvl="2">
              <a:lnSpc>
                <a:spcPts val="4320"/>
              </a:lnSpc>
              <a:buFont typeface="Arial"/>
              <a:buChar char="⚬"/>
            </a:pPr>
            <a:r>
              <a:rPr lang="en-US" sz="2700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Connecting students to resources and opportunities</a:t>
            </a: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by sharing academic success strategies, campus events, and important information through weekly outreach.</a:t>
            </a:r>
          </a:p>
          <a:p>
            <a:pPr algn="l" marL="1165860" indent="-388620" lvl="2">
              <a:lnSpc>
                <a:spcPts val="4320"/>
              </a:lnSpc>
              <a:buFont typeface="Arial"/>
              <a:buChar char="⚬"/>
            </a:pPr>
            <a:r>
              <a:rPr lang="en-US" sz="2700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Highlighting different pathways to success</a:t>
            </a: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by sharing diverse experiences and perspectives from faculty, staff, OAS PALs, and other student leaders. </a:t>
            </a:r>
          </a:p>
          <a:p>
            <a:pPr algn="l" marL="1165860" indent="-388620" lvl="2">
              <a:lnSpc>
                <a:spcPts val="4320"/>
              </a:lnSpc>
              <a:buFont typeface="Arial"/>
              <a:buChar char="⚬"/>
            </a:pPr>
            <a:r>
              <a:rPr lang="en-US" sz="2700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Devel</a:t>
            </a:r>
            <a:r>
              <a:rPr lang="en-US" sz="2700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oping and collaborating on psychoeducational programming</a:t>
            </a: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that supports student learning, well-being, and engagement by partnering with campus departments.</a:t>
            </a:r>
          </a:p>
          <a:p>
            <a:pPr algn="l" marL="1165860" indent="-388620" lvl="2">
              <a:lnSpc>
                <a:spcPts val="4320"/>
              </a:lnSpc>
              <a:buFont typeface="Arial"/>
              <a:buChar char="⚬"/>
            </a:pPr>
            <a:r>
              <a:rPr lang="en-US" sz="2700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Supporting student engagement</a:t>
            </a: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by staffing the Guild at Night front desk and OAS drop-ins.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2397" y="8322222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402313" y="273685"/>
            <a:ext cx="3483373" cy="755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  <a:spcBef>
                <a:spcPct val="0"/>
              </a:spcBef>
            </a:pPr>
            <a:r>
              <a:rPr lang="en-US" sz="4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Peer Tutoring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361798" y="1089802"/>
            <a:ext cx="14459842" cy="8951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82930" indent="-291465" lvl="1">
              <a:lnSpc>
                <a:spcPts val="4455"/>
              </a:lnSpc>
              <a:buFont typeface="Arial"/>
              <a:buChar char="•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Peer tutors are undergraduate students who help students to master content within in a particular course, strengthen discipline-specific knowledge, and build confidence within a particular discipline. </a:t>
            </a:r>
          </a:p>
          <a:p>
            <a:pPr algn="l" marL="582930" indent="-291465" lvl="1">
              <a:lnSpc>
                <a:spcPts val="4455"/>
              </a:lnSpc>
              <a:buFont typeface="Arial"/>
              <a:buChar char="•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Responsibilities include:</a:t>
            </a:r>
          </a:p>
          <a:p>
            <a:pPr algn="l" marL="1165860" indent="-388620" lvl="2">
              <a:lnSpc>
                <a:spcPts val="4455"/>
              </a:lnSpc>
              <a:buFont typeface="Arial"/>
              <a:buChar char="⚬"/>
            </a:pPr>
            <a:r>
              <a:rPr lang="en-US" sz="2700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Supporting course-specific learning</a:t>
            </a: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in 32 introductory and intermediate courses within the languages and STEM departments by helping students understand concepts, solve problems, and prepare for quizzes, exams, and assignments.</a:t>
            </a:r>
          </a:p>
          <a:p>
            <a:pPr algn="l" marL="1165860" indent="-388620" lvl="2">
              <a:lnSpc>
                <a:spcPts val="4455"/>
              </a:lnSpc>
              <a:buFont typeface="Arial"/>
              <a:buChar char="⚬"/>
            </a:pPr>
            <a:r>
              <a:rPr lang="en-US" sz="2700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Facilitating active learning</a:t>
            </a: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by asking guiding questions, encouraging critical thinking, and assisting with applying concepts.</a:t>
            </a:r>
          </a:p>
          <a:p>
            <a:pPr algn="l" marL="1165860" indent="-388620" lvl="2">
              <a:lnSpc>
                <a:spcPts val="4455"/>
              </a:lnSpc>
              <a:buFont typeface="Arial"/>
              <a:buChar char="⚬"/>
            </a:pPr>
            <a:r>
              <a:rPr lang="en-US" sz="2700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Re</a:t>
            </a:r>
            <a:r>
              <a:rPr lang="en-US" sz="2700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inforcing effective learning within the discipline</a:t>
            </a: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by modeling subject-specific study techniques and problem-sol</a:t>
            </a: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v</a:t>
            </a: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ing approaches for challenges with course content. </a:t>
            </a:r>
          </a:p>
          <a:p>
            <a:pPr algn="l" marL="1165860" indent="-388620" lvl="2">
              <a:lnSpc>
                <a:spcPts val="4455"/>
              </a:lnSpc>
              <a:buFont typeface="Arial"/>
              <a:buChar char="⚬"/>
            </a:pPr>
            <a:r>
              <a:rPr lang="en-US" sz="2700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Encouraging confidence and independence</a:t>
            </a: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by helping students become more self-sufficient learners without completing work for them.</a:t>
            </a:r>
          </a:p>
          <a:p>
            <a:pPr algn="l" marL="582930" indent="-291465" lvl="1">
              <a:lnSpc>
                <a:spcPts val="4455"/>
              </a:lnSpc>
              <a:buFont typeface="Arial"/>
              <a:buChar char="•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 Peer Tutoring program coordinates with faculty liaisons to staff tutoring, assess course trends, and provide expert-level content training.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651616" y="7730565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96958" y="1550896"/>
            <a:ext cx="11294084" cy="755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  <a:spcBef>
                <a:spcPct val="0"/>
              </a:spcBef>
            </a:pPr>
            <a:r>
              <a:rPr lang="en-US" sz="4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Specialized PAL Leadership Roles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552236" y="2367598"/>
            <a:ext cx="13183528" cy="52946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640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In addition to our student-facing positions, some PALs take on specialized leadership roles that support the Office of Academic Support behind the scenes. </a:t>
            </a:r>
          </a:p>
          <a:p>
            <a:pPr algn="l">
              <a:lnSpc>
                <a:spcPts val="4000"/>
              </a:lnSpc>
            </a:pPr>
          </a:p>
          <a:p>
            <a:pPr algn="l" marL="690881" indent="-345440" lvl="1">
              <a:lnSpc>
                <a:spcPts val="640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These roles focus on strengthening our programs, resources, and services for the Bryn Mawr community and for the OAS Peer Academic Leadership program.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651616" y="7730565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96958" y="608330"/>
            <a:ext cx="11294084" cy="755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  <a:spcBef>
                <a:spcPct val="0"/>
              </a:spcBef>
            </a:pPr>
            <a:r>
              <a:rPr lang="en-US" sz="4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Digital Intern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475385" y="1570356"/>
            <a:ext cx="13337229" cy="76879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23" indent="-302261" lvl="1">
              <a:lnSpc>
                <a:spcPts val="5600"/>
              </a:lnSpc>
              <a:buFont typeface="Arial"/>
              <a:buChar char="•"/>
            </a:pPr>
            <a:r>
              <a:rPr lang="en-US" sz="28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 Digital Intern is an undergraduate student who supports the OAS’s digital presence by maintaining accessible, engaging, and up-to-date online resources for students.</a:t>
            </a:r>
          </a:p>
          <a:p>
            <a:pPr algn="l" marL="604523" indent="-302261" lvl="1">
              <a:lnSpc>
                <a:spcPts val="5600"/>
              </a:lnSpc>
              <a:buFont typeface="Arial"/>
              <a:buChar char="•"/>
            </a:pPr>
            <a:r>
              <a:rPr lang="en-US" sz="28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Responsibilities include:</a:t>
            </a:r>
          </a:p>
          <a:p>
            <a:pPr algn="l" marL="1209045" indent="-403015" lvl="2">
              <a:lnSpc>
                <a:spcPts val="5600"/>
              </a:lnSpc>
              <a:buFont typeface="Arial"/>
              <a:buChar char="⚬"/>
            </a:pPr>
            <a:r>
              <a:rPr lang="en-US" sz="28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Maintaining and updating the Office of Academic Support website.</a:t>
            </a:r>
          </a:p>
          <a:p>
            <a:pPr algn="l" marL="1209045" indent="-403015" lvl="2">
              <a:lnSpc>
                <a:spcPts val="5600"/>
              </a:lnSpc>
              <a:buFont typeface="Arial"/>
              <a:buChar char="⚬"/>
            </a:pPr>
            <a:r>
              <a:rPr lang="en-US" sz="28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Ensuring digital content meets accessibility and universal design standards.</a:t>
            </a:r>
          </a:p>
          <a:p>
            <a:pPr algn="l" marL="1209045" indent="-403015" lvl="2">
              <a:lnSpc>
                <a:spcPts val="5600"/>
              </a:lnSpc>
              <a:buFont typeface="Arial"/>
              <a:buChar char="⚬"/>
            </a:pPr>
            <a:r>
              <a:rPr lang="en-US" sz="28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Assisting with the creation and organization of online resources, videos, and educational materials.</a:t>
            </a:r>
          </a:p>
          <a:p>
            <a:pPr algn="l" marL="1209045" indent="-403015" lvl="2">
              <a:lnSpc>
                <a:spcPts val="5600"/>
              </a:lnSpc>
              <a:buFont typeface="Arial"/>
              <a:buChar char="⚬"/>
            </a:pPr>
            <a:r>
              <a:rPr lang="en-US" sz="28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Supporting digital projects that enhance student access to academic support services.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651616" y="7730565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081588" y="1696085"/>
            <a:ext cx="14124824" cy="863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Icebreaker - Rock, Paper, Scissors EXTREME!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654861" y="2959735"/>
            <a:ext cx="12978278" cy="4186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560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Partner with someone you don’t know</a:t>
            </a:r>
          </a:p>
          <a:p>
            <a:pPr algn="l" marL="690881" indent="-345440" lvl="1">
              <a:lnSpc>
                <a:spcPts val="560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Introduce yourself (Name, PAL Role(s), Class Year)</a:t>
            </a:r>
          </a:p>
          <a:p>
            <a:pPr algn="l" marL="690881" indent="-345440" lvl="1">
              <a:lnSpc>
                <a:spcPts val="560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Play Rock, Paper, Scissors</a:t>
            </a:r>
          </a:p>
          <a:p>
            <a:pPr algn="l" marL="690881" indent="-345440" lvl="1">
              <a:lnSpc>
                <a:spcPts val="560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Follow the winner of your pair and cheer them on, chanting their name!</a:t>
            </a:r>
          </a:p>
          <a:p>
            <a:pPr algn="l" marL="690881" indent="-345440" lvl="1">
              <a:lnSpc>
                <a:spcPts val="560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Continue this cycle until there is one final duel!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845495" y="7844495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5" y="0"/>
                </a:lnTo>
                <a:lnTo>
                  <a:pt x="1413805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151270" y="608330"/>
            <a:ext cx="10099766" cy="755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  <a:spcBef>
                <a:spcPct val="0"/>
              </a:spcBef>
            </a:pPr>
            <a:r>
              <a:rPr lang="en-US" sz="4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Training and Development Coordinator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675442" y="1862740"/>
            <a:ext cx="12937116" cy="7376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9" indent="-302260" lvl="1">
              <a:lnSpc>
                <a:spcPts val="4899"/>
              </a:lnSpc>
              <a:buFont typeface="Arial"/>
              <a:buChar char="•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 Training &amp; Development Coordinator is an undergraduate student who partners with the Assistant Director to strengthen the PAL program through training, professional development, and program improvement.</a:t>
            </a:r>
          </a:p>
          <a:p>
            <a:pPr algn="l" marL="604519" indent="-302260" lvl="1">
              <a:lnSpc>
                <a:spcPts val="4899"/>
              </a:lnSpc>
              <a:buFont typeface="Arial"/>
              <a:buChar char="•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Responsibilities include:</a:t>
            </a:r>
          </a:p>
          <a:p>
            <a:pPr algn="l" marL="1209039" indent="-403013" lvl="2">
              <a:lnSpc>
                <a:spcPts val="4899"/>
              </a:lnSpc>
              <a:buFont typeface="Arial"/>
              <a:buChar char="⚬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Supporting ongoing PAL communication through biweekly payroll reminders, updates, and important deadlines.</a:t>
            </a:r>
          </a:p>
          <a:p>
            <a:pPr algn="l" marL="1209039" indent="-403013" lvl="2">
              <a:lnSpc>
                <a:spcPts val="4899"/>
              </a:lnSpc>
              <a:buFont typeface="Arial"/>
              <a:buChar char="⚬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Helping monitor and encourage completion of required training and professional development for the PALs throughout the academic year.</a:t>
            </a:r>
          </a:p>
          <a:p>
            <a:pPr algn="l" marL="1209039" indent="-403013" lvl="2">
              <a:lnSpc>
                <a:spcPts val="4899"/>
              </a:lnSpc>
              <a:buFont typeface="Arial"/>
              <a:buChar char="⚬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Assisting with the planning, organization, and continuous improvement of the PAL training curriculum.</a:t>
            </a:r>
          </a:p>
          <a:p>
            <a:pPr algn="l" marL="1209039" indent="-403013" lvl="2">
              <a:lnSpc>
                <a:spcPts val="4899"/>
              </a:lnSpc>
              <a:buFont typeface="Arial"/>
              <a:buChar char="⚬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Collaborating on initiatives that advance the PAL program, including preparation for CRLA International Peer Educator Certification.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2397" y="8551397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6"/>
                </a:lnTo>
                <a:lnTo>
                  <a:pt x="0" y="141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3049806" y="2062131"/>
          <a:ext cx="13144649" cy="6978695"/>
        </p:xfrm>
        <a:graphic>
          <a:graphicData uri="http://schemas.openxmlformats.org/drawingml/2006/table">
            <a:tbl>
              <a:tblPr/>
              <a:tblGrid>
                <a:gridCol w="4760652"/>
                <a:gridCol w="8383997"/>
              </a:tblGrid>
              <a:tr h="128148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b="true" sz="3000" u="sng">
                          <a:solidFill>
                            <a:srgbClr val="002858"/>
                          </a:solidFill>
                          <a:latin typeface="DM Sans Bold"/>
                          <a:ea typeface="DM Sans Bold"/>
                          <a:cs typeface="DM Sans Bold"/>
                          <a:sym typeface="DM Sans Bold"/>
                        </a:rPr>
                        <a:t>Role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0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b="true" sz="3000" u="sng">
                          <a:solidFill>
                            <a:srgbClr val="002858"/>
                          </a:solidFill>
                          <a:latin typeface="DM Sans Bold"/>
                          <a:ea typeface="DM Sans Bold"/>
                          <a:cs typeface="DM Sans Bold"/>
                          <a:sym typeface="DM Sans Bold"/>
                        </a:rPr>
                        <a:t>Primary Focus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00"/>
                    </a:solidFill>
                  </a:tcPr>
                </a:tc>
              </a:tr>
              <a:tr h="109062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Peer Academic Coach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Academic skills, executive functioning, and learning strategies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062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Peer Advisor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Campus connection, outreach, and resource navigation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062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Peer Tutor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Course-specific learning and content mastery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062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Digital Intern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Digital resources, accessibility, and website management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469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Training &amp; Development Coordinator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PAL training, professional development, and program improvement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4" id="4"/>
          <p:cNvSpPr txBox="true"/>
          <p:nvPr/>
        </p:nvSpPr>
        <p:spPr>
          <a:xfrm rot="0">
            <a:off x="6988009" y="544513"/>
            <a:ext cx="5268243" cy="863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 PAL Team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273827" y="5362514"/>
            <a:ext cx="3740346" cy="3740346"/>
          </a:xfrm>
          <a:custGeom>
            <a:avLst/>
            <a:gdLst/>
            <a:ahLst/>
            <a:cxnLst/>
            <a:rect r="r" b="b" t="t" l="l"/>
            <a:pathLst>
              <a:path h="3740346" w="3740346">
                <a:moveTo>
                  <a:pt x="0" y="0"/>
                </a:moveTo>
                <a:lnTo>
                  <a:pt x="3740346" y="0"/>
                </a:lnTo>
                <a:lnTo>
                  <a:pt x="3740346" y="3740346"/>
                </a:lnTo>
                <a:lnTo>
                  <a:pt x="0" y="37403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422795" y="2346326"/>
            <a:ext cx="7442411" cy="27971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We’re excited you’re here!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651616" y="7730565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374686" y="1301009"/>
            <a:ext cx="15538629" cy="863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Norm Setting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675629" y="2254885"/>
            <a:ext cx="12936741" cy="6301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560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Come and go as you need so you can be present when you are here!</a:t>
            </a:r>
          </a:p>
          <a:p>
            <a:pPr algn="l" marL="690881" indent="-345440" lvl="1">
              <a:lnSpc>
                <a:spcPts val="560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Say your name and role when you contribute so we get to know each other.</a:t>
            </a:r>
          </a:p>
          <a:p>
            <a:pPr algn="l" marL="690881" indent="-345440" lvl="1">
              <a:lnSpc>
                <a:spcPts val="560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Bring your authentic self and challenge by choice.</a:t>
            </a:r>
          </a:p>
          <a:p>
            <a:pPr algn="l" marL="690881" indent="-345440" lvl="1">
              <a:lnSpc>
                <a:spcPts val="560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Challenge the idea, not the person, and call in instead of call out.</a:t>
            </a:r>
          </a:p>
          <a:p>
            <a:pPr algn="l" marL="690881" indent="-345440" lvl="1">
              <a:lnSpc>
                <a:spcPts val="560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Speak from your own experience, but feel free to praise openly!</a:t>
            </a:r>
          </a:p>
          <a:p>
            <a:pPr algn="ctr">
              <a:lnSpc>
                <a:spcPts val="5600"/>
              </a:lnSpc>
            </a:pPr>
          </a:p>
          <a:p>
            <a:pPr algn="ctr">
              <a:lnSpc>
                <a:spcPts val="5600"/>
              </a:lnSpc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What other norms should we set?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651616" y="7730565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930527" y="1257250"/>
            <a:ext cx="10426946" cy="863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Saturday Training Schedule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913216" y="2400005"/>
            <a:ext cx="12461567" cy="63015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560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9:30 - 10:45 am - Arrival, Welcome to OAS &amp; the PAL Program</a:t>
            </a:r>
          </a:p>
          <a:p>
            <a:pPr algn="l" marL="690881" indent="-345440" lvl="1">
              <a:lnSpc>
                <a:spcPts val="560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10:45 - 11:45 am - Professionalism &amp; Confidentiality Training</a:t>
            </a:r>
          </a:p>
          <a:p>
            <a:pPr algn="l" marL="690881" indent="-345440" lvl="1">
              <a:lnSpc>
                <a:spcPts val="560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11:45 - 1:15 pm - Lunch in PAL Teams</a:t>
            </a:r>
          </a:p>
          <a:p>
            <a:pPr algn="l" marL="690881" indent="-345440" lvl="1">
              <a:lnSpc>
                <a:spcPts val="560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1:15 - 2:00 pm - Group Facilitation Training</a:t>
            </a:r>
          </a:p>
          <a:p>
            <a:pPr algn="l" marL="690881" indent="-345440" lvl="1">
              <a:lnSpc>
                <a:spcPts val="560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2:00 - 3:00 pm - Active Listening &amp; Responding Training</a:t>
            </a:r>
          </a:p>
          <a:p>
            <a:pPr algn="l" marL="690881" indent="-345440" lvl="1">
              <a:lnSpc>
                <a:spcPts val="560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3:00 - 3:15 pm - Break</a:t>
            </a:r>
          </a:p>
          <a:p>
            <a:pPr algn="l" marL="690881" indent="-345440" lvl="1">
              <a:lnSpc>
                <a:spcPts val="560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3:15 - 4:15 pm - Role Plays &amp; Dialogue Mapping</a:t>
            </a:r>
          </a:p>
          <a:p>
            <a:pPr algn="l" marL="690881" indent="-345440" lvl="1">
              <a:lnSpc>
                <a:spcPts val="560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4:15 - 4:30 pm - Quick Announcements &amp; Reminders</a:t>
            </a:r>
          </a:p>
          <a:p>
            <a:pPr algn="l" marL="690881" indent="-345440" lvl="1">
              <a:lnSpc>
                <a:spcPts val="560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5:00 - 7:00 pm - Dinner on Your Own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651616" y="7730565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741805" y="1076478"/>
            <a:ext cx="8804390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Sunday Training Schedule: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418921" y="2291152"/>
            <a:ext cx="13450158" cy="65554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82930" indent="-291465" lvl="1">
              <a:lnSpc>
                <a:spcPts val="4725"/>
              </a:lnSpc>
              <a:buFont typeface="Arial"/>
              <a:buChar char="•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9:30 - 9:45 am - Arrival</a:t>
            </a:r>
          </a:p>
          <a:p>
            <a:pPr algn="l" marL="582930" indent="-291465" lvl="1">
              <a:lnSpc>
                <a:spcPts val="4725"/>
              </a:lnSpc>
              <a:buFont typeface="Arial"/>
              <a:buChar char="•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9:45 - 10:30 am - Campus Resource Scavenger Hunt</a:t>
            </a:r>
          </a:p>
          <a:p>
            <a:pPr algn="l" marL="582930" indent="-291465" lvl="1">
              <a:lnSpc>
                <a:spcPts val="4725"/>
              </a:lnSpc>
              <a:buFont typeface="Arial"/>
              <a:buChar char="•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10:30 - 11:30 am - Tech Systems &amp; Admin with Heads</a:t>
            </a:r>
          </a:p>
          <a:p>
            <a:pPr algn="l" marL="582930" indent="-291465" lvl="1">
              <a:lnSpc>
                <a:spcPts val="4725"/>
              </a:lnSpc>
              <a:buFont typeface="Arial"/>
              <a:buChar char="•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11:30 am - 12:00 pm - Group Discussion - Role Storytelling, Q&amp;As</a:t>
            </a:r>
          </a:p>
          <a:p>
            <a:pPr algn="l" marL="582930" indent="-291465" lvl="1">
              <a:lnSpc>
                <a:spcPts val="4725"/>
              </a:lnSpc>
              <a:buFont typeface="Arial"/>
              <a:buChar char="•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12:00 - 1:00 pm - Lunch On Your Own</a:t>
            </a:r>
          </a:p>
          <a:p>
            <a:pPr algn="l" marL="582930" indent="-291465" lvl="1">
              <a:lnSpc>
                <a:spcPts val="4725"/>
              </a:lnSpc>
              <a:buFont typeface="Arial"/>
              <a:buChar char="•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1:00 - 4:00 pm - True Colors with Dean Akirah Fenimore</a:t>
            </a:r>
          </a:p>
          <a:p>
            <a:pPr algn="l" marL="582930" indent="-291465" lvl="1">
              <a:lnSpc>
                <a:spcPts val="4725"/>
              </a:lnSpc>
              <a:buFont typeface="Arial"/>
              <a:buChar char="•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4:00 - 5:00 pm - Post-Training Survey Completion, Workday Payroll/Documentation Training, &amp; Wrap-Up</a:t>
            </a:r>
          </a:p>
          <a:p>
            <a:pPr algn="l" marL="582930" indent="-291465" lvl="1">
              <a:lnSpc>
                <a:spcPts val="4725"/>
              </a:lnSpc>
              <a:buFont typeface="Arial"/>
              <a:buChar char="•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5:00 - 6:30 pm - Dinner On Your Own</a:t>
            </a:r>
          </a:p>
          <a:p>
            <a:pPr algn="l" marL="582930" indent="-291465" lvl="1">
              <a:lnSpc>
                <a:spcPts val="4725"/>
              </a:lnSpc>
              <a:buFont typeface="Arial"/>
              <a:buChar char="•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9:00 - 10:00 pm - Dorm Meeting </a:t>
            </a:r>
            <a:r>
              <a:rPr lang="en-US" sz="2700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(you’re encouraged to attend)</a:t>
            </a:r>
          </a:p>
          <a:p>
            <a:pPr algn="l" marL="1165860" indent="-388620" lvl="2">
              <a:lnSpc>
                <a:spcPts val="4725"/>
              </a:lnSpc>
              <a:buFont typeface="Arial"/>
              <a:buChar char="⚬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PAs should ask the HAs to introduce yourself at the dorm meeting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651616" y="7730565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032758" y="397341"/>
            <a:ext cx="10222484" cy="1749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 Office of Academic Support Announcements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401834" y="2099436"/>
            <a:ext cx="13484333" cy="77552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82933" indent="-291467" lvl="1">
              <a:lnSpc>
                <a:spcPts val="4725"/>
              </a:lnSpc>
              <a:buFont typeface="Arial"/>
              <a:buChar char="•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OAS has moved to Guild Hall!</a:t>
            </a:r>
          </a:p>
          <a:p>
            <a:pPr algn="l" marL="582933" indent="-291467" lvl="1">
              <a:lnSpc>
                <a:spcPts val="4725"/>
              </a:lnSpc>
              <a:buFont typeface="Arial"/>
              <a:buChar char="•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Guild Lobby will become the designated meeting spot for in-person meetings between PALs and Students.</a:t>
            </a:r>
          </a:p>
          <a:p>
            <a:pPr algn="l" marL="1165866" indent="-388622" lvl="2">
              <a:lnSpc>
                <a:spcPts val="4725"/>
              </a:lnSpc>
              <a:buFont typeface="Arial"/>
              <a:buChar char="⚬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An option to meet remotely will still be an option.</a:t>
            </a:r>
          </a:p>
          <a:p>
            <a:pPr algn="l" marL="1165866" indent="-388622" lvl="2">
              <a:lnSpc>
                <a:spcPts val="4725"/>
              </a:lnSpc>
              <a:buFont typeface="Arial"/>
              <a:buChar char="⚬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</a:t>
            </a: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lternative in-person meeting location arrangements can be made between the PAL and the student. </a:t>
            </a:r>
          </a:p>
          <a:p>
            <a:pPr algn="l" marL="582933" indent="-291467" lvl="1">
              <a:lnSpc>
                <a:spcPts val="4725"/>
              </a:lnSpc>
              <a:buFont typeface="Arial"/>
              <a:buChar char="•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Guild at Night Appointments, Programs, and Supervision Meetings:</a:t>
            </a:r>
          </a:p>
          <a:p>
            <a:pPr algn="l" marL="1165866" indent="-388622" lvl="2">
              <a:lnSpc>
                <a:spcPts val="4725"/>
              </a:lnSpc>
              <a:buFont typeface="Arial"/>
              <a:buChar char="⚬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After-hours access to Guild Hall will be available to students.</a:t>
            </a:r>
          </a:p>
          <a:p>
            <a:pPr algn="l" marL="1165866" indent="-388622" lvl="2">
              <a:lnSpc>
                <a:spcPts val="4725"/>
              </a:lnSpc>
              <a:buFont typeface="Arial"/>
              <a:buChar char="⚬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Entrance-level desk will be staffed by PAs to welcome students.</a:t>
            </a:r>
          </a:p>
          <a:p>
            <a:pPr algn="l" marL="1165866" indent="-388622" lvl="2">
              <a:lnSpc>
                <a:spcPts val="4725"/>
              </a:lnSpc>
              <a:buFont typeface="Arial"/>
              <a:buChar char="⚬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Grad students will provide coaching appointments in Rachel &amp; Amanda’s offices. </a:t>
            </a:r>
          </a:p>
          <a:p>
            <a:pPr algn="l" marL="1165866" indent="-388622" lvl="2">
              <a:lnSpc>
                <a:spcPts val="4725"/>
              </a:lnSpc>
              <a:buFont typeface="Arial"/>
              <a:buChar char="⚬"/>
            </a:pPr>
            <a:r>
              <a:rPr lang="en-US" sz="27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Group supervision meetings, weekly Study Hours, and some OAS programs will be held in Guild Lobby, Conference Room (104), or the Testing Center.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710833" y="7593916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317057" y="608330"/>
            <a:ext cx="9653887" cy="755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  <a:spcBef>
                <a:spcPct val="0"/>
              </a:spcBef>
            </a:pPr>
            <a:r>
              <a:rPr lang="en-US" sz="4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Peer Academic Leadership in OAS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347128" y="1484783"/>
            <a:ext cx="13593744" cy="83566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8" indent="-302259" lvl="1">
              <a:lnSpc>
                <a:spcPts val="4759"/>
              </a:lnSpc>
              <a:buFont typeface="Arial"/>
              <a:buChar char="•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Peer Academic Leadership is the intentional practice of empowering peers to become confident, independent, and successful learners through mentorship, education, service, and leadership.</a:t>
            </a:r>
          </a:p>
          <a:p>
            <a:pPr algn="l" marL="604518" indent="-302259" lvl="1">
              <a:lnSpc>
                <a:spcPts val="4759"/>
              </a:lnSpc>
              <a:buFont typeface="Arial"/>
              <a:buChar char="•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As P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eer Academic Leaders, we...</a:t>
            </a:r>
          </a:p>
          <a:p>
            <a:pPr algn="l" marL="1209036" indent="-403012" lvl="2">
              <a:lnSpc>
                <a:spcPts val="4759"/>
              </a:lnSpc>
              <a:buFont typeface="Arial"/>
              <a:buChar char="⚬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B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uild meaningful relationships that create a culture of academic success, growth, and self-efficacy.</a:t>
            </a:r>
          </a:p>
          <a:p>
            <a:pPr algn="l" marL="1209036" indent="-403012" lvl="2">
              <a:lnSpc>
                <a:spcPts val="4759"/>
              </a:lnSpc>
              <a:buFont typeface="Arial"/>
              <a:buChar char="⚬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Teach and model effective strategies that help students become confident, independent learners.</a:t>
            </a:r>
          </a:p>
          <a:p>
            <a:pPr algn="l" marL="1209036" indent="-403012" lvl="2">
              <a:lnSpc>
                <a:spcPts val="4759"/>
              </a:lnSpc>
              <a:buFont typeface="Arial"/>
              <a:buChar char="⚬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Encourage skill development by helping students build the habits, strategies, and confidence needed for long-term success.</a:t>
            </a:r>
          </a:p>
          <a:p>
            <a:pPr algn="l" marL="1209036" indent="-403012" lvl="2">
              <a:lnSpc>
                <a:spcPts val="4759"/>
              </a:lnSpc>
              <a:buFont typeface="Arial"/>
              <a:buChar char="⚬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F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oster belonging by helping students feel connected to the Bryn Mawr academic community.</a:t>
            </a:r>
          </a:p>
          <a:p>
            <a:pPr algn="l" marL="1209036" indent="-403012" lvl="2">
              <a:lnSpc>
                <a:spcPts val="4759"/>
              </a:lnSpc>
              <a:buFont typeface="Arial"/>
              <a:buChar char="⚬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Model persistence and resilience as peers navigate academic challenges.</a:t>
            </a:r>
          </a:p>
          <a:p>
            <a:pPr algn="l" marL="1209036" indent="-403012" lvl="2">
              <a:lnSpc>
                <a:spcPts val="4759"/>
              </a:lnSpc>
              <a:buFont typeface="Arial"/>
              <a:buChar char="⚬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C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onnect students with resources and encourage help-seeking behaviors.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651616" y="7730565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595731" y="608330"/>
            <a:ext cx="9096538" cy="755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  <a:spcBef>
                <a:spcPct val="0"/>
              </a:spcBef>
            </a:pPr>
            <a:r>
              <a:rPr lang="en-US" sz="4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Peer Academic Leaders at BMC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415669" y="1653507"/>
            <a:ext cx="13456661" cy="8098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23" indent="-302261" lvl="1">
              <a:lnSpc>
                <a:spcPts val="4620"/>
              </a:lnSpc>
              <a:buFont typeface="Arial"/>
              <a:buChar char="•"/>
            </a:pPr>
            <a:r>
              <a:rPr lang="en-US" sz="28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Peer Academic Leaders serve as trusted representatives of the College by:</a:t>
            </a:r>
          </a:p>
          <a:p>
            <a:pPr algn="l" marL="1209045" indent="-403015" lvl="2">
              <a:lnSpc>
                <a:spcPts val="4620"/>
              </a:lnSpc>
              <a:buFont typeface="Arial"/>
              <a:buChar char="⚬"/>
            </a:pPr>
            <a:r>
              <a:rPr lang="en-US" sz="28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Fulfilling the duties of their PAL role in a professional and positive manner</a:t>
            </a:r>
          </a:p>
          <a:p>
            <a:pPr algn="l" marL="1209045" indent="-403015" lvl="2">
              <a:lnSpc>
                <a:spcPts val="4620"/>
              </a:lnSpc>
              <a:buFont typeface="Arial"/>
              <a:buChar char="⚬"/>
            </a:pPr>
            <a:r>
              <a:rPr lang="en-US" sz="28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Modeling academic integrity and ethical decision-making</a:t>
            </a:r>
          </a:p>
          <a:p>
            <a:pPr algn="l" marL="1209045" indent="-403015" lvl="2">
              <a:lnSpc>
                <a:spcPts val="4620"/>
              </a:lnSpc>
              <a:buFont typeface="Arial"/>
              <a:buChar char="⚬"/>
            </a:pPr>
            <a:r>
              <a:rPr lang="en-US" sz="28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Following and upholding institutional policies, procedures, and confidentiality expectations</a:t>
            </a:r>
          </a:p>
          <a:p>
            <a:pPr algn="l" marL="1209045" indent="-403015" lvl="2">
              <a:lnSpc>
                <a:spcPts val="4620"/>
              </a:lnSpc>
              <a:buFont typeface="Arial"/>
              <a:buChar char="⚬"/>
            </a:pPr>
            <a:r>
              <a:rPr lang="en-US" sz="28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Demonstrating inclusive and respectful behavior with all members of the campus community</a:t>
            </a:r>
          </a:p>
          <a:p>
            <a:pPr algn="l" marL="1209045" indent="-403015" lvl="2">
              <a:lnSpc>
                <a:spcPts val="4620"/>
              </a:lnSpc>
              <a:buFont typeface="Arial"/>
              <a:buChar char="⚬"/>
            </a:pPr>
            <a:r>
              <a:rPr lang="en-US" sz="28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Exercising sound judgment and recognizing when to refer students to professional staff</a:t>
            </a:r>
          </a:p>
          <a:p>
            <a:pPr algn="l" marL="1209045" indent="-403015" lvl="2">
              <a:lnSpc>
                <a:spcPts val="4620"/>
              </a:lnSpc>
              <a:buFont typeface="Arial"/>
              <a:buChar char="⚬"/>
            </a:pPr>
            <a:r>
              <a:rPr lang="en-US" sz="28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Maintaining appropriate boundaries while building supportive relationships</a:t>
            </a:r>
          </a:p>
          <a:p>
            <a:pPr algn="l" marL="1209045" indent="-403015" lvl="2">
              <a:lnSpc>
                <a:spcPts val="4620"/>
              </a:lnSpc>
              <a:buFont typeface="Arial"/>
              <a:buChar char="⚬"/>
            </a:pPr>
            <a:r>
              <a:rPr lang="en-US" sz="28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Acting as reliable, responsible student employees who contribute to a positive workplace culture</a:t>
            </a:r>
          </a:p>
          <a:p>
            <a:pPr algn="l" marL="1209045" indent="-403015" lvl="2">
              <a:lnSpc>
                <a:spcPts val="4620"/>
              </a:lnSpc>
              <a:buFont typeface="Arial"/>
              <a:buChar char="⚬"/>
            </a:pPr>
            <a:r>
              <a:rPr lang="en-US" sz="28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Serving as examples of lifelong learning, curiosity, and continuous growth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651616" y="7730565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874792" y="552893"/>
            <a:ext cx="10538416" cy="1749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 Office of Academic Support’s Commitments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706201" y="2149918"/>
            <a:ext cx="12875597" cy="7734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5100"/>
              </a:lnSpc>
              <a:buFont typeface="Arial"/>
              <a:buChar char="•"/>
            </a:pP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Provide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services in the following areas:</a:t>
            </a:r>
          </a:p>
          <a:p>
            <a:pPr algn="l" marL="1295400" indent="-431800" lvl="2">
              <a:lnSpc>
                <a:spcPts val="5100"/>
              </a:lnSpc>
              <a:buFont typeface="Arial"/>
              <a:buChar char="⚬"/>
            </a:pP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Professional and Peer Academic Coaching</a:t>
            </a:r>
          </a:p>
          <a:p>
            <a:pPr algn="l" marL="1295400" indent="-431800" lvl="2">
              <a:lnSpc>
                <a:spcPts val="5100"/>
              </a:lnSpc>
              <a:buFont typeface="Arial"/>
              <a:buChar char="⚬"/>
            </a:pP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Peer Tutoring</a:t>
            </a:r>
          </a:p>
          <a:p>
            <a:pPr algn="l" marL="1295400" indent="-431800" lvl="2">
              <a:lnSpc>
                <a:spcPts val="5100"/>
              </a:lnSpc>
              <a:buFont typeface="Arial"/>
              <a:buChar char="⚬"/>
            </a:pP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eer Advising</a:t>
            </a:r>
          </a:p>
          <a:p>
            <a:pPr algn="l" marL="1295400" indent="-431800" lvl="2">
              <a:lnSpc>
                <a:spcPts val="5100"/>
              </a:lnSpc>
              <a:buFont typeface="Arial"/>
              <a:buChar char="⚬"/>
            </a:pP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Resiliency and Success Mentorship</a:t>
            </a:r>
          </a:p>
          <a:p>
            <a:pPr algn="l" marL="647700" indent="-323850" lvl="1">
              <a:lnSpc>
                <a:spcPts val="5100"/>
              </a:lnSpc>
              <a:buFont typeface="Arial"/>
              <a:buChar char="•"/>
            </a:pP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Develop and present accessible education materials and workshops available to all students 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and faculty</a:t>
            </a:r>
          </a:p>
          <a:p>
            <a:pPr algn="l" marL="647700" indent="-323850" lvl="1">
              <a:lnSpc>
                <a:spcPts val="5100"/>
              </a:lnSpc>
              <a:buFont typeface="Arial"/>
              <a:buChar char="•"/>
            </a:pP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Hire, train, evaluate, and supervise four student-led programs: </a:t>
            </a:r>
          </a:p>
          <a:p>
            <a:pPr algn="l" marL="1295400" indent="-431800" lvl="2">
              <a:lnSpc>
                <a:spcPts val="5100"/>
              </a:lnSpc>
              <a:buFont typeface="Arial"/>
              <a:buChar char="⚬"/>
            </a:pP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Peer Tutoring</a:t>
            </a:r>
          </a:p>
          <a:p>
            <a:pPr algn="l" marL="1295400" indent="-431800" lvl="2">
              <a:lnSpc>
                <a:spcPts val="5100"/>
              </a:lnSpc>
              <a:buFont typeface="Arial"/>
              <a:buChar char="⚬"/>
            </a:pP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Peer Advising</a:t>
            </a:r>
          </a:p>
          <a:p>
            <a:pPr algn="l" marL="1295400" indent="-431800" lvl="2">
              <a:lnSpc>
                <a:spcPts val="5100"/>
              </a:lnSpc>
              <a:buFont typeface="Arial"/>
              <a:buChar char="⚬"/>
            </a:pP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Peer Academic Coaching</a:t>
            </a:r>
          </a:p>
          <a:p>
            <a:pPr algn="l" marL="1295400" indent="-431800" lvl="2">
              <a:lnSpc>
                <a:spcPts val="5100"/>
              </a:lnSpc>
              <a:buFont typeface="Arial"/>
              <a:buChar char="⚬"/>
            </a:pP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Resiliency &amp; Success Mentoring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DAHPq3DC9Rs</dc:identifier>
  <dcterms:modified xsi:type="dcterms:W3CDTF">2011-08-01T06:04:30Z</dcterms:modified>
  <cp:revision>1</cp:revision>
  <dc:title>Welcome to OAS &amp; the PAL Program - August 2026</dc:title>
</cp:coreProperties>
</file>