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31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x="18288000" cy="10287000"/>
  <p:notesSz cx="6858000" cy="9144000"/>
  <p:embeddedFontLst>
    <p:embeddedFont>
      <p:font typeface="DM Sans" charset="1" panose="00000000000000000000"/>
      <p:regular r:id="rId30"/>
    </p:embeddedFont>
    <p:embeddedFont>
      <p:font typeface="DM Sans Italics" charset="1" panose="00000000000000000000"/>
      <p:regular r:id="rId34"/>
    </p:embeddedFont>
    <p:embeddedFont>
      <p:font typeface="DM Sans Bold" charset="1" panose="00000000000000000000"/>
      <p:regular r:id="rId36"/>
    </p:embeddedFont>
    <p:embeddedFont>
      <p:font typeface="DM Sans Bold Italics" charset="1" panose="00000000000000000000"/>
      <p:regular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notesMasters/notesMaster1.xml" Type="http://schemas.openxmlformats.org/officeDocument/2006/relationships/notesMaster"/><Relationship Id="rId32" Target="theme/theme2.xml" Type="http://schemas.openxmlformats.org/officeDocument/2006/relationships/theme"/><Relationship Id="rId33" Target="notesSlides/notesSlide1.xml" Type="http://schemas.openxmlformats.org/officeDocument/2006/relationships/notesSlide"/><Relationship Id="rId34" Target="fonts/font34.fntdata" Type="http://schemas.openxmlformats.org/officeDocument/2006/relationships/font"/><Relationship Id="rId35" Target="notesSlides/notesSlide2.xml" Type="http://schemas.openxmlformats.org/officeDocument/2006/relationships/notesSlide"/><Relationship Id="rId36" Target="fonts/font36.fntdata" Type="http://schemas.openxmlformats.org/officeDocument/2006/relationships/font"/><Relationship Id="rId37" Target="notesSlides/notesSlide3.xml" Type="http://schemas.openxmlformats.org/officeDocument/2006/relationships/notesSlide"/><Relationship Id="rId38" Target="notesSlides/notesSlide4.xml" Type="http://schemas.openxmlformats.org/officeDocument/2006/relationships/notesSlide"/><Relationship Id="rId39" Target="notesSlides/notesSlide5.xml" Type="http://schemas.openxmlformats.org/officeDocument/2006/relationships/notesSlide"/><Relationship Id="rId4" Target="theme/theme1.xml" Type="http://schemas.openxmlformats.org/officeDocument/2006/relationships/theme"/><Relationship Id="rId40" Target="notesSlides/notesSlide6.xml" Type="http://schemas.openxmlformats.org/officeDocument/2006/relationships/notesSlide"/><Relationship Id="rId41" Target="notesSlides/notesSlide7.xml" Type="http://schemas.openxmlformats.org/officeDocument/2006/relationships/notesSlide"/><Relationship Id="rId42" Target="notesSlides/notesSlide8.xml" Type="http://schemas.openxmlformats.org/officeDocument/2006/relationships/notesSlide"/><Relationship Id="rId43" Target="notesSlides/notesSlide9.xml" Type="http://schemas.openxmlformats.org/officeDocument/2006/relationships/notesSlide"/><Relationship Id="rId44" Target="notesSlides/notesSlide10.xml" Type="http://schemas.openxmlformats.org/officeDocument/2006/relationships/notesSlide"/><Relationship Id="rId45" Target="notesSlides/notesSlide11.xml" Type="http://schemas.openxmlformats.org/officeDocument/2006/relationships/notesSlide"/><Relationship Id="rId46" Target="notesSlides/notesSlide12.xml" Type="http://schemas.openxmlformats.org/officeDocument/2006/relationships/notesSlide"/><Relationship Id="rId47" Target="notesSlides/notesSlide13.xml" Type="http://schemas.openxmlformats.org/officeDocument/2006/relationships/notesSlide"/><Relationship Id="rId48" Target="notesSlides/notesSlide14.xml" Type="http://schemas.openxmlformats.org/officeDocument/2006/relationships/notesSlide"/><Relationship Id="rId49" Target="fonts/font49.fntdata" Type="http://schemas.openxmlformats.org/officeDocument/2006/relationships/font"/><Relationship Id="rId5" Target="tableStyles.xml" Type="http://schemas.openxmlformats.org/officeDocument/2006/relationships/tableStyles"/><Relationship Id="rId50" Target="notesSlides/notesSlide15.xml" Type="http://schemas.openxmlformats.org/officeDocument/2006/relationships/notesSlide"/><Relationship Id="rId51" Target="notesSlides/notesSlide16.xml" Type="http://schemas.openxmlformats.org/officeDocument/2006/relationships/notesSlide"/><Relationship Id="rId52" Target="notesSlides/notesSlide17.xml" Type="http://schemas.openxmlformats.org/officeDocument/2006/relationships/notesSlide"/><Relationship Id="rId53" Target="notesSlides/notesSlide18.xml" Type="http://schemas.openxmlformats.org/officeDocument/2006/relationships/notesSlide"/><Relationship Id="rId54" Target="notesSlides/notesSlide19.xml" Type="http://schemas.openxmlformats.org/officeDocument/2006/relationships/notesSlide"/><Relationship Id="rId55" Target="notesSlides/notesSlide20.xml" Type="http://schemas.openxmlformats.org/officeDocument/2006/relationships/notesSlide"/><Relationship Id="rId56" Target="notesSlides/notesSlide21.xml" Type="http://schemas.openxmlformats.org/officeDocument/2006/relationships/notesSlide"/><Relationship Id="rId57" Target="notesSlides/notesSlide22.xml" Type="http://schemas.openxmlformats.org/officeDocument/2006/relationships/notesSlide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1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7.xml" Type="http://schemas.openxmlformats.org/officeDocument/2006/relationships/slide"/></Relationships>
</file>

<file path=ppt/notesSlides/_rels/notesSlide1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8.xml" Type="http://schemas.openxmlformats.org/officeDocument/2006/relationships/slide"/></Relationships>
</file>

<file path=ppt/notesSlides/_rels/notesSlide1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9.xml" Type="http://schemas.openxmlformats.org/officeDocument/2006/relationships/slide"/></Relationships>
</file>

<file path=ppt/notesSlides/_rels/notesSlide1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0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2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1.xml" Type="http://schemas.openxmlformats.org/officeDocument/2006/relationships/slide"/></Relationships>
</file>

<file path=ppt/notesSlides/_rels/notesSlide2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2.xml" Type="http://schemas.openxmlformats.org/officeDocument/2006/relationships/slide"/></Relationships>
</file>

<file path=ppt/notesSlides/_rels/notesSlide2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3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Learning goal for the workshop is to guide the group without becoming the person doing all the work</a:t>
            </a:r>
          </a:p>
          <a:p>
            <a:r>
              <a:rPr lang="en-US"/>
              <a:t>__</a:t>
            </a:r>
          </a:p>
          <a:p>
            <a:r>
              <a:rPr lang="en-US"/>
              <a:t/>
            </a:r>
          </a:p>
          <a:p>
            <a:r>
              <a:rPr lang="en-US"/>
              <a:t>When you hear group facilitator, what comes to mind?</a:t>
            </a:r>
          </a:p>
          <a:p>
            <a:r>
              <a:rPr lang="en-US"/>
              <a:t/>
            </a:r>
          </a:p>
          <a:p>
            <a:r>
              <a:rPr lang="en-US"/>
              <a:t>--Facilitation is different from presentation &amp; teaching:</a:t>
            </a:r>
          </a:p>
          <a:p>
            <a:r>
              <a:rPr lang="en-US"/>
              <a:t/>
            </a:r>
          </a:p>
          <a:p>
            <a:r>
              <a:rPr lang="en-US"/>
              <a:t>1) A presenter primarily delivers information.</a:t>
            </a:r>
          </a:p>
          <a:p>
            <a:r>
              <a:rPr lang="en-US"/>
              <a:t/>
            </a:r>
          </a:p>
          <a:p>
            <a:r>
              <a:rPr lang="en-US"/>
              <a:t>2) A teacher may introduce, explain, model, and assess learning.</a:t>
            </a:r>
          </a:p>
          <a:p>
            <a:r>
              <a:rPr lang="en-US"/>
              <a:t/>
            </a:r>
          </a:p>
          <a:p>
            <a:r>
              <a:rPr lang="en-US"/>
              <a:t>3) A facilitator structures an environment where participants can contribute, think, practice, and learn from one another.</a:t>
            </a:r>
          </a:p>
          <a:p>
            <a:r>
              <a:rPr lang="en-US"/>
              <a:t/>
            </a:r>
          </a:p>
          <a:p>
            <a:r>
              <a:rPr lang="en-US"/>
              <a:t>--PALs may move between these three roles depending on the activity.</a:t>
            </a:r>
          </a:p>
          <a:p>
            <a:r>
              <a:rPr lang="en-US"/>
              <a:t/>
            </a:r>
          </a:p>
          <a:p>
            <a:r>
              <a:rPr lang="en-US"/>
              <a:t>--When facilitating, the job is not to be the necessarily about being the smartest or most knowledgeable in the room.</a:t>
            </a:r>
          </a:p>
          <a:p>
            <a:r>
              <a:rPr lang="en-US"/>
              <a:t/>
            </a:r>
          </a:p>
          <a:p>
            <a:r>
              <a:rPr lang="en-US"/>
              <a:t>-- Facilitation is not about having all the answers.</a:t>
            </a:r>
          </a:p>
          <a:p>
            <a:r>
              <a:rPr lang="en-US"/>
              <a:t/>
            </a:r>
          </a:p>
          <a:p>
            <a:r>
              <a:rPr lang="en-US"/>
              <a:t>--It is about helping others (the group) think critically and learn from each other.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--Let's practice:</a:t>
            </a:r>
          </a:p>
          <a:p>
            <a:r>
              <a:rPr lang="en-US"/>
              <a:t/>
            </a:r>
          </a:p>
          <a:p>
            <a:r>
              <a:rPr lang="en-US"/>
              <a:t>“What's one thing that makes it easier for you to participate in a group?”</a:t>
            </a:r>
          </a:p>
          <a:p>
            <a:r>
              <a:rPr lang="en-US"/>
              <a:t/>
            </a:r>
          </a:p>
          <a:p>
            <a:r>
              <a:rPr lang="en-US"/>
              <a:t>FACILITATOR WAITS FOR THE PARTICIPANTS TO THINK (AT LEAST 3 to 5 SECONDS)</a:t>
            </a:r>
          </a:p>
          <a:p>
            <a:r>
              <a:rPr lang="en-US"/>
              <a:t/>
            </a:r>
          </a:p>
          <a:p>
            <a:r>
              <a:rPr lang="en-US"/>
              <a:t>--it can be uncomfortable as a facilitator to sit in silence.</a:t>
            </a:r>
          </a:p>
          <a:p>
            <a:r>
              <a:rPr lang="en-US"/>
              <a:t/>
            </a:r>
          </a:p>
          <a:p>
            <a:r>
              <a:rPr lang="en-US"/>
              <a:t>--silence isn't automatically a sign that the discussion is failing.</a:t>
            </a:r>
          </a:p>
          <a:p>
            <a:r>
              <a:rPr lang="en-US"/>
              <a:t/>
            </a:r>
          </a:p>
          <a:p>
            <a:r>
              <a:rPr lang="en-US"/>
              <a:t>--the facilitator can also structure thinking time into a question prompt before asking the participants to speak.</a:t>
            </a:r>
          </a:p>
          <a:p>
            <a:r>
              <a:rPr lang="en-US"/>
              <a:t/>
            </a:r>
          </a:p>
          <a:p>
            <a:r>
              <a:rPr lang="en-US"/>
              <a:t>Try saying something like: </a:t>
            </a:r>
          </a:p>
          <a:p>
            <a:r>
              <a:rPr lang="en-US"/>
              <a:t>“Take 20 seconds to jot down your thoughts. Then, we’ll hear a few ideas.”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Debrief:</a:t>
            </a:r>
          </a:p>
          <a:p>
            <a:r>
              <a:rPr lang="en-US"/>
              <a:t/>
            </a:r>
          </a:p>
          <a:p>
            <a:r>
              <a:rPr lang="en-US"/>
              <a:t>Possible responses:</a:t>
            </a:r>
          </a:p>
          <a:p>
            <a:r>
              <a:rPr lang="en-US"/>
              <a:t/>
            </a:r>
          </a:p>
          <a:p>
            <a:r>
              <a:rPr lang="en-US"/>
              <a:t>For the talker:</a:t>
            </a:r>
          </a:p>
          <a:p>
            <a:r>
              <a:rPr lang="en-US"/>
              <a:t>“Let's hear two other perspectives before we come back to you.”</a:t>
            </a:r>
          </a:p>
          <a:p>
            <a:r>
              <a:rPr lang="en-US"/>
              <a:t/>
            </a:r>
          </a:p>
          <a:p>
            <a:r>
              <a:rPr lang="en-US"/>
              <a:t>“Let's hear from someone who hasn't spoken yet.”</a:t>
            </a:r>
          </a:p>
          <a:p>
            <a:r>
              <a:rPr lang="en-US"/>
              <a:t/>
            </a:r>
          </a:p>
          <a:p>
            <a:r>
              <a:rPr lang="en-US"/>
              <a:t>“I'm going to pause you there so we can bring in another perspective.”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For the silent group:</a:t>
            </a:r>
          </a:p>
          <a:p>
            <a:r>
              <a:rPr lang="en-US"/>
              <a:t>“Turn to someone next to you and compare your answers.”</a:t>
            </a:r>
          </a:p>
          <a:p>
            <a:r>
              <a:rPr lang="en-US"/>
              <a:t/>
            </a:r>
          </a:p>
          <a:p>
            <a:r>
              <a:rPr lang="en-US"/>
              <a:t>Prompt a Think, Pair, Share:</a:t>
            </a:r>
          </a:p>
          <a:p>
            <a:r>
              <a:rPr lang="en-US"/>
              <a:t>Give individual think time → pair discussion → whole group.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For the Wrong Turn:</a:t>
            </a:r>
          </a:p>
          <a:p>
            <a:r>
              <a:rPr lang="en-US"/>
              <a:t>“That's an interesting connection. Let's put a pin in it and come back to our original question.”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For the Wrong Answer:</a:t>
            </a:r>
          </a:p>
          <a:p>
            <a:r>
              <a:rPr lang="en-US"/>
              <a:t>“Tell us what led you to that conclusion.”</a:t>
            </a:r>
          </a:p>
          <a:p>
            <a:r>
              <a:rPr lang="en-US"/>
              <a:t/>
            </a:r>
          </a:p>
          <a:p>
            <a:r>
              <a:rPr lang="en-US"/>
              <a:t>_</a:t>
            </a:r>
          </a:p>
          <a:p>
            <a:r>
              <a:rPr lang="en-US"/>
              <a:t/>
            </a:r>
          </a:p>
          <a:p>
            <a:r>
              <a:rPr lang="en-US"/>
              <a:t>The point is not to find the perfect response.</a:t>
            </a:r>
          </a:p>
          <a:p>
            <a:r>
              <a:rPr lang="en-US"/>
              <a:t/>
            </a:r>
          </a:p>
          <a:p>
            <a:r>
              <a:rPr lang="en-US"/>
              <a:t>The goal of this is to practice guiding the session or workshop to stay on track and to allow folks to get the most out of it that they can.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Examples for the Think, Pair, Share</a:t>
            </a:r>
          </a:p>
          <a:p>
            <a:r>
              <a:rPr lang="en-US"/>
              <a:t/>
            </a:r>
          </a:p>
          <a:p>
            <a:r>
              <a:rPr lang="en-US"/>
              <a:t>The Talker --&gt;</a:t>
            </a:r>
          </a:p>
          <a:p>
            <a:r>
              <a:rPr lang="en-US"/>
              <a:t>Acknowledge:</a:t>
            </a:r>
          </a:p>
          <a:p>
            <a:r>
              <a:rPr lang="en-US"/>
              <a:t>"That's an interesting point."</a:t>
            </a:r>
          </a:p>
          <a:p>
            <a:r>
              <a:rPr lang="en-US"/>
              <a:t/>
            </a:r>
          </a:p>
          <a:p>
            <a:r>
              <a:rPr lang="en-US"/>
              <a:t>Redirect:</a:t>
            </a:r>
          </a:p>
          <a:p>
            <a:r>
              <a:rPr lang="en-US"/>
              <a:t>“Let's hear another perspective.”</a:t>
            </a:r>
          </a:p>
          <a:p>
            <a:r>
              <a:rPr lang="en-US"/>
              <a:t/>
            </a:r>
          </a:p>
          <a:p>
            <a:r>
              <a:rPr lang="en-US"/>
              <a:t>Re-Engage:</a:t>
            </a:r>
          </a:p>
          <a:p>
            <a:r>
              <a:rPr lang="en-US"/>
              <a:t>“Does anyone see it differently?”</a:t>
            </a:r>
          </a:p>
          <a:p>
            <a:r>
              <a:rPr lang="en-US"/>
              <a:t/>
            </a:r>
          </a:p>
          <a:p>
            <a:r>
              <a:rPr lang="en-US"/>
              <a:t>_</a:t>
            </a:r>
          </a:p>
          <a:p>
            <a:r>
              <a:rPr lang="en-US"/>
              <a:t>The Silent Group --&gt;</a:t>
            </a:r>
          </a:p>
          <a:p>
            <a:r>
              <a:rPr lang="en-US"/>
              <a:t>Acknowledge --&gt; Redirect --&gt; Re-Engage with a THINK, PAIR, SHARE</a:t>
            </a:r>
          </a:p>
          <a:p>
            <a:r>
              <a:rPr lang="en-US"/>
              <a:t/>
            </a:r>
          </a:p>
          <a:p>
            <a:r>
              <a:rPr lang="en-US"/>
              <a:t>"Take a minute to think about your response to this question.</a:t>
            </a:r>
          </a:p>
          <a:p>
            <a:r>
              <a:rPr lang="en-US"/>
              <a:t> </a:t>
            </a:r>
          </a:p>
          <a:p>
            <a:r>
              <a:rPr lang="en-US"/>
              <a:t>Then turn to your neighbor and discuss your responses.</a:t>
            </a:r>
          </a:p>
          <a:p>
            <a:r>
              <a:rPr lang="en-US"/>
              <a:t/>
            </a:r>
          </a:p>
          <a:p>
            <a:r>
              <a:rPr lang="en-US"/>
              <a:t>After three minutes, we'll have some of the pairs share out what you've discussed."</a:t>
            </a:r>
          </a:p>
          <a:p>
            <a:r>
              <a:rPr lang="en-US"/>
              <a:t/>
            </a:r>
          </a:p>
          <a:p>
            <a:r>
              <a:rPr lang="en-US"/>
              <a:t>_</a:t>
            </a:r>
          </a:p>
          <a:p>
            <a:r>
              <a:rPr lang="en-US"/>
              <a:t>The Wrong Turn:</a:t>
            </a:r>
          </a:p>
          <a:p>
            <a:r>
              <a:rPr lang="en-US"/>
              <a:t/>
            </a:r>
          </a:p>
          <a:p>
            <a:r>
              <a:rPr lang="en-US"/>
              <a:t>ACKNOWLEDGE</a:t>
            </a:r>
          </a:p>
          <a:p>
            <a:r>
              <a:rPr lang="en-US"/>
              <a:t>“That connects to a larger issue.”</a:t>
            </a:r>
          </a:p>
          <a:p>
            <a:r>
              <a:rPr lang="en-US"/>
              <a:t/>
            </a:r>
          </a:p>
          <a:p>
            <a:r>
              <a:rPr lang="en-US"/>
              <a:t>REDIRECT</a:t>
            </a:r>
          </a:p>
          <a:p>
            <a:r>
              <a:rPr lang="en-US"/>
              <a:t>“For today, let's come back to…”</a:t>
            </a:r>
          </a:p>
          <a:p>
            <a:r>
              <a:rPr lang="en-US"/>
              <a:t/>
            </a:r>
          </a:p>
          <a:p>
            <a:r>
              <a:rPr lang="en-US"/>
              <a:t>RE-ENGAGE</a:t>
            </a:r>
          </a:p>
          <a:p>
            <a:r>
              <a:rPr lang="en-US"/>
              <a:t>“What do we need to figure out first?”</a:t>
            </a:r>
          </a:p>
          <a:p>
            <a:r>
              <a:rPr lang="en-US"/>
              <a:t/>
            </a:r>
          </a:p>
          <a:p>
            <a:r>
              <a:rPr lang="en-US"/>
              <a:t>_</a:t>
            </a:r>
          </a:p>
          <a:p>
            <a:r>
              <a:rPr lang="en-US"/>
              <a:t>The Wrong Answer:</a:t>
            </a:r>
          </a:p>
          <a:p>
            <a:r>
              <a:rPr lang="en-US"/>
              <a:t/>
            </a:r>
          </a:p>
          <a:p>
            <a:r>
              <a:rPr lang="en-US"/>
              <a:t>ACKNOWLEDGE</a:t>
            </a:r>
          </a:p>
          <a:p>
            <a:r>
              <a:rPr lang="en-US"/>
              <a:t>“That's an interesting point."</a:t>
            </a:r>
          </a:p>
          <a:p>
            <a:r>
              <a:rPr lang="en-US"/>
              <a:t/>
            </a:r>
          </a:p>
          <a:p>
            <a:r>
              <a:rPr lang="en-US"/>
              <a:t>REDIRECT</a:t>
            </a:r>
          </a:p>
          <a:p>
            <a:r>
              <a:rPr lang="en-US"/>
              <a:t>"Tell us a little more about what led you to that conclusion."</a:t>
            </a:r>
          </a:p>
          <a:p>
            <a:r>
              <a:rPr lang="en-US"/>
              <a:t/>
            </a:r>
          </a:p>
          <a:p>
            <a:r>
              <a:rPr lang="en-US"/>
              <a:t>RE-ENGAGE</a:t>
            </a:r>
          </a:p>
          <a:p>
            <a:r>
              <a:rPr lang="en-US"/>
              <a:t>"Does anyone have any other ideas?"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Facilitation doesn't only happen when you're leading a group activity, workshop, or program.</a:t>
            </a:r>
          </a:p>
          <a:p>
            <a:r>
              <a:rPr lang="en-US"/>
              <a:t/>
            </a:r>
          </a:p>
          <a:p>
            <a:r>
              <a:rPr lang="en-US"/>
              <a:t>PALs often facilitate learning in smaller, less formal ways, too.</a:t>
            </a:r>
          </a:p>
          <a:p>
            <a:r>
              <a:rPr lang="en-US"/>
              <a:t/>
            </a:r>
          </a:p>
          <a:p>
            <a:r>
              <a:rPr lang="en-US"/>
              <a:t>As a PAL, you will facilitate learning through:</a:t>
            </a:r>
          </a:p>
          <a:p>
            <a:r>
              <a:rPr lang="en-US"/>
              <a:t>-conversations</a:t>
            </a:r>
          </a:p>
          <a:p>
            <a:r>
              <a:rPr lang="en-US"/>
              <a:t>-activities</a:t>
            </a:r>
          </a:p>
          <a:p>
            <a:r>
              <a:rPr lang="en-US"/>
              <a:t>-shared spaces</a:t>
            </a:r>
          </a:p>
          <a:p>
            <a:r>
              <a:rPr lang="en-US"/>
              <a:t>-resources</a:t>
            </a:r>
          </a:p>
          <a:p>
            <a:r>
              <a:rPr lang="en-US"/>
              <a:t>-communication</a:t>
            </a:r>
          </a:p>
          <a:p>
            <a:r>
              <a:rPr lang="en-US"/>
              <a:t/>
            </a:r>
          </a:p>
          <a:p>
            <a:r>
              <a:rPr lang="en-US"/>
              <a:t>Every PAL interaction is an opportunity to help a student take a next step.</a:t>
            </a:r>
          </a:p>
          <a:p>
            <a:r>
              <a:rPr lang="en-US"/>
              <a:t/>
            </a:r>
          </a:p>
          <a:p>
            <a:r>
              <a:rPr lang="en-US"/>
              <a:t>The setting changes, but the underlying skills remain the same:</a:t>
            </a:r>
          </a:p>
          <a:p>
            <a:r>
              <a:rPr lang="en-US"/>
              <a:t>-Create structure.</a:t>
            </a:r>
          </a:p>
          <a:p>
            <a:r>
              <a:rPr lang="en-US"/>
              <a:t/>
            </a:r>
          </a:p>
          <a:p>
            <a:r>
              <a:rPr lang="en-US"/>
              <a:t>-Make the purpose clear.</a:t>
            </a:r>
          </a:p>
          <a:p>
            <a:r>
              <a:rPr lang="en-US"/>
              <a:t/>
            </a:r>
          </a:p>
          <a:p>
            <a:r>
              <a:rPr lang="en-US"/>
              <a:t>-Ask questions.</a:t>
            </a:r>
          </a:p>
          <a:p>
            <a:r>
              <a:rPr lang="en-US"/>
              <a:t/>
            </a:r>
          </a:p>
          <a:p>
            <a:r>
              <a:rPr lang="en-US"/>
              <a:t>-Encourage participation.</a:t>
            </a:r>
          </a:p>
          <a:p>
            <a:r>
              <a:rPr lang="en-US"/>
              <a:t/>
            </a:r>
          </a:p>
          <a:p>
            <a:r>
              <a:rPr lang="en-US"/>
              <a:t>-Support students in doing their own thinking.</a:t>
            </a:r>
          </a:p>
          <a:p>
            <a:r>
              <a:rPr lang="en-US"/>
              <a:t/>
            </a:r>
          </a:p>
          <a:p>
            <a:r>
              <a:rPr lang="en-US"/>
              <a:t>-Notice when the space isn't functioning well.</a:t>
            </a:r>
          </a:p>
          <a:p>
            <a:r>
              <a:rPr lang="en-US"/>
              <a:t/>
            </a:r>
          </a:p>
          <a:p>
            <a:r>
              <a:rPr lang="en-US"/>
              <a:t>-Redirect when necessary.</a:t>
            </a:r>
          </a:p>
          <a:p>
            <a:r>
              <a:rPr lang="en-US"/>
              <a:t/>
            </a:r>
          </a:p>
          <a:p>
            <a:r>
              <a:rPr lang="en-US"/>
              <a:t>The type of interaction might look different, but they all involve the PAL creating an opportunity for students to learn, reflect, and take action.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You may only have a few minutes with a student to provide a micro-educational intervention.</a:t>
            </a:r>
          </a:p>
          <a:p>
            <a:r>
              <a:rPr lang="en-US"/>
              <a:t/>
            </a:r>
          </a:p>
          <a:p>
            <a:r>
              <a:rPr lang="en-US"/>
              <a:t>The most important thing about these interactions is that you're giving the student something that they can do, think about, or use.</a:t>
            </a:r>
          </a:p>
          <a:p>
            <a:r>
              <a:rPr lang="en-US"/>
              <a:t/>
            </a:r>
          </a:p>
          <a:p>
            <a:r>
              <a:rPr lang="en-US"/>
              <a:t>The goal isn't to always be "teaching" students.</a:t>
            </a:r>
          </a:p>
          <a:p>
            <a:r>
              <a:rPr lang="en-US"/>
              <a:t/>
            </a:r>
          </a:p>
          <a:p>
            <a:r>
              <a:rPr lang="en-US"/>
              <a:t>Sometimes the most educational thing a PAL can offer to a student is a good question that makes them think.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The goal of a tabling session is to create a brief, meaningful interaction with students while sharing resources and/or guidance.</a:t>
            </a:r>
          </a:p>
          <a:p>
            <a:r>
              <a:rPr lang="en-US"/>
              <a:t/>
            </a:r>
          </a:p>
          <a:p>
            <a:r>
              <a:rPr lang="en-US"/>
              <a:t>PALs can use questions to figure out what the student needs and then offer one useful piece of information.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Drop-in hours can easily become a situation where you're simply answering questions.</a:t>
            </a:r>
          </a:p>
          <a:p>
            <a:r>
              <a:rPr lang="en-US"/>
              <a:t/>
            </a:r>
          </a:p>
          <a:p>
            <a:r>
              <a:rPr lang="en-US"/>
              <a:t>Instead, we want to encourage you to think:</a:t>
            </a:r>
          </a:p>
          <a:p>
            <a:r>
              <a:rPr lang="en-US"/>
              <a:t/>
            </a:r>
          </a:p>
          <a:p>
            <a:r>
              <a:rPr lang="en-US"/>
              <a:t>“How can I help this student become more capable of handling this on their own?”</a:t>
            </a:r>
          </a:p>
          <a:p>
            <a:r>
              <a:rPr lang="en-US"/>
              <a:t/>
            </a:r>
          </a:p>
          <a:p>
            <a:r>
              <a:rPr lang="en-US"/>
              <a:t>PALs can provide information, but they should also help students:</a:t>
            </a:r>
          </a:p>
          <a:p>
            <a:r>
              <a:rPr lang="en-US"/>
              <a:t>--identify the problem,</a:t>
            </a:r>
          </a:p>
          <a:p>
            <a:r>
              <a:rPr lang="en-US"/>
              <a:t/>
            </a:r>
          </a:p>
          <a:p>
            <a:r>
              <a:rPr lang="en-US"/>
              <a:t>--consider options,</a:t>
            </a:r>
          </a:p>
          <a:p>
            <a:r>
              <a:rPr lang="en-US"/>
              <a:t/>
            </a:r>
          </a:p>
          <a:p>
            <a:r>
              <a:rPr lang="en-US"/>
              <a:t>--practice a strategy,</a:t>
            </a:r>
          </a:p>
          <a:p>
            <a:r>
              <a:rPr lang="en-US"/>
              <a:t/>
            </a:r>
          </a:p>
          <a:p>
            <a:r>
              <a:rPr lang="en-US"/>
              <a:t>--and leave with a next step.</a:t>
            </a:r>
          </a:p>
          <a:p>
            <a:r>
              <a:rPr lang="en-US"/>
              <a:t/>
            </a:r>
          </a:p>
          <a:p>
            <a:r>
              <a:rPr lang="en-US"/>
              <a:t>That's facilitation even when there isn't a “group” involved.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Reinforcing the environment is part of facilitation.</a:t>
            </a:r>
          </a:p>
          <a:p>
            <a:r>
              <a:rPr lang="en-US"/>
              <a:t/>
            </a:r>
          </a:p>
          <a:p>
            <a:r>
              <a:rPr lang="en-US"/>
              <a:t>PALs are not just monitoring the study hours.</a:t>
            </a:r>
          </a:p>
          <a:p>
            <a:r>
              <a:rPr lang="en-US"/>
              <a:t/>
            </a:r>
          </a:p>
          <a:p>
            <a:r>
              <a:rPr lang="en-US"/>
              <a:t>Instead, you're helping to create a space where students can actually engage in academic work.</a:t>
            </a:r>
          </a:p>
          <a:p>
            <a:r>
              <a:rPr lang="en-US"/>
              <a:t/>
            </a:r>
          </a:p>
          <a:p>
            <a:r>
              <a:rPr lang="en-US"/>
              <a:t>There are some micro-educational opportunities embedded into the facilitation of the quiet study hours:</a:t>
            </a:r>
          </a:p>
          <a:p>
            <a:r>
              <a:rPr lang="en-US"/>
              <a:t>--“What are you working on tonight?”</a:t>
            </a:r>
          </a:p>
          <a:p>
            <a:r>
              <a:rPr lang="en-US"/>
              <a:t/>
            </a:r>
          </a:p>
          <a:p>
            <a:r>
              <a:rPr lang="en-US"/>
              <a:t>--“What's your goal for this hour?”</a:t>
            </a:r>
          </a:p>
          <a:p>
            <a:r>
              <a:rPr lang="en-US"/>
              <a:t/>
            </a:r>
          </a:p>
          <a:p>
            <a:r>
              <a:rPr lang="en-US"/>
              <a:t>--“Do you have a plan for how you'll approach that reading?”</a:t>
            </a:r>
          </a:p>
          <a:p>
            <a:r>
              <a:rPr lang="en-US"/>
              <a:t/>
            </a:r>
          </a:p>
          <a:p>
            <a:r>
              <a:rPr lang="en-US"/>
              <a:t>Those tiny interactions can help students practice planning and self-monitoring.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Not every email or social media post needs to be a super-long educational message nor should it be a series of announcements about upcoming events.</a:t>
            </a:r>
          </a:p>
          <a:p>
            <a:r>
              <a:rPr lang="en-US"/>
              <a:t/>
            </a:r>
          </a:p>
          <a:p>
            <a:r>
              <a:rPr lang="en-US"/>
              <a:t>Instead, you want to ask yourself how you can make the communication useful AND informative.</a:t>
            </a:r>
          </a:p>
          <a:p>
            <a:r>
              <a:rPr lang="en-US"/>
              <a:t/>
            </a:r>
          </a:p>
          <a:p>
            <a:r>
              <a:rPr lang="en-US"/>
              <a:t>Example:</a:t>
            </a:r>
          </a:p>
          <a:p>
            <a:r>
              <a:rPr lang="en-US"/>
              <a:t>Instead of saying: "there is a study skills workshop on Thursday at 7pm"</a:t>
            </a:r>
          </a:p>
          <a:p>
            <a:r>
              <a:rPr lang="en-US"/>
              <a:t/>
            </a:r>
          </a:p>
          <a:p>
            <a:r>
              <a:rPr lang="en-US"/>
              <a:t>you could say:</a:t>
            </a:r>
          </a:p>
          <a:p>
            <a:r>
              <a:rPr lang="en-US"/>
              <a:t/>
            </a:r>
          </a:p>
          <a:p>
            <a:r>
              <a:rPr lang="en-US"/>
              <a:t>“Have a test coming up? Don't wait until the night before to start reviewing. Try scheduling three shorter study sessions this week. Want more strategies? Join us Thursday at 7 PM for our Study Strategies Workshop.”</a:t>
            </a:r>
          </a:p>
          <a:p>
            <a:r>
              <a:rPr lang="en-US"/>
              <a:t/>
            </a:r>
          </a:p>
          <a:p>
            <a:r>
              <a:rPr lang="en-US"/>
              <a:t>or</a:t>
            </a:r>
          </a:p>
          <a:p>
            <a:r>
              <a:rPr lang="en-US"/>
              <a:t/>
            </a:r>
          </a:p>
          <a:p>
            <a:r>
              <a:rPr lang="en-US"/>
              <a:t>“If you're studying for a test this week, try retrieval practice instead of simply rereading your notes. Want to practice? Join us Thursday…”</a:t>
            </a:r>
          </a:p>
          <a:p>
            <a:r>
              <a:rPr lang="en-US"/>
              <a:t/>
            </a:r>
          </a:p>
          <a:p>
            <a:r>
              <a:rPr lang="en-US"/>
              <a:t>These responses give students something they can use immediately while also connecting them to the program.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Even though these spaces have different purposes, they all create opportunities for learning.</a:t>
            </a:r>
          </a:p>
          <a:p>
            <a:r>
              <a:rPr lang="en-US"/>
              <a:t/>
            </a:r>
          </a:p>
          <a:p>
            <a:r>
              <a:rPr lang="en-US"/>
              <a:t>The PAL's facilitation approach should match the purpose of the space.</a:t>
            </a:r>
          </a:p>
          <a:p>
            <a:r>
              <a:rPr lang="en-US"/>
              <a:t/>
            </a:r>
          </a:p>
          <a:p>
            <a:r>
              <a:rPr lang="en-US"/>
              <a:t>Tabling:</a:t>
            </a:r>
          </a:p>
          <a:p>
            <a:r>
              <a:rPr lang="en-US"/>
              <a:t>“At tabling, you may only have a few minutes with someone. Your goal isn't to provide comprehensive support. It's to create a connection and offer one useful strategy, resource, or next step.”</a:t>
            </a:r>
          </a:p>
          <a:p>
            <a:r>
              <a:rPr lang="en-US"/>
              <a:t/>
            </a:r>
          </a:p>
          <a:p>
            <a:r>
              <a:rPr lang="en-US"/>
              <a:t>Drop-In Hours:</a:t>
            </a:r>
          </a:p>
          <a:p>
            <a:r>
              <a:rPr lang="en-US"/>
              <a:t>“Drop-in hours are more student-driven. A student may come in with a question, but part of your role is helping them figure out what they actually need and then coaching them toward a productive next step.”</a:t>
            </a:r>
          </a:p>
          <a:p>
            <a:r>
              <a:rPr lang="en-US"/>
              <a:t/>
            </a:r>
          </a:p>
          <a:p>
            <a:r>
              <a:rPr lang="en-US"/>
              <a:t>Study Hours:</a:t>
            </a:r>
          </a:p>
          <a:p>
            <a:r>
              <a:rPr lang="en-US"/>
              <a:t>“Here, the learning opportunity may be less obvious. You're creating the conditions for students to study effectively—helping them set a goal, make a plan, stay focused, or reflect on how they're using their time.”</a:t>
            </a:r>
          </a:p>
          <a:p>
            <a:r>
              <a:rPr lang="en-US"/>
              <a:t/>
            </a:r>
          </a:p>
          <a:p>
            <a:r>
              <a:rPr lang="en-US"/>
              <a:t>Email &amp; Social Media:</a:t>
            </a:r>
          </a:p>
          <a:p>
            <a:r>
              <a:rPr lang="en-US"/>
              <a:t>“Communication is also an opportunity to facilitate learning. Instead of simply announcing that something exists, think about whether you can give students something useful—a strategy, a reminder, a question to consider, or a clear next step.”</a:t>
            </a:r>
          </a:p>
          <a:p>
            <a:r>
              <a:rPr lang="en-US"/>
              <a:t/>
            </a:r>
          </a:p>
          <a:p>
            <a:r>
              <a:rPr lang="en-US"/>
              <a:t>Tutoring:</a:t>
            </a:r>
          </a:p>
          <a:p>
            <a:r>
              <a:rPr lang="en-US"/>
              <a:t>“Tutoring is more focused on course-specific learning. The educational opportunity might be explaining a concept, modeling how to approach a problem, having the student practice, and checking whether they can apply it independently.”</a:t>
            </a:r>
          </a:p>
          <a:p>
            <a:r>
              <a:rPr lang="en-US"/>
              <a:t/>
            </a:r>
          </a:p>
          <a:p>
            <a:r>
              <a:rPr lang="en-US"/>
              <a:t>Coaching:</a:t>
            </a:r>
          </a:p>
          <a:p>
            <a:r>
              <a:rPr lang="en-US"/>
              <a:t>“Coaching is different because the focus is more on the student's academic skills, habits, and self-management. You're helping them reflect, strategize, plan, monitor what's working, and adjust.”</a:t>
            </a:r>
          </a:p>
          <a:p>
            <a:r>
              <a:rPr lang="en-US"/>
              <a:t/>
            </a:r>
          </a:p>
          <a:p>
            <a:r>
              <a:rPr lang="en-US"/>
              <a:t>Workshops:</a:t>
            </a:r>
          </a:p>
          <a:p>
            <a:r>
              <a:rPr lang="en-US"/>
              <a:t>“In a workshop, you're facilitating learning across a group. You're creating opportunities for students to think, discuss, practice, and apply rather than simply delivering information.”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Then ask:</a:t>
            </a:r>
          </a:p>
          <a:p>
            <a:r>
              <a:rPr lang="en-US"/>
              <a:t>“So what's the common thread?”</a:t>
            </a:r>
          </a:p>
          <a:p>
            <a:r>
              <a:rPr lang="en-US"/>
              <a:t/>
            </a:r>
          </a:p>
          <a:p>
            <a:r>
              <a:rPr lang="en-US"/>
              <a:t>After a few responses, reinforce:</a:t>
            </a:r>
          </a:p>
          <a:p>
            <a:r>
              <a:rPr lang="en-US"/>
              <a:t>“The setting changes, and the PAL's role changes with it—but in every setting, we're creating opportunities for students to think, learn, practice, reflect, or take action.”</a:t>
            </a:r>
          </a:p>
          <a:p>
            <a:r>
              <a:rPr lang="en-US"/>
              <a:t/>
            </a:r>
          </a:p>
          <a:p>
            <a:r>
              <a:rPr lang="en-US"/>
              <a:t>Then connect it back to the central idea of the workshop:</a:t>
            </a:r>
          </a:p>
          <a:p>
            <a:r>
              <a:rPr lang="en-US"/>
              <a:t/>
            </a:r>
          </a:p>
          <a:p>
            <a:r>
              <a:rPr lang="en-US"/>
              <a:t>“Facilitation isn't about controlling what students do. It's about creating the conditions and opportunities that help students do the learning.”</a:t>
            </a:r>
          </a:p>
          <a:p>
            <a:r>
              <a:rPr lang="en-US"/>
              <a:t/>
            </a:r>
          </a:p>
          <a:p>
            <a:r>
              <a:rPr lang="en-US"/>
              <a:t>Not every interaction needs to become an educational moment. </a:t>
            </a:r>
          </a:p>
          <a:p>
            <a:r>
              <a:rPr lang="en-US"/>
              <a:t/>
            </a:r>
          </a:p>
          <a:p>
            <a:r>
              <a:rPr lang="en-US"/>
              <a:t>Sometimes the most appropriate action is simply connecting a student to the right resource or answering a straightforward question. </a:t>
            </a:r>
          </a:p>
          <a:p>
            <a:r>
              <a:rPr lang="en-US"/>
              <a:t/>
            </a:r>
          </a:p>
          <a:p>
            <a:r>
              <a:rPr lang="en-US"/>
              <a:t>The point is to notice when an educational opportunity exists and use it intentionally, rather than turning every interaction into a lesson.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-Sometimes the role will require you to explain something so that the student really understands the information being shared.</a:t>
            </a:r>
          </a:p>
          <a:p>
            <a:r>
              <a:rPr lang="en-US"/>
              <a:t/>
            </a:r>
          </a:p>
          <a:p>
            <a:r>
              <a:rPr lang="en-US"/>
              <a:t>-Other times, the facilitator's goal is to move the cognitive work toward the students.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Rather than trying to remember every single facilitation approach we discussed today, take 3 minutes to build your toolkit of moves that you can fall back on and actually see yourself using.</a:t>
            </a:r>
          </a:p>
          <a:p>
            <a:r>
              <a:rPr lang="en-US"/>
              <a:t/>
            </a:r>
          </a:p>
          <a:p>
            <a:r>
              <a:rPr lang="en-US"/>
              <a:t>You are also encouraged to come  up with potential strategies or approaches that weren't shared in the presentation, but you feel comfortable using.</a:t>
            </a:r>
          </a:p>
          <a:p>
            <a:r>
              <a:rPr lang="en-US"/>
              <a:t/>
            </a:r>
          </a:p>
          <a:p>
            <a:r>
              <a:rPr lang="en-US"/>
              <a:t>Then, take 2 minutes with a partner to share what you've added to your toolkit.</a:t>
            </a:r>
          </a:p>
          <a:p>
            <a:r>
              <a:rPr lang="en-US"/>
              <a:t/>
            </a:r>
          </a:p>
          <a:p>
            <a:r>
              <a:rPr lang="en-US"/>
              <a:t>Does your partner have a strategy that you want to steal.</a:t>
            </a:r>
          </a:p>
          <a:p>
            <a:r>
              <a:rPr lang="en-US"/>
              <a:t/>
            </a:r>
          </a:p>
          <a:p>
            <a:r>
              <a:rPr lang="en-US"/>
              <a:t>If there is time, they can share out.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This is the toolkit I want you to leave with. </a:t>
            </a:r>
          </a:p>
          <a:p>
            <a:r>
              <a:rPr lang="en-US"/>
              <a:t/>
            </a:r>
          </a:p>
          <a:p>
            <a:r>
              <a:rPr lang="en-US"/>
              <a:t>You don't need to memorize a script, and you don't need to use every move every time. </a:t>
            </a:r>
          </a:p>
          <a:p>
            <a:r>
              <a:rPr lang="en-US"/>
              <a:t/>
            </a:r>
          </a:p>
          <a:p>
            <a:r>
              <a:rPr lang="en-US"/>
              <a:t>Think of these as options you can pull from depending on what's happening.</a:t>
            </a:r>
          </a:p>
          <a:p>
            <a:r>
              <a:rPr lang="en-US"/>
              <a:t/>
            </a:r>
          </a:p>
          <a:p>
            <a:r>
              <a:rPr lang="en-US"/>
              <a:t>Good facilitation isn't about controlling a group or having the perfect response. </a:t>
            </a:r>
          </a:p>
          <a:p>
            <a:r>
              <a:rPr lang="en-US"/>
              <a:t/>
            </a:r>
          </a:p>
          <a:p>
            <a:r>
              <a:rPr lang="en-US"/>
              <a:t>It's about noticing what students need and making an intentional choice about how to move the learning forward.</a:t>
            </a:r>
          </a:p>
          <a:p>
            <a:r>
              <a:rPr lang="en-US"/>
              <a:t/>
            </a:r>
          </a:p>
          <a:p>
            <a:r>
              <a:rPr lang="en-US"/>
              <a:t>Whether you're leading a workshop, tutoring, coaching, working a tabling event, staffing Study Hours, meeting with a student during drop-in hours, or communicating through email or social media, you're constantly making choices about how to engage and support students.</a:t>
            </a:r>
          </a:p>
          <a:p>
            <a:r>
              <a:rPr lang="en-US"/>
              <a:t/>
            </a:r>
          </a:p>
          <a:p>
            <a:r>
              <a:rPr lang="en-US"/>
              <a:t>The setting changes. </a:t>
            </a:r>
          </a:p>
          <a:p>
            <a:r>
              <a:rPr lang="en-US"/>
              <a:t/>
            </a:r>
          </a:p>
          <a:p>
            <a:r>
              <a:rPr lang="en-US"/>
              <a:t>The facilitation skills don't.</a:t>
            </a:r>
          </a:p>
          <a:p>
            <a:r>
              <a:rPr lang="en-US"/>
              <a:t/>
            </a:r>
          </a:p>
          <a:p>
            <a:r>
              <a:rPr lang="en-US"/>
              <a:t>You don't have to control every moment of a group in order to facilitate well.</a:t>
            </a:r>
          </a:p>
          <a:p>
            <a:r>
              <a:rPr lang="en-US"/>
              <a:t/>
            </a:r>
          </a:p>
          <a:p>
            <a:r>
              <a:rPr lang="en-US"/>
              <a:t>Some of the strongest facilitation happens when students—not the PAL—are doing the thinking, talking, practicing, and problem-solving.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Facilitation doesn't mean that you should never explain anything to the students you're working with.</a:t>
            </a:r>
          </a:p>
          <a:p>
            <a:r>
              <a:rPr lang="en-US"/>
              <a:t/>
            </a:r>
          </a:p>
          <a:p>
            <a:r>
              <a:rPr lang="en-US"/>
              <a:t>Instead, the goal is to notice when you're unintentionally doing all the intellectual work for the student.</a:t>
            </a:r>
          </a:p>
          <a:p>
            <a:r>
              <a:rPr lang="en-US"/>
              <a:t/>
            </a:r>
          </a:p>
          <a:p>
            <a:r>
              <a:rPr lang="en-US"/>
              <a:t>Example:</a:t>
            </a:r>
          </a:p>
          <a:p>
            <a:r>
              <a:rPr lang="en-US"/>
              <a:t>Pick which of the following responses keeps the student engaged in the thinking process when they say:</a:t>
            </a:r>
          </a:p>
          <a:p>
            <a:r>
              <a:rPr lang="en-US"/>
              <a:t/>
            </a:r>
          </a:p>
          <a:p>
            <a:r>
              <a:rPr lang="en-US"/>
              <a:t>"I don't understand this reading."</a:t>
            </a:r>
          </a:p>
          <a:p>
            <a:r>
              <a:rPr lang="en-US"/>
              <a:t/>
            </a:r>
          </a:p>
          <a:p>
            <a:r>
              <a:rPr lang="en-US"/>
              <a:t>A) The author is basically saying...</a:t>
            </a:r>
          </a:p>
          <a:p>
            <a:r>
              <a:rPr lang="en-US"/>
              <a:t/>
            </a:r>
          </a:p>
          <a:p>
            <a:r>
              <a:rPr lang="en-US"/>
              <a:t>B) Which parts are confusing?</a:t>
            </a:r>
          </a:p>
          <a:p>
            <a:r>
              <a:rPr lang="en-US"/>
              <a:t/>
            </a:r>
          </a:p>
          <a:p>
            <a:r>
              <a:rPr lang="en-US"/>
              <a:t>C) What do you think the author is trying to argue?</a:t>
            </a:r>
          </a:p>
          <a:p>
            <a:r>
              <a:rPr lang="en-US"/>
              <a:t/>
            </a:r>
          </a:p>
          <a:p>
            <a:r>
              <a:rPr lang="en-US"/>
              <a:t>Why did you pick that response?</a:t>
            </a:r>
          </a:p>
          <a:p>
            <a:r>
              <a:rPr lang="en-US"/>
              <a:t/>
            </a:r>
          </a:p>
          <a:p>
            <a:r>
              <a:rPr lang="en-US"/>
              <a:t>_</a:t>
            </a:r>
          </a:p>
          <a:p>
            <a:r>
              <a:rPr lang="en-US"/>
              <a:t/>
            </a:r>
          </a:p>
          <a:p>
            <a:r>
              <a:rPr lang="en-US"/>
              <a:t>Response B is the one that keeps the student most engaged --&gt; </a:t>
            </a:r>
          </a:p>
          <a:p>
            <a:r>
              <a:rPr lang="en-US"/>
              <a:t/>
            </a:r>
          </a:p>
          <a:p>
            <a:r>
              <a:rPr lang="en-US"/>
              <a:t>doesn't guide the student any particular way / towards a particular answer</a:t>
            </a:r>
          </a:p>
          <a:p>
            <a:r>
              <a:rPr lang="en-US"/>
              <a:t/>
            </a:r>
          </a:p>
          <a:p>
            <a:r>
              <a:rPr lang="en-US"/>
              <a:t>allows the student to clarify what doesn't make sense to them so that the process / approach can be challenged or altered for better understanding</a:t>
            </a:r>
          </a:p>
          <a:p>
            <a:r>
              <a:rPr lang="en-US"/>
              <a:t/>
            </a:r>
          </a:p>
          <a:p>
            <a:r>
              <a:rPr lang="en-US"/>
              <a:t>opens the student up to discovering the answer through open-ended questions from the facilitator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A good facilitator makes decisions before, during, and after the activity.</a:t>
            </a:r>
          </a:p>
          <a:p>
            <a:r>
              <a:rPr lang="en-US"/>
              <a:t/>
            </a:r>
          </a:p>
          <a:p>
            <a:r>
              <a:rPr lang="en-US"/>
              <a:t>Facilitation starts before the participants walk into the room.</a:t>
            </a:r>
          </a:p>
          <a:p>
            <a:r>
              <a:rPr lang="en-US"/>
              <a:t/>
            </a:r>
          </a:p>
          <a:p>
            <a:r>
              <a:rPr lang="en-US"/>
              <a:t>The facilitator should know:</a:t>
            </a:r>
          </a:p>
          <a:p>
            <a:r>
              <a:rPr lang="en-US"/>
              <a:t>--What is the purpose?</a:t>
            </a:r>
          </a:p>
          <a:p>
            <a:r>
              <a:rPr lang="en-US"/>
              <a:t/>
            </a:r>
          </a:p>
          <a:p>
            <a:r>
              <a:rPr lang="en-US"/>
              <a:t>--What should students actually do?</a:t>
            </a:r>
          </a:p>
          <a:p>
            <a:r>
              <a:rPr lang="en-US"/>
              <a:t/>
            </a:r>
          </a:p>
          <a:p>
            <a:r>
              <a:rPr lang="en-US"/>
              <a:t>--How much time do we have?</a:t>
            </a:r>
          </a:p>
          <a:p>
            <a:r>
              <a:rPr lang="en-US"/>
              <a:t/>
            </a:r>
          </a:p>
          <a:p>
            <a:r>
              <a:rPr lang="en-US"/>
              <a:t>--What instructions will they need?</a:t>
            </a:r>
          </a:p>
          <a:p>
            <a:r>
              <a:rPr lang="en-US"/>
              <a:t/>
            </a:r>
          </a:p>
          <a:p>
            <a:r>
              <a:rPr lang="en-US"/>
              <a:t>--What might go wrong?</a:t>
            </a:r>
          </a:p>
          <a:p>
            <a:r>
              <a:rPr lang="en-US"/>
              <a:t/>
            </a:r>
          </a:p>
          <a:p>
            <a:r>
              <a:rPr lang="en-US"/>
              <a:t>--How will we know the activity worked?</a:t>
            </a:r>
          </a:p>
          <a:p>
            <a:r>
              <a:rPr lang="en-US"/>
              <a:t/>
            </a:r>
          </a:p>
          <a:p>
            <a:r>
              <a:rPr lang="en-US"/>
              <a:t>--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--the facilitator should design question and activity prompts around the THINKING that they want the participants to practice.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--Asking WHY can sometimes feel like an interrogation</a:t>
            </a:r>
          </a:p>
          <a:p>
            <a:r>
              <a:rPr lang="en-US"/>
              <a:t/>
            </a:r>
          </a:p>
          <a:p>
            <a:r>
              <a:rPr lang="en-US"/>
              <a:t/>
            </a:r>
          </a:p>
          <a:p>
            <a:r>
              <a:rPr lang="en-US"/>
              <a:t>Other multi-use question prompts:</a:t>
            </a:r>
          </a:p>
          <a:p>
            <a:r>
              <a:rPr lang="en-US"/>
              <a:t/>
            </a:r>
          </a:p>
          <a:p>
            <a:r>
              <a:rPr lang="en-US"/>
              <a:t>“Tell me more.”</a:t>
            </a:r>
          </a:p>
          <a:p>
            <a:r>
              <a:rPr lang="en-US"/>
              <a:t/>
            </a:r>
          </a:p>
          <a:p>
            <a:r>
              <a:rPr lang="en-US"/>
              <a:t>“What makes you say that?”</a:t>
            </a:r>
          </a:p>
          <a:p>
            <a:r>
              <a:rPr lang="en-US"/>
              <a:t/>
            </a:r>
          </a:p>
          <a:p>
            <a:r>
              <a:rPr lang="en-US"/>
              <a:t>“What are you noticing?”</a:t>
            </a:r>
          </a:p>
          <a:p>
            <a:r>
              <a:rPr lang="en-US"/>
              <a:t/>
            </a:r>
          </a:p>
          <a:p>
            <a:r>
              <a:rPr lang="en-US"/>
              <a:t>“Can you give us an example?”</a:t>
            </a:r>
          </a:p>
          <a:p>
            <a:r>
              <a:rPr lang="en-US"/>
              <a:t/>
            </a:r>
          </a:p>
          <a:p>
            <a:r>
              <a:rPr lang="en-US"/>
              <a:t>“Does anyone see it differently?”</a:t>
            </a:r>
          </a:p>
          <a:p>
            <a:r>
              <a:rPr lang="en-US"/>
              <a:t/>
            </a:r>
          </a:p>
          <a:p>
            <a:r>
              <a:rPr lang="en-US"/>
              <a:t>“Who can build on that?”</a:t>
            </a:r>
          </a:p>
          <a:p>
            <a:r>
              <a:rPr lang="en-US"/>
              <a:t/>
            </a:r>
          </a:p>
          <a:p>
            <a:r>
              <a:rPr lang="en-US"/>
              <a:t>“How does that connect to…?”</a:t>
            </a:r>
          </a:p>
          <a:p>
            <a:r>
              <a:rPr lang="en-US"/>
              <a:t/>
            </a:r>
          </a:p>
          <a:p>
            <a:r>
              <a:rPr lang="en-US"/>
              <a:t>“What would happen if…?”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--Let's practice:</a:t>
            </a:r>
          </a:p>
          <a:p>
            <a:r>
              <a:rPr lang="en-US"/>
              <a:t/>
            </a:r>
          </a:p>
          <a:p>
            <a:r>
              <a:rPr lang="en-US"/>
              <a:t>“What's one thing that makes it easier for you to participate in a group?”</a:t>
            </a:r>
          </a:p>
          <a:p>
            <a:r>
              <a:rPr lang="en-US"/>
              <a:t/>
            </a:r>
          </a:p>
          <a:p>
            <a:r>
              <a:rPr lang="en-US"/>
              <a:t>FACILITATOR WAITS FOR THE PARTICIPANTS TO THINK (AT LEAST 3 to 5 SECONDS)</a:t>
            </a:r>
          </a:p>
          <a:p>
            <a:r>
              <a:rPr lang="en-US"/>
              <a:t/>
            </a:r>
          </a:p>
          <a:p>
            <a:r>
              <a:rPr lang="en-US"/>
              <a:t>--it can be uncomfortable as a facilitator to sit in silence.</a:t>
            </a:r>
          </a:p>
          <a:p>
            <a:r>
              <a:rPr lang="en-US"/>
              <a:t/>
            </a:r>
          </a:p>
          <a:p>
            <a:r>
              <a:rPr lang="en-US"/>
              <a:t>--silence isn't automatically a sign that the discussion is failing.</a:t>
            </a:r>
          </a:p>
          <a:p>
            <a:r>
              <a:rPr lang="en-US"/>
              <a:t/>
            </a:r>
          </a:p>
          <a:p>
            <a:r>
              <a:rPr lang="en-US"/>
              <a:t>--the facilitator can also structure thinking time into a question prompt before asking the participants to speak.</a:t>
            </a:r>
          </a:p>
          <a:p>
            <a:r>
              <a:rPr lang="en-US"/>
              <a:t/>
            </a:r>
          </a:p>
          <a:p>
            <a:r>
              <a:rPr lang="en-US"/>
              <a:t>Try saying something like: </a:t>
            </a:r>
          </a:p>
          <a:p>
            <a:r>
              <a:rPr lang="en-US"/>
              <a:t>“Take 20 seconds to jot down your thoughts. Then, we’ll hear a few ideas.”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Facilitation is about more than asking questions and guiding activities.</a:t>
            </a:r>
          </a:p>
          <a:p>
            <a:r>
              <a:rPr lang="en-US"/>
              <a:t/>
            </a:r>
          </a:p>
          <a:p>
            <a:r>
              <a:rPr lang="en-US"/>
              <a:t>Listening is an important part of facilitation. </a:t>
            </a:r>
          </a:p>
          <a:p>
            <a:r>
              <a:rPr lang="en-US"/>
              <a:t/>
            </a:r>
          </a:p>
          <a:p>
            <a:r>
              <a:rPr lang="en-US"/>
              <a:t>A facilitator is listening for patterns.</a:t>
            </a:r>
          </a:p>
          <a:p>
            <a:r>
              <a:rPr lang="en-US"/>
              <a:t/>
            </a:r>
          </a:p>
          <a:p>
            <a:r>
              <a:rPr lang="en-US"/>
              <a:t>They might notice:</a:t>
            </a:r>
          </a:p>
          <a:p>
            <a:r>
              <a:rPr lang="en-US"/>
              <a:t>--Three students are making the same misconception.</a:t>
            </a:r>
          </a:p>
          <a:p>
            <a:r>
              <a:rPr lang="en-US"/>
              <a:t/>
            </a:r>
          </a:p>
          <a:p>
            <a:r>
              <a:rPr lang="en-US"/>
              <a:t>--Two students have different interpretations.</a:t>
            </a:r>
          </a:p>
          <a:p>
            <a:r>
              <a:rPr lang="en-US"/>
              <a:t/>
            </a:r>
          </a:p>
          <a:p>
            <a:r>
              <a:rPr lang="en-US"/>
              <a:t>--Someone has introduced an idea worth exploring.</a:t>
            </a:r>
          </a:p>
          <a:p>
            <a:r>
              <a:rPr lang="en-US"/>
              <a:t/>
            </a:r>
          </a:p>
          <a:p>
            <a:r>
              <a:rPr lang="en-US"/>
              <a:t>--The group is drifting.</a:t>
            </a:r>
          </a:p>
          <a:p>
            <a:r>
              <a:rPr lang="en-US"/>
              <a:t/>
            </a:r>
          </a:p>
          <a:p>
            <a:r>
              <a:rPr lang="en-US"/>
              <a:t>--One person is dominating.</a:t>
            </a:r>
          </a:p>
          <a:p>
            <a:r>
              <a:rPr lang="en-US"/>
              <a:t/>
            </a:r>
          </a:p>
          <a:p>
            <a:r>
              <a:rPr lang="en-US"/>
              <a:t>--The question itself isn't working.</a:t>
            </a:r>
          </a:p>
          <a:p>
            <a:r>
              <a:rPr lang="en-US"/>
              <a:t/>
            </a:r>
          </a:p>
          <a:p>
            <a:r>
              <a:rPr lang="en-US"/>
              <a:t>The facilitator then decides what move will help the group most.</a:t>
            </a:r>
          </a:p>
          <a:p>
            <a:r>
              <a:rPr lang="en-US"/>
              <a:t/>
            </a:r>
          </a:p>
          <a:p>
            <a:r>
              <a:rPr lang="en-US"/>
              <a:t>An example of what to say could be:</a:t>
            </a:r>
          </a:p>
          <a:p>
            <a:r>
              <a:rPr lang="en-US"/>
              <a:t>“I heard STUDEN A say ____, and STUDENT B say ____. What connection do you see between those ideas?”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Facilitator Talking Points:</a:t>
            </a:r>
          </a:p>
          <a:p>
            <a:r>
              <a:rPr lang="en-US"/>
              <a:t/>
            </a:r>
          </a:p>
          <a:p>
            <a:r>
              <a:rPr lang="en-US"/>
              <a:t>-Your goal is not to have everyone talk equally or even that everyone talks at all.</a:t>
            </a:r>
          </a:p>
          <a:p>
            <a:r>
              <a:rPr lang="en-US"/>
              <a:t/>
            </a:r>
          </a:p>
          <a:p>
            <a:r>
              <a:rPr lang="en-US"/>
              <a:t>-The goal is to find ways for everyone to have a meaningful way to participate.</a:t>
            </a:r>
          </a:p>
          <a:p>
            <a:r>
              <a:rPr lang="en-US"/>
              <a:t/>
            </a:r>
          </a:p>
          <a:p>
            <a:r>
              <a:rPr lang="en-US"/>
              <a:t>-Some students might participate by:</a:t>
            </a:r>
          </a:p>
          <a:p>
            <a:r>
              <a:rPr lang="en-US"/>
              <a:t>---asking questions</a:t>
            </a:r>
          </a:p>
          <a:p>
            <a:r>
              <a:rPr lang="en-US"/>
              <a:t>---speaking</a:t>
            </a:r>
          </a:p>
          <a:p>
            <a:r>
              <a:rPr lang="en-US"/>
              <a:t>---writing</a:t>
            </a:r>
          </a:p>
          <a:p>
            <a:r>
              <a:rPr lang="en-US"/>
              <a:t>---in pair discussions</a:t>
            </a:r>
          </a:p>
          <a:p>
            <a:r>
              <a:rPr lang="en-US"/>
              <a:t>---in small group discussions</a:t>
            </a:r>
          </a:p>
          <a:p>
            <a:r>
              <a:rPr lang="en-US"/>
              <a:t>---problem-solving</a:t>
            </a:r>
          </a:p>
          <a:p>
            <a:r>
              <a:rPr lang="en-US"/>
              <a:t>---summarizing</a:t>
            </a:r>
          </a:p>
          <a:p>
            <a:r>
              <a:rPr lang="en-US"/>
              <a:t>---doing activities</a:t>
            </a:r>
          </a:p>
          <a:p>
            <a:r>
              <a:rPr lang="en-US"/>
              <a:t>---taking notes</a:t>
            </a:r>
          </a:p>
          <a:p>
            <a:r>
              <a:rPr lang="en-US"/>
              <a:t>---looking towards the speakers</a:t>
            </a:r>
          </a:p>
          <a:p>
            <a:r>
              <a:rPr lang="en-US"/>
              <a:t>---building on another person's ideas</a:t>
            </a:r>
          </a:p>
          <a:p>
            <a:r>
              <a:rPr lang="en-US"/>
              <a:t/>
            </a:r>
          </a:p>
          <a:p>
            <a:r>
              <a:rPr lang="en-US"/>
              <a:t>-It is important to remember that being QUIET does not mean that someone is disengaged</a:t>
            </a:r>
          </a:p>
          <a:p>
            <a:r>
              <a:rPr lang="en-US"/>
              <a:t/>
            </a:r>
          </a:p>
          <a:p>
            <a:r>
              <a:rPr lang="en-US"/>
              <a:t>-There are also accessibility and participation considerations. </a:t>
            </a:r>
          </a:p>
          <a:p>
            <a:r>
              <a:rPr lang="en-US"/>
              <a:t/>
            </a:r>
          </a:p>
          <a:p>
            <a:r>
              <a:rPr lang="en-US"/>
              <a:t>-Students can have very different comfort levels and abilities around verbal participation. </a:t>
            </a:r>
          </a:p>
          <a:p>
            <a:r>
              <a:rPr lang="en-US"/>
              <a:t/>
            </a:r>
          </a:p>
          <a:p>
            <a:r>
              <a:rPr lang="en-US"/>
              <a:t>-Providing multiple ways to engage can reduce barriers to participation.</a:t>
            </a:r>
          </a:p>
          <a:p>
            <a:r>
              <a:rPr lang="en-US"/>
              <a:t/>
            </a:r>
          </a:p>
          <a:p>
            <a:r>
              <a:rPr lang="en-US"/>
              <a:t>-Don't force a quiet student to speak just because they haven't spoken.</a:t>
            </a:r>
          </a:p>
          <a:p>
            <a:r>
              <a:rPr lang="en-US"/>
              <a:t/>
            </a:r>
          </a:p>
          <a:p>
            <a:r>
              <a:rPr lang="en-US"/>
              <a:t>-Instead, create multiple opportunities to contribute.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6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7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8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9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0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.png" Type="http://schemas.openxmlformats.org/officeDocument/2006/relationships/image"/><Relationship Id="rId2" Target="../notesSlides/notesSlide22.xml" Type="http://schemas.openxmlformats.org/officeDocument/2006/relationships/notesSlide"/><Relationship Id="rId3" Target="../media/image1.png" Type="http://schemas.openxmlformats.org/officeDocument/2006/relationships/image"/><Relationship Id="rId4" Target="https://teaching.cornell.edu/teaching-resources/active-collaborative-learning/active-learning?utm_source=chatgpt.com" TargetMode="External" Type="http://schemas.openxmlformats.org/officeDocument/2006/relationships/hyperlink"/><Relationship Id="rId5" Target="https://teaching.cornell.edu/teaching-resources/engaging-students/engaging-students-discussions/facilitating-discussions?utm_source=chatgpt.com" TargetMode="External" Type="http://schemas.openxmlformats.org/officeDocument/2006/relationships/hyperlink"/><Relationship Id="rId6" Target="https://teaching.cornell.edu/teaching-resources/engaging-students/engaging-students-discussions/encouraging-student?utm_source=chatgpt.com" TargetMode="External" Type="http://schemas.openxmlformats.org/officeDocument/2006/relationships/hyperlink"/><Relationship Id="rId7" Target="https://teaching.cornell.edu/teaching-resources/inclusion-belonging-accessibility/universal-design-learning?utm_source=chatgpt.com" TargetMode="External" Type="http://schemas.openxmlformats.org/officeDocument/2006/relationships/hyperlink"/><Relationship Id="rId8" Target="https://doi.org/10.1073/pnas.1319030111" TargetMode="External" Type="http://schemas.openxmlformats.org/officeDocument/2006/relationships/hyperlink"/><Relationship Id="rId9" Target="https://doi.org/10.1073/pnas.1916903117" TargetMode="External" Type="http://schemas.openxmlformats.org/officeDocument/2006/relationships/hyperlink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497161" y="2762430"/>
            <a:ext cx="4762139" cy="4762139"/>
          </a:xfrm>
          <a:custGeom>
            <a:avLst/>
            <a:gdLst/>
            <a:ahLst/>
            <a:cxnLst/>
            <a:rect r="r" b="b" t="t" l="l"/>
            <a:pathLst>
              <a:path h="4762139" w="4762139">
                <a:moveTo>
                  <a:pt x="0" y="0"/>
                </a:moveTo>
                <a:lnTo>
                  <a:pt x="4762139" y="0"/>
                </a:lnTo>
                <a:lnTo>
                  <a:pt x="4762139" y="4762140"/>
                </a:lnTo>
                <a:lnTo>
                  <a:pt x="0" y="4762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24573" y="2759075"/>
            <a:ext cx="9409812" cy="46070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Group Facilitation Training</a:t>
            </a:r>
          </a:p>
          <a:p>
            <a:pPr algn="ctr">
              <a:lnSpc>
                <a:spcPts val="7000"/>
              </a:lnSpc>
              <a:spcBef>
                <a:spcPct val="0"/>
              </a:spcBef>
            </a:pPr>
          </a:p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August 2026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18164" y="1129103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What does engagement look like?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95778" y="2256206"/>
            <a:ext cx="12969596" cy="565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How do you know if participants are engaged or disengaged?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3249883" y="3266116"/>
          <a:ext cx="13261385" cy="5098502"/>
        </p:xfrm>
        <a:graphic>
          <a:graphicData uri="http://schemas.openxmlformats.org/drawingml/2006/table">
            <a:tbl>
              <a:tblPr/>
              <a:tblGrid>
                <a:gridCol w="4438836"/>
                <a:gridCol w="4410305"/>
                <a:gridCol w="4412245"/>
              </a:tblGrid>
              <a:tr h="1277615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002858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SIGNS OF ENGAGEMENT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002858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SIGNS OF DISENGAGEMENT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b="true" sz="1800">
                          <a:solidFill>
                            <a:srgbClr val="002858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WHY PARTICIPANTS MIGHT BE DISENGAGED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00"/>
                    </a:solidFill>
                  </a:tcPr>
                </a:tc>
              </a:tr>
              <a:tr h="3820887">
                <a:tc>
                  <a:txBody>
                    <a:bodyPr anchor="t" rtlCol="false"/>
                    <a:lstStyle/>
                    <a:p>
                      <a:pPr algn="l" marL="323850" indent="-161925" lvl="1">
                        <a:lnSpc>
                          <a:spcPts val="2400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P</a:t>
                      </a: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eer-to-peer conversation </a:t>
                      </a:r>
                      <a:endParaRPr lang="en-US" sz="1100"/>
                    </a:p>
                    <a:p>
                      <a:pPr algn="l" marL="323850" indent="-161925" lvl="1">
                        <a:lnSpc>
                          <a:spcPts val="24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Group discussion</a:t>
                      </a:r>
                    </a:p>
                    <a:p>
                      <a:pPr algn="l" marL="323850" indent="-161925" lvl="1">
                        <a:lnSpc>
                          <a:spcPts val="24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Verbal and/or physical (body language) responsiveness</a:t>
                      </a:r>
                    </a:p>
                    <a:p>
                      <a:pPr algn="l" marL="323850" indent="-161925" lvl="1">
                        <a:lnSpc>
                          <a:spcPts val="24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Asking questions</a:t>
                      </a:r>
                    </a:p>
                    <a:p>
                      <a:pPr algn="l" marL="323850" indent="-161925" lvl="1">
                        <a:lnSpc>
                          <a:spcPts val="24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Curiosity</a:t>
                      </a:r>
                    </a:p>
                  </a:txBody>
                  <a:tcPr marL="190500" marR="190500" marT="190500" marB="190500" anchor="ctr">
                    <a:lnL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323850" indent="-161925" lvl="1">
                        <a:lnSpc>
                          <a:spcPts val="2400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</a:t>
                      </a: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oes not talk or engage with peers or the facilitators</a:t>
                      </a:r>
                      <a:endParaRPr lang="en-US" sz="1100"/>
                    </a:p>
                    <a:p>
                      <a:pPr algn="l" marL="323850" indent="-161925" lvl="1">
                        <a:lnSpc>
                          <a:spcPts val="24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Focused on other things (phone, computer, etc)</a:t>
                      </a:r>
                    </a:p>
                    <a:p>
                      <a:pPr algn="l" marL="323850" indent="-161925" lvl="1">
                        <a:lnSpc>
                          <a:spcPts val="24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Failure to attend or leaves early</a:t>
                      </a:r>
                    </a:p>
                    <a:p>
                      <a:pPr algn="l" marL="323850" indent="-161925" lvl="1">
                        <a:lnSpc>
                          <a:spcPts val="24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Avoidance or reluctance to complete tasks</a:t>
                      </a:r>
                    </a:p>
                    <a:p>
                      <a:pPr algn="l" marL="323850" indent="-161925" lvl="1">
                        <a:lnSpc>
                          <a:spcPts val="24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Falling asleep </a:t>
                      </a:r>
                    </a:p>
                    <a:p>
                      <a:pPr algn="l" marL="323850" indent="-161925" lvl="1">
                        <a:lnSpc>
                          <a:spcPts val="24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Disrupting the group by talking to others about things that are not on task</a:t>
                      </a:r>
                    </a:p>
                  </a:txBody>
                  <a:tcPr marL="190500" marR="190500" marT="190500" marB="190500" anchor="ctr">
                    <a:lnL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323850" indent="-161925" lvl="1">
                        <a:lnSpc>
                          <a:spcPts val="2100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Shy</a:t>
                      </a:r>
                      <a:endParaRPr lang="en-US" sz="1100"/>
                    </a:p>
                    <a:p>
                      <a:pPr algn="l" marL="323850" indent="-161925" lvl="1">
                        <a:lnSpc>
                          <a:spcPts val="21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Fearful of being wrong</a:t>
                      </a:r>
                    </a:p>
                    <a:p>
                      <a:pPr algn="l" marL="323850" indent="-161925" lvl="1">
                        <a:lnSpc>
                          <a:spcPts val="21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Lack of confidence</a:t>
                      </a:r>
                    </a:p>
                    <a:p>
                      <a:pPr algn="l" marL="323850" indent="-161925" lvl="1">
                        <a:lnSpc>
                          <a:spcPts val="21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Preconceived notions of what the topic is about</a:t>
                      </a:r>
                    </a:p>
                    <a:p>
                      <a:pPr algn="l" marL="323850" indent="-161925" lvl="1">
                        <a:lnSpc>
                          <a:spcPts val="21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Anxious</a:t>
                      </a:r>
                    </a:p>
                    <a:p>
                      <a:pPr algn="l" marL="323850" indent="-161925" lvl="1">
                        <a:lnSpc>
                          <a:spcPts val="2100"/>
                        </a:lnSpc>
                        <a:buFont typeface="Arial"/>
                        <a:buChar char="•"/>
                      </a:pPr>
                      <a:r>
                        <a:rPr lang="en-US" sz="15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Quiet</a:t>
                      </a:r>
                    </a:p>
                  </a:txBody>
                  <a:tcPr marL="190500" marR="190500" marT="190500" marB="190500" anchor="ctr">
                    <a:lnL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7" id="7"/>
          <p:cNvSpPr txBox="true"/>
          <p:nvPr/>
        </p:nvSpPr>
        <p:spPr>
          <a:xfrm rot="0">
            <a:off x="3395778" y="8487988"/>
            <a:ext cx="12969596" cy="565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Active engagement and participation </a:t>
            </a:r>
            <a:r>
              <a:rPr lang="en-US" sz="2499" b="true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does not equal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to talking the most.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49400" y="923925"/>
            <a:ext cx="14413631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Ways to Address Disengagement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71418" y="2303614"/>
            <a:ext cx="12969596" cy="55942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There are many ways that you can address disengagement within the group.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Think, pair, shares or small group discussion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before whole-group discussions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Self-reflective writing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rather than inviting to share with the group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Polls, voting, sticky notes on the board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to prompt conversation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Encourage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building off another’s ideas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Guide the conversation to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make connections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between the content and experience through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storytelling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Check in privately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with someone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6081970" y="1845356"/>
            <a:ext cx="8037298" cy="15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Think, Pair, Share Activity: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When Group Dynamics Get Tricky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168858" y="4141440"/>
            <a:ext cx="13863522" cy="30796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What would you do in these situations?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The Talker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⟶ one person answers every question before anyone else can respond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The Silent Group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⟶ you ask a question and get nothing in response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The Wrong Turn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⟶ the conversation has moved far away from the activity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The Wrong Answer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⟶ a participant gives an incorrect answer / response to a prompt.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40444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26634" y="923925"/>
            <a:ext cx="11745605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 Simple Formula for Difficult Moments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605737" y="2491217"/>
            <a:ext cx="7187398" cy="6612406"/>
            <a:chOff x="0" y="0"/>
            <a:chExt cx="9583198" cy="881654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583198" cy="8816542"/>
            </a:xfrm>
            <a:custGeom>
              <a:avLst/>
              <a:gdLst/>
              <a:ahLst/>
              <a:cxnLst/>
              <a:rect r="r" b="b" t="t" l="l"/>
              <a:pathLst>
                <a:path h="8816542" w="9583198">
                  <a:moveTo>
                    <a:pt x="0" y="0"/>
                  </a:moveTo>
                  <a:lnTo>
                    <a:pt x="9583198" y="0"/>
                  </a:lnTo>
                  <a:lnTo>
                    <a:pt x="9583198" y="8816542"/>
                  </a:lnTo>
                  <a:lnTo>
                    <a:pt x="0" y="88165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 rot="0">
              <a:off x="3724853" y="1591064"/>
              <a:ext cx="2206839" cy="449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Acknowledge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6559668" y="6506859"/>
              <a:ext cx="2206839" cy="449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Redirect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895046" y="6506859"/>
              <a:ext cx="2206839" cy="449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Re-Engage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172000" y="4659296"/>
            <a:ext cx="11869380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Facilitation in PAL Spaces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44961" y="813903"/>
            <a:ext cx="1164884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Micro-Educational Opportunities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237622" y="1941007"/>
            <a:ext cx="13863522" cy="74801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Facilitation happens everywhere PALs work.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 micro-educational opportunity is a brief interaction, resource, or communication that helps a student to </a:t>
            </a:r>
            <a:r>
              <a:rPr lang="en-US" sz="24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Notice ⟶ Understand ⟶ Try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 i="true">
                <a:solidFill>
                  <a:srgbClr val="002858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Notice:</a:t>
            </a:r>
            <a:r>
              <a:rPr lang="en-US" sz="24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 help the student identify a challenge, habit, or opportunity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 i="true">
                <a:solidFill>
                  <a:srgbClr val="002858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Understand:</a:t>
            </a:r>
            <a:r>
              <a:rPr lang="en-US" sz="24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 offer a useful idea, strategy, resource, or perspective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 i="true">
                <a:solidFill>
                  <a:srgbClr val="002858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Try: </a:t>
            </a:r>
            <a:r>
              <a:rPr lang="en-US" sz="24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give students a concrete next step they can act on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Micro-educational opportunities can happen through: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Tabling Sessions: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brief conversations and strategy sharing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Drop-In Hours: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questions, coaching, and next steps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Study Hours: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structure, norms, &amp; academic strategies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Emails &amp; Social Media: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reminders, tips, resources, &amp; invitations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It doesn't have to be a full session or workshop/program to support learning.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301984" y="1364012"/>
            <a:ext cx="11648844" cy="15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Tabling Sessions: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Invite, Engage, Educate, &amp; Connect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194644" y="3639976"/>
            <a:ext cx="13863522" cy="2981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INVITE: 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“What's something you're working on this week?”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ENGAGE: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“What's been going well? What's been challenging?”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EDUCATE: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“Here's one strategy that might help…”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CONNECT: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“If you want more help with that, here's where you can go.”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364134" y="7312918"/>
            <a:ext cx="9524543" cy="11937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goal of a tabling session is to </a:t>
            </a:r>
            <a:r>
              <a:rPr lang="en-US" sz="2499" b="true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create a brief, meaningful interaction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while sharing resources.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17455" y="1364012"/>
            <a:ext cx="11648844" cy="15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Drop-In Hours: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Create Structure Without Taking Over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210116" y="3639976"/>
            <a:ext cx="13863522" cy="374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WELCOME: 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“What are you hoping to work on today?”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CLARIFY: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“What are you getting stuck on?”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GUIDE: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“What have you tried so far?”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PRACTICE</a:t>
            </a: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: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“Let's try one strategy together.”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CHECK: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“What will you do next?”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379606" y="8126251"/>
            <a:ext cx="9524543" cy="11937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2499" b="true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Remember to support the student's process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—not just the student's immediate problem.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344961" y="1143968"/>
            <a:ext cx="11648844" cy="15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Quiet Study Hours: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Facilitating the Space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237622" y="3130867"/>
            <a:ext cx="14179835" cy="48889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WELCOME: 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Create a welcoming environment.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SET EXPECTATIONS: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Clarify the norms of the shared space.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SUPPORT: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Offer strategies or help students get started / stay on track.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NOTICE</a:t>
            </a: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: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Pay attention to what the space needs.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REINFORCE &amp; REDIRECT: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Support productive norms.</a:t>
            </a:r>
          </a:p>
          <a:p>
            <a:pPr algn="ctr">
              <a:lnSpc>
                <a:spcPts val="4399"/>
              </a:lnSpc>
            </a:pPr>
            <a:r>
              <a:rPr lang="en-US" sz="21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Example: “Welcome! Just a reminder that this is a shared, quiet study space. No talking while in the room so that everyone can focus. If you're not sure what to work on, I'm happy to help you make a plan.”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407111" y="8473123"/>
            <a:ext cx="9524543" cy="565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2499" b="true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Your role is to create the conditions for productive studying.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77520" y="859159"/>
            <a:ext cx="13538896" cy="15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Micro-Educational Communication: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Social Media &amp; Emails Are for More Than Announcements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797246" y="2471598"/>
            <a:ext cx="10499444" cy="6851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Use communications with students to help them: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NOTICE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what is coming up.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UNDERSTAND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why it matters.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TRY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something that could help.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PAL communication can: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Share an academic strategy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Prompt reflection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Remind students about important dates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Normalize help-seeking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Connect students with resources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Encourage students to take action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651616" y="7730565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061978" y="3822817"/>
            <a:ext cx="11869380" cy="21049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Group Facilitation:</a:t>
            </a:r>
          </a:p>
          <a:p>
            <a:pPr algn="ctr">
              <a:lnSpc>
                <a:spcPts val="8400"/>
              </a:lnSpc>
              <a:spcBef>
                <a:spcPct val="0"/>
              </a:spcBef>
            </a:pPr>
            <a:r>
              <a:rPr lang="en-US" sz="60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Helping groups learn together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460344" y="1904364"/>
            <a:ext cx="115583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One Space, Different Facilitation Moves</a:t>
            </a:r>
          </a:p>
        </p:txBody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2596024" y="3085820"/>
          <a:ext cx="15286964" cy="4544578"/>
        </p:xfrm>
        <a:graphic>
          <a:graphicData uri="http://schemas.openxmlformats.org/drawingml/2006/table">
            <a:tbl>
              <a:tblPr/>
              <a:tblGrid>
                <a:gridCol w="4057236"/>
                <a:gridCol w="5324439"/>
                <a:gridCol w="5905289"/>
              </a:tblGrid>
              <a:tr h="128368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b="true" sz="2499">
                          <a:solidFill>
                            <a:srgbClr val="002858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PAL SPACE / RESOURCE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b="true" sz="2499">
                          <a:solidFill>
                            <a:srgbClr val="002858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PRIMARY PURPOSE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3499"/>
                        </a:lnSpc>
                        <a:defRPr/>
                      </a:pPr>
                      <a:r>
                        <a:rPr lang="en-US" b="true" sz="2499">
                          <a:solidFill>
                            <a:srgbClr val="002858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EDUCATIONAL OPPORTUNITY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00"/>
                    </a:solidFill>
                  </a:tcPr>
                </a:tc>
              </a:tr>
              <a:tr h="3260890">
                <a:tc>
                  <a:txBody>
                    <a:bodyPr anchor="t" rtlCol="false"/>
                    <a:lstStyle/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  <a:defRPr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Tabling</a:t>
                      </a:r>
                      <a:endParaRPr lang="en-US" sz="1100"/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Drop-In hours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Study Hours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Emails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Social Media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Workshops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Peer Tutoring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Peer Academic Coaching</a:t>
                      </a:r>
                    </a:p>
                  </a:txBody>
                  <a:tcPr marL="190500" marR="190500" marT="190500" marB="190500" anchor="ctr">
                    <a:lnL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  <a:defRPr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Connect &amp; engage</a:t>
                      </a:r>
                      <a:endParaRPr lang="en-US" sz="1100"/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Support student goals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Create productive conditions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Inform &amp; prompt action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Reach &amp; engage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Facilitate group learning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Support course-specific learning</a:t>
                      </a:r>
                    </a:p>
                    <a:p>
                      <a:pPr algn="l" marL="367031" indent="-183515" lvl="1">
                        <a:lnSpc>
                          <a:spcPts val="272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Develop academic skills &amp; self-management</a:t>
                      </a:r>
                    </a:p>
                  </a:txBody>
                  <a:tcPr marL="190500" marR="190500" marT="190500" marB="190500" anchor="ctr">
                    <a:lnL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367031" indent="-183515" lvl="1">
                        <a:lnSpc>
                          <a:spcPts val="2380"/>
                        </a:lnSpc>
                        <a:buAutoNum type="arabicPeriod" startAt="1"/>
                        <a:defRPr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Offer a strategy or resource</a:t>
                      </a:r>
                      <a:endParaRPr lang="en-US" sz="1100"/>
                    </a:p>
                    <a:p>
                      <a:pPr algn="l" marL="367031" indent="-183515" lvl="1">
                        <a:lnSpc>
                          <a:spcPts val="238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Guide &amp; practice a strategy</a:t>
                      </a:r>
                    </a:p>
                    <a:p>
                      <a:pPr algn="l" marL="367031" indent="-183515" lvl="1">
                        <a:lnSpc>
                          <a:spcPts val="238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Help students to plan, focus, &amp; self-monitor</a:t>
                      </a:r>
                    </a:p>
                    <a:p>
                      <a:pPr algn="l" marL="367031" indent="-183515" lvl="1">
                        <a:lnSpc>
                          <a:spcPts val="238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Share a strategy, reminder, or next step</a:t>
                      </a:r>
                    </a:p>
                    <a:p>
                      <a:pPr algn="l" marL="367031" indent="-183515" lvl="1">
                        <a:lnSpc>
                          <a:spcPts val="238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Make academic strategies accessible</a:t>
                      </a:r>
                    </a:p>
                    <a:p>
                      <a:pPr algn="l" marL="367031" indent="-183515" lvl="1">
                        <a:lnSpc>
                          <a:spcPts val="238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Guide discussion, practice &amp; reflection</a:t>
                      </a:r>
                    </a:p>
                    <a:p>
                      <a:pPr algn="l" marL="367031" indent="-183515" lvl="1">
                        <a:lnSpc>
                          <a:spcPts val="238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Explain, model, practice, and check understanding</a:t>
                      </a:r>
                    </a:p>
                    <a:p>
                      <a:pPr algn="l" marL="367031" indent="-183515" lvl="1">
                        <a:lnSpc>
                          <a:spcPts val="2380"/>
                        </a:lnSpc>
                        <a:buAutoNum type="arabicPeriod" startAt="1"/>
                      </a:pPr>
                      <a:r>
                        <a:rPr lang="en-US" sz="17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Reflect, strategize, plan, monitor, and adjust</a:t>
                      </a:r>
                    </a:p>
                  </a:txBody>
                  <a:tcPr marL="190500" marR="190500" marT="190500" marB="190500" anchor="ctr">
                    <a:lnL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49400" y="923925"/>
            <a:ext cx="14413631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Build Your Facilitation Toolkit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272003" y="1847034"/>
            <a:ext cx="13368425" cy="81087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Choose a strategy, phrase, or question for each of the following: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ASK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- a question that gets the student thinking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LISTEN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- a way to invite students to say more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ENGAGE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- a strategy for getting students involved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REDIRECT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- a phrase for getting the conversation back on track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SUPPORT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- a way to help without taking over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CLOSE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- a question or statement that identifies a next step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Think, Pair, Share Activity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: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Choose one strategy or phrase for each category &amp; write it in your own words.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Share your strategies or phrases with your partner and compare your toolkits.</a:t>
            </a:r>
          </a:p>
          <a:p>
            <a:pPr algn="l" marL="1619248" indent="-404812" lvl="3">
              <a:lnSpc>
                <a:spcPts val="4999"/>
              </a:lnSpc>
              <a:buFont typeface="Arial"/>
              <a:buChar char="￭"/>
            </a:pPr>
            <a:r>
              <a:rPr lang="en-US" sz="24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What would you borrow from each other?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Identify the one facilitation move you want to try the next time your facilitating in your PAL role(s).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45669" y="1719555"/>
            <a:ext cx="14413631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Your PAL Facilitation Toolkit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09530" y="2889143"/>
            <a:ext cx="13285909" cy="55735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21" indent="-302261" lvl="1">
              <a:lnSpc>
                <a:spcPts val="5600"/>
              </a:lnSpc>
              <a:buFont typeface="Arial"/>
              <a:buChar char="•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Before the facilitation, </a:t>
            </a:r>
            <a:r>
              <a:rPr lang="en-US" b="true" sz="28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clarify the goal.</a:t>
            </a:r>
          </a:p>
          <a:p>
            <a:pPr algn="l" marL="1209042" indent="-403014" lvl="2">
              <a:lnSpc>
                <a:spcPts val="5600"/>
              </a:lnSpc>
              <a:buFont typeface="Arial"/>
              <a:buChar char="⚬"/>
            </a:pPr>
            <a:r>
              <a:rPr lang="en-US" sz="28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What should the students do, think, or learn?</a:t>
            </a:r>
          </a:p>
          <a:p>
            <a:pPr algn="l" marL="604521" indent="-302261" lvl="1">
              <a:lnSpc>
                <a:spcPts val="5600"/>
              </a:lnSpc>
              <a:buFont typeface="Arial"/>
              <a:buChar char="•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During the facilitation, </a:t>
            </a:r>
            <a:r>
              <a:rPr lang="en-US" b="true" sz="28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ask, pause, listen, connect, and redirect.</a:t>
            </a:r>
          </a:p>
          <a:p>
            <a:pPr algn="l" marL="1209042" indent="-403014" lvl="2">
              <a:lnSpc>
                <a:spcPts val="5600"/>
              </a:lnSpc>
              <a:buFont typeface="Arial"/>
              <a:buChar char="⚬"/>
            </a:pPr>
            <a:r>
              <a:rPr lang="en-US" sz="28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When the participation is uneven, </a:t>
            </a:r>
            <a:r>
              <a:rPr lang="en-US" b="true" sz="2800" i="true">
                <a:solidFill>
                  <a:srgbClr val="002858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structure it</a:t>
            </a:r>
            <a:r>
              <a:rPr lang="en-US" sz="28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. Try a think, pair, share.</a:t>
            </a:r>
          </a:p>
          <a:p>
            <a:pPr algn="l" marL="1209042" indent="-403014" lvl="2">
              <a:lnSpc>
                <a:spcPts val="5600"/>
              </a:lnSpc>
              <a:buFont typeface="Arial"/>
              <a:buChar char="⚬"/>
            </a:pPr>
            <a:r>
              <a:rPr lang="en-US" sz="28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When someone dominates, </a:t>
            </a:r>
            <a:r>
              <a:rPr lang="en-US" b="true" sz="2800" i="true">
                <a:solidFill>
                  <a:srgbClr val="002858"/>
                </a:solidFill>
                <a:latin typeface="DM Sans Bold Italics"/>
                <a:ea typeface="DM Sans Bold Italics"/>
                <a:cs typeface="DM Sans Bold Italics"/>
                <a:sym typeface="DM Sans Bold Italics"/>
              </a:rPr>
              <a:t>acknowledge, redirect, and re-engage</a:t>
            </a:r>
            <a:r>
              <a:rPr lang="en-US" sz="28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.</a:t>
            </a:r>
          </a:p>
          <a:p>
            <a:pPr algn="l" marL="1209042" indent="-403014" lvl="2">
              <a:lnSpc>
                <a:spcPts val="5600"/>
              </a:lnSpc>
              <a:buFont typeface="Arial"/>
              <a:buChar char="⚬"/>
            </a:pPr>
            <a:r>
              <a:rPr lang="en-US" sz="28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When you’re tempted to answer / fill the silence, ask yourself, “Can the student or group do this thinking instead?”</a:t>
            </a:r>
          </a:p>
          <a:p>
            <a:pPr algn="l" marL="604521" indent="-302261" lvl="1">
              <a:lnSpc>
                <a:spcPts val="5600"/>
              </a:lnSpc>
              <a:buFont typeface="Arial"/>
              <a:buChar char="•"/>
            </a:pPr>
            <a:r>
              <a:rPr lang="en-US" sz="28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At the end of the facilitation, </a:t>
            </a:r>
            <a:r>
              <a:rPr lang="en-US" b="true" sz="28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name the takeaway &amp; identify the next step. 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072589" y="703882"/>
            <a:ext cx="14413631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References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749400" y="1968719"/>
            <a:ext cx="15060008" cy="3781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1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Brookfield, S. D., &amp; Preskill, S. (2016). The discussion book: 50 great ways to get people talking (2nd ed.). Jossey-Bass.</a:t>
            </a:r>
          </a:p>
          <a:p>
            <a:pPr algn="l">
              <a:lnSpc>
                <a:spcPts val="3000"/>
              </a:lnSpc>
            </a:pPr>
            <a:r>
              <a:rPr lang="en-US" sz="1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Cornell University Center for Teaching Innovation. (n.d.). Active learning. </a:t>
            </a:r>
            <a:r>
              <a:rPr lang="en-US" sz="15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  <a:hlinkClick r:id="rId4" tooltip="https://teaching.cornell.edu/teaching-resources/active-collaborative-learning/active-learning?utm_source=chatgpt.com"/>
              </a:rPr>
              <a:t>Cornell Center for Teaching Innovation: Active Learning</a:t>
            </a:r>
          </a:p>
          <a:p>
            <a:pPr algn="l">
              <a:lnSpc>
                <a:spcPts val="3000"/>
              </a:lnSpc>
            </a:pPr>
            <a:r>
              <a:rPr lang="en-US" sz="1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Cornell University Center for Teaching Innovation. (n.d.). Facilitating discussions. </a:t>
            </a:r>
            <a:r>
              <a:rPr lang="en-US" sz="15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  <a:hlinkClick r:id="rId5" tooltip="https://teaching.cornell.edu/teaching-resources/engaging-students/engaging-students-discussions/facilitating-discussions?utm_source=chatgpt.com"/>
              </a:rPr>
              <a:t>Cornell Center for Teaching Innovation: Facilitating Discussions</a:t>
            </a:r>
          </a:p>
          <a:p>
            <a:pPr algn="l">
              <a:lnSpc>
                <a:spcPts val="3000"/>
              </a:lnSpc>
            </a:pPr>
            <a:r>
              <a:rPr lang="en-US" sz="1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Cornell University Center for Teaching Innovation. (n.d.). Encouraging student participation in discussions. </a:t>
            </a:r>
            <a:r>
              <a:rPr lang="en-US" sz="15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  <a:hlinkClick r:id="rId6" tooltip="https://teaching.cornell.edu/teaching-resources/engaging-students/engaging-students-discussions/encouraging-student?utm_source=chatgpt.com"/>
              </a:rPr>
              <a:t>Cornell Center for Teaching Innovation: Encouraging Student Participation</a:t>
            </a:r>
          </a:p>
          <a:p>
            <a:pPr algn="l">
              <a:lnSpc>
                <a:spcPts val="3000"/>
              </a:lnSpc>
            </a:pPr>
            <a:r>
              <a:rPr lang="en-US" sz="1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Cornell University Center for Teaching Innovation. (n.d.). Universal Design for Learning. </a:t>
            </a:r>
            <a:r>
              <a:rPr lang="en-US" sz="15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  <a:hlinkClick r:id="rId7" tooltip="https://teaching.cornell.edu/teaching-resources/inclusion-belonging-accessibility/universal-design-learning?utm_source=chatgpt.com"/>
              </a:rPr>
              <a:t>Cornell Center for Teaching Innovation: Universal Design for Learning</a:t>
            </a:r>
          </a:p>
          <a:p>
            <a:pPr algn="l">
              <a:lnSpc>
                <a:spcPts val="3000"/>
              </a:lnSpc>
            </a:pPr>
            <a:r>
              <a:rPr lang="en-US" sz="1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Freeman, S., Eddy, S. L., McDonough, M., et al. (2014). Active learning increases student performance in science, engineering, and mathematics. Proceedings of the National Academy of Sciences, 111(23), 8410–8415. </a:t>
            </a:r>
            <a:r>
              <a:rPr lang="en-US" sz="15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  <a:hlinkClick r:id="rId8" tooltip="https://doi.org/10.1073/pnas.1319030111"/>
              </a:rPr>
              <a:t>https://doi.org/10.1073/pnas.1319030111</a:t>
            </a:r>
          </a:p>
          <a:p>
            <a:pPr algn="l">
              <a:lnSpc>
                <a:spcPts val="3000"/>
              </a:lnSpc>
            </a:pPr>
            <a:r>
              <a:rPr lang="en-US" sz="15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Theobald, E. J., Hill, M. J., Tran, E., et al. (2020). Active learning narrows achievement gaps for underrepresented students in undergraduate STEM. Proceedings of the National Academy of Sciences, 117(12), 6476–6483. </a:t>
            </a:r>
            <a:r>
              <a:rPr lang="en-US" sz="1500" u="sng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  <a:hlinkClick r:id="rId9" tooltip="https://doi.org/10.1073/pnas.1916903117"/>
              </a:rPr>
              <a:t>https://doi.org/10.1073/pnas.1916903117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73827" y="5362514"/>
            <a:ext cx="3740346" cy="3740346"/>
          </a:xfrm>
          <a:custGeom>
            <a:avLst/>
            <a:gdLst/>
            <a:ahLst/>
            <a:cxnLst/>
            <a:rect r="r" b="b" t="t" l="l"/>
            <a:pathLst>
              <a:path h="3740346" w="3740346">
                <a:moveTo>
                  <a:pt x="0" y="0"/>
                </a:moveTo>
                <a:lnTo>
                  <a:pt x="3740346" y="0"/>
                </a:lnTo>
                <a:lnTo>
                  <a:pt x="3740346" y="3740346"/>
                </a:lnTo>
                <a:lnTo>
                  <a:pt x="0" y="37403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422795" y="2346326"/>
            <a:ext cx="7442411" cy="27971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  <a:spcBef>
                <a:spcPct val="0"/>
              </a:spcBef>
            </a:pPr>
            <a:r>
              <a:rPr lang="en-US" sz="8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We’re excited you’re here!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45669" y="923925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Why Facilitation Matters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512676" y="2110030"/>
            <a:ext cx="12790811" cy="6851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Groups can do more than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listen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Effective group activities give students the opportunities to: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Think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about the material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Explain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their thinking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Practice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skills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Ask questions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Encounter different perspectives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Receive feedback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Apply what they know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Active learning is most effective when students are doing the intellectual work—not simply watching someone else do it. (Freeman et al., 2014; Theobald et al., 2020)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40444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134476" y="1511016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Facilitator vs Presenter / Teacher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4667573" y="3136692"/>
          <a:ext cx="11058630" cy="4397883"/>
        </p:xfrm>
        <a:graphic>
          <a:graphicData uri="http://schemas.openxmlformats.org/drawingml/2006/table">
            <a:tbl>
              <a:tblPr/>
              <a:tblGrid>
                <a:gridCol w="5546307"/>
                <a:gridCol w="5512323"/>
              </a:tblGrid>
              <a:tr h="102549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true">
                          <a:solidFill>
                            <a:srgbClr val="002858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If I’m presenting/teaching...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00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200"/>
                        </a:lnSpc>
                        <a:defRPr/>
                      </a:pPr>
                      <a:r>
                        <a:rPr lang="en-US" sz="3000" b="true">
                          <a:solidFill>
                            <a:srgbClr val="002858"/>
                          </a:solidFill>
                          <a:latin typeface="DM Sans Bold"/>
                          <a:ea typeface="DM Sans Bold"/>
                          <a:cs typeface="DM Sans Bold"/>
                          <a:sym typeface="DM Sans Bold"/>
                        </a:rPr>
                        <a:t>If I’m facilitating...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0">
                      <a:solidFill>
                        <a:srgbClr val="99AC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FFC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600"/>
                    </a:solidFill>
                  </a:tcPr>
                </a:tc>
              </a:tr>
              <a:tr h="3372387">
                <a:tc>
                  <a:txBody>
                    <a:bodyPr anchor="t" rtlCol="false"/>
                    <a:lstStyle/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 explain</a:t>
                      </a:r>
                      <a:endParaRPr lang="en-US" sz="1100"/>
                    </a:p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 provide information</a:t>
                      </a:r>
                    </a:p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 control the conversation</a:t>
                      </a:r>
                    </a:p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 answer questions</a:t>
                      </a:r>
                    </a:p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 determine the “right” contributions to the conversation</a:t>
                      </a:r>
                    </a:p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 do most of the talking</a:t>
                      </a:r>
                    </a:p>
                  </a:txBody>
                  <a:tcPr marL="190500" marR="190500" marT="190500" marB="190500" anchor="ctr">
                    <a:lnL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  <a:defRPr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 ask</a:t>
                      </a:r>
                      <a:endParaRPr lang="en-US" sz="1100"/>
                    </a:p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 draw out ideas</a:t>
                      </a:r>
                    </a:p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 guide the conversation</a:t>
                      </a:r>
                    </a:p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 help participants investigate</a:t>
                      </a:r>
                    </a:p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I connect contributions</a:t>
                      </a:r>
                    </a:p>
                    <a:p>
                      <a:pPr algn="l" marL="388620" indent="-194310" lvl="1">
                        <a:lnSpc>
                          <a:spcPts val="2880"/>
                        </a:lnSpc>
                        <a:buFont typeface="Arial"/>
                        <a:buChar char="•"/>
                      </a:pPr>
                      <a:r>
                        <a:rPr lang="en-US" sz="1800">
                          <a:solidFill>
                            <a:srgbClr val="002858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The group does most of the thinking and talking</a:t>
                      </a:r>
                    </a:p>
                  </a:txBody>
                  <a:tcPr marL="190500" marR="190500" marT="190500" marB="190500" anchor="ctr">
                    <a:lnL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285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6" id="6"/>
          <p:cNvSpPr txBox="true"/>
          <p:nvPr/>
        </p:nvSpPr>
        <p:spPr>
          <a:xfrm rot="0">
            <a:off x="3801483" y="8106075"/>
            <a:ext cx="12790811" cy="565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99"/>
              </a:lnSpc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Ask yourself: </a:t>
            </a:r>
            <a:r>
              <a:rPr lang="en-US" sz="24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“Who is doing the thinking?”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40444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4502587" y="923925"/>
            <a:ext cx="10507861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Facilitation Cycle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2859467" y="2332633"/>
            <a:ext cx="13794101" cy="6660969"/>
            <a:chOff x="0" y="0"/>
            <a:chExt cx="18392134" cy="8881292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9387638" y="-190500"/>
              <a:ext cx="9004496" cy="907179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539749" indent="-269875" lvl="1">
                <a:lnSpc>
                  <a:spcPts val="4999"/>
                </a:lnSpc>
                <a:buFont typeface="Arial"/>
                <a:buChar char="•"/>
              </a:pPr>
              <a:r>
                <a:rPr lang="en-US" b="true" sz="2499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PREPARE </a:t>
              </a:r>
              <a:r>
                <a:rPr lang="en-US" sz="2499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⟶ “What should the group accomplish?”</a:t>
              </a:r>
            </a:p>
            <a:p>
              <a:pPr algn="l" marL="539749" indent="-269875" lvl="1">
                <a:lnSpc>
                  <a:spcPts val="4999"/>
                </a:lnSpc>
                <a:buFont typeface="Arial"/>
                <a:buChar char="•"/>
              </a:pPr>
              <a:r>
                <a:rPr lang="en-US" b="true" sz="2499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OPEN</a:t>
              </a:r>
              <a:r>
                <a:rPr lang="en-US" sz="2499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 ⟶ “How will I keep everyone oriented &amp; engaged?”</a:t>
              </a:r>
            </a:p>
            <a:p>
              <a:pPr algn="l" marL="539749" indent="-269875" lvl="1">
                <a:lnSpc>
                  <a:spcPts val="4999"/>
                </a:lnSpc>
                <a:buFont typeface="Arial"/>
                <a:buChar char="•"/>
              </a:pPr>
              <a:r>
                <a:rPr lang="en-US" b="true" sz="2499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GUIDE</a:t>
              </a:r>
              <a:r>
                <a:rPr lang="en-US" sz="2499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 ⟶ “What questions, prompts, or activities will move the group forward?”</a:t>
              </a:r>
            </a:p>
            <a:p>
              <a:pPr algn="l" marL="539749" indent="-269875" lvl="1">
                <a:lnSpc>
                  <a:spcPts val="4999"/>
                </a:lnSpc>
                <a:buFont typeface="Arial"/>
                <a:buChar char="•"/>
              </a:pPr>
              <a:r>
                <a:rPr lang="en-US" b="true" sz="2499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INCLUDE</a:t>
              </a:r>
              <a:r>
                <a:rPr lang="en-US" sz="2499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 ⟶ “How will I make space for different voices and ways of participating?”</a:t>
              </a:r>
            </a:p>
            <a:p>
              <a:pPr algn="l" marL="539749" indent="-269875" lvl="1">
                <a:lnSpc>
                  <a:spcPts val="4999"/>
                </a:lnSpc>
                <a:buFont typeface="Arial"/>
                <a:buChar char="•"/>
              </a:pPr>
              <a:r>
                <a:rPr lang="en-US" b="true" sz="2499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CLOSE </a:t>
              </a:r>
              <a:r>
                <a:rPr lang="en-US" sz="2499">
                  <a:solidFill>
                    <a:srgbClr val="002858"/>
                  </a:solidFill>
                  <a:latin typeface="DM Sans"/>
                  <a:ea typeface="DM Sans"/>
                  <a:cs typeface="DM Sans"/>
                  <a:sym typeface="DM Sans"/>
                </a:rPr>
                <a:t>⟶ “What should participants leave with?”</a:t>
              </a:r>
            </a:p>
          </p:txBody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9057438" cy="8815906"/>
            </a:xfrm>
            <a:custGeom>
              <a:avLst/>
              <a:gdLst/>
              <a:ahLst/>
              <a:cxnLst/>
              <a:rect r="r" b="b" t="t" l="l"/>
              <a:pathLst>
                <a:path h="8815906" w="9057438">
                  <a:moveTo>
                    <a:pt x="0" y="0"/>
                  </a:moveTo>
                  <a:lnTo>
                    <a:pt x="9057438" y="0"/>
                  </a:lnTo>
                  <a:lnTo>
                    <a:pt x="9057438" y="8815906"/>
                  </a:lnTo>
                  <a:lnTo>
                    <a:pt x="0" y="88159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3810375" y="1215728"/>
              <a:ext cx="1436688" cy="449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PREPARE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7264104" y="3564350"/>
              <a:ext cx="913474" cy="449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OPEN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6021221" y="7251570"/>
              <a:ext cx="1018425" cy="449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GUIDE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839372" y="7251570"/>
              <a:ext cx="1426876" cy="449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INCLUDE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764931" y="3564350"/>
              <a:ext cx="1080713" cy="4497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b="true" sz="2000">
                  <a:solidFill>
                    <a:srgbClr val="002858"/>
                  </a:solidFill>
                  <a:latin typeface="DM Sans Bold"/>
                  <a:ea typeface="DM Sans Bold"/>
                  <a:cs typeface="DM Sans Bold"/>
                  <a:sym typeface="DM Sans Bold"/>
                </a:rPr>
                <a:t>CLOSE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45669" y="923925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Start with the End in Mind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23283" y="2090980"/>
            <a:ext cx="12969596" cy="7678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9" indent="-302260" lvl="1">
              <a:lnSpc>
                <a:spcPts val="559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Before you facilitate, ask:</a:t>
            </a:r>
          </a:p>
          <a:p>
            <a:pPr algn="l" marL="1209039" indent="-403013" lvl="2">
              <a:lnSpc>
                <a:spcPts val="559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What do I want 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st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ud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en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ts to be able to </a:t>
            </a:r>
            <a:r>
              <a:rPr lang="en-US" b="true" sz="27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DO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?</a:t>
            </a:r>
          </a:p>
          <a:p>
            <a:pPr algn="l" marL="1209039" indent="-403013" lvl="2">
              <a:lnSpc>
                <a:spcPts val="559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What do they need to </a:t>
            </a:r>
            <a:r>
              <a:rPr lang="en-US" b="true" sz="27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THINK 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about to get there?</a:t>
            </a:r>
          </a:p>
          <a:p>
            <a:pPr algn="l" marL="1209039" indent="-403013" lvl="2">
              <a:lnSpc>
                <a:spcPts val="559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What </a:t>
            </a:r>
            <a:r>
              <a:rPr lang="en-US" b="true" sz="27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activity 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wil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l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m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ke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them do that thinking?</a:t>
            </a:r>
          </a:p>
          <a:p>
            <a:pPr algn="l" marL="1209039" indent="-403013" lvl="2">
              <a:lnSpc>
                <a:spcPts val="559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Wh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at 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will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 d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o if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th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y g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et </a:t>
            </a:r>
            <a:r>
              <a:rPr lang="en-US" b="true" sz="27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stuck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?</a:t>
            </a:r>
          </a:p>
          <a:p>
            <a:pPr algn="l" marL="604519" indent="-302260" lvl="1">
              <a:lnSpc>
                <a:spcPts val="5599"/>
              </a:lnSpc>
              <a:buFont typeface="Arial"/>
              <a:buChar char="•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Example: </a:t>
            </a:r>
          </a:p>
          <a:p>
            <a:pPr algn="l" marL="1209039" indent="-403013" lvl="2">
              <a:lnSpc>
                <a:spcPts val="5599"/>
              </a:lnSpc>
              <a:buFont typeface="Arial"/>
              <a:buChar char="⚬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</a:t>
            </a:r>
            <a:r>
              <a:rPr lang="en-US" b="true" sz="27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goal </a:t>
            </a: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is to help the participants to </a:t>
            </a:r>
            <a:r>
              <a:rPr lang="en-US" sz="27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identify effective study strategies. Which question prompts this type of thinking?</a:t>
            </a:r>
          </a:p>
          <a:p>
            <a:pPr algn="l" marL="1813558" indent="-453390" lvl="3">
              <a:lnSpc>
                <a:spcPts val="5599"/>
              </a:lnSpc>
              <a:buFont typeface="Arial"/>
              <a:buChar char="￭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“What are some study strategies?”</a:t>
            </a:r>
          </a:p>
          <a:p>
            <a:pPr algn="l" marL="1813558" indent="-453390" lvl="3">
              <a:lnSpc>
                <a:spcPts val="5599"/>
              </a:lnSpc>
              <a:buFont typeface="Arial"/>
              <a:buChar char="￭"/>
            </a:pPr>
            <a:r>
              <a:rPr lang="en-US" sz="27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“Look at these three study approach examples. Which one is most likely to help you remember the material a week from now? Why?”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45669" y="923925"/>
            <a:ext cx="14124824" cy="15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 Facilitator’s Most Powerful Tool: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Questions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23283" y="2848685"/>
            <a:ext cx="12969596" cy="6222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WHY?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might not always be the best follow-up question to what someone says.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Strong facilitating questions are: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OPEN ⟶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“What do you notice?”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SPECIFIC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⟶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“What evidence led you to that conclusion?”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PROBING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⟶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“Can you say more about that?”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CONNECTING </a:t>
            </a: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⟶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“How does that relate to what PARTICIPANT A just said?”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REFLECTIVE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⟶ “What changed your thinking?”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APPLICATION-FOCUSED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⟶ “How might you use this on your next assignment?”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Good discussion questions should be connected to the learning goal and should require students to practice the kind of thinking the activity is intended to develop.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45669" y="923925"/>
            <a:ext cx="14124824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Don’t Rescue the Silence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23283" y="2628642"/>
            <a:ext cx="12969596" cy="62228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Silence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can be an effective tool when it comes to facilitation.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Silence </a:t>
            </a: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can mean: 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They're thinking.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They don't understand the question.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They're nervous.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They need time to formulate an answer.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They don't know whether participation is expected.</a:t>
            </a:r>
          </a:p>
          <a:p>
            <a:pPr algn="l" marL="539749" indent="-269875" lvl="1">
              <a:lnSpc>
                <a:spcPts val="4999"/>
              </a:lnSpc>
              <a:buFont typeface="Arial"/>
              <a:buChar char="•"/>
            </a:pPr>
            <a:r>
              <a:rPr lang="en-US" b="true" sz="2499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Silence Strategy: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Ask the question.</a:t>
            </a:r>
          </a:p>
          <a:p>
            <a:pPr algn="l" marL="1079499" indent="-359833" lvl="2">
              <a:lnSpc>
                <a:spcPts val="4999"/>
              </a:lnSpc>
              <a:buFont typeface="Arial"/>
              <a:buChar char="⚬"/>
            </a:pPr>
            <a:r>
              <a:rPr lang="en-US" sz="2499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Pause ⟶ </a:t>
            </a:r>
            <a:r>
              <a:rPr lang="en-US" sz="2499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Don’t immediately answer the question yourself.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552397" y="8364618"/>
            <a:ext cx="1413805" cy="1413805"/>
          </a:xfrm>
          <a:custGeom>
            <a:avLst/>
            <a:gdLst/>
            <a:ahLst/>
            <a:cxnLst/>
            <a:rect r="r" b="b" t="t" l="l"/>
            <a:pathLst>
              <a:path h="1413805" w="1413805">
                <a:moveTo>
                  <a:pt x="0" y="0"/>
                </a:moveTo>
                <a:lnTo>
                  <a:pt x="1413806" y="0"/>
                </a:lnTo>
                <a:lnTo>
                  <a:pt x="1413806" y="1413805"/>
                </a:lnTo>
                <a:lnTo>
                  <a:pt x="0" y="141380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7291" t="-17566" r="-18398" b="-1812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749400" y="923925"/>
            <a:ext cx="14413631" cy="863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Facilitation is Also Listening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71418" y="2390775"/>
            <a:ext cx="12969596" cy="526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Listen for more than the answer.</a:t>
            </a:r>
          </a:p>
          <a:p>
            <a:pPr algn="l" marL="647700" indent="-323850" lvl="1">
              <a:lnSpc>
                <a:spcPts val="6000"/>
              </a:lnSpc>
              <a:buFont typeface="Arial"/>
              <a:buChar char="•"/>
            </a:pP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Listen for:</a:t>
            </a:r>
          </a:p>
          <a:p>
            <a:pPr algn="l" marL="1295400" indent="-431800" lvl="2">
              <a:lnSpc>
                <a:spcPts val="6000"/>
              </a:lnSpc>
              <a:buFont typeface="Arial"/>
              <a:buChar char="⚬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CONTENT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 ⟶ </a:t>
            </a:r>
            <a:r>
              <a:rPr lang="en-US" sz="30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What is the student saying?</a:t>
            </a:r>
          </a:p>
          <a:p>
            <a:pPr algn="l" marL="1295400" indent="-431800" lvl="2">
              <a:lnSpc>
                <a:spcPts val="6000"/>
              </a:lnSpc>
              <a:buFont typeface="Arial"/>
              <a:buChar char="⚬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PROCESS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⟶ </a:t>
            </a:r>
            <a:r>
              <a:rPr lang="en-US" sz="30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How is the group interacting?</a:t>
            </a:r>
          </a:p>
          <a:p>
            <a:pPr algn="l" marL="1295400" indent="-431800" lvl="2">
              <a:lnSpc>
                <a:spcPts val="6000"/>
              </a:lnSpc>
              <a:buFont typeface="Arial"/>
              <a:buChar char="⚬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CONFUSION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⟶</a:t>
            </a: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 </a:t>
            </a:r>
            <a:r>
              <a:rPr lang="en-US" sz="30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Where are people getting stuck?</a:t>
            </a:r>
          </a:p>
          <a:p>
            <a:pPr algn="l" marL="1295400" indent="-431800" lvl="2">
              <a:lnSpc>
                <a:spcPts val="6000"/>
              </a:lnSpc>
              <a:buFont typeface="Arial"/>
              <a:buChar char="⚬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CONNECTIONS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⟶ </a:t>
            </a:r>
            <a:r>
              <a:rPr lang="en-US" sz="30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What ideas belong together?</a:t>
            </a:r>
          </a:p>
          <a:p>
            <a:pPr algn="l" marL="1295400" indent="-431800" lvl="2">
              <a:lnSpc>
                <a:spcPts val="6000"/>
              </a:lnSpc>
              <a:buFont typeface="Arial"/>
              <a:buChar char="⚬"/>
            </a:pPr>
            <a:r>
              <a:rPr lang="en-US" b="true" sz="3000">
                <a:solidFill>
                  <a:srgbClr val="002858"/>
                </a:solidFill>
                <a:latin typeface="DM Sans Bold"/>
                <a:ea typeface="DM Sans Bold"/>
                <a:cs typeface="DM Sans Bold"/>
                <a:sym typeface="DM Sans Bold"/>
              </a:rPr>
              <a:t>OPPORTUNITIES </a:t>
            </a:r>
            <a:r>
              <a:rPr lang="en-US" sz="3000">
                <a:solidFill>
                  <a:srgbClr val="002858"/>
                </a:solidFill>
                <a:latin typeface="DM Sans"/>
                <a:ea typeface="DM Sans"/>
                <a:cs typeface="DM Sans"/>
                <a:sym typeface="DM Sans"/>
              </a:rPr>
              <a:t>⟶ </a:t>
            </a:r>
            <a:r>
              <a:rPr lang="en-US" sz="3000" i="true">
                <a:solidFill>
                  <a:srgbClr val="002858"/>
                </a:solidFill>
                <a:latin typeface="DM Sans Italics"/>
                <a:ea typeface="DM Sans Italics"/>
                <a:cs typeface="DM Sans Italics"/>
                <a:sym typeface="DM Sans Italics"/>
              </a:rPr>
              <a:t>What could we explore next?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0" y="0"/>
            <a:ext cx="2361798" cy="10287000"/>
          </a:xfrm>
          <a:custGeom>
            <a:avLst/>
            <a:gdLst/>
            <a:ahLst/>
            <a:cxnLst/>
            <a:rect r="r" b="b" t="t" l="l"/>
            <a:pathLst>
              <a:path h="10287000" w="2361798">
                <a:moveTo>
                  <a:pt x="0" y="0"/>
                </a:moveTo>
                <a:lnTo>
                  <a:pt x="2361798" y="0"/>
                </a:lnTo>
                <a:lnTo>
                  <a:pt x="236179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84980" t="-2484" r="-96893" b="-8103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DAHS8vFo4J0</dc:identifier>
  <dcterms:modified xsi:type="dcterms:W3CDTF">2011-08-01T06:04:30Z</dcterms:modified>
  <cp:revision>1</cp:revision>
  <dc:title>Group Facilitation Training - August 2026</dc:title>
</cp:coreProperties>
</file>