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91" r:id="rId2"/>
    <p:sldMasterId id="2147483694" r:id="rId3"/>
  </p:sldMasterIdLst>
  <p:notesMasterIdLst>
    <p:notesMasterId r:id="rId77"/>
  </p:notesMasterIdLst>
  <p:sldIdLst>
    <p:sldId id="269" r:id="rId4"/>
    <p:sldId id="353" r:id="rId5"/>
    <p:sldId id="299" r:id="rId6"/>
    <p:sldId id="300" r:id="rId7"/>
    <p:sldId id="301" r:id="rId8"/>
    <p:sldId id="303" r:id="rId9"/>
    <p:sldId id="304" r:id="rId10"/>
    <p:sldId id="327" r:id="rId11"/>
    <p:sldId id="328" r:id="rId12"/>
    <p:sldId id="329" r:id="rId13"/>
    <p:sldId id="340" r:id="rId14"/>
    <p:sldId id="350" r:id="rId15"/>
    <p:sldId id="351" r:id="rId16"/>
    <p:sldId id="368" r:id="rId17"/>
    <p:sldId id="330" r:id="rId18"/>
    <p:sldId id="280" r:id="rId19"/>
    <p:sldId id="331" r:id="rId20"/>
    <p:sldId id="345" r:id="rId21"/>
    <p:sldId id="333" r:id="rId22"/>
    <p:sldId id="334" r:id="rId23"/>
    <p:sldId id="336" r:id="rId24"/>
    <p:sldId id="344" r:id="rId25"/>
    <p:sldId id="339" r:id="rId26"/>
    <p:sldId id="341" r:id="rId27"/>
    <p:sldId id="342" r:id="rId28"/>
    <p:sldId id="349" r:id="rId29"/>
    <p:sldId id="266" r:id="rId30"/>
    <p:sldId id="338" r:id="rId31"/>
    <p:sldId id="354" r:id="rId32"/>
    <p:sldId id="355" r:id="rId33"/>
    <p:sldId id="356" r:id="rId34"/>
    <p:sldId id="277" r:id="rId35"/>
    <p:sldId id="357" r:id="rId36"/>
    <p:sldId id="343" r:id="rId37"/>
    <p:sldId id="283" r:id="rId38"/>
    <p:sldId id="294" r:id="rId39"/>
    <p:sldId id="282" r:id="rId40"/>
    <p:sldId id="274" r:id="rId41"/>
    <p:sldId id="370" r:id="rId42"/>
    <p:sldId id="281" r:id="rId43"/>
    <p:sldId id="284" r:id="rId44"/>
    <p:sldId id="279" r:id="rId45"/>
    <p:sldId id="358" r:id="rId46"/>
    <p:sldId id="359" r:id="rId47"/>
    <p:sldId id="369" r:id="rId48"/>
    <p:sldId id="285" r:id="rId49"/>
    <p:sldId id="292" r:id="rId50"/>
    <p:sldId id="348" r:id="rId51"/>
    <p:sldId id="360" r:id="rId52"/>
    <p:sldId id="361" r:id="rId53"/>
    <p:sldId id="362" r:id="rId54"/>
    <p:sldId id="346" r:id="rId55"/>
    <p:sldId id="347" r:id="rId56"/>
    <p:sldId id="293" r:id="rId57"/>
    <p:sldId id="337" r:id="rId58"/>
    <p:sldId id="296" r:id="rId59"/>
    <p:sldId id="297" r:id="rId60"/>
    <p:sldId id="363" r:id="rId61"/>
    <p:sldId id="364" r:id="rId62"/>
    <p:sldId id="365" r:id="rId63"/>
    <p:sldId id="366" r:id="rId64"/>
    <p:sldId id="305" r:id="rId65"/>
    <p:sldId id="306" r:id="rId66"/>
    <p:sldId id="307" r:id="rId67"/>
    <p:sldId id="308" r:id="rId68"/>
    <p:sldId id="309" r:id="rId69"/>
    <p:sldId id="310" r:id="rId70"/>
    <p:sldId id="311" r:id="rId71"/>
    <p:sldId id="312" r:id="rId72"/>
    <p:sldId id="313" r:id="rId73"/>
    <p:sldId id="314" r:id="rId74"/>
    <p:sldId id="367" r:id="rId75"/>
    <p:sldId id="295" r:id="rId7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469"/>
    <p:restoredTop sz="96281"/>
  </p:normalViewPr>
  <p:slideViewPr>
    <p:cSldViewPr snapToGrid="0" snapToObjects="1" showGuides="1">
      <p:cViewPr varScale="1">
        <p:scale>
          <a:sx n="83" d="100"/>
          <a:sy n="83" d="100"/>
        </p:scale>
        <p:origin x="200" y="11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DE6AD9-3EC2-1D47-934A-EAA790EF3A6E}" type="datetimeFigureOut">
              <a:rPr lang="en-US" smtClean="0"/>
              <a:t>9/10/24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9E7DF-ED2C-8A42-9777-8969D4F2AE70}" type="slidenum">
              <a:rPr lang="en-US" smtClean="0"/>
              <a:t>‹#›</a:t>
            </a:fld>
            <a:endParaRPr lang="en-US"/>
          </a:p>
        </p:txBody>
      </p:sp>
    </p:spTree>
    <p:extLst>
      <p:ext uri="{BB962C8B-B14F-4D97-AF65-F5344CB8AC3E}">
        <p14:creationId xmlns:p14="http://schemas.microsoft.com/office/powerpoint/2010/main" val="1947158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wikipedia.org/wiki/Charles_Joseph_Minard"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s://en.wikipedia.org/wiki/French_invasion_of_Russia" TargetMode="External"/><Relationship Id="rId4" Type="http://schemas.openxmlformats.org/officeDocument/2006/relationships/hyperlink" Target="https://en.wikipedia.org/wiki/Flow_map"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tooltip="Charles Joseph Minard"/>
              </a:rPr>
              <a:t>Minard's</a:t>
            </a:r>
            <a:r>
              <a:rPr lang="en-US" dirty="0"/>
              <a:t> 1869 </a:t>
            </a:r>
            <a:r>
              <a:rPr lang="en-US" dirty="0">
                <a:hlinkClick r:id="rId4" tooltip="Flow map"/>
              </a:rPr>
              <a:t>flow map</a:t>
            </a:r>
            <a:r>
              <a:rPr lang="en-US" dirty="0"/>
              <a:t> of Napoleon's </a:t>
            </a:r>
            <a:r>
              <a:rPr lang="en-US" dirty="0">
                <a:hlinkClick r:id="rId5" tooltip="French invasion of Russia"/>
              </a:rPr>
              <a:t>invasion of Russia in 1812–1813</a:t>
            </a:r>
            <a:r>
              <a:rPr lang="en-US" dirty="0"/>
              <a:t>.  Early example of a thematic map. Notice all of the different kinds of data represented (spatial, temporal, weather, troop size). Does the map do a good job of representing a lot of data? Is all that data necessary or does it detract?</a:t>
            </a:r>
          </a:p>
        </p:txBody>
      </p:sp>
      <p:sp>
        <p:nvSpPr>
          <p:cNvPr id="4" name="Slide Number Placeholder 3"/>
          <p:cNvSpPr>
            <a:spLocks noGrp="1"/>
          </p:cNvSpPr>
          <p:nvPr>
            <p:ph type="sldNum" sz="quarter" idx="5"/>
          </p:nvPr>
        </p:nvSpPr>
        <p:spPr/>
        <p:txBody>
          <a:bodyPr/>
          <a:lstStyle/>
          <a:p>
            <a:fld id="{90432307-482D-444E-A598-57820A993D19}" type="slidenum">
              <a:rPr lang="en-US" smtClean="0"/>
              <a:t>33</a:t>
            </a:fld>
            <a:endParaRPr lang="en-US"/>
          </a:p>
        </p:txBody>
      </p:sp>
    </p:spTree>
    <p:extLst>
      <p:ext uri="{BB962C8B-B14F-4D97-AF65-F5344CB8AC3E}">
        <p14:creationId xmlns:p14="http://schemas.microsoft.com/office/powerpoint/2010/main" val="197459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how the generalization of the map tends to obscure any potential variation in life expectancy within a state</a:t>
            </a:r>
          </a:p>
        </p:txBody>
      </p:sp>
      <p:sp>
        <p:nvSpPr>
          <p:cNvPr id="4" name="Slide Number Placeholder 3"/>
          <p:cNvSpPr>
            <a:spLocks noGrp="1"/>
          </p:cNvSpPr>
          <p:nvPr>
            <p:ph type="sldNum" sz="quarter" idx="5"/>
          </p:nvPr>
        </p:nvSpPr>
        <p:spPr/>
        <p:txBody>
          <a:bodyPr/>
          <a:lstStyle/>
          <a:p>
            <a:fld id="{90432307-482D-444E-A598-57820A993D19}" type="slidenum">
              <a:rPr lang="en-US" smtClean="0"/>
              <a:t>34</a:t>
            </a:fld>
            <a:endParaRPr lang="en-US"/>
          </a:p>
        </p:txBody>
      </p:sp>
    </p:spTree>
    <p:extLst>
      <p:ext uri="{BB962C8B-B14F-4D97-AF65-F5344CB8AC3E}">
        <p14:creationId xmlns:p14="http://schemas.microsoft.com/office/powerpoint/2010/main" val="2800191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Map shows both building height, but also implies something about wealth inequality and the relative distribution of capital within Manhattan. Color ramp continuous, no classes. What purpose does that serve?</a:t>
            </a:r>
          </a:p>
        </p:txBody>
      </p:sp>
      <p:sp>
        <p:nvSpPr>
          <p:cNvPr id="4" name="Slide Number Placeholder 3"/>
          <p:cNvSpPr>
            <a:spLocks noGrp="1"/>
          </p:cNvSpPr>
          <p:nvPr>
            <p:ph type="sldNum" sz="quarter" idx="5"/>
          </p:nvPr>
        </p:nvSpPr>
        <p:spPr/>
        <p:txBody>
          <a:bodyPr/>
          <a:lstStyle/>
          <a:p>
            <a:fld id="{90432307-482D-444E-A598-57820A993D19}" type="slidenum">
              <a:rPr lang="en-US" smtClean="0"/>
              <a:t>35</a:t>
            </a:fld>
            <a:endParaRPr lang="en-US"/>
          </a:p>
        </p:txBody>
      </p:sp>
    </p:spTree>
    <p:extLst>
      <p:ext uri="{BB962C8B-B14F-4D97-AF65-F5344CB8AC3E}">
        <p14:creationId xmlns:p14="http://schemas.microsoft.com/office/powerpoint/2010/main" val="2950084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32307-482D-444E-A598-57820A993D19}" type="slidenum">
              <a:rPr lang="en-US" smtClean="0"/>
              <a:t>37</a:t>
            </a:fld>
            <a:endParaRPr lang="en-US"/>
          </a:p>
        </p:txBody>
      </p:sp>
    </p:spTree>
    <p:extLst>
      <p:ext uri="{BB962C8B-B14F-4D97-AF65-F5344CB8AC3E}">
        <p14:creationId xmlns:p14="http://schemas.microsoft.com/office/powerpoint/2010/main" val="4239542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476567" y="353000"/>
            <a:ext cx="11239200" cy="61520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a:spLocks noGrp="1"/>
          </p:cNvSpPr>
          <p:nvPr>
            <p:ph type="pic" idx="2"/>
          </p:nvPr>
        </p:nvSpPr>
        <p:spPr>
          <a:xfrm>
            <a:off x="6857133" y="371900"/>
            <a:ext cx="2919200" cy="6114400"/>
          </a:xfrm>
          <a:prstGeom prst="rect">
            <a:avLst/>
          </a:prstGeom>
          <a:noFill/>
          <a:ln>
            <a:noFill/>
          </a:ln>
        </p:spPr>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2773674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1"/>
        <p:cNvGrpSpPr/>
        <p:nvPr/>
      </p:nvGrpSpPr>
      <p:grpSpPr>
        <a:xfrm>
          <a:off x="0" y="0"/>
          <a:ext cx="0" cy="0"/>
          <a:chOff x="0" y="0"/>
          <a:chExt cx="0" cy="0"/>
        </a:xfrm>
      </p:grpSpPr>
      <p:sp>
        <p:nvSpPr>
          <p:cNvPr id="92" name="Google Shape;92;p1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1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94" name="Google Shape;94;p15"/>
          <p:cNvSpPr txBox="1">
            <a:spLocks noGrp="1"/>
          </p:cNvSpPr>
          <p:nvPr>
            <p:ph type="body" idx="1"/>
          </p:nvPr>
        </p:nvSpPr>
        <p:spPr>
          <a:xfrm>
            <a:off x="6651733" y="1697700"/>
            <a:ext cx="4586800" cy="41684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95" name="Google Shape;95;p15"/>
          <p:cNvSpPr>
            <a:spLocks noGrp="1"/>
          </p:cNvSpPr>
          <p:nvPr>
            <p:ph type="pic" idx="2"/>
          </p:nvPr>
        </p:nvSpPr>
        <p:spPr>
          <a:xfrm>
            <a:off x="477800" y="1357333"/>
            <a:ext cx="5737200" cy="5008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702228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6"/>
        <p:cNvGrpSpPr/>
        <p:nvPr/>
      </p:nvGrpSpPr>
      <p:grpSpPr>
        <a:xfrm>
          <a:off x="0" y="0"/>
          <a:ext cx="0" cy="0"/>
          <a:chOff x="0" y="0"/>
          <a:chExt cx="0" cy="0"/>
        </a:xfrm>
      </p:grpSpPr>
      <p:sp>
        <p:nvSpPr>
          <p:cNvPr id="97" name="Google Shape;97;p1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98" name="Google Shape;98;p16"/>
          <p:cNvCxnSpPr/>
          <p:nvPr/>
        </p:nvCxnSpPr>
        <p:spPr>
          <a:xfrm rot="5400000">
            <a:off x="8301333" y="3430967"/>
            <a:ext cx="5874400" cy="0"/>
          </a:xfrm>
          <a:prstGeom prst="straightConnector1">
            <a:avLst/>
          </a:prstGeom>
          <a:noFill/>
          <a:ln w="28575" cap="flat" cmpd="sng">
            <a:solidFill>
              <a:schemeClr val="dk2"/>
            </a:solidFill>
            <a:prstDash val="solid"/>
            <a:round/>
            <a:headEnd type="none" w="med" len="med"/>
            <a:tailEnd type="none" w="med" len="med"/>
          </a:ln>
        </p:spPr>
      </p:cxnSp>
      <p:cxnSp>
        <p:nvCxnSpPr>
          <p:cNvPr id="99" name="Google Shape;99;p16"/>
          <p:cNvCxnSpPr/>
          <p:nvPr/>
        </p:nvCxnSpPr>
        <p:spPr>
          <a:xfrm rot="5400000">
            <a:off x="-1983733" y="3430967"/>
            <a:ext cx="5874400" cy="0"/>
          </a:xfrm>
          <a:prstGeom prst="straightConnector1">
            <a:avLst/>
          </a:prstGeom>
          <a:noFill/>
          <a:ln w="28575" cap="flat" cmpd="sng">
            <a:solidFill>
              <a:schemeClr val="dk2"/>
            </a:solidFill>
            <a:prstDash val="solid"/>
            <a:round/>
            <a:headEnd type="none" w="med" len="med"/>
            <a:tailEnd type="none" w="med" len="med"/>
          </a:ln>
        </p:spPr>
      </p:cxnSp>
      <p:sp>
        <p:nvSpPr>
          <p:cNvPr id="100" name="Google Shape;100;p16"/>
          <p:cNvSpPr>
            <a:spLocks noGrp="1"/>
          </p:cNvSpPr>
          <p:nvPr>
            <p:ph type="pic" idx="2"/>
          </p:nvPr>
        </p:nvSpPr>
        <p:spPr>
          <a:xfrm flipH="1">
            <a:off x="953465" y="4038600"/>
            <a:ext cx="4100800" cy="2336800"/>
          </a:xfrm>
          <a:prstGeom prst="rect">
            <a:avLst/>
          </a:prstGeom>
          <a:noFill/>
          <a:ln w="28575" cap="flat" cmpd="sng">
            <a:solidFill>
              <a:schemeClr val="dk1"/>
            </a:solidFill>
            <a:prstDash val="solid"/>
            <a:round/>
            <a:headEnd type="none" w="sm" len="sm"/>
            <a:tailEnd type="none" w="sm" len="sm"/>
          </a:ln>
        </p:spPr>
      </p:sp>
      <p:sp>
        <p:nvSpPr>
          <p:cNvPr id="101" name="Google Shape;101;p16"/>
          <p:cNvSpPr txBox="1">
            <a:spLocks noGrp="1"/>
          </p:cNvSpPr>
          <p:nvPr>
            <p:ph type="body" idx="1"/>
          </p:nvPr>
        </p:nvSpPr>
        <p:spPr>
          <a:xfrm>
            <a:off x="1098648" y="1636733"/>
            <a:ext cx="3484800" cy="209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400"/>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102" name="Google Shape;102;p1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094778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3"/>
        <p:cNvGrpSpPr/>
        <p:nvPr/>
      </p:nvGrpSpPr>
      <p:grpSpPr>
        <a:xfrm>
          <a:off x="0" y="0"/>
          <a:ext cx="0" cy="0"/>
          <a:chOff x="0" y="0"/>
          <a:chExt cx="0" cy="0"/>
        </a:xfrm>
      </p:grpSpPr>
      <p:cxnSp>
        <p:nvCxnSpPr>
          <p:cNvPr id="104" name="Google Shape;104;p17"/>
          <p:cNvCxnSpPr/>
          <p:nvPr/>
        </p:nvCxnSpPr>
        <p:spPr>
          <a:xfrm rot="5400000">
            <a:off x="8411133" y="3540733"/>
            <a:ext cx="5654800" cy="0"/>
          </a:xfrm>
          <a:prstGeom prst="straightConnector1">
            <a:avLst/>
          </a:prstGeom>
          <a:noFill/>
          <a:ln w="28575" cap="flat" cmpd="sng">
            <a:solidFill>
              <a:schemeClr val="dk2"/>
            </a:solidFill>
            <a:prstDash val="solid"/>
            <a:round/>
            <a:headEnd type="none" w="med" len="med"/>
            <a:tailEnd type="none" w="med" len="med"/>
          </a:ln>
        </p:spPr>
      </p:cxnSp>
      <p:cxnSp>
        <p:nvCxnSpPr>
          <p:cNvPr id="105" name="Google Shape;105;p17"/>
          <p:cNvCxnSpPr/>
          <p:nvPr/>
        </p:nvCxnSpPr>
        <p:spPr>
          <a:xfrm rot="5400000">
            <a:off x="-1873933" y="3540733"/>
            <a:ext cx="5654800" cy="0"/>
          </a:xfrm>
          <a:prstGeom prst="straightConnector1">
            <a:avLst/>
          </a:prstGeom>
          <a:noFill/>
          <a:ln w="28575" cap="flat" cmpd="sng">
            <a:solidFill>
              <a:schemeClr val="dk2"/>
            </a:solidFill>
            <a:prstDash val="solid"/>
            <a:round/>
            <a:headEnd type="none" w="med" len="med"/>
            <a:tailEnd type="none" w="med" len="med"/>
          </a:ln>
        </p:spPr>
      </p:cxnSp>
      <p:sp>
        <p:nvSpPr>
          <p:cNvPr id="106" name="Google Shape;106;p1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17"/>
          <p:cNvSpPr txBox="1">
            <a:spLocks noGrp="1"/>
          </p:cNvSpPr>
          <p:nvPr>
            <p:ph type="body" idx="1"/>
          </p:nvPr>
        </p:nvSpPr>
        <p:spPr>
          <a:xfrm>
            <a:off x="1092200" y="1642333"/>
            <a:ext cx="10007600" cy="42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lt2"/>
              </a:buClr>
              <a:buSzPts val="1400"/>
              <a:buChar char="●"/>
              <a:defRPr sz="20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108" name="Google Shape;108;p17"/>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109" name="Google Shape;109;p1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26447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10"/>
        <p:cNvGrpSpPr/>
        <p:nvPr/>
      </p:nvGrpSpPr>
      <p:grpSpPr>
        <a:xfrm>
          <a:off x="0" y="0"/>
          <a:ext cx="0" cy="0"/>
          <a:chOff x="0" y="0"/>
          <a:chExt cx="0" cy="0"/>
        </a:xfrm>
      </p:grpSpPr>
      <p:sp>
        <p:nvSpPr>
          <p:cNvPr id="111" name="Google Shape;111;p1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18"/>
          <p:cNvSpPr txBox="1">
            <a:spLocks noGrp="1"/>
          </p:cNvSpPr>
          <p:nvPr>
            <p:ph type="subTitle" idx="1"/>
          </p:nvPr>
        </p:nvSpPr>
        <p:spPr>
          <a:xfrm>
            <a:off x="957867" y="25263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3" name="Google Shape;113;p18"/>
          <p:cNvSpPr txBox="1">
            <a:spLocks noGrp="1"/>
          </p:cNvSpPr>
          <p:nvPr>
            <p:ph type="subTitle" idx="2"/>
          </p:nvPr>
        </p:nvSpPr>
        <p:spPr>
          <a:xfrm>
            <a:off x="953467" y="1562100"/>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4" name="Google Shape;114;p18"/>
          <p:cNvSpPr txBox="1">
            <a:spLocks noGrp="1"/>
          </p:cNvSpPr>
          <p:nvPr>
            <p:ph type="subTitle" idx="3"/>
          </p:nvPr>
        </p:nvSpPr>
        <p:spPr>
          <a:xfrm>
            <a:off x="957867" y="49738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5" name="Google Shape;115;p18"/>
          <p:cNvSpPr txBox="1">
            <a:spLocks noGrp="1"/>
          </p:cNvSpPr>
          <p:nvPr>
            <p:ph type="subTitle" idx="4"/>
          </p:nvPr>
        </p:nvSpPr>
        <p:spPr>
          <a:xfrm>
            <a:off x="953467" y="3907896"/>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6" name="Google Shape;116;p18"/>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1441325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17"/>
        <p:cNvGrpSpPr/>
        <p:nvPr/>
      </p:nvGrpSpPr>
      <p:grpSpPr>
        <a:xfrm>
          <a:off x="0" y="0"/>
          <a:ext cx="0" cy="0"/>
          <a:chOff x="0" y="0"/>
          <a:chExt cx="0" cy="0"/>
        </a:xfrm>
      </p:grpSpPr>
      <p:sp>
        <p:nvSpPr>
          <p:cNvPr id="118" name="Google Shape;118;p19"/>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19"/>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0" name="Google Shape;120;p19"/>
          <p:cNvSpPr txBox="1">
            <a:spLocks noGrp="1"/>
          </p:cNvSpPr>
          <p:nvPr>
            <p:ph type="body" idx="1"/>
          </p:nvPr>
        </p:nvSpPr>
        <p:spPr>
          <a:xfrm>
            <a:off x="6226640" y="1600200"/>
            <a:ext cx="5012000" cy="44068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lt2"/>
              </a:buClr>
              <a:buSzPts val="1400"/>
              <a:buFont typeface="Anaheim"/>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
        <p:nvSpPr>
          <p:cNvPr id="121" name="Google Shape;121;p19"/>
          <p:cNvSpPr txBox="1">
            <a:spLocks noGrp="1"/>
          </p:cNvSpPr>
          <p:nvPr>
            <p:ph type="body" idx="2"/>
          </p:nvPr>
        </p:nvSpPr>
        <p:spPr>
          <a:xfrm>
            <a:off x="953533" y="1600200"/>
            <a:ext cx="5012000" cy="44068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lt2"/>
              </a:buClr>
              <a:buSzPts val="1200"/>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Tree>
    <p:extLst>
      <p:ext uri="{BB962C8B-B14F-4D97-AF65-F5344CB8AC3E}">
        <p14:creationId xmlns:p14="http://schemas.microsoft.com/office/powerpoint/2010/main" val="927961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2"/>
        <p:cNvGrpSpPr/>
        <p:nvPr/>
      </p:nvGrpSpPr>
      <p:grpSpPr>
        <a:xfrm>
          <a:off x="0" y="0"/>
          <a:ext cx="0" cy="0"/>
          <a:chOff x="0" y="0"/>
          <a:chExt cx="0" cy="0"/>
        </a:xfrm>
      </p:grpSpPr>
      <p:sp>
        <p:nvSpPr>
          <p:cNvPr id="133" name="Google Shape;133;p2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21"/>
          <p:cNvSpPr txBox="1">
            <a:spLocks noGrp="1"/>
          </p:cNvSpPr>
          <p:nvPr>
            <p:ph type="subTitle" idx="1"/>
          </p:nvPr>
        </p:nvSpPr>
        <p:spPr>
          <a:xfrm>
            <a:off x="4520684"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5" name="Google Shape;135;p21"/>
          <p:cNvSpPr txBox="1">
            <a:spLocks noGrp="1"/>
          </p:cNvSpPr>
          <p:nvPr>
            <p:ph type="subTitle" idx="2"/>
          </p:nvPr>
        </p:nvSpPr>
        <p:spPr>
          <a:xfrm>
            <a:off x="4514485"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6" name="Google Shape;136;p21"/>
          <p:cNvSpPr txBox="1">
            <a:spLocks noGrp="1"/>
          </p:cNvSpPr>
          <p:nvPr>
            <p:ph type="subTitle" idx="3"/>
          </p:nvPr>
        </p:nvSpPr>
        <p:spPr>
          <a:xfrm>
            <a:off x="4520684"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7" name="Google Shape;137;p21"/>
          <p:cNvSpPr txBox="1">
            <a:spLocks noGrp="1"/>
          </p:cNvSpPr>
          <p:nvPr>
            <p:ph type="subTitle" idx="4"/>
          </p:nvPr>
        </p:nvSpPr>
        <p:spPr>
          <a:xfrm>
            <a:off x="4514485"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8" name="Google Shape;138;p21"/>
          <p:cNvSpPr txBox="1">
            <a:spLocks noGrp="1"/>
          </p:cNvSpPr>
          <p:nvPr>
            <p:ph type="subTitle" idx="5"/>
          </p:nvPr>
        </p:nvSpPr>
        <p:spPr>
          <a:xfrm>
            <a:off x="1146800"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9" name="Google Shape;139;p21"/>
          <p:cNvSpPr txBox="1">
            <a:spLocks noGrp="1"/>
          </p:cNvSpPr>
          <p:nvPr>
            <p:ph type="subTitle" idx="6"/>
          </p:nvPr>
        </p:nvSpPr>
        <p:spPr>
          <a:xfrm>
            <a:off x="1140600"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0" name="Google Shape;140;p21"/>
          <p:cNvSpPr txBox="1">
            <a:spLocks noGrp="1"/>
          </p:cNvSpPr>
          <p:nvPr>
            <p:ph type="subTitle" idx="7"/>
          </p:nvPr>
        </p:nvSpPr>
        <p:spPr>
          <a:xfrm>
            <a:off x="1146800"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1" name="Google Shape;141;p21"/>
          <p:cNvSpPr txBox="1">
            <a:spLocks noGrp="1"/>
          </p:cNvSpPr>
          <p:nvPr>
            <p:ph type="subTitle" idx="8"/>
          </p:nvPr>
        </p:nvSpPr>
        <p:spPr>
          <a:xfrm>
            <a:off x="1140600"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2" name="Google Shape;142;p21"/>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43" name="Google Shape;143;p21"/>
          <p:cNvSpPr>
            <a:spLocks noGrp="1"/>
          </p:cNvSpPr>
          <p:nvPr>
            <p:ph type="pic" idx="9"/>
          </p:nvPr>
        </p:nvSpPr>
        <p:spPr>
          <a:xfrm flipH="1">
            <a:off x="8236400" y="-84033"/>
            <a:ext cx="4057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21228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156"/>
        <p:cNvGrpSpPr/>
        <p:nvPr/>
      </p:nvGrpSpPr>
      <p:grpSpPr>
        <a:xfrm>
          <a:off x="0" y="0"/>
          <a:ext cx="0" cy="0"/>
          <a:chOff x="0" y="0"/>
          <a:chExt cx="0" cy="0"/>
        </a:xfrm>
      </p:grpSpPr>
      <p:sp>
        <p:nvSpPr>
          <p:cNvPr id="157" name="Google Shape;157;p2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23"/>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59" name="Google Shape;159;p23"/>
          <p:cNvSpPr>
            <a:spLocks noGrp="1"/>
          </p:cNvSpPr>
          <p:nvPr>
            <p:ph type="pic" idx="2"/>
          </p:nvPr>
        </p:nvSpPr>
        <p:spPr>
          <a:xfrm flipH="1">
            <a:off x="6096000" y="-84033"/>
            <a:ext cx="6197600" cy="7026000"/>
          </a:xfrm>
          <a:prstGeom prst="rect">
            <a:avLst/>
          </a:prstGeom>
          <a:noFill/>
          <a:ln w="28575" cap="flat" cmpd="sng">
            <a:solidFill>
              <a:schemeClr val="dk1"/>
            </a:solidFill>
            <a:prstDash val="solid"/>
            <a:round/>
            <a:headEnd type="none" w="sm" len="sm"/>
            <a:tailEnd type="none" w="sm" len="sm"/>
          </a:ln>
        </p:spPr>
      </p:sp>
      <p:sp>
        <p:nvSpPr>
          <p:cNvPr id="160" name="Google Shape;160;p23"/>
          <p:cNvSpPr txBox="1">
            <a:spLocks noGrp="1"/>
          </p:cNvSpPr>
          <p:nvPr>
            <p:ph type="subTitle" idx="1"/>
          </p:nvPr>
        </p:nvSpPr>
        <p:spPr>
          <a:xfrm>
            <a:off x="96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1" name="Google Shape;161;p23"/>
          <p:cNvSpPr txBox="1">
            <a:spLocks noGrp="1"/>
          </p:cNvSpPr>
          <p:nvPr>
            <p:ph type="subTitle" idx="3"/>
          </p:nvPr>
        </p:nvSpPr>
        <p:spPr>
          <a:xfrm>
            <a:off x="95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2" name="Google Shape;162;p23"/>
          <p:cNvSpPr txBox="1">
            <a:spLocks noGrp="1"/>
          </p:cNvSpPr>
          <p:nvPr>
            <p:ph type="subTitle" idx="4"/>
          </p:nvPr>
        </p:nvSpPr>
        <p:spPr>
          <a:xfrm>
            <a:off x="96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3" name="Google Shape;163;p23"/>
          <p:cNvSpPr txBox="1">
            <a:spLocks noGrp="1"/>
          </p:cNvSpPr>
          <p:nvPr>
            <p:ph type="subTitle" idx="5"/>
          </p:nvPr>
        </p:nvSpPr>
        <p:spPr>
          <a:xfrm>
            <a:off x="95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4" name="Google Shape;164;p23"/>
          <p:cNvSpPr txBox="1">
            <a:spLocks noGrp="1"/>
          </p:cNvSpPr>
          <p:nvPr>
            <p:ph type="subTitle" idx="6"/>
          </p:nvPr>
        </p:nvSpPr>
        <p:spPr>
          <a:xfrm>
            <a:off x="96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5" name="Google Shape;165;p23"/>
          <p:cNvSpPr txBox="1">
            <a:spLocks noGrp="1"/>
          </p:cNvSpPr>
          <p:nvPr>
            <p:ph type="subTitle" idx="7"/>
          </p:nvPr>
        </p:nvSpPr>
        <p:spPr>
          <a:xfrm>
            <a:off x="95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6" name="Google Shape;166;p23"/>
          <p:cNvSpPr txBox="1">
            <a:spLocks noGrp="1"/>
          </p:cNvSpPr>
          <p:nvPr>
            <p:ph type="subTitle" idx="8"/>
          </p:nvPr>
        </p:nvSpPr>
        <p:spPr>
          <a:xfrm>
            <a:off x="96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7" name="Google Shape;167;p23"/>
          <p:cNvSpPr txBox="1">
            <a:spLocks noGrp="1"/>
          </p:cNvSpPr>
          <p:nvPr>
            <p:ph type="subTitle" idx="9"/>
          </p:nvPr>
        </p:nvSpPr>
        <p:spPr>
          <a:xfrm>
            <a:off x="95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720310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68"/>
        <p:cNvGrpSpPr/>
        <p:nvPr/>
      </p:nvGrpSpPr>
      <p:grpSpPr>
        <a:xfrm>
          <a:off x="0" y="0"/>
          <a:ext cx="0" cy="0"/>
          <a:chOff x="0" y="0"/>
          <a:chExt cx="0" cy="0"/>
        </a:xfrm>
      </p:grpSpPr>
      <p:sp>
        <p:nvSpPr>
          <p:cNvPr id="169" name="Google Shape;169;p2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24"/>
          <p:cNvSpPr txBox="1">
            <a:spLocks noGrp="1"/>
          </p:cNvSpPr>
          <p:nvPr>
            <p:ph type="subTitle" idx="1"/>
          </p:nvPr>
        </p:nvSpPr>
        <p:spPr>
          <a:xfrm>
            <a:off x="4018504"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1" name="Google Shape;171;p24"/>
          <p:cNvSpPr txBox="1">
            <a:spLocks noGrp="1"/>
          </p:cNvSpPr>
          <p:nvPr>
            <p:ph type="subTitle" idx="2"/>
          </p:nvPr>
        </p:nvSpPr>
        <p:spPr>
          <a:xfrm>
            <a:off x="4018504"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2" name="Google Shape;172;p24"/>
          <p:cNvSpPr txBox="1">
            <a:spLocks noGrp="1"/>
          </p:cNvSpPr>
          <p:nvPr>
            <p:ph type="subTitle" idx="3"/>
          </p:nvPr>
        </p:nvSpPr>
        <p:spPr>
          <a:xfrm>
            <a:off x="1137332"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3" name="Google Shape;173;p24"/>
          <p:cNvSpPr txBox="1">
            <a:spLocks noGrp="1"/>
          </p:cNvSpPr>
          <p:nvPr>
            <p:ph type="subTitle" idx="4"/>
          </p:nvPr>
        </p:nvSpPr>
        <p:spPr>
          <a:xfrm>
            <a:off x="1137332"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4" name="Google Shape;174;p24"/>
          <p:cNvSpPr txBox="1">
            <a:spLocks noGrp="1"/>
          </p:cNvSpPr>
          <p:nvPr>
            <p:ph type="subTitle" idx="5"/>
          </p:nvPr>
        </p:nvSpPr>
        <p:spPr>
          <a:xfrm>
            <a:off x="1137332"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5" name="Google Shape;175;p24"/>
          <p:cNvSpPr txBox="1">
            <a:spLocks noGrp="1"/>
          </p:cNvSpPr>
          <p:nvPr>
            <p:ph type="subTitle" idx="6"/>
          </p:nvPr>
        </p:nvSpPr>
        <p:spPr>
          <a:xfrm>
            <a:off x="1137332"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6" name="Google Shape;176;p24"/>
          <p:cNvSpPr txBox="1">
            <a:spLocks noGrp="1"/>
          </p:cNvSpPr>
          <p:nvPr>
            <p:ph type="subTitle" idx="7"/>
          </p:nvPr>
        </p:nvSpPr>
        <p:spPr>
          <a:xfrm>
            <a:off x="1137332"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7" name="Google Shape;177;p24"/>
          <p:cNvSpPr txBox="1">
            <a:spLocks noGrp="1"/>
          </p:cNvSpPr>
          <p:nvPr>
            <p:ph type="subTitle" idx="8"/>
          </p:nvPr>
        </p:nvSpPr>
        <p:spPr>
          <a:xfrm>
            <a:off x="1137332"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8" name="Google Shape;178;p2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79" name="Google Shape;179;p24"/>
          <p:cNvSpPr txBox="1">
            <a:spLocks noGrp="1"/>
          </p:cNvSpPr>
          <p:nvPr>
            <p:ph type="subTitle" idx="9"/>
          </p:nvPr>
        </p:nvSpPr>
        <p:spPr>
          <a:xfrm>
            <a:off x="4018504"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0" name="Google Shape;180;p24"/>
          <p:cNvSpPr txBox="1">
            <a:spLocks noGrp="1"/>
          </p:cNvSpPr>
          <p:nvPr>
            <p:ph type="subTitle" idx="13"/>
          </p:nvPr>
        </p:nvSpPr>
        <p:spPr>
          <a:xfrm>
            <a:off x="4018504"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1" name="Google Shape;181;p24"/>
          <p:cNvSpPr txBox="1">
            <a:spLocks noGrp="1"/>
          </p:cNvSpPr>
          <p:nvPr>
            <p:ph type="subTitle" idx="14"/>
          </p:nvPr>
        </p:nvSpPr>
        <p:spPr>
          <a:xfrm>
            <a:off x="4018504"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2" name="Google Shape;182;p24"/>
          <p:cNvSpPr txBox="1">
            <a:spLocks noGrp="1"/>
          </p:cNvSpPr>
          <p:nvPr>
            <p:ph type="subTitle" idx="15"/>
          </p:nvPr>
        </p:nvSpPr>
        <p:spPr>
          <a:xfrm>
            <a:off x="4018504"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3" name="Google Shape;183;p24"/>
          <p:cNvSpPr>
            <a:spLocks noGrp="1"/>
          </p:cNvSpPr>
          <p:nvPr>
            <p:ph type="pic" idx="16"/>
          </p:nvPr>
        </p:nvSpPr>
        <p:spPr>
          <a:xfrm>
            <a:off x="7188400" y="-84033"/>
            <a:ext cx="510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904369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184"/>
        <p:cNvGrpSpPr/>
        <p:nvPr/>
      </p:nvGrpSpPr>
      <p:grpSpPr>
        <a:xfrm>
          <a:off x="0" y="0"/>
          <a:ext cx="0" cy="0"/>
          <a:chOff x="0" y="0"/>
          <a:chExt cx="0" cy="0"/>
        </a:xfrm>
      </p:grpSpPr>
      <p:sp>
        <p:nvSpPr>
          <p:cNvPr id="185" name="Google Shape;185;p2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5"/>
          <p:cNvSpPr txBox="1">
            <a:spLocks noGrp="1"/>
          </p:cNvSpPr>
          <p:nvPr>
            <p:ph type="subTitle" idx="1"/>
          </p:nvPr>
        </p:nvSpPr>
        <p:spPr>
          <a:xfrm>
            <a:off x="4780000"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7" name="Google Shape;187;p25"/>
          <p:cNvSpPr txBox="1">
            <a:spLocks noGrp="1"/>
          </p:cNvSpPr>
          <p:nvPr>
            <p:ph type="subTitle" idx="2"/>
          </p:nvPr>
        </p:nvSpPr>
        <p:spPr>
          <a:xfrm>
            <a:off x="4780000"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8" name="Google Shape;188;p25"/>
          <p:cNvSpPr txBox="1">
            <a:spLocks noGrp="1"/>
          </p:cNvSpPr>
          <p:nvPr>
            <p:ph type="subTitle" idx="3"/>
          </p:nvPr>
        </p:nvSpPr>
        <p:spPr>
          <a:xfrm>
            <a:off x="958973"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9" name="Google Shape;189;p25"/>
          <p:cNvSpPr txBox="1">
            <a:spLocks noGrp="1"/>
          </p:cNvSpPr>
          <p:nvPr>
            <p:ph type="subTitle" idx="4"/>
          </p:nvPr>
        </p:nvSpPr>
        <p:spPr>
          <a:xfrm>
            <a:off x="958973"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0" name="Google Shape;190;p25"/>
          <p:cNvSpPr txBox="1">
            <a:spLocks noGrp="1"/>
          </p:cNvSpPr>
          <p:nvPr>
            <p:ph type="subTitle" idx="5"/>
          </p:nvPr>
        </p:nvSpPr>
        <p:spPr>
          <a:xfrm>
            <a:off x="958973"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1" name="Google Shape;191;p25"/>
          <p:cNvSpPr txBox="1">
            <a:spLocks noGrp="1"/>
          </p:cNvSpPr>
          <p:nvPr>
            <p:ph type="subTitle" idx="6"/>
          </p:nvPr>
        </p:nvSpPr>
        <p:spPr>
          <a:xfrm>
            <a:off x="958973"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2" name="Google Shape;192;p25"/>
          <p:cNvSpPr txBox="1">
            <a:spLocks noGrp="1"/>
          </p:cNvSpPr>
          <p:nvPr>
            <p:ph type="subTitle" idx="7"/>
          </p:nvPr>
        </p:nvSpPr>
        <p:spPr>
          <a:xfrm>
            <a:off x="8606536" y="53402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3" name="Google Shape;193;p25"/>
          <p:cNvSpPr txBox="1">
            <a:spLocks noGrp="1"/>
          </p:cNvSpPr>
          <p:nvPr>
            <p:ph type="subTitle" idx="8"/>
          </p:nvPr>
        </p:nvSpPr>
        <p:spPr>
          <a:xfrm>
            <a:off x="8606536" y="48459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4" name="Google Shape;194;p2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95" name="Google Shape;195;p25"/>
          <p:cNvSpPr txBox="1">
            <a:spLocks noGrp="1"/>
          </p:cNvSpPr>
          <p:nvPr>
            <p:ph type="subTitle" idx="9"/>
          </p:nvPr>
        </p:nvSpPr>
        <p:spPr>
          <a:xfrm>
            <a:off x="4780000"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6" name="Google Shape;196;p25"/>
          <p:cNvSpPr txBox="1">
            <a:spLocks noGrp="1"/>
          </p:cNvSpPr>
          <p:nvPr>
            <p:ph type="subTitle" idx="13"/>
          </p:nvPr>
        </p:nvSpPr>
        <p:spPr>
          <a:xfrm>
            <a:off x="4780000"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7" name="Google Shape;197;p25"/>
          <p:cNvSpPr txBox="1">
            <a:spLocks noGrp="1"/>
          </p:cNvSpPr>
          <p:nvPr>
            <p:ph type="subTitle" idx="14"/>
          </p:nvPr>
        </p:nvSpPr>
        <p:spPr>
          <a:xfrm>
            <a:off x="8606536" y="29805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8" name="Google Shape;198;p25"/>
          <p:cNvSpPr txBox="1">
            <a:spLocks noGrp="1"/>
          </p:cNvSpPr>
          <p:nvPr>
            <p:ph type="subTitle" idx="15"/>
          </p:nvPr>
        </p:nvSpPr>
        <p:spPr>
          <a:xfrm>
            <a:off x="8606536" y="24861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536009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99"/>
        <p:cNvGrpSpPr/>
        <p:nvPr/>
      </p:nvGrpSpPr>
      <p:grpSpPr>
        <a:xfrm>
          <a:off x="0" y="0"/>
          <a:ext cx="0" cy="0"/>
          <a:chOff x="0" y="0"/>
          <a:chExt cx="0" cy="0"/>
        </a:xfrm>
      </p:grpSpPr>
      <p:sp>
        <p:nvSpPr>
          <p:cNvPr id="200" name="Google Shape;200;p2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201" name="Google Shape;201;p2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202" name="Google Shape;202;p2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203" name="Google Shape;203;p26"/>
          <p:cNvSpPr txBox="1">
            <a:spLocks noGrp="1"/>
          </p:cNvSpPr>
          <p:nvPr>
            <p:ph type="title" hasCustomPrompt="1"/>
          </p:nvPr>
        </p:nvSpPr>
        <p:spPr>
          <a:xfrm>
            <a:off x="1283400" y="1593941"/>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4" name="Google Shape;204;p26"/>
          <p:cNvSpPr txBox="1">
            <a:spLocks noGrp="1"/>
          </p:cNvSpPr>
          <p:nvPr>
            <p:ph type="subTitle" idx="1"/>
          </p:nvPr>
        </p:nvSpPr>
        <p:spPr>
          <a:xfrm>
            <a:off x="1283400" y="5146365"/>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5" name="Google Shape;205;p26"/>
          <p:cNvSpPr txBox="1">
            <a:spLocks noGrp="1"/>
          </p:cNvSpPr>
          <p:nvPr>
            <p:ph type="title" idx="2" hasCustomPrompt="1"/>
          </p:nvPr>
        </p:nvSpPr>
        <p:spPr>
          <a:xfrm>
            <a:off x="4711800" y="1593933"/>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6" name="Google Shape;206;p26"/>
          <p:cNvSpPr txBox="1">
            <a:spLocks noGrp="1"/>
          </p:cNvSpPr>
          <p:nvPr>
            <p:ph type="subTitle" idx="3"/>
          </p:nvPr>
        </p:nvSpPr>
        <p:spPr>
          <a:xfrm>
            <a:off x="4711800" y="5146371"/>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7" name="Google Shape;207;p26"/>
          <p:cNvSpPr txBox="1">
            <a:spLocks noGrp="1"/>
          </p:cNvSpPr>
          <p:nvPr>
            <p:ph type="title" idx="4" hasCustomPrompt="1"/>
          </p:nvPr>
        </p:nvSpPr>
        <p:spPr>
          <a:xfrm>
            <a:off x="8140251" y="1593939"/>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8" name="Google Shape;208;p26"/>
          <p:cNvSpPr txBox="1">
            <a:spLocks noGrp="1"/>
          </p:cNvSpPr>
          <p:nvPr>
            <p:ph type="subTitle" idx="5"/>
          </p:nvPr>
        </p:nvSpPr>
        <p:spPr>
          <a:xfrm>
            <a:off x="8140251" y="5146367"/>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9" name="Google Shape;209;p26"/>
          <p:cNvSpPr txBox="1">
            <a:spLocks noGrp="1"/>
          </p:cNvSpPr>
          <p:nvPr>
            <p:ph type="title" idx="6"/>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210" name="Google Shape;210;p26"/>
          <p:cNvSpPr txBox="1">
            <a:spLocks noGrp="1"/>
          </p:cNvSpPr>
          <p:nvPr>
            <p:ph type="subTitle" idx="7"/>
          </p:nvPr>
        </p:nvSpPr>
        <p:spPr>
          <a:xfrm>
            <a:off x="8140084"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1" name="Google Shape;211;p26"/>
          <p:cNvSpPr txBox="1">
            <a:spLocks noGrp="1"/>
          </p:cNvSpPr>
          <p:nvPr>
            <p:ph type="subTitle" idx="8"/>
          </p:nvPr>
        </p:nvSpPr>
        <p:spPr>
          <a:xfrm>
            <a:off x="4711800"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2" name="Google Shape;212;p26"/>
          <p:cNvSpPr txBox="1">
            <a:spLocks noGrp="1"/>
          </p:cNvSpPr>
          <p:nvPr>
            <p:ph type="subTitle" idx="9"/>
          </p:nvPr>
        </p:nvSpPr>
        <p:spPr>
          <a:xfrm>
            <a:off x="1283567"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213" name="Google Shape;213;p26"/>
          <p:cNvCxnSpPr/>
          <p:nvPr/>
        </p:nvCxnSpPr>
        <p:spPr>
          <a:xfrm rot="5400000">
            <a:off x="1871051" y="3868167"/>
            <a:ext cx="5021600" cy="0"/>
          </a:xfrm>
          <a:prstGeom prst="straightConnector1">
            <a:avLst/>
          </a:prstGeom>
          <a:noFill/>
          <a:ln w="28575" cap="flat" cmpd="sng">
            <a:solidFill>
              <a:schemeClr val="dk2"/>
            </a:solidFill>
            <a:prstDash val="solid"/>
            <a:round/>
            <a:headEnd type="none" w="med" len="med"/>
            <a:tailEnd type="none" w="med" len="med"/>
          </a:ln>
        </p:spPr>
      </p:cxnSp>
      <p:cxnSp>
        <p:nvCxnSpPr>
          <p:cNvPr id="214" name="Google Shape;214;p26"/>
          <p:cNvCxnSpPr/>
          <p:nvPr/>
        </p:nvCxnSpPr>
        <p:spPr>
          <a:xfrm rot="5400000">
            <a:off x="5299417" y="3868167"/>
            <a:ext cx="5021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382121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body" idx="1"/>
          </p:nvPr>
        </p:nvSpPr>
        <p:spPr>
          <a:xfrm>
            <a:off x="960000" y="1451843"/>
            <a:ext cx="10272000" cy="522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23" name="Google Shape;23;p4"/>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24" name="Google Shape;24;p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3596099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18"/>
        <p:cNvGrpSpPr/>
        <p:nvPr/>
      </p:nvGrpSpPr>
      <p:grpSpPr>
        <a:xfrm>
          <a:off x="0" y="0"/>
          <a:ext cx="0" cy="0"/>
          <a:chOff x="0" y="0"/>
          <a:chExt cx="0" cy="0"/>
        </a:xfrm>
      </p:grpSpPr>
      <p:sp>
        <p:nvSpPr>
          <p:cNvPr id="219" name="Google Shape;219;p2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28"/>
          <p:cNvSpPr txBox="1">
            <a:spLocks noGrp="1"/>
          </p:cNvSpPr>
          <p:nvPr>
            <p:ph type="ctrTitle"/>
          </p:nvPr>
        </p:nvSpPr>
        <p:spPr>
          <a:xfrm>
            <a:off x="1258267" y="304800"/>
            <a:ext cx="5257600" cy="191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110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r>
              <a:rPr lang="en-US"/>
              <a:t>Click to edit Master title style</a:t>
            </a:r>
            <a:endParaRPr/>
          </a:p>
        </p:txBody>
      </p:sp>
      <p:sp>
        <p:nvSpPr>
          <p:cNvPr id="221" name="Google Shape;221;p28"/>
          <p:cNvSpPr txBox="1">
            <a:spLocks noGrp="1"/>
          </p:cNvSpPr>
          <p:nvPr>
            <p:ph type="subTitle" idx="1"/>
          </p:nvPr>
        </p:nvSpPr>
        <p:spPr>
          <a:xfrm>
            <a:off x="953467" y="1967933"/>
            <a:ext cx="5891200" cy="15556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333"/>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r>
              <a:rPr lang="en-US"/>
              <a:t>Click to edit Master subtitle style</a:t>
            </a:r>
            <a:endParaRPr/>
          </a:p>
        </p:txBody>
      </p:sp>
      <p:sp>
        <p:nvSpPr>
          <p:cNvPr id="222" name="Google Shape;222;p28"/>
          <p:cNvSpPr txBox="1"/>
          <p:nvPr/>
        </p:nvSpPr>
        <p:spPr>
          <a:xfrm>
            <a:off x="1262767" y="5025467"/>
            <a:ext cx="5257600" cy="600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a:solidFill>
                  <a:schemeClr val="dk2"/>
                </a:solidFill>
                <a:latin typeface="Roboto"/>
                <a:ea typeface="Roboto"/>
                <a:cs typeface="Roboto"/>
                <a:sym typeface="Roboto"/>
              </a:rPr>
              <a:t>CREDITS: This presentation template was created by </a:t>
            </a:r>
            <a:r>
              <a:rPr lang="en" sz="1333" b="1">
                <a:solidFill>
                  <a:schemeClr val="dk2"/>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333">
                <a:solidFill>
                  <a:schemeClr val="dk2"/>
                </a:solidFill>
                <a:latin typeface="Roboto"/>
                <a:ea typeface="Roboto"/>
                <a:cs typeface="Roboto"/>
                <a:sym typeface="Roboto"/>
              </a:rPr>
              <a:t>, and includes icons by </a:t>
            </a:r>
            <a:r>
              <a:rPr lang="en" sz="1333" b="1">
                <a:solidFill>
                  <a:schemeClr val="dk2"/>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333" b="1">
                <a:solidFill>
                  <a:schemeClr val="dk2"/>
                </a:solidFill>
                <a:latin typeface="Roboto"/>
                <a:ea typeface="Roboto"/>
                <a:cs typeface="Roboto"/>
                <a:sym typeface="Roboto"/>
              </a:rPr>
              <a:t> </a:t>
            </a:r>
            <a:r>
              <a:rPr lang="en" sz="1333">
                <a:solidFill>
                  <a:schemeClr val="dk2"/>
                </a:solidFill>
                <a:latin typeface="Roboto"/>
                <a:ea typeface="Roboto"/>
                <a:cs typeface="Roboto"/>
                <a:sym typeface="Roboto"/>
              </a:rPr>
              <a:t>and infographics &amp; images by </a:t>
            </a:r>
            <a:r>
              <a:rPr lang="en" sz="1333" b="1">
                <a:solidFill>
                  <a:schemeClr val="dk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333" b="1">
              <a:solidFill>
                <a:schemeClr val="dk2"/>
              </a:solidFill>
              <a:latin typeface="Roboto"/>
              <a:ea typeface="Roboto"/>
              <a:cs typeface="Roboto"/>
              <a:sym typeface="Roboto"/>
            </a:endParaRPr>
          </a:p>
        </p:txBody>
      </p:sp>
      <p:cxnSp>
        <p:nvCxnSpPr>
          <p:cNvPr id="223" name="Google Shape;223;p28"/>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224" name="Google Shape;224;p28"/>
          <p:cNvSpPr>
            <a:spLocks noGrp="1"/>
          </p:cNvSpPr>
          <p:nvPr>
            <p:ph type="pic" idx="2"/>
          </p:nvPr>
        </p:nvSpPr>
        <p:spPr>
          <a:xfrm>
            <a:off x="6844831" y="-84033"/>
            <a:ext cx="557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035317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484DE2D-9150-417B-A3A7-DC4DB7668DF4}" type="slidenum">
              <a:rPr lang="en-US" altLang="en-US"/>
              <a:pPr/>
              <a:t>‹#›</a:t>
            </a:fld>
            <a:endParaRPr lang="en-US" altLang="en-US"/>
          </a:p>
        </p:txBody>
      </p:sp>
    </p:spTree>
    <p:extLst>
      <p:ext uri="{BB962C8B-B14F-4D97-AF65-F5344CB8AC3E}">
        <p14:creationId xmlns:p14="http://schemas.microsoft.com/office/powerpoint/2010/main" val="13891402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3"/>
        <p:cNvGrpSpPr/>
        <p:nvPr/>
      </p:nvGrpSpPr>
      <p:grpSpPr>
        <a:xfrm>
          <a:off x="0" y="0"/>
          <a:ext cx="0" cy="0"/>
          <a:chOff x="0" y="0"/>
          <a:chExt cx="0" cy="0"/>
        </a:xfrm>
      </p:grpSpPr>
      <p:sp>
        <p:nvSpPr>
          <p:cNvPr id="34" name="Google Shape;34;p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5" name="Google Shape;35;p6"/>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36" name="Google Shape;36;p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37" name="Google Shape;37;p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38" name="Google Shape;38;p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3072220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Tree>
    <p:extLst>
      <p:ext uri="{BB962C8B-B14F-4D97-AF65-F5344CB8AC3E}">
        <p14:creationId xmlns:p14="http://schemas.microsoft.com/office/powerpoint/2010/main" val="7258979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15"/>
        <p:cNvGrpSpPr/>
        <p:nvPr/>
      </p:nvGrpSpPr>
      <p:grpSpPr>
        <a:xfrm>
          <a:off x="0" y="0"/>
          <a:ext cx="0" cy="0"/>
          <a:chOff x="0" y="0"/>
          <a:chExt cx="0" cy="0"/>
        </a:xfrm>
      </p:grpSpPr>
      <p:sp>
        <p:nvSpPr>
          <p:cNvPr id="216" name="Google Shape;216;p2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2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7235088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38"/>
        <p:cNvGrpSpPr/>
        <p:nvPr/>
      </p:nvGrpSpPr>
      <p:grpSpPr>
        <a:xfrm>
          <a:off x="0" y="0"/>
          <a:ext cx="0" cy="0"/>
          <a:chOff x="0" y="0"/>
          <a:chExt cx="0" cy="0"/>
        </a:xfrm>
      </p:grpSpPr>
    </p:spTree>
    <p:extLst>
      <p:ext uri="{BB962C8B-B14F-4D97-AF65-F5344CB8AC3E}">
        <p14:creationId xmlns:p14="http://schemas.microsoft.com/office/powerpoint/2010/main" val="32867534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39"/>
        <p:cNvGrpSpPr/>
        <p:nvPr/>
      </p:nvGrpSpPr>
      <p:grpSpPr>
        <a:xfrm>
          <a:off x="0" y="0"/>
          <a:ext cx="0" cy="0"/>
          <a:chOff x="0" y="0"/>
          <a:chExt cx="0" cy="0"/>
        </a:xfrm>
      </p:grpSpPr>
      <p:sp>
        <p:nvSpPr>
          <p:cNvPr id="240" name="Google Shape;240;p33"/>
          <p:cNvSpPr txBox="1">
            <a:spLocks noGrp="1"/>
          </p:cNvSpPr>
          <p:nvPr>
            <p:ph type="title"/>
          </p:nvPr>
        </p:nvSpPr>
        <p:spPr>
          <a:xfrm>
            <a:off x="955700" y="681200"/>
            <a:ext cx="102808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452315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44"/>
        <p:cNvGrpSpPr/>
        <p:nvPr/>
      </p:nvGrpSpPr>
      <p:grpSpPr>
        <a:xfrm>
          <a:off x="0" y="0"/>
          <a:ext cx="0" cy="0"/>
          <a:chOff x="0" y="0"/>
          <a:chExt cx="0" cy="0"/>
        </a:xfrm>
      </p:grpSpPr>
    </p:spTree>
    <p:extLst>
      <p:ext uri="{BB962C8B-B14F-4D97-AF65-F5344CB8AC3E}">
        <p14:creationId xmlns:p14="http://schemas.microsoft.com/office/powerpoint/2010/main" val="37811427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45"/>
        <p:cNvGrpSpPr/>
        <p:nvPr/>
      </p:nvGrpSpPr>
      <p:grpSpPr>
        <a:xfrm>
          <a:off x="0" y="0"/>
          <a:ext cx="0" cy="0"/>
          <a:chOff x="0" y="0"/>
          <a:chExt cx="0" cy="0"/>
        </a:xfrm>
      </p:grpSpPr>
      <p:sp>
        <p:nvSpPr>
          <p:cNvPr id="246" name="Google Shape;246;p36"/>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293140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
        <p:cNvGrpSpPr/>
        <p:nvPr/>
      </p:nvGrpSpPr>
      <p:grpSpPr>
        <a:xfrm>
          <a:off x="0" y="0"/>
          <a:ext cx="0" cy="0"/>
          <a:chOff x="0" y="0"/>
          <a:chExt cx="0" cy="0"/>
        </a:xfrm>
      </p:grpSpPr>
      <p:sp>
        <p:nvSpPr>
          <p:cNvPr id="40" name="Google Shape;40;p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42" name="Google Shape;42;p7"/>
          <p:cNvSpPr txBox="1">
            <a:spLocks noGrp="1"/>
          </p:cNvSpPr>
          <p:nvPr>
            <p:ph type="body" idx="1"/>
          </p:nvPr>
        </p:nvSpPr>
        <p:spPr>
          <a:xfrm>
            <a:off x="960000" y="1714500"/>
            <a:ext cx="4586800" cy="407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43" name="Google Shape;43;p7"/>
          <p:cNvSpPr>
            <a:spLocks noGrp="1"/>
          </p:cNvSpPr>
          <p:nvPr>
            <p:ph type="pic" idx="2"/>
          </p:nvPr>
        </p:nvSpPr>
        <p:spPr>
          <a:xfrm>
            <a:off x="5974333" y="1379367"/>
            <a:ext cx="5737200" cy="4986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174656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4"/>
        <p:cNvGrpSpPr/>
        <p:nvPr/>
      </p:nvGrpSpPr>
      <p:grpSpPr>
        <a:xfrm>
          <a:off x="0" y="0"/>
          <a:ext cx="0" cy="0"/>
          <a:chOff x="0" y="0"/>
          <a:chExt cx="0" cy="0"/>
        </a:xfrm>
      </p:grpSpPr>
      <p:sp>
        <p:nvSpPr>
          <p:cNvPr id="45" name="Google Shape;45;p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8"/>
          <p:cNvSpPr txBox="1">
            <a:spLocks noGrp="1"/>
          </p:cNvSpPr>
          <p:nvPr>
            <p:ph type="title"/>
          </p:nvPr>
        </p:nvSpPr>
        <p:spPr>
          <a:xfrm>
            <a:off x="953467" y="1378233"/>
            <a:ext cx="7466800" cy="4108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2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r>
              <a:rPr lang="en-US"/>
              <a:t>Click to edit Master title style</a:t>
            </a:r>
            <a:endParaRPr/>
          </a:p>
        </p:txBody>
      </p:sp>
      <p:sp>
        <p:nvSpPr>
          <p:cNvPr id="47" name="Google Shape;47;p8"/>
          <p:cNvSpPr>
            <a:spLocks noGrp="1"/>
          </p:cNvSpPr>
          <p:nvPr>
            <p:ph type="pic" idx="2"/>
          </p:nvPr>
        </p:nvSpPr>
        <p:spPr>
          <a:xfrm flipH="1">
            <a:off x="8420100" y="491767"/>
            <a:ext cx="3291600" cy="58744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514667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960000" y="489897"/>
            <a:ext cx="10272000" cy="112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50" name="Google Shape;50;p9"/>
          <p:cNvSpPr txBox="1">
            <a:spLocks noGrp="1"/>
          </p:cNvSpPr>
          <p:nvPr>
            <p:ph type="subTitle" idx="1"/>
          </p:nvPr>
        </p:nvSpPr>
        <p:spPr>
          <a:xfrm>
            <a:off x="2988733" y="1798333"/>
            <a:ext cx="6214800" cy="22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618823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1"/>
        <p:cNvGrpSpPr/>
        <p:nvPr/>
      </p:nvGrpSpPr>
      <p:grpSpPr>
        <a:xfrm>
          <a:off x="0" y="0"/>
          <a:ext cx="0" cy="0"/>
          <a:chOff x="0" y="0"/>
          <a:chExt cx="0" cy="0"/>
        </a:xfrm>
      </p:grpSpPr>
      <p:sp>
        <p:nvSpPr>
          <p:cNvPr id="52" name="Google Shape;52;p10"/>
          <p:cNvSpPr>
            <a:spLocks noGrp="1"/>
          </p:cNvSpPr>
          <p:nvPr>
            <p:ph type="pic" idx="2"/>
          </p:nvPr>
        </p:nvSpPr>
        <p:spPr>
          <a:xfrm flipH="1">
            <a:off x="4" y="0"/>
            <a:ext cx="12192000" cy="6858000"/>
          </a:xfrm>
          <a:prstGeom prst="rect">
            <a:avLst/>
          </a:prstGeom>
          <a:noFill/>
          <a:ln>
            <a:noFill/>
          </a:ln>
        </p:spPr>
      </p:sp>
      <p:sp>
        <p:nvSpPr>
          <p:cNvPr id="53" name="Google Shape;53;p10"/>
          <p:cNvSpPr txBox="1">
            <a:spLocks noGrp="1"/>
          </p:cNvSpPr>
          <p:nvPr>
            <p:ph type="title"/>
          </p:nvPr>
        </p:nvSpPr>
        <p:spPr>
          <a:xfrm>
            <a:off x="477527" y="4770709"/>
            <a:ext cx="4634400" cy="1594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sz="32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rPr lang="en-US"/>
              <a:t>Click to edit Master title style</a:t>
            </a:r>
            <a:endParaRPr/>
          </a:p>
        </p:txBody>
      </p:sp>
      <p:sp>
        <p:nvSpPr>
          <p:cNvPr id="54" name="Google Shape;54;p1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19396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953467" y="713332"/>
            <a:ext cx="6578800" cy="15528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 name="Google Shape;58;p11"/>
          <p:cNvSpPr>
            <a:spLocks noGrp="1"/>
          </p:cNvSpPr>
          <p:nvPr>
            <p:ph type="pic" idx="2"/>
          </p:nvPr>
        </p:nvSpPr>
        <p:spPr>
          <a:xfrm>
            <a:off x="476267" y="2971800"/>
            <a:ext cx="7568000" cy="3390800"/>
          </a:xfrm>
          <a:prstGeom prst="rect">
            <a:avLst/>
          </a:prstGeom>
          <a:noFill/>
          <a:ln w="28575" cap="flat" cmpd="sng">
            <a:solidFill>
              <a:schemeClr val="dk1"/>
            </a:solidFill>
            <a:prstDash val="solid"/>
            <a:round/>
            <a:headEnd type="none" w="sm" len="sm"/>
            <a:tailEnd type="none" w="sm" len="sm"/>
          </a:ln>
        </p:spPr>
      </p:sp>
      <p:sp>
        <p:nvSpPr>
          <p:cNvPr id="59" name="Google Shape;59;p11"/>
          <p:cNvSpPr txBox="1">
            <a:spLocks noGrp="1"/>
          </p:cNvSpPr>
          <p:nvPr>
            <p:ph type="subTitle" idx="1"/>
          </p:nvPr>
        </p:nvSpPr>
        <p:spPr>
          <a:xfrm>
            <a:off x="953467" y="2266131"/>
            <a:ext cx="6578800" cy="55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400"/>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r>
              <a:rPr lang="en-US"/>
              <a:t>Click to edit Master subtitle style</a:t>
            </a:r>
            <a:endParaRPr/>
          </a:p>
        </p:txBody>
      </p:sp>
      <p:sp>
        <p:nvSpPr>
          <p:cNvPr id="60" name="Google Shape;60;p11"/>
          <p:cNvSpPr>
            <a:spLocks noGrp="1"/>
          </p:cNvSpPr>
          <p:nvPr>
            <p:ph type="pic" idx="3"/>
          </p:nvPr>
        </p:nvSpPr>
        <p:spPr>
          <a:xfrm>
            <a:off x="8044433" y="-152400"/>
            <a:ext cx="4223600" cy="7112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179568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2"/>
        <p:cNvGrpSpPr/>
        <p:nvPr/>
      </p:nvGrpSpPr>
      <p:grpSpPr>
        <a:xfrm>
          <a:off x="0" y="0"/>
          <a:ext cx="0" cy="0"/>
          <a:chOff x="0" y="0"/>
          <a:chExt cx="0" cy="0"/>
        </a:xfrm>
      </p:grpSpPr>
      <p:sp>
        <p:nvSpPr>
          <p:cNvPr id="63" name="Google Shape;63;p1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13"/>
          <p:cNvSpPr txBox="1">
            <a:spLocks noGrp="1"/>
          </p:cNvSpPr>
          <p:nvPr>
            <p:ph type="title" hasCustomPrompt="1"/>
          </p:nvPr>
        </p:nvSpPr>
        <p:spPr>
          <a:xfrm>
            <a:off x="9534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subTitle" idx="1"/>
          </p:nvPr>
        </p:nvSpPr>
        <p:spPr>
          <a:xfrm>
            <a:off x="1963967" y="2160480"/>
            <a:ext cx="39360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66" name="Google Shape;66;p13"/>
          <p:cNvSpPr txBox="1">
            <a:spLocks noGrp="1"/>
          </p:cNvSpPr>
          <p:nvPr>
            <p:ph type="subTitle" idx="2"/>
          </p:nvPr>
        </p:nvSpPr>
        <p:spPr>
          <a:xfrm>
            <a:off x="1964000" y="135736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67" name="Google Shape;67;p13"/>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68" name="Google Shape;68;p13"/>
          <p:cNvSpPr txBox="1">
            <a:spLocks noGrp="1"/>
          </p:cNvSpPr>
          <p:nvPr>
            <p:ph type="title" idx="3" hasCustomPrompt="1"/>
          </p:nvPr>
        </p:nvSpPr>
        <p:spPr>
          <a:xfrm>
            <a:off x="9534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subTitle" idx="4"/>
          </p:nvPr>
        </p:nvSpPr>
        <p:spPr>
          <a:xfrm>
            <a:off x="1964000" y="3825576"/>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0" name="Google Shape;70;p13"/>
          <p:cNvSpPr txBox="1">
            <a:spLocks noGrp="1"/>
          </p:cNvSpPr>
          <p:nvPr>
            <p:ph type="subTitle" idx="5"/>
          </p:nvPr>
        </p:nvSpPr>
        <p:spPr>
          <a:xfrm>
            <a:off x="1964000" y="301965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1" name="Google Shape;71;p13"/>
          <p:cNvSpPr txBox="1">
            <a:spLocks noGrp="1"/>
          </p:cNvSpPr>
          <p:nvPr>
            <p:ph type="title" idx="6" hasCustomPrompt="1"/>
          </p:nvPr>
        </p:nvSpPr>
        <p:spPr>
          <a:xfrm>
            <a:off x="9534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2" name="Google Shape;72;p13"/>
          <p:cNvSpPr txBox="1">
            <a:spLocks noGrp="1"/>
          </p:cNvSpPr>
          <p:nvPr>
            <p:ph type="subTitle" idx="7"/>
          </p:nvPr>
        </p:nvSpPr>
        <p:spPr>
          <a:xfrm>
            <a:off x="1964000" y="5496257"/>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3" name="Google Shape;73;p13"/>
          <p:cNvSpPr txBox="1">
            <a:spLocks noGrp="1"/>
          </p:cNvSpPr>
          <p:nvPr>
            <p:ph type="subTitle" idx="8"/>
          </p:nvPr>
        </p:nvSpPr>
        <p:spPr>
          <a:xfrm>
            <a:off x="1964000" y="4698497"/>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4" name="Google Shape;74;p13"/>
          <p:cNvSpPr txBox="1">
            <a:spLocks noGrp="1"/>
          </p:cNvSpPr>
          <p:nvPr>
            <p:ph type="title" idx="9" hasCustomPrompt="1"/>
          </p:nvPr>
        </p:nvSpPr>
        <p:spPr>
          <a:xfrm>
            <a:off x="62995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3"/>
          </p:nvPr>
        </p:nvSpPr>
        <p:spPr>
          <a:xfrm>
            <a:off x="7310767" y="2160879"/>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6" name="Google Shape;76;p13"/>
          <p:cNvSpPr txBox="1">
            <a:spLocks noGrp="1"/>
          </p:cNvSpPr>
          <p:nvPr>
            <p:ph type="subTitle" idx="14"/>
          </p:nvPr>
        </p:nvSpPr>
        <p:spPr>
          <a:xfrm>
            <a:off x="7314967" y="1357533"/>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 name="Google Shape;77;p13"/>
          <p:cNvSpPr txBox="1">
            <a:spLocks noGrp="1"/>
          </p:cNvSpPr>
          <p:nvPr>
            <p:ph type="title" idx="15" hasCustomPrompt="1"/>
          </p:nvPr>
        </p:nvSpPr>
        <p:spPr>
          <a:xfrm>
            <a:off x="62995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8" name="Google Shape;78;p13"/>
          <p:cNvSpPr txBox="1">
            <a:spLocks noGrp="1"/>
          </p:cNvSpPr>
          <p:nvPr>
            <p:ph type="subTitle" idx="16"/>
          </p:nvPr>
        </p:nvSpPr>
        <p:spPr>
          <a:xfrm>
            <a:off x="7310600" y="3829067"/>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9" name="Google Shape;79;p13"/>
          <p:cNvSpPr txBox="1">
            <a:spLocks noGrp="1"/>
          </p:cNvSpPr>
          <p:nvPr>
            <p:ph type="subTitle" idx="17"/>
          </p:nvPr>
        </p:nvSpPr>
        <p:spPr>
          <a:xfrm>
            <a:off x="7314967" y="3022497"/>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0" name="Google Shape;80;p13"/>
          <p:cNvSpPr txBox="1">
            <a:spLocks noGrp="1"/>
          </p:cNvSpPr>
          <p:nvPr>
            <p:ph type="title" idx="18" hasCustomPrompt="1"/>
          </p:nvPr>
        </p:nvSpPr>
        <p:spPr>
          <a:xfrm>
            <a:off x="62995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1" name="Google Shape;81;p13"/>
          <p:cNvSpPr txBox="1">
            <a:spLocks noGrp="1"/>
          </p:cNvSpPr>
          <p:nvPr>
            <p:ph type="subTitle" idx="19"/>
          </p:nvPr>
        </p:nvSpPr>
        <p:spPr>
          <a:xfrm>
            <a:off x="7310933" y="5497255"/>
            <a:ext cx="39192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82" name="Google Shape;82;p13"/>
          <p:cNvSpPr txBox="1">
            <a:spLocks noGrp="1"/>
          </p:cNvSpPr>
          <p:nvPr>
            <p:ph type="subTitle" idx="20"/>
          </p:nvPr>
        </p:nvSpPr>
        <p:spPr>
          <a:xfrm>
            <a:off x="7310933" y="4698497"/>
            <a:ext cx="39192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3" name="Google Shape;83;p13"/>
          <p:cNvSpPr txBox="1">
            <a:spLocks noGrp="1"/>
          </p:cNvSpPr>
          <p:nvPr>
            <p:ph type="title" idx="21"/>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578655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sp>
        <p:nvSpPr>
          <p:cNvPr id="85" name="Google Shape;85;p1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86" name="Google Shape;86;p14"/>
          <p:cNvCxnSpPr/>
          <p:nvPr/>
        </p:nvCxnSpPr>
        <p:spPr>
          <a:xfrm rot="5400000">
            <a:off x="8727733"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7" name="Google Shape;87;p14"/>
          <p:cNvSpPr txBox="1">
            <a:spLocks noGrp="1"/>
          </p:cNvSpPr>
          <p:nvPr>
            <p:ph type="subTitle" idx="1"/>
          </p:nvPr>
        </p:nvSpPr>
        <p:spPr>
          <a:xfrm>
            <a:off x="1651000" y="713333"/>
            <a:ext cx="8890000" cy="198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r>
              <a:rPr lang="en-US"/>
              <a:t>Click to edit Master subtitle style</a:t>
            </a:r>
            <a:endParaRPr/>
          </a:p>
        </p:txBody>
      </p:sp>
      <p:cxnSp>
        <p:nvCxnSpPr>
          <p:cNvPr id="88" name="Google Shape;88;p14"/>
          <p:cNvCxnSpPr/>
          <p:nvPr/>
        </p:nvCxnSpPr>
        <p:spPr>
          <a:xfrm rot="5400000">
            <a:off x="-1557349"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9" name="Google Shape;89;p14"/>
          <p:cNvSpPr>
            <a:spLocks noGrp="1"/>
          </p:cNvSpPr>
          <p:nvPr>
            <p:ph type="pic" idx="2"/>
          </p:nvPr>
        </p:nvSpPr>
        <p:spPr>
          <a:xfrm>
            <a:off x="-127000" y="3805133"/>
            <a:ext cx="12446000" cy="3289200"/>
          </a:xfrm>
          <a:prstGeom prst="rect">
            <a:avLst/>
          </a:prstGeom>
          <a:noFill/>
          <a:ln w="28575" cap="flat" cmpd="sng">
            <a:solidFill>
              <a:schemeClr val="dk1"/>
            </a:solidFill>
            <a:prstDash val="solid"/>
            <a:round/>
            <a:headEnd type="none" w="sm" len="sm"/>
            <a:tailEnd type="none" w="sm" len="sm"/>
          </a:ln>
        </p:spPr>
      </p:sp>
      <p:sp>
        <p:nvSpPr>
          <p:cNvPr id="90" name="Google Shape;90;p14"/>
          <p:cNvSpPr txBox="1">
            <a:spLocks noGrp="1"/>
          </p:cNvSpPr>
          <p:nvPr>
            <p:ph type="title"/>
          </p:nvPr>
        </p:nvSpPr>
        <p:spPr>
          <a:xfrm>
            <a:off x="953467" y="2855033"/>
            <a:ext cx="10285200" cy="950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r" rtl="0">
              <a:spcBef>
                <a:spcPts val="0"/>
              </a:spcBef>
              <a:spcAft>
                <a:spcPts val="0"/>
              </a:spcAft>
              <a:buSzPts val="3000"/>
              <a:buNone/>
              <a:defRPr sz="4000">
                <a:highlight>
                  <a:schemeClr val="lt2"/>
                </a:highlight>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en-US"/>
              <a:t>Click to edit Master title style</a:t>
            </a:r>
            <a:endParaRPr/>
          </a:p>
        </p:txBody>
      </p:sp>
    </p:spTree>
    <p:extLst>
      <p:ext uri="{BB962C8B-B14F-4D97-AF65-F5344CB8AC3E}">
        <p14:creationId xmlns:p14="http://schemas.microsoft.com/office/powerpoint/2010/main" val="2928898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1pPr>
            <a:lvl2pPr lvl="1"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2pPr>
            <a:lvl3pPr lvl="2"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3pPr>
            <a:lvl4pPr lvl="3"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4pPr>
            <a:lvl5pPr lvl="4"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5pPr>
            <a:lvl6pPr lvl="5"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6pPr>
            <a:lvl7pPr lvl="6"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7pPr>
            <a:lvl8pPr lvl="7"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8pPr>
            <a:lvl9pPr lvl="8"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1pPr>
            <a:lvl2pPr marL="914400" lvl="1"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00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Tree>
    <p:extLst>
      <p:ext uri="{BB962C8B-B14F-4D97-AF65-F5344CB8AC3E}">
        <p14:creationId xmlns:p14="http://schemas.microsoft.com/office/powerpoint/2010/main" val="258853543"/>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6" r:id="rId3"/>
    <p:sldLayoutId id="2147483667" r:id="rId4"/>
    <p:sldLayoutId id="2147483668" r:id="rId5"/>
    <p:sldLayoutId id="2147483669" r:id="rId6"/>
    <p:sldLayoutId id="2147483670" r:id="rId7"/>
    <p:sldLayoutId id="2147483672" r:id="rId8"/>
    <p:sldLayoutId id="2147483673" r:id="rId9"/>
    <p:sldLayoutId id="2147483674" r:id="rId10"/>
    <p:sldLayoutId id="2147483675" r:id="rId11"/>
    <p:sldLayoutId id="2147483676" r:id="rId12"/>
    <p:sldLayoutId id="2147483677" r:id="rId13"/>
    <p:sldLayoutId id="2147483678" r:id="rId14"/>
    <p:sldLayoutId id="2147483680" r:id="rId15"/>
    <p:sldLayoutId id="2147483682" r:id="rId16"/>
    <p:sldLayoutId id="2147483683" r:id="rId17"/>
    <p:sldLayoutId id="2147483684" r:id="rId18"/>
    <p:sldLayoutId id="2147483685" r:id="rId19"/>
    <p:sldLayoutId id="2147483687" r:id="rId20"/>
    <p:sldLayoutId id="2147483698" r:id="rId21"/>
    <p:sldLayoutId id="2147483699" r:id="rId22"/>
    <p:sldLayoutId id="2147483700" r:id="rId23"/>
    <p:sldLayoutId id="2147483701" r:id="rId24"/>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37" name="Google Shape;237;p31"/>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310907237"/>
      </p:ext>
    </p:extLst>
  </p:cSld>
  <p:clrMap bg1="lt1" tx1="dk1" bg2="dk2" tx2="lt2" accent1="accent1" accent2="accent2" accent3="accent3" accent4="accent4" accent5="accent5" accent6="accent6" hlink="hlink" folHlink="folHlink"/>
  <p:sldLayoutIdLst>
    <p:sldLayoutId id="2147483692" r:id="rId1"/>
    <p:sldLayoutId id="2147483693"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41"/>
        <p:cNvGrpSpPr/>
        <p:nvPr/>
      </p:nvGrpSpPr>
      <p:grpSpPr>
        <a:xfrm>
          <a:off x="0" y="0"/>
          <a:ext cx="0" cy="0"/>
          <a:chOff x="0" y="0"/>
          <a:chExt cx="0" cy="0"/>
        </a:xfrm>
      </p:grpSpPr>
      <p:sp>
        <p:nvSpPr>
          <p:cNvPr id="242" name="Google Shape;242;p34"/>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43" name="Google Shape;243;p34"/>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749299273"/>
      </p:ext>
    </p:extLst>
  </p:cSld>
  <p:clrMap bg1="lt1" tx1="dk1" bg2="dk2" tx2="lt2" accent1="accent1" accent2="accent2" accent3="accent3" accent4="accent4" accent5="accent5" accent6="accent6" hlink="hlink" folHlink="folHlink"/>
  <p:sldLayoutIdLst>
    <p:sldLayoutId id="2147483695" r:id="rId1"/>
    <p:sldLayoutId id="2147483696"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mailto:dkinsey@brynmawr.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www.gislounge.com/understanding-scale/"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www.nytimes.com/interactive/2022/12/13/climate/climate-footprint-map-neighborhood.html" TargetMode="Externa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2.xml"/><Relationship Id="rId4" Type="http://schemas.openxmlformats.org/officeDocument/2006/relationships/image" Target="../media/image45.jpeg"/></Relationships>
</file>

<file path=ppt/slides/_rels/slide63.xml.rels><?xml version="1.0" encoding="UTF-8" standalone="yes"?>
<Relationships xmlns="http://schemas.openxmlformats.org/package/2006/relationships"><Relationship Id="rId2" Type="http://schemas.openxmlformats.org/officeDocument/2006/relationships/hyperlink" Target="http://www.personal.psu.edu/cab38/GEOG321/04_color02/color5.html" TargetMode="Externa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colorbrewer2.org/" TargetMode="External"/><Relationship Id="rId2" Type="http://schemas.openxmlformats.org/officeDocument/2006/relationships/image" Target="../media/image53.png"/><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800885-3A54-9647-A25A-9FCCFBD41CB6}"/>
              </a:ext>
            </a:extLst>
          </p:cNvPr>
          <p:cNvSpPr>
            <a:spLocks noGrp="1"/>
          </p:cNvSpPr>
          <p:nvPr>
            <p:ph type="ctrTitle"/>
          </p:nvPr>
        </p:nvSpPr>
        <p:spPr/>
        <p:txBody>
          <a:bodyPr/>
          <a:lstStyle/>
          <a:p>
            <a:r>
              <a:rPr lang="en-US" altLang="en-US" b="1" dirty="0">
                <a:highlight>
                  <a:srgbClr val="FFFF00"/>
                </a:highlight>
              </a:rPr>
              <a:t>Principles of Mapping and Representation</a:t>
            </a:r>
            <a:endParaRPr lang="en-US" b="1" dirty="0">
              <a:highlight>
                <a:srgbClr val="FFFF00"/>
              </a:highlight>
            </a:endParaRPr>
          </a:p>
        </p:txBody>
      </p:sp>
      <p:sp>
        <p:nvSpPr>
          <p:cNvPr id="4" name="Subtitle 3">
            <a:extLst>
              <a:ext uri="{FF2B5EF4-FFF2-40B4-BE49-F238E27FC236}">
                <a16:creationId xmlns:a16="http://schemas.microsoft.com/office/drawing/2014/main" id="{62B5B627-8C4F-C84B-8F4A-B56EC1C3D1EC}"/>
              </a:ext>
            </a:extLst>
          </p:cNvPr>
          <p:cNvSpPr>
            <a:spLocks noGrp="1"/>
          </p:cNvSpPr>
          <p:nvPr>
            <p:ph type="subTitle" idx="1"/>
          </p:nvPr>
        </p:nvSpPr>
        <p:spPr/>
        <p:txBody>
          <a:bodyPr/>
          <a:lstStyle/>
          <a:p>
            <a:r>
              <a:rPr lang="en-US" dirty="0"/>
              <a:t>FALL 2023, WEEK 2</a:t>
            </a:r>
          </a:p>
          <a:p>
            <a:r>
              <a:rPr lang="en-US" dirty="0"/>
              <a:t>Dr. Dirk Kinsey</a:t>
            </a:r>
          </a:p>
          <a:p>
            <a:r>
              <a:rPr lang="en-US" dirty="0">
                <a:hlinkClick r:id="rId2"/>
              </a:rPr>
              <a:t>dkinsey@brynmawr.edu</a:t>
            </a:r>
            <a:endParaRPr lang="en-US" dirty="0"/>
          </a:p>
          <a:p>
            <a:r>
              <a:rPr lang="en-US" dirty="0"/>
              <a:t>Office Hours: Tues 12-1pm and Thurs 1-2pm</a:t>
            </a:r>
          </a:p>
        </p:txBody>
      </p:sp>
      <p:pic>
        <p:nvPicPr>
          <p:cNvPr id="9220" name="Picture 4">
            <a:extLst>
              <a:ext uri="{FF2B5EF4-FFF2-40B4-BE49-F238E27FC236}">
                <a16:creationId xmlns:a16="http://schemas.microsoft.com/office/drawing/2014/main" id="{E7BFE587-9322-CD45-85CA-B32001F57ED4}"/>
              </a:ext>
            </a:extLst>
          </p:cNvPr>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t="24099" b="24099"/>
          <a:stretch>
            <a:fillRect/>
          </a:stretch>
        </p:blipFill>
        <p:spPr bwMode="auto">
          <a:xfrm>
            <a:off x="7828683" y="390567"/>
            <a:ext cx="2919200" cy="61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519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CC5F29-CF3C-8A40-971B-65B09ACF282F}"/>
              </a:ext>
            </a:extLst>
          </p:cNvPr>
          <p:cNvSpPr>
            <a:spLocks noGrp="1"/>
          </p:cNvSpPr>
          <p:nvPr>
            <p:ph type="body" idx="1"/>
          </p:nvPr>
        </p:nvSpPr>
        <p:spPr/>
        <p:txBody>
          <a:bodyPr/>
          <a:lstStyle/>
          <a:p>
            <a:pPr eaLnBrk="1" hangingPunct="1">
              <a:spcBef>
                <a:spcPct val="0"/>
              </a:spcBef>
              <a:buFontTx/>
              <a:buNone/>
            </a:pPr>
            <a:r>
              <a:rPr lang="en-US" altLang="en-US" sz="2800" b="1" dirty="0">
                <a:latin typeface="+mn-lt"/>
              </a:rPr>
              <a:t>Maps are models of reality</a:t>
            </a:r>
            <a:endParaRPr lang="en-US" altLang="en-US" sz="4400" dirty="0">
              <a:latin typeface="+mn-lt"/>
            </a:endParaRPr>
          </a:p>
          <a:p>
            <a:pPr>
              <a:spcBef>
                <a:spcPct val="0"/>
              </a:spcBef>
              <a:buFont typeface="Wingdings" pitchFamily="2" charset="2"/>
              <a:buChar char="v"/>
            </a:pPr>
            <a:r>
              <a:rPr lang="en-US" altLang="en-US" sz="2800" dirty="0">
                <a:latin typeface="+mn-lt"/>
              </a:rPr>
              <a:t>They emphasize some aspects of reality in a cartographic representation while ignoring or greatly simplifying other aspects of reality.</a:t>
            </a:r>
          </a:p>
          <a:p>
            <a:pPr>
              <a:spcBef>
                <a:spcPct val="0"/>
              </a:spcBef>
              <a:buFont typeface="Wingdings" pitchFamily="2" charset="2"/>
              <a:buChar char="v"/>
            </a:pPr>
            <a:r>
              <a:rPr lang="en-US" sz="3200" b="1" dirty="0">
                <a:solidFill>
                  <a:schemeClr val="bg2"/>
                </a:solidFill>
                <a:highlight>
                  <a:srgbClr val="FFFF00"/>
                </a:highlight>
              </a:rPr>
              <a:t>All models are wrong </a:t>
            </a:r>
            <a:r>
              <a:rPr lang="mr-IN" sz="3200" b="1" dirty="0">
                <a:solidFill>
                  <a:schemeClr val="bg2"/>
                </a:solidFill>
                <a:highlight>
                  <a:srgbClr val="FFFF00"/>
                </a:highlight>
              </a:rPr>
              <a:t>–</a:t>
            </a:r>
            <a:r>
              <a:rPr lang="en-US" sz="3200" b="1" dirty="0">
                <a:solidFill>
                  <a:schemeClr val="bg2"/>
                </a:solidFill>
                <a:highlight>
                  <a:srgbClr val="FFFF00"/>
                </a:highlight>
              </a:rPr>
              <a:t> some are useful!</a:t>
            </a:r>
          </a:p>
          <a:p>
            <a:pPr marL="186262" indent="0">
              <a:spcBef>
                <a:spcPct val="0"/>
              </a:spcBef>
              <a:buNone/>
            </a:pPr>
            <a:endParaRPr lang="en-US" altLang="en-US" sz="2800" dirty="0">
              <a:latin typeface="+mn-lt"/>
            </a:endParaRPr>
          </a:p>
          <a:p>
            <a:endParaRPr lang="en-US" dirty="0"/>
          </a:p>
        </p:txBody>
      </p:sp>
      <p:sp>
        <p:nvSpPr>
          <p:cNvPr id="3" name="Title 2">
            <a:extLst>
              <a:ext uri="{FF2B5EF4-FFF2-40B4-BE49-F238E27FC236}">
                <a16:creationId xmlns:a16="http://schemas.microsoft.com/office/drawing/2014/main" id="{C880B2A1-3E05-AC41-84BF-5637419F7711}"/>
              </a:ext>
            </a:extLst>
          </p:cNvPr>
          <p:cNvSpPr>
            <a:spLocks noGrp="1"/>
          </p:cNvSpPr>
          <p:nvPr>
            <p:ph type="title"/>
          </p:nvPr>
        </p:nvSpPr>
        <p:spPr/>
        <p:txBody>
          <a:bodyPr/>
          <a:lstStyle/>
          <a:p>
            <a:r>
              <a:rPr lang="en-US" altLang="en-US" b="1" dirty="0">
                <a:highlight>
                  <a:srgbClr val="FFFF00"/>
                </a:highlight>
                <a:latin typeface="+mn-lt"/>
              </a:rPr>
              <a:t>Maps as Models</a:t>
            </a:r>
            <a:endParaRPr lang="en-US" dirty="0">
              <a:highlight>
                <a:srgbClr val="FFFF00"/>
              </a:highlight>
            </a:endParaRPr>
          </a:p>
        </p:txBody>
      </p:sp>
    </p:spTree>
    <p:extLst>
      <p:ext uri="{BB962C8B-B14F-4D97-AF65-F5344CB8AC3E}">
        <p14:creationId xmlns:p14="http://schemas.microsoft.com/office/powerpoint/2010/main" val="4014925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80B2A1-3E05-AC41-84BF-5637419F7711}"/>
              </a:ext>
            </a:extLst>
          </p:cNvPr>
          <p:cNvSpPr>
            <a:spLocks noGrp="1"/>
          </p:cNvSpPr>
          <p:nvPr>
            <p:ph type="title"/>
          </p:nvPr>
        </p:nvSpPr>
        <p:spPr>
          <a:xfrm>
            <a:off x="477800" y="491733"/>
            <a:ext cx="11236400" cy="865600"/>
          </a:xfrm>
        </p:spPr>
        <p:txBody>
          <a:bodyPr wrap="square" anchor="t">
            <a:normAutofit/>
          </a:bodyPr>
          <a:lstStyle/>
          <a:p>
            <a:r>
              <a:rPr lang="en-US" altLang="en-US" b="1" dirty="0">
                <a:highlight>
                  <a:srgbClr val="FFFF00"/>
                </a:highlight>
              </a:rPr>
              <a:t>Geometric Representation</a:t>
            </a:r>
            <a:endParaRPr lang="en-US" dirty="0">
              <a:highlight>
                <a:srgbClr val="FFFF00"/>
              </a:highlight>
            </a:endParaRPr>
          </a:p>
        </p:txBody>
      </p:sp>
      <p:sp>
        <p:nvSpPr>
          <p:cNvPr id="2" name="Text Placeholder 1">
            <a:extLst>
              <a:ext uri="{FF2B5EF4-FFF2-40B4-BE49-F238E27FC236}">
                <a16:creationId xmlns:a16="http://schemas.microsoft.com/office/drawing/2014/main" id="{43CC5F29-CF3C-8A40-971B-65B09ACF282F}"/>
              </a:ext>
            </a:extLst>
          </p:cNvPr>
          <p:cNvSpPr>
            <a:spLocks noGrp="1"/>
          </p:cNvSpPr>
          <p:nvPr>
            <p:ph type="body" idx="1"/>
          </p:nvPr>
        </p:nvSpPr>
        <p:spPr>
          <a:xfrm>
            <a:off x="6651733" y="1697700"/>
            <a:ext cx="4586800" cy="4168400"/>
          </a:xfrm>
        </p:spPr>
        <p:txBody>
          <a:bodyPr wrap="square" anchor="t">
            <a:normAutofit fontScale="92500" lnSpcReduction="10000"/>
          </a:bodyPr>
          <a:lstStyle/>
          <a:p>
            <a:pPr>
              <a:lnSpc>
                <a:spcPct val="90000"/>
              </a:lnSpc>
              <a:spcAft>
                <a:spcPts val="600"/>
              </a:spcAft>
            </a:pPr>
            <a:r>
              <a:rPr lang="en-US" sz="2000" dirty="0"/>
              <a:t>A </a:t>
            </a:r>
            <a:r>
              <a:rPr lang="en-US" sz="2000" b="1" dirty="0"/>
              <a:t>point</a:t>
            </a:r>
            <a:r>
              <a:rPr lang="en-US" sz="2000" dirty="0"/>
              <a:t> is composed of one coordinate pair representing a specific location in a coordinate system (</a:t>
            </a:r>
            <a:r>
              <a:rPr lang="en-US" sz="2000" dirty="0" err="1"/>
              <a:t>eg.</a:t>
            </a:r>
            <a:r>
              <a:rPr lang="en-US" sz="2000" dirty="0"/>
              <a:t> </a:t>
            </a:r>
            <a:r>
              <a:rPr lang="en-US" sz="2000" dirty="0" err="1"/>
              <a:t>x,y</a:t>
            </a:r>
            <a:r>
              <a:rPr lang="en-US" sz="2000" dirty="0"/>
              <a:t>)</a:t>
            </a:r>
          </a:p>
          <a:p>
            <a:pPr>
              <a:lnSpc>
                <a:spcPct val="90000"/>
              </a:lnSpc>
              <a:spcAft>
                <a:spcPts val="600"/>
              </a:spcAft>
            </a:pPr>
            <a:endParaRPr lang="en-US" sz="2000" dirty="0"/>
          </a:p>
          <a:p>
            <a:pPr>
              <a:lnSpc>
                <a:spcPct val="90000"/>
              </a:lnSpc>
              <a:spcAft>
                <a:spcPts val="600"/>
              </a:spcAft>
            </a:pPr>
            <a:r>
              <a:rPr lang="en-US" sz="2000" dirty="0"/>
              <a:t>A line or </a:t>
            </a:r>
            <a:r>
              <a:rPr lang="en-US" sz="2000" b="1" dirty="0"/>
              <a:t>polyline</a:t>
            </a:r>
            <a:r>
              <a:rPr lang="en-US" sz="2000" dirty="0"/>
              <a:t> is composed of a sequence of two or more coordinate pairs called vertices. </a:t>
            </a:r>
          </a:p>
          <a:p>
            <a:pPr>
              <a:lnSpc>
                <a:spcPct val="90000"/>
              </a:lnSpc>
              <a:spcAft>
                <a:spcPts val="600"/>
              </a:spcAft>
            </a:pPr>
            <a:endParaRPr lang="en-US" sz="2000" dirty="0"/>
          </a:p>
          <a:p>
            <a:pPr>
              <a:lnSpc>
                <a:spcPct val="90000"/>
              </a:lnSpc>
              <a:spcAft>
                <a:spcPts val="600"/>
              </a:spcAft>
            </a:pPr>
            <a:r>
              <a:rPr lang="en-US" sz="2000" dirty="0"/>
              <a:t>A </a:t>
            </a:r>
            <a:r>
              <a:rPr lang="en-US" sz="2000" b="1" dirty="0"/>
              <a:t>polygon</a:t>
            </a:r>
            <a:r>
              <a:rPr lang="en-US" sz="2000" dirty="0"/>
              <a:t> is composed of three or more line segments whose starting and ending coordinate pairs are connected. Polygons represent both length (i.e. the perimeter of the area) and area</a:t>
            </a:r>
            <a:endParaRPr lang="en-US" altLang="en-US" sz="2000" dirty="0"/>
          </a:p>
          <a:p>
            <a:pPr>
              <a:lnSpc>
                <a:spcPct val="90000"/>
              </a:lnSpc>
              <a:spcAft>
                <a:spcPts val="600"/>
              </a:spcAft>
            </a:pPr>
            <a:endParaRPr lang="en-US" sz="1700" dirty="0"/>
          </a:p>
        </p:txBody>
      </p:sp>
      <p:pic>
        <p:nvPicPr>
          <p:cNvPr id="9" name="Content Placeholder 4" descr="A picture containing diagram&#10;&#10;Description automatically generated">
            <a:extLst>
              <a:ext uri="{FF2B5EF4-FFF2-40B4-BE49-F238E27FC236}">
                <a16:creationId xmlns:a16="http://schemas.microsoft.com/office/drawing/2014/main" id="{D3EEC2C8-603A-2243-935E-9329A266C13F}"/>
              </a:ext>
            </a:extLst>
          </p:cNvPr>
          <p:cNvPicPr>
            <a:picLocks noChangeAspect="1"/>
          </p:cNvPicPr>
          <p:nvPr/>
        </p:nvPicPr>
        <p:blipFill>
          <a:blip r:embed="rId2"/>
          <a:stretch>
            <a:fillRect/>
          </a:stretch>
        </p:blipFill>
        <p:spPr>
          <a:xfrm>
            <a:off x="477800" y="1370358"/>
            <a:ext cx="5677169" cy="4995909"/>
          </a:xfrm>
          <a:prstGeom prst="rect">
            <a:avLst/>
          </a:prstGeom>
          <a:no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445274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1B9191-A0D5-1143-8CB2-F66366E91F6C}"/>
              </a:ext>
            </a:extLst>
          </p:cNvPr>
          <p:cNvSpPr>
            <a:spLocks noGrp="1"/>
          </p:cNvSpPr>
          <p:nvPr>
            <p:ph type="title"/>
          </p:nvPr>
        </p:nvSpPr>
        <p:spPr>
          <a:xfrm>
            <a:off x="477800" y="491733"/>
            <a:ext cx="11236400" cy="865600"/>
          </a:xfrm>
        </p:spPr>
        <p:txBody>
          <a:bodyPr wrap="square" anchor="t">
            <a:normAutofit/>
          </a:bodyPr>
          <a:lstStyle/>
          <a:p>
            <a:r>
              <a:rPr lang="en-US" altLang="en-US" b="1">
                <a:highlight>
                  <a:srgbClr val="FFFF00"/>
                </a:highlight>
              </a:rPr>
              <a:t>Generalization</a:t>
            </a:r>
            <a:endParaRPr lang="en-US" dirty="0">
              <a:highlight>
                <a:srgbClr val="FFFF00"/>
              </a:highlight>
            </a:endParaRPr>
          </a:p>
        </p:txBody>
      </p:sp>
      <p:sp>
        <p:nvSpPr>
          <p:cNvPr id="2" name="Text Placeholder 1">
            <a:extLst>
              <a:ext uri="{FF2B5EF4-FFF2-40B4-BE49-F238E27FC236}">
                <a16:creationId xmlns:a16="http://schemas.microsoft.com/office/drawing/2014/main" id="{EBC195B8-A00C-734E-BBDD-0F9A851E1768}"/>
              </a:ext>
            </a:extLst>
          </p:cNvPr>
          <p:cNvSpPr>
            <a:spLocks noGrp="1"/>
          </p:cNvSpPr>
          <p:nvPr>
            <p:ph type="body" idx="1"/>
          </p:nvPr>
        </p:nvSpPr>
        <p:spPr>
          <a:xfrm>
            <a:off x="234175" y="2071339"/>
            <a:ext cx="4978088" cy="4077200"/>
          </a:xfrm>
        </p:spPr>
        <p:txBody>
          <a:bodyPr wrap="square" anchor="t">
            <a:normAutofit/>
          </a:bodyPr>
          <a:lstStyle/>
          <a:p>
            <a:pPr>
              <a:spcAft>
                <a:spcPts val="600"/>
              </a:spcAft>
            </a:pPr>
            <a:r>
              <a:rPr lang="en-US" dirty="0"/>
              <a:t>Human and Natural environments are hyper-complex and full of infinite </a:t>
            </a:r>
            <a:r>
              <a:rPr lang="en-US" dirty="0" err="1"/>
              <a:t>detal</a:t>
            </a:r>
            <a:r>
              <a:rPr lang="en-US" dirty="0"/>
              <a:t>.</a:t>
            </a:r>
          </a:p>
          <a:p>
            <a:pPr>
              <a:spcAft>
                <a:spcPts val="600"/>
              </a:spcAft>
            </a:pPr>
            <a:r>
              <a:rPr lang="en-US" dirty="0"/>
              <a:t>Maps work by reducing detail and grouping phenomena together.</a:t>
            </a:r>
          </a:p>
          <a:p>
            <a:pPr>
              <a:spcAft>
                <a:spcPts val="600"/>
              </a:spcAft>
            </a:pPr>
            <a:r>
              <a:rPr lang="en-US" dirty="0"/>
              <a:t>Smoothing, combining, simplifying, selecting, </a:t>
            </a:r>
            <a:r>
              <a:rPr lang="en-US" dirty="0" err="1"/>
              <a:t>ect</a:t>
            </a:r>
            <a:r>
              <a:rPr lang="en-US" dirty="0"/>
              <a:t>.</a:t>
            </a:r>
          </a:p>
          <a:p>
            <a:pPr>
              <a:spcAft>
                <a:spcPts val="600"/>
              </a:spcAft>
            </a:pPr>
            <a:endParaRPr lang="en-US" dirty="0"/>
          </a:p>
        </p:txBody>
      </p:sp>
      <p:pic>
        <p:nvPicPr>
          <p:cNvPr id="5" name="Picture 3" descr="eliminate">
            <a:extLst>
              <a:ext uri="{FF2B5EF4-FFF2-40B4-BE49-F238E27FC236}">
                <a16:creationId xmlns:a16="http://schemas.microsoft.com/office/drawing/2014/main" id="{71721E56-BABA-4945-99CE-E20E87D488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372101" y="1351554"/>
            <a:ext cx="6953795" cy="4154891"/>
          </a:xfrm>
          <a:prstGeom prst="rect">
            <a:avLst/>
          </a:prstGeom>
          <a:noFill/>
          <a:ln w="28575" cap="flat" cmpd="sng">
            <a:solidFill>
              <a:schemeClr val="dk1"/>
            </a:solidFill>
            <a:prstDash val="solid"/>
            <a:round/>
            <a:headEnd type="none" w="sm" len="sm"/>
            <a:tailEnd type="none" w="sm" len="s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97894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C195B8-A00C-734E-BBDD-0F9A851E1768}"/>
              </a:ext>
            </a:extLst>
          </p:cNvPr>
          <p:cNvSpPr>
            <a:spLocks noGrp="1"/>
          </p:cNvSpPr>
          <p:nvPr>
            <p:ph type="body" idx="1"/>
          </p:nvPr>
        </p:nvSpPr>
        <p:spPr>
          <a:xfrm>
            <a:off x="2388611" y="2652012"/>
            <a:ext cx="7818183" cy="388892"/>
          </a:xfrm>
        </p:spPr>
        <p:txBody>
          <a:bodyPr/>
          <a:lstStyle/>
          <a:p>
            <a:endParaRPr lang="en-US" dirty="0"/>
          </a:p>
        </p:txBody>
      </p:sp>
      <p:sp>
        <p:nvSpPr>
          <p:cNvPr id="3" name="Title 2">
            <a:extLst>
              <a:ext uri="{FF2B5EF4-FFF2-40B4-BE49-F238E27FC236}">
                <a16:creationId xmlns:a16="http://schemas.microsoft.com/office/drawing/2014/main" id="{5E1B9191-A0D5-1143-8CB2-F66366E91F6C}"/>
              </a:ext>
            </a:extLst>
          </p:cNvPr>
          <p:cNvSpPr>
            <a:spLocks noGrp="1"/>
          </p:cNvSpPr>
          <p:nvPr>
            <p:ph type="title"/>
          </p:nvPr>
        </p:nvSpPr>
        <p:spPr/>
        <p:txBody>
          <a:bodyPr/>
          <a:lstStyle/>
          <a:p>
            <a:r>
              <a:rPr lang="en-US" altLang="en-US" sz="3600" b="1" dirty="0">
                <a:highlight>
                  <a:srgbClr val="FFFF00"/>
                </a:highlight>
              </a:rPr>
              <a:t>Generalization</a:t>
            </a:r>
            <a:endParaRPr lang="en-US" dirty="0">
              <a:highlight>
                <a:srgbClr val="FFFF00"/>
              </a:highlight>
            </a:endParaRPr>
          </a:p>
        </p:txBody>
      </p:sp>
      <p:pic>
        <p:nvPicPr>
          <p:cNvPr id="4098" name="Picture 2" descr="three Natural Earth US maps, see text above">
            <a:extLst>
              <a:ext uri="{FF2B5EF4-FFF2-40B4-BE49-F238E27FC236}">
                <a16:creationId xmlns:a16="http://schemas.microsoft.com/office/drawing/2014/main" id="{C4CDB216-9BE3-024E-A0C9-B3CC8C85F2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231" y="1440724"/>
            <a:ext cx="8915538" cy="4783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627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28E15E0-4E31-CF48-BB8B-0F1775EF2D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1377" y="-7505"/>
            <a:ext cx="9918404" cy="6865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6142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800" y="491733"/>
            <a:ext cx="11236400" cy="865600"/>
          </a:xfrm>
        </p:spPr>
        <p:txBody>
          <a:bodyPr spcFirstLastPara="1" wrap="square" lIns="91425" tIns="91425" rIns="91425" bIns="91425" anchor="t" anchorCtr="0">
            <a:normAutofit/>
          </a:bodyPr>
          <a:lstStyle/>
          <a:p>
            <a:r>
              <a:rPr lang="en-US" dirty="0">
                <a:highlight>
                  <a:srgbClr val="FFFF00"/>
                </a:highlight>
              </a:rPr>
              <a:t>Scale</a:t>
            </a:r>
          </a:p>
        </p:txBody>
      </p:sp>
      <p:sp>
        <p:nvSpPr>
          <p:cNvPr id="5" name="TextBox 4"/>
          <p:cNvSpPr txBox="1"/>
          <p:nvPr/>
        </p:nvSpPr>
        <p:spPr>
          <a:xfrm>
            <a:off x="1084295" y="2043378"/>
            <a:ext cx="10288555" cy="3770263"/>
          </a:xfrm>
          <a:prstGeom prst="rect">
            <a:avLst/>
          </a:prstGeom>
          <a:solidFill>
            <a:schemeClr val="accent6">
              <a:lumMod val="20000"/>
              <a:lumOff val="80000"/>
            </a:schemeClr>
          </a:solidFill>
        </p:spPr>
        <p:txBody>
          <a:bodyPr wrap="square">
            <a:spAutoFit/>
          </a:bodyPr>
          <a:lstStyle/>
          <a:p>
            <a:pPr>
              <a:spcAft>
                <a:spcPts val="600"/>
              </a:spcAft>
              <a:defRPr/>
            </a:pPr>
            <a:r>
              <a:rPr lang="en-US" sz="3200" dirty="0">
                <a:latin typeface="Roboto" panose="02000000000000000000" pitchFamily="2" charset="0"/>
                <a:ea typeface="Roboto" panose="02000000000000000000" pitchFamily="2" charset="0"/>
                <a:cs typeface="Roboto" panose="02000000000000000000" pitchFamily="2" charset="0"/>
              </a:rPr>
              <a:t>What is scale?</a:t>
            </a:r>
          </a:p>
          <a:p>
            <a:pPr marL="457200" indent="-457200">
              <a:spcAft>
                <a:spcPts val="600"/>
              </a:spcAft>
              <a:buFont typeface="Arial" panose="020B0604020202020204" pitchFamily="34" charset="0"/>
              <a:buChar char="•"/>
              <a:defRPr/>
            </a:pPr>
            <a:r>
              <a:rPr lang="en-US" sz="3200" dirty="0">
                <a:latin typeface="Roboto" panose="02000000000000000000" pitchFamily="2" charset="0"/>
                <a:ea typeface="Roboto" panose="02000000000000000000" pitchFamily="2" charset="0"/>
                <a:cs typeface="Roboto" panose="02000000000000000000" pitchFamily="2" charset="0"/>
              </a:rPr>
              <a:t>The relationship between distance on the map and distance on the ground</a:t>
            </a:r>
          </a:p>
          <a:p>
            <a:pPr marL="457200" indent="-457200">
              <a:spcAft>
                <a:spcPts val="600"/>
              </a:spcAft>
              <a:buFont typeface="Arial" panose="020B0604020202020204" pitchFamily="34" charset="0"/>
              <a:buChar char="•"/>
              <a:defRPr/>
            </a:pPr>
            <a:r>
              <a:rPr lang="en-US" sz="3200" dirty="0"/>
              <a:t>The amount of reduction in the representation of a real world geographic phenomenon on a map: the ratio of map distance to earth distance</a:t>
            </a:r>
          </a:p>
          <a:p>
            <a:pPr marL="457200" indent="-457200">
              <a:spcAft>
                <a:spcPts val="600"/>
              </a:spcAft>
              <a:buFont typeface="Arial" panose="020B0604020202020204" pitchFamily="34" charset="0"/>
              <a:buChar char="•"/>
              <a:defRPr/>
            </a:pPr>
            <a:endParaRPr lang="en-US" sz="32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936995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Expressing Scale</a:t>
            </a:r>
          </a:p>
        </p:txBody>
      </p:sp>
      <p:sp>
        <p:nvSpPr>
          <p:cNvPr id="12291" name="Rectangle 3"/>
          <p:cNvSpPr>
            <a:spLocks noGrp="1" noChangeArrowheads="1"/>
          </p:cNvSpPr>
          <p:nvPr>
            <p:ph type="body" idx="1"/>
          </p:nvPr>
        </p:nvSpPr>
        <p:spPr>
          <a:xfrm>
            <a:off x="960000" y="1714500"/>
            <a:ext cx="4586800" cy="4077200"/>
          </a:xfrm>
        </p:spPr>
        <p:txBody>
          <a:bodyPr wrap="square" anchor="ctr">
            <a:normAutofit/>
          </a:bodyPr>
          <a:lstStyle/>
          <a:p>
            <a:pPr algn="ctr" eaLnBrk="1" hangingPunct="1">
              <a:spcAft>
                <a:spcPts val="600"/>
              </a:spcAft>
              <a:buFontTx/>
              <a:buNone/>
            </a:pPr>
            <a:r>
              <a:rPr lang="en-US" sz="3600" dirty="0"/>
              <a:t>Scale Bar</a:t>
            </a:r>
          </a:p>
          <a:p>
            <a:pPr eaLnBrk="1" hangingPunct="1">
              <a:spcAft>
                <a:spcPts val="600"/>
              </a:spcAft>
              <a:buFontTx/>
              <a:buNone/>
            </a:pPr>
            <a:endParaRPr lang="en-US" dirty="0"/>
          </a:p>
          <a:p>
            <a:pPr eaLnBrk="1" hangingPunct="1">
              <a:spcAft>
                <a:spcPts val="600"/>
              </a:spcAft>
              <a:buFontTx/>
              <a:buNone/>
            </a:pPr>
            <a:endParaRPr lang="en-US" dirty="0"/>
          </a:p>
        </p:txBody>
      </p:sp>
      <p:pic>
        <p:nvPicPr>
          <p:cNvPr id="12292" name="Picture 5" descr="A diagram of a mileage&#10;&#10;Description automatically generated"/>
          <p:cNvPicPr>
            <a:picLocks noChangeAspect="1" noChangeArrowheads="1"/>
          </p:cNvPicPr>
          <p:nvPr/>
        </p:nvPicPr>
        <p:blipFill>
          <a:blip r:embed="rId2" cstate="print"/>
          <a:stretch>
            <a:fillRect/>
          </a:stretch>
        </p:blipFill>
        <p:spPr bwMode="auto">
          <a:xfrm>
            <a:off x="5974333" y="1655535"/>
            <a:ext cx="5737200" cy="4434464"/>
          </a:xfrm>
          <a:prstGeom prst="rect">
            <a:avLst/>
          </a:prstGeom>
          <a:no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667374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Expressing Scale</a:t>
            </a:r>
          </a:p>
        </p:txBody>
      </p:sp>
      <p:sp>
        <p:nvSpPr>
          <p:cNvPr id="13315" name="Rectangle 3"/>
          <p:cNvSpPr>
            <a:spLocks noGrp="1" noChangeArrowheads="1"/>
          </p:cNvSpPr>
          <p:nvPr>
            <p:ph type="body" idx="1"/>
          </p:nvPr>
        </p:nvSpPr>
        <p:spPr>
          <a:xfrm>
            <a:off x="6226640" y="1600200"/>
            <a:ext cx="5487560" cy="4406800"/>
          </a:xfrm>
          <a:ln w="28575">
            <a:solidFill>
              <a:schemeClr val="bg2"/>
            </a:solidFill>
          </a:ln>
        </p:spPr>
        <p:txBody>
          <a:bodyPr anchor="ctr"/>
          <a:lstStyle/>
          <a:p>
            <a:pPr algn="ctr" eaLnBrk="1" hangingPunct="1">
              <a:buFontTx/>
              <a:buNone/>
            </a:pPr>
            <a:r>
              <a:rPr lang="en-US" sz="3200" dirty="0"/>
              <a:t>1 inch = 2000 feet </a:t>
            </a:r>
          </a:p>
          <a:p>
            <a:pPr algn="ctr" eaLnBrk="1" hangingPunct="1">
              <a:buFontTx/>
              <a:buNone/>
            </a:pPr>
            <a:r>
              <a:rPr lang="en-US" sz="3200" dirty="0"/>
              <a:t>One inch equals 200 feet</a:t>
            </a:r>
          </a:p>
          <a:p>
            <a:pPr eaLnBrk="1" hangingPunct="1">
              <a:buFontTx/>
              <a:buNone/>
            </a:pPr>
            <a:endParaRPr lang="en-US" sz="1800" dirty="0"/>
          </a:p>
        </p:txBody>
      </p:sp>
      <p:sp>
        <p:nvSpPr>
          <p:cNvPr id="3" name="Text Placeholder 2">
            <a:extLst>
              <a:ext uri="{FF2B5EF4-FFF2-40B4-BE49-F238E27FC236}">
                <a16:creationId xmlns:a16="http://schemas.microsoft.com/office/drawing/2014/main" id="{36A4F564-0412-8B47-BFA1-5618B3B4DA6A}"/>
              </a:ext>
            </a:extLst>
          </p:cNvPr>
          <p:cNvSpPr>
            <a:spLocks noGrp="1"/>
          </p:cNvSpPr>
          <p:nvPr>
            <p:ph type="body" idx="2"/>
          </p:nvPr>
        </p:nvSpPr>
        <p:spPr/>
        <p:txBody>
          <a:bodyPr anchor="ctr"/>
          <a:lstStyle/>
          <a:p>
            <a:pPr marL="203195" indent="0">
              <a:buNone/>
            </a:pPr>
            <a:r>
              <a:rPr lang="en-US" sz="3200" dirty="0"/>
              <a:t>Verbal/Written Scale</a:t>
            </a:r>
          </a:p>
          <a:p>
            <a:pPr marL="203195" indent="0">
              <a:buNone/>
            </a:pPr>
            <a:endParaRPr lang="en-US" sz="3200" dirty="0"/>
          </a:p>
          <a:p>
            <a:pPr marL="203195" indent="0">
              <a:buNone/>
            </a:pPr>
            <a:r>
              <a:rPr lang="en-US" dirty="0"/>
              <a:t>Simply states what distance on the map is equal to what distance on the ground</a:t>
            </a:r>
          </a:p>
          <a:p>
            <a:endParaRPr lang="en-US" dirty="0"/>
          </a:p>
        </p:txBody>
      </p:sp>
    </p:spTree>
    <p:extLst>
      <p:ext uri="{BB962C8B-B14F-4D97-AF65-F5344CB8AC3E}">
        <p14:creationId xmlns:p14="http://schemas.microsoft.com/office/powerpoint/2010/main" val="2443088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Expressing Scale</a:t>
            </a:r>
          </a:p>
        </p:txBody>
      </p:sp>
      <p:sp>
        <p:nvSpPr>
          <p:cNvPr id="13315" name="Rectangle 3"/>
          <p:cNvSpPr>
            <a:spLocks noGrp="1" noChangeArrowheads="1"/>
          </p:cNvSpPr>
          <p:nvPr>
            <p:ph type="body" idx="1"/>
          </p:nvPr>
        </p:nvSpPr>
        <p:spPr>
          <a:xfrm>
            <a:off x="6226640" y="1600200"/>
            <a:ext cx="5487560" cy="4406800"/>
          </a:xfrm>
          <a:ln w="28575">
            <a:solidFill>
              <a:schemeClr val="bg2"/>
            </a:solidFill>
          </a:ln>
        </p:spPr>
        <p:txBody>
          <a:bodyPr anchor="ctr"/>
          <a:lstStyle/>
          <a:p>
            <a:pPr eaLnBrk="1" hangingPunct="1">
              <a:buFontTx/>
              <a:buNone/>
            </a:pPr>
            <a:endParaRPr lang="en-US" sz="1800" dirty="0"/>
          </a:p>
        </p:txBody>
      </p:sp>
      <p:sp>
        <p:nvSpPr>
          <p:cNvPr id="3" name="Text Placeholder 2">
            <a:extLst>
              <a:ext uri="{FF2B5EF4-FFF2-40B4-BE49-F238E27FC236}">
                <a16:creationId xmlns:a16="http://schemas.microsoft.com/office/drawing/2014/main" id="{36A4F564-0412-8B47-BFA1-5618B3B4DA6A}"/>
              </a:ext>
            </a:extLst>
          </p:cNvPr>
          <p:cNvSpPr>
            <a:spLocks noGrp="1"/>
          </p:cNvSpPr>
          <p:nvPr>
            <p:ph type="body" idx="2"/>
          </p:nvPr>
        </p:nvSpPr>
        <p:spPr/>
        <p:txBody>
          <a:bodyPr anchor="ctr"/>
          <a:lstStyle/>
          <a:p>
            <a:pPr eaLnBrk="1" hangingPunct="1">
              <a:buFontTx/>
              <a:buNone/>
            </a:pPr>
            <a:r>
              <a:rPr lang="en-US" sz="3200" dirty="0"/>
              <a:t>Representative fraction</a:t>
            </a:r>
          </a:p>
          <a:p>
            <a:pPr marL="203195" indent="0">
              <a:buNone/>
            </a:pPr>
            <a:endParaRPr lang="en-US" sz="3200" dirty="0"/>
          </a:p>
          <a:p>
            <a:pPr>
              <a:spcBef>
                <a:spcPct val="50000"/>
              </a:spcBef>
            </a:pPr>
            <a:r>
              <a:rPr lang="en-US" sz="2000" dirty="0"/>
              <a:t>A representative fraction indicates ratio between the number of units on the map to the number of units on the ground.</a:t>
            </a:r>
          </a:p>
          <a:p>
            <a:pPr>
              <a:spcBef>
                <a:spcPct val="50000"/>
              </a:spcBef>
            </a:pPr>
            <a:r>
              <a:rPr lang="en-US" sz="2000" dirty="0"/>
              <a:t>Note that the units are the SAME in the numerator and denominator</a:t>
            </a:r>
          </a:p>
          <a:p>
            <a:endParaRPr lang="en-US" dirty="0"/>
          </a:p>
        </p:txBody>
      </p:sp>
      <p:sp>
        <p:nvSpPr>
          <p:cNvPr id="6" name="TextBox 5">
            <a:extLst>
              <a:ext uri="{FF2B5EF4-FFF2-40B4-BE49-F238E27FC236}">
                <a16:creationId xmlns:a16="http://schemas.microsoft.com/office/drawing/2014/main" id="{2154AC8A-B547-124A-B807-11C3A60BA235}"/>
              </a:ext>
            </a:extLst>
          </p:cNvPr>
          <p:cNvSpPr txBox="1"/>
          <p:nvPr/>
        </p:nvSpPr>
        <p:spPr>
          <a:xfrm>
            <a:off x="5920039" y="2989362"/>
            <a:ext cx="6100762" cy="584775"/>
          </a:xfrm>
          <a:prstGeom prst="rect">
            <a:avLst/>
          </a:prstGeom>
          <a:noFill/>
        </p:spPr>
        <p:txBody>
          <a:bodyPr wrap="square">
            <a:spAutoFit/>
          </a:bodyPr>
          <a:lstStyle/>
          <a:p>
            <a:pPr algn="ctr" eaLnBrk="1" hangingPunct="1">
              <a:buFontTx/>
              <a:buNone/>
            </a:pPr>
            <a:r>
              <a:rPr lang="en-US" sz="3200" dirty="0"/>
              <a:t>1: 24,000</a:t>
            </a:r>
          </a:p>
        </p:txBody>
      </p:sp>
      <p:sp>
        <p:nvSpPr>
          <p:cNvPr id="7" name="Line 15">
            <a:extLst>
              <a:ext uri="{FF2B5EF4-FFF2-40B4-BE49-F238E27FC236}">
                <a16:creationId xmlns:a16="http://schemas.microsoft.com/office/drawing/2014/main" id="{F0ABBFAB-773C-4840-B030-7DAAAE105FBC}"/>
              </a:ext>
            </a:extLst>
          </p:cNvPr>
          <p:cNvSpPr>
            <a:spLocks noChangeShapeType="1"/>
          </p:cNvSpPr>
          <p:nvPr/>
        </p:nvSpPr>
        <p:spPr bwMode="auto">
          <a:xfrm flipH="1" flipV="1">
            <a:off x="9358313" y="3550304"/>
            <a:ext cx="381000" cy="533400"/>
          </a:xfrm>
          <a:prstGeom prst="line">
            <a:avLst/>
          </a:prstGeom>
          <a:noFill/>
          <a:ln w="9525">
            <a:solidFill>
              <a:schemeClr val="tx1"/>
            </a:solidFill>
            <a:round/>
            <a:headEnd/>
            <a:tailEnd type="triangle" w="med" len="med"/>
          </a:ln>
        </p:spPr>
        <p:txBody>
          <a:bodyPr/>
          <a:lstStyle/>
          <a:p>
            <a:endParaRPr lang="en-US"/>
          </a:p>
        </p:txBody>
      </p:sp>
      <p:sp>
        <p:nvSpPr>
          <p:cNvPr id="8" name="Text Box 16">
            <a:extLst>
              <a:ext uri="{FF2B5EF4-FFF2-40B4-BE49-F238E27FC236}">
                <a16:creationId xmlns:a16="http://schemas.microsoft.com/office/drawing/2014/main" id="{01AE4740-5EE3-6E41-9EAF-9775476944FD}"/>
              </a:ext>
            </a:extLst>
          </p:cNvPr>
          <p:cNvSpPr txBox="1">
            <a:spLocks noChangeArrowheads="1"/>
          </p:cNvSpPr>
          <p:nvPr/>
        </p:nvSpPr>
        <p:spPr bwMode="auto">
          <a:xfrm>
            <a:off x="6827358" y="4159547"/>
            <a:ext cx="1582574" cy="307777"/>
          </a:xfrm>
          <a:prstGeom prst="rect">
            <a:avLst/>
          </a:prstGeom>
          <a:noFill/>
          <a:ln w="9525">
            <a:solidFill>
              <a:schemeClr val="tx1"/>
            </a:solidFill>
            <a:miter lim="800000"/>
            <a:headEnd/>
            <a:tailEnd/>
          </a:ln>
        </p:spPr>
        <p:txBody>
          <a:bodyPr wrap="square">
            <a:spAutoFit/>
          </a:bodyPr>
          <a:lstStyle/>
          <a:p>
            <a:pPr>
              <a:spcBef>
                <a:spcPct val="50000"/>
              </a:spcBef>
            </a:pPr>
            <a:r>
              <a:rPr lang="en-US" dirty="0"/>
              <a:t>Map Distance</a:t>
            </a:r>
          </a:p>
        </p:txBody>
      </p:sp>
      <p:sp>
        <p:nvSpPr>
          <p:cNvPr id="9" name="Line 17">
            <a:extLst>
              <a:ext uri="{FF2B5EF4-FFF2-40B4-BE49-F238E27FC236}">
                <a16:creationId xmlns:a16="http://schemas.microsoft.com/office/drawing/2014/main" id="{3E59656A-4BA8-2A4E-9ABD-E06044AC9553}"/>
              </a:ext>
            </a:extLst>
          </p:cNvPr>
          <p:cNvSpPr>
            <a:spLocks noChangeShapeType="1"/>
          </p:cNvSpPr>
          <p:nvPr/>
        </p:nvSpPr>
        <p:spPr bwMode="auto">
          <a:xfrm flipV="1">
            <a:off x="8001000" y="3574137"/>
            <a:ext cx="381000" cy="509567"/>
          </a:xfrm>
          <a:prstGeom prst="line">
            <a:avLst/>
          </a:prstGeom>
          <a:noFill/>
          <a:ln w="9525">
            <a:solidFill>
              <a:schemeClr val="tx1"/>
            </a:solidFill>
            <a:round/>
            <a:headEnd/>
            <a:tailEnd type="triangle" w="med" len="med"/>
          </a:ln>
        </p:spPr>
        <p:txBody>
          <a:bodyPr/>
          <a:lstStyle/>
          <a:p>
            <a:endParaRPr lang="en-US"/>
          </a:p>
        </p:txBody>
      </p:sp>
      <p:sp>
        <p:nvSpPr>
          <p:cNvPr id="10" name="Text Box 18">
            <a:extLst>
              <a:ext uri="{FF2B5EF4-FFF2-40B4-BE49-F238E27FC236}">
                <a16:creationId xmlns:a16="http://schemas.microsoft.com/office/drawing/2014/main" id="{2017E57B-9206-0449-81B3-0E072F2DE08A}"/>
              </a:ext>
            </a:extLst>
          </p:cNvPr>
          <p:cNvSpPr txBox="1">
            <a:spLocks noChangeArrowheads="1"/>
          </p:cNvSpPr>
          <p:nvPr/>
        </p:nvSpPr>
        <p:spPr bwMode="auto">
          <a:xfrm>
            <a:off x="9133051" y="4183737"/>
            <a:ext cx="1582574" cy="307777"/>
          </a:xfrm>
          <a:prstGeom prst="rect">
            <a:avLst/>
          </a:prstGeom>
          <a:noFill/>
          <a:ln w="9525">
            <a:solidFill>
              <a:schemeClr val="tx1"/>
            </a:solidFill>
            <a:miter lim="800000"/>
            <a:headEnd/>
            <a:tailEnd/>
          </a:ln>
        </p:spPr>
        <p:txBody>
          <a:bodyPr wrap="square">
            <a:spAutoFit/>
          </a:bodyPr>
          <a:lstStyle/>
          <a:p>
            <a:pPr>
              <a:spcBef>
                <a:spcPct val="50000"/>
              </a:spcBef>
            </a:pPr>
            <a:r>
              <a:rPr lang="en-US"/>
              <a:t>Ground Distance</a:t>
            </a:r>
          </a:p>
        </p:txBody>
      </p:sp>
    </p:spTree>
    <p:extLst>
      <p:ext uri="{BB962C8B-B14F-4D97-AF65-F5344CB8AC3E}">
        <p14:creationId xmlns:p14="http://schemas.microsoft.com/office/powerpoint/2010/main" val="1717652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p:txBody>
          <a:bodyPr/>
          <a:lstStyle/>
          <a:p>
            <a:pPr eaLnBrk="1" hangingPunct="1">
              <a:buFontTx/>
              <a:buNone/>
            </a:pPr>
            <a:r>
              <a:rPr lang="en-US" sz="3000" dirty="0"/>
              <a:t>Cartographic Convention for expressing scale</a:t>
            </a:r>
          </a:p>
          <a:p>
            <a:pPr eaLnBrk="1" hangingPunct="1">
              <a:buFontTx/>
              <a:buNone/>
            </a:pPr>
            <a:endParaRPr lang="en-US" sz="2000" dirty="0"/>
          </a:p>
          <a:p>
            <a:pPr algn="ctr" eaLnBrk="1" hangingPunct="1">
              <a:buFontTx/>
              <a:buNone/>
            </a:pPr>
            <a:r>
              <a:rPr lang="en-US" sz="2800" dirty="0"/>
              <a:t>Large Scale</a:t>
            </a:r>
          </a:p>
          <a:p>
            <a:pPr algn="ctr" eaLnBrk="1" hangingPunct="1">
              <a:buFontTx/>
              <a:buNone/>
            </a:pPr>
            <a:r>
              <a:rPr lang="en-US" sz="2800" dirty="0"/>
              <a:t>vs.</a:t>
            </a:r>
          </a:p>
          <a:p>
            <a:pPr algn="ctr" eaLnBrk="1" hangingPunct="1">
              <a:buFontTx/>
              <a:buNone/>
            </a:pPr>
            <a:r>
              <a:rPr lang="en-US" sz="2800" dirty="0"/>
              <a:t>Small Scale</a:t>
            </a:r>
          </a:p>
          <a:p>
            <a:pPr eaLnBrk="1" hangingPunct="1">
              <a:buFontTx/>
              <a:buNone/>
            </a:pPr>
            <a:endParaRPr lang="en-US" sz="1600" dirty="0"/>
          </a:p>
        </p:txBody>
      </p:sp>
      <p:sp>
        <p:nvSpPr>
          <p:cNvPr id="2" name="Title 1"/>
          <p:cNvSpPr>
            <a:spLocks noGrp="1"/>
          </p:cNvSpPr>
          <p:nvPr>
            <p:ph type="title"/>
          </p:nvPr>
        </p:nvSpPr>
        <p:spPr/>
        <p:txBody>
          <a:bodyPr/>
          <a:lstStyle/>
          <a:p>
            <a:r>
              <a:rPr lang="en-US" dirty="0">
                <a:highlight>
                  <a:srgbClr val="FFFF00"/>
                </a:highlight>
              </a:rPr>
              <a:t>Large vs. small scale</a:t>
            </a:r>
          </a:p>
        </p:txBody>
      </p:sp>
      <p:sp>
        <p:nvSpPr>
          <p:cNvPr id="15364" name="Text Box 4"/>
          <p:cNvSpPr txBox="1">
            <a:spLocks noChangeArrowheads="1"/>
          </p:cNvSpPr>
          <p:nvPr/>
        </p:nvSpPr>
        <p:spPr bwMode="auto">
          <a:xfrm>
            <a:off x="2304222" y="4644364"/>
            <a:ext cx="1752600" cy="519113"/>
          </a:xfrm>
          <a:prstGeom prst="rect">
            <a:avLst/>
          </a:prstGeom>
          <a:solidFill>
            <a:srgbClr val="FFFF00"/>
          </a:solidFill>
          <a:ln w="9525">
            <a:noFill/>
            <a:miter lim="800000"/>
            <a:headEnd/>
            <a:tailEnd/>
          </a:ln>
        </p:spPr>
        <p:txBody>
          <a:bodyPr>
            <a:spAutoFit/>
          </a:bodyPr>
          <a:lstStyle/>
          <a:p>
            <a:pPr>
              <a:spcBef>
                <a:spcPct val="50000"/>
              </a:spcBef>
            </a:pPr>
            <a:r>
              <a:rPr lang="en-US" sz="2800" dirty="0"/>
              <a:t>1:20,000</a:t>
            </a:r>
          </a:p>
        </p:txBody>
      </p:sp>
      <p:sp>
        <p:nvSpPr>
          <p:cNvPr id="15365" name="Text Box 5"/>
          <p:cNvSpPr txBox="1">
            <a:spLocks noChangeArrowheads="1"/>
          </p:cNvSpPr>
          <p:nvPr/>
        </p:nvSpPr>
        <p:spPr bwMode="auto">
          <a:xfrm>
            <a:off x="8351630" y="4644364"/>
            <a:ext cx="1905000" cy="519113"/>
          </a:xfrm>
          <a:prstGeom prst="rect">
            <a:avLst/>
          </a:prstGeom>
          <a:solidFill>
            <a:srgbClr val="FFFF00"/>
          </a:solidFill>
          <a:ln w="9525">
            <a:noFill/>
            <a:miter lim="800000"/>
            <a:headEnd/>
            <a:tailEnd/>
          </a:ln>
        </p:spPr>
        <p:txBody>
          <a:bodyPr>
            <a:spAutoFit/>
          </a:bodyPr>
          <a:lstStyle/>
          <a:p>
            <a:pPr>
              <a:spcBef>
                <a:spcPct val="50000"/>
              </a:spcBef>
            </a:pPr>
            <a:r>
              <a:rPr lang="en-US" sz="2800" dirty="0"/>
              <a:t>1:200,000</a:t>
            </a:r>
          </a:p>
        </p:txBody>
      </p:sp>
      <p:pic>
        <p:nvPicPr>
          <p:cNvPr id="15366" name="Picture 7"/>
          <p:cNvPicPr>
            <a:picLocks noChangeAspect="1" noChangeArrowheads="1"/>
          </p:cNvPicPr>
          <p:nvPr/>
        </p:nvPicPr>
        <p:blipFill>
          <a:blip r:embed="rId2" cstate="print"/>
          <a:srcRect/>
          <a:stretch>
            <a:fillRect/>
          </a:stretch>
        </p:blipFill>
        <p:spPr bwMode="auto">
          <a:xfrm>
            <a:off x="7704724" y="2092764"/>
            <a:ext cx="3198813" cy="2465388"/>
          </a:xfrm>
          <a:prstGeom prst="rect">
            <a:avLst/>
          </a:prstGeom>
          <a:noFill/>
          <a:ln w="9525">
            <a:noFill/>
            <a:miter lim="800000"/>
            <a:headEnd/>
            <a:tailEnd/>
          </a:ln>
        </p:spPr>
      </p:pic>
      <p:pic>
        <p:nvPicPr>
          <p:cNvPr id="15367" name="Picture 8"/>
          <p:cNvPicPr>
            <a:picLocks noChangeAspect="1" noChangeArrowheads="1"/>
          </p:cNvPicPr>
          <p:nvPr/>
        </p:nvPicPr>
        <p:blipFill>
          <a:blip r:embed="rId3" cstate="print"/>
          <a:srcRect/>
          <a:stretch>
            <a:fillRect/>
          </a:stretch>
        </p:blipFill>
        <p:spPr bwMode="auto">
          <a:xfrm>
            <a:off x="1581116" y="2092764"/>
            <a:ext cx="3198813" cy="2465388"/>
          </a:xfrm>
          <a:prstGeom prst="rect">
            <a:avLst/>
          </a:prstGeom>
          <a:noFill/>
          <a:ln w="9525">
            <a:noFill/>
            <a:miter lim="800000"/>
            <a:headEnd/>
            <a:tailEnd/>
          </a:ln>
        </p:spPr>
      </p:pic>
      <p:cxnSp>
        <p:nvCxnSpPr>
          <p:cNvPr id="3" name="Straight Arrow Connector 2"/>
          <p:cNvCxnSpPr/>
          <p:nvPr/>
        </p:nvCxnSpPr>
        <p:spPr>
          <a:xfrm flipH="1">
            <a:off x="4114800" y="2626164"/>
            <a:ext cx="8382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0" name="Straight Arrow Connector 9"/>
          <p:cNvCxnSpPr/>
          <p:nvPr/>
        </p:nvCxnSpPr>
        <p:spPr>
          <a:xfrm flipV="1">
            <a:off x="7010400" y="3388164"/>
            <a:ext cx="914400" cy="2286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4" name="Rectangle 3"/>
          <p:cNvSpPr/>
          <p:nvPr/>
        </p:nvSpPr>
        <p:spPr>
          <a:xfrm>
            <a:off x="676786" y="5249689"/>
            <a:ext cx="5742608" cy="1477328"/>
          </a:xfrm>
          <a:prstGeom prst="rect">
            <a:avLst/>
          </a:prstGeom>
        </p:spPr>
        <p:txBody>
          <a:bodyPr wrap="square">
            <a:spAutoFit/>
          </a:bodyPr>
          <a:lstStyle/>
          <a:p>
            <a:r>
              <a:rPr lang="en-US" dirty="0"/>
              <a:t>Large scale maps show a smaller amount of area with a greater amount of detail.  The geographic extent shown on a large scale map is small.  A large scaled map expressed as a representative scale would have a smaller number to the right of the ratio.  </a:t>
            </a:r>
          </a:p>
        </p:txBody>
      </p:sp>
      <p:sp>
        <p:nvSpPr>
          <p:cNvPr id="5" name="Rectangle 4"/>
          <p:cNvSpPr/>
          <p:nvPr/>
        </p:nvSpPr>
        <p:spPr>
          <a:xfrm>
            <a:off x="6747565" y="5323731"/>
            <a:ext cx="5113130" cy="1200329"/>
          </a:xfrm>
          <a:prstGeom prst="rect">
            <a:avLst/>
          </a:prstGeom>
        </p:spPr>
        <p:txBody>
          <a:bodyPr wrap="square">
            <a:spAutoFit/>
          </a:bodyPr>
          <a:lstStyle/>
          <a:p>
            <a:r>
              <a:rPr lang="en-US"/>
              <a:t>Small scale maps show a larger geographic area with few details on them.  The RF scale of a small scale map would have a much larger number to the right of the colon.</a:t>
            </a:r>
          </a:p>
        </p:txBody>
      </p:sp>
      <p:sp>
        <p:nvSpPr>
          <p:cNvPr id="6" name="Rectangle 5"/>
          <p:cNvSpPr/>
          <p:nvPr/>
        </p:nvSpPr>
        <p:spPr>
          <a:xfrm>
            <a:off x="7738609" y="6510749"/>
            <a:ext cx="4450257" cy="584776"/>
          </a:xfrm>
          <a:prstGeom prst="rect">
            <a:avLst/>
          </a:prstGeom>
        </p:spPr>
        <p:txBody>
          <a:bodyPr wrap="none">
            <a:spAutoFit/>
          </a:bodyPr>
          <a:lstStyle/>
          <a:p>
            <a:r>
              <a:rPr lang="en-US" sz="1600">
                <a:hlinkClick r:id="rId4"/>
              </a:rPr>
              <a:t>https://www.gislounge.com/understanding-scale/</a:t>
            </a:r>
            <a:endParaRPr lang="en-US" sz="1600"/>
          </a:p>
          <a:p>
            <a:endParaRPr lang="en-US" sz="1600"/>
          </a:p>
        </p:txBody>
      </p:sp>
    </p:spTree>
    <p:extLst>
      <p:ext uri="{BB962C8B-B14F-4D97-AF65-F5344CB8AC3E}">
        <p14:creationId xmlns:p14="http://schemas.microsoft.com/office/powerpoint/2010/main" val="1183596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082030-475E-FF47-9865-EC91F1122DD5}"/>
              </a:ext>
            </a:extLst>
          </p:cNvPr>
          <p:cNvSpPr txBox="1"/>
          <p:nvPr/>
        </p:nvSpPr>
        <p:spPr>
          <a:xfrm>
            <a:off x="3128440" y="2063420"/>
            <a:ext cx="6100762" cy="1569660"/>
          </a:xfrm>
          <a:prstGeom prst="rect">
            <a:avLst/>
          </a:prstGeom>
          <a:noFill/>
        </p:spPr>
        <p:txBody>
          <a:bodyPr wrap="square">
            <a:spAutoFit/>
          </a:bodyPr>
          <a:lstStyle/>
          <a:p>
            <a:r>
              <a:rPr lang="en-US" sz="3200" dirty="0">
                <a:solidFill>
                  <a:schemeClr val="tx2"/>
                </a:solidFill>
                <a:hlinkClick r:id="rId2"/>
              </a:rPr>
              <a:t>https://www.nytimes.com/interactive/2022/12/13/climate/climate-footprint-map-neighborhood.html</a:t>
            </a:r>
            <a:endParaRPr lang="en-US" sz="3200" dirty="0">
              <a:solidFill>
                <a:schemeClr val="tx2"/>
              </a:solidFill>
            </a:endParaRPr>
          </a:p>
        </p:txBody>
      </p:sp>
    </p:spTree>
    <p:extLst>
      <p:ext uri="{BB962C8B-B14F-4D97-AF65-F5344CB8AC3E}">
        <p14:creationId xmlns:p14="http://schemas.microsoft.com/office/powerpoint/2010/main" val="3353195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p:txBody>
          <a:bodyPr/>
          <a:lstStyle/>
          <a:p>
            <a:pPr eaLnBrk="1" hangingPunct="1">
              <a:buFontTx/>
              <a:buNone/>
            </a:pPr>
            <a:r>
              <a:rPr lang="en-US" sz="3000" dirty="0"/>
              <a:t>Cartographic Convention for expressing scale</a:t>
            </a:r>
          </a:p>
          <a:p>
            <a:pPr eaLnBrk="1" hangingPunct="1">
              <a:buFontTx/>
              <a:buNone/>
            </a:pPr>
            <a:endParaRPr lang="en-US" sz="3000" dirty="0"/>
          </a:p>
          <a:p>
            <a:pPr eaLnBrk="1" hangingPunct="1">
              <a:buFontTx/>
              <a:buNone/>
            </a:pPr>
            <a:r>
              <a:rPr lang="en-US" sz="3000" dirty="0"/>
              <a:t>Large Scale</a:t>
            </a:r>
          </a:p>
          <a:p>
            <a:pPr eaLnBrk="1" hangingPunct="1">
              <a:buFontTx/>
              <a:buNone/>
            </a:pPr>
            <a:r>
              <a:rPr lang="en-US" sz="3000" dirty="0"/>
              <a:t>(Fine details)</a:t>
            </a:r>
          </a:p>
          <a:p>
            <a:pPr eaLnBrk="1" hangingPunct="1">
              <a:buFontTx/>
              <a:buNone/>
            </a:pPr>
            <a:endParaRPr lang="en-US" sz="3000" dirty="0"/>
          </a:p>
          <a:p>
            <a:pPr eaLnBrk="1" hangingPunct="1">
              <a:buFontTx/>
              <a:buNone/>
            </a:pPr>
            <a:endParaRPr lang="en-US" sz="3000" dirty="0"/>
          </a:p>
          <a:p>
            <a:pPr eaLnBrk="1" hangingPunct="1">
              <a:buFontTx/>
              <a:buNone/>
            </a:pPr>
            <a:r>
              <a:rPr lang="en-US" sz="3000" dirty="0"/>
              <a:t>Small Scale</a:t>
            </a:r>
          </a:p>
          <a:p>
            <a:pPr eaLnBrk="1" hangingPunct="1">
              <a:buFontTx/>
              <a:buNone/>
            </a:pPr>
            <a:r>
              <a:rPr lang="en-US" sz="3000" dirty="0"/>
              <a:t>(Coarse details)</a:t>
            </a:r>
          </a:p>
          <a:p>
            <a:pPr eaLnBrk="1" hangingPunct="1">
              <a:buFontTx/>
              <a:buNone/>
            </a:pPr>
            <a:endParaRPr lang="en-US" sz="3000" dirty="0"/>
          </a:p>
        </p:txBody>
      </p:sp>
      <p:sp>
        <p:nvSpPr>
          <p:cNvPr id="16388" name="Text Box 4"/>
          <p:cNvSpPr txBox="1">
            <a:spLocks noChangeArrowheads="1"/>
          </p:cNvSpPr>
          <p:nvPr/>
        </p:nvSpPr>
        <p:spPr bwMode="auto">
          <a:xfrm>
            <a:off x="4572000" y="2895601"/>
            <a:ext cx="1752600" cy="519113"/>
          </a:xfrm>
          <a:prstGeom prst="rect">
            <a:avLst/>
          </a:prstGeom>
          <a:solidFill>
            <a:srgbClr val="FFFF00"/>
          </a:solidFill>
          <a:ln w="9525">
            <a:noFill/>
            <a:miter lim="800000"/>
            <a:headEnd/>
            <a:tailEnd/>
          </a:ln>
        </p:spPr>
        <p:txBody>
          <a:bodyPr>
            <a:spAutoFit/>
          </a:bodyPr>
          <a:lstStyle/>
          <a:p>
            <a:pPr>
              <a:spcBef>
                <a:spcPct val="50000"/>
              </a:spcBef>
            </a:pPr>
            <a:r>
              <a:rPr lang="en-US" sz="2800" dirty="0"/>
              <a:t>1:20,000</a:t>
            </a:r>
          </a:p>
        </p:txBody>
      </p:sp>
      <p:sp>
        <p:nvSpPr>
          <p:cNvPr id="16389" name="Text Box 5"/>
          <p:cNvSpPr txBox="1">
            <a:spLocks noChangeArrowheads="1"/>
          </p:cNvSpPr>
          <p:nvPr/>
        </p:nvSpPr>
        <p:spPr bwMode="auto">
          <a:xfrm>
            <a:off x="4495800" y="5155099"/>
            <a:ext cx="1905000" cy="519113"/>
          </a:xfrm>
          <a:prstGeom prst="rect">
            <a:avLst/>
          </a:prstGeom>
          <a:solidFill>
            <a:srgbClr val="FFFF00"/>
          </a:solidFill>
          <a:ln w="9525">
            <a:noFill/>
            <a:miter lim="800000"/>
            <a:headEnd/>
            <a:tailEnd/>
          </a:ln>
        </p:spPr>
        <p:txBody>
          <a:bodyPr>
            <a:spAutoFit/>
          </a:bodyPr>
          <a:lstStyle/>
          <a:p>
            <a:pPr>
              <a:spcBef>
                <a:spcPct val="50000"/>
              </a:spcBef>
            </a:pPr>
            <a:r>
              <a:rPr lang="en-US" sz="2800" dirty="0"/>
              <a:t>1:200,000</a:t>
            </a:r>
          </a:p>
        </p:txBody>
      </p:sp>
      <p:sp>
        <p:nvSpPr>
          <p:cNvPr id="16390" name="Text Box 6"/>
          <p:cNvSpPr txBox="1">
            <a:spLocks noChangeArrowheads="1"/>
          </p:cNvSpPr>
          <p:nvPr/>
        </p:nvSpPr>
        <p:spPr bwMode="auto">
          <a:xfrm>
            <a:off x="6777038" y="2705832"/>
            <a:ext cx="4038600" cy="1262063"/>
          </a:xfrm>
          <a:prstGeom prst="rect">
            <a:avLst/>
          </a:prstGeom>
          <a:noFill/>
          <a:ln w="9525">
            <a:noFill/>
            <a:miter lim="800000"/>
            <a:headEnd/>
            <a:tailEnd/>
          </a:ln>
        </p:spPr>
        <p:txBody>
          <a:bodyPr>
            <a:spAutoFit/>
          </a:bodyPr>
          <a:lstStyle/>
          <a:p>
            <a:pPr>
              <a:spcBef>
                <a:spcPct val="50000"/>
              </a:spcBef>
            </a:pPr>
            <a:r>
              <a:rPr lang="en-US" sz="2400" dirty="0"/>
              <a:t>Large scale = larger fraction = zoomed in </a:t>
            </a:r>
            <a:br>
              <a:rPr lang="en-US" sz="2400" dirty="0"/>
            </a:br>
            <a:r>
              <a:rPr lang="en-US" sz="2400" dirty="0"/>
              <a:t>  – think </a:t>
            </a:r>
            <a:r>
              <a:rPr lang="en-US" sz="2800" dirty="0">
                <a:solidFill>
                  <a:srgbClr val="0070C0"/>
                </a:solidFill>
              </a:rPr>
              <a:t>LARGE</a:t>
            </a:r>
            <a:r>
              <a:rPr lang="en-US" sz="2400" dirty="0">
                <a:solidFill>
                  <a:srgbClr val="0070C0"/>
                </a:solidFill>
              </a:rPr>
              <a:t> features</a:t>
            </a:r>
          </a:p>
        </p:txBody>
      </p:sp>
      <p:sp>
        <p:nvSpPr>
          <p:cNvPr id="16391" name="Text Box 7"/>
          <p:cNvSpPr txBox="1">
            <a:spLocks noChangeArrowheads="1"/>
          </p:cNvSpPr>
          <p:nvPr/>
        </p:nvSpPr>
        <p:spPr bwMode="auto">
          <a:xfrm>
            <a:off x="6667500" y="4699485"/>
            <a:ext cx="3657600" cy="1200150"/>
          </a:xfrm>
          <a:prstGeom prst="rect">
            <a:avLst/>
          </a:prstGeom>
          <a:noFill/>
          <a:ln w="9525">
            <a:noFill/>
            <a:miter lim="800000"/>
            <a:headEnd/>
            <a:tailEnd/>
          </a:ln>
        </p:spPr>
        <p:txBody>
          <a:bodyPr>
            <a:spAutoFit/>
          </a:bodyPr>
          <a:lstStyle/>
          <a:p>
            <a:pPr>
              <a:spcBef>
                <a:spcPct val="50000"/>
              </a:spcBef>
            </a:pPr>
            <a:r>
              <a:rPr lang="en-US" sz="2400" dirty="0"/>
              <a:t>Small scale = small fraction = zoomed out </a:t>
            </a:r>
            <a:br>
              <a:rPr lang="en-US" sz="2400" dirty="0"/>
            </a:br>
            <a:r>
              <a:rPr lang="en-US" sz="2400" dirty="0"/>
              <a:t>     – think </a:t>
            </a:r>
            <a:r>
              <a:rPr lang="en-US" dirty="0">
                <a:solidFill>
                  <a:srgbClr val="0070C0"/>
                </a:solidFill>
              </a:rPr>
              <a:t>small</a:t>
            </a:r>
            <a:r>
              <a:rPr lang="en-US" sz="2400" dirty="0">
                <a:solidFill>
                  <a:srgbClr val="0070C0"/>
                </a:solidFill>
              </a:rPr>
              <a:t> features</a:t>
            </a:r>
          </a:p>
        </p:txBody>
      </p:sp>
      <p:sp>
        <p:nvSpPr>
          <p:cNvPr id="10" name="Title 1">
            <a:extLst>
              <a:ext uri="{FF2B5EF4-FFF2-40B4-BE49-F238E27FC236}">
                <a16:creationId xmlns:a16="http://schemas.microsoft.com/office/drawing/2014/main" id="{1EAA852E-2F57-4449-BDC5-AA23385F36F2}"/>
              </a:ext>
            </a:extLst>
          </p:cNvPr>
          <p:cNvSpPr txBox="1">
            <a:spLocks noGrp="1"/>
          </p:cNvSpPr>
          <p:nvPr>
            <p:ph type="title"/>
          </p:nvPr>
        </p:nvSpPr>
        <p:spPr bwMode="auto">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n-US" dirty="0">
                <a:highlight>
                  <a:srgbClr val="FFFF00"/>
                </a:highlight>
              </a:rPr>
              <a:t>Large vs. small scale</a:t>
            </a:r>
          </a:p>
        </p:txBody>
      </p:sp>
    </p:spTree>
    <p:extLst>
      <p:ext uri="{BB962C8B-B14F-4D97-AF65-F5344CB8AC3E}">
        <p14:creationId xmlns:p14="http://schemas.microsoft.com/office/powerpoint/2010/main" val="1047561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960000" y="1451843"/>
            <a:ext cx="4140877" cy="522400"/>
          </a:xfrm>
        </p:spPr>
        <p:txBody>
          <a:bodyPr/>
          <a:lstStyle/>
          <a:p>
            <a:pPr eaLnBrk="1" hangingPunct="1">
              <a:buFontTx/>
              <a:buNone/>
            </a:pPr>
            <a:r>
              <a:rPr lang="en-US" sz="3000" dirty="0"/>
              <a:t>Map Extent or Scope</a:t>
            </a:r>
          </a:p>
          <a:p>
            <a:pPr eaLnBrk="1" hangingPunct="1">
              <a:buFontTx/>
              <a:buNone/>
            </a:pPr>
            <a:endParaRPr lang="en-US" sz="3000" dirty="0"/>
          </a:p>
          <a:p>
            <a:pPr eaLnBrk="1" hangingPunct="1"/>
            <a:r>
              <a:rPr lang="en-US" sz="2400" dirty="0"/>
              <a:t>Limit of the geographic area shown on a map</a:t>
            </a:r>
          </a:p>
          <a:p>
            <a:pPr eaLnBrk="1" hangingPunct="1"/>
            <a:r>
              <a:rPr lang="en-US" sz="2400" dirty="0"/>
              <a:t>In GIS: defines the geographic boundaries for displaying information within a </a:t>
            </a:r>
            <a:r>
              <a:rPr lang="en-US" sz="2400" b="1" dirty="0"/>
              <a:t>data frame</a:t>
            </a:r>
          </a:p>
          <a:p>
            <a:pPr eaLnBrk="1" hangingPunct="1">
              <a:buFontTx/>
              <a:buNone/>
            </a:pPr>
            <a:endParaRPr lang="en-US" sz="3000" dirty="0"/>
          </a:p>
          <a:p>
            <a:pPr eaLnBrk="1" hangingPunct="1">
              <a:buFontTx/>
              <a:buNone/>
            </a:pPr>
            <a:endParaRPr lang="en-US" sz="3000" dirty="0"/>
          </a:p>
          <a:p>
            <a:pPr eaLnBrk="1" hangingPunct="1">
              <a:buFontTx/>
              <a:buNone/>
            </a:pPr>
            <a:endParaRPr lang="en-US" sz="3000" dirty="0"/>
          </a:p>
        </p:txBody>
      </p:sp>
      <p:sp>
        <p:nvSpPr>
          <p:cNvPr id="2" name="Title 1"/>
          <p:cNvSpPr>
            <a:spLocks noGrp="1"/>
          </p:cNvSpPr>
          <p:nvPr>
            <p:ph type="title"/>
          </p:nvPr>
        </p:nvSpPr>
        <p:spPr/>
        <p:txBody>
          <a:bodyPr/>
          <a:lstStyle/>
          <a:p>
            <a:r>
              <a:rPr lang="en-US" dirty="0">
                <a:highlight>
                  <a:srgbClr val="FFFF00"/>
                </a:highlight>
              </a:rPr>
              <a:t>Scale and Extent</a:t>
            </a:r>
          </a:p>
        </p:txBody>
      </p:sp>
      <p:pic>
        <p:nvPicPr>
          <p:cNvPr id="18436" name="Picture 6"/>
          <p:cNvPicPr>
            <a:picLocks noChangeAspect="1" noChangeArrowheads="1"/>
          </p:cNvPicPr>
          <p:nvPr/>
        </p:nvPicPr>
        <p:blipFill>
          <a:blip r:embed="rId2" cstate="print"/>
          <a:srcRect/>
          <a:stretch>
            <a:fillRect/>
          </a:stretch>
        </p:blipFill>
        <p:spPr bwMode="auto">
          <a:xfrm>
            <a:off x="8610602" y="2123010"/>
            <a:ext cx="3198813" cy="2465388"/>
          </a:xfrm>
          <a:prstGeom prst="rect">
            <a:avLst/>
          </a:prstGeom>
          <a:noFill/>
          <a:ln w="9525">
            <a:noFill/>
            <a:miter lim="800000"/>
            <a:headEnd/>
            <a:tailEnd/>
          </a:ln>
        </p:spPr>
      </p:pic>
      <p:pic>
        <p:nvPicPr>
          <p:cNvPr id="18437" name="Picture 7"/>
          <p:cNvPicPr>
            <a:picLocks noChangeAspect="1" noChangeArrowheads="1"/>
          </p:cNvPicPr>
          <p:nvPr/>
        </p:nvPicPr>
        <p:blipFill>
          <a:blip r:embed="rId3" cstate="print"/>
          <a:srcRect/>
          <a:stretch>
            <a:fillRect/>
          </a:stretch>
        </p:blipFill>
        <p:spPr bwMode="auto">
          <a:xfrm>
            <a:off x="5100877" y="2124023"/>
            <a:ext cx="3198813" cy="2465388"/>
          </a:xfrm>
          <a:prstGeom prst="rect">
            <a:avLst/>
          </a:prstGeom>
          <a:noFill/>
          <a:ln w="9525">
            <a:noFill/>
            <a:miter lim="800000"/>
            <a:headEnd/>
            <a:tailEnd/>
          </a:ln>
        </p:spPr>
      </p:pic>
      <p:sp>
        <p:nvSpPr>
          <p:cNvPr id="18438" name="AutoShape 10"/>
          <p:cNvSpPr>
            <a:spLocks/>
          </p:cNvSpPr>
          <p:nvPr/>
        </p:nvSpPr>
        <p:spPr bwMode="auto">
          <a:xfrm rot="5400000">
            <a:off x="8143083" y="3671739"/>
            <a:ext cx="533400" cy="2743200"/>
          </a:xfrm>
          <a:prstGeom prst="rightBrace">
            <a:avLst>
              <a:gd name="adj1" fmla="val 42857"/>
              <a:gd name="adj2" fmla="val 50000"/>
            </a:avLst>
          </a:prstGeom>
          <a:noFill/>
          <a:ln w="9525">
            <a:solidFill>
              <a:schemeClr val="tx1"/>
            </a:solidFill>
            <a:round/>
            <a:headEnd/>
            <a:tailEnd/>
          </a:ln>
        </p:spPr>
        <p:txBody>
          <a:bodyPr wrap="none" anchor="ctr"/>
          <a:lstStyle/>
          <a:p>
            <a:endParaRPr lang="en-US"/>
          </a:p>
        </p:txBody>
      </p:sp>
      <p:sp>
        <p:nvSpPr>
          <p:cNvPr id="18439" name="Text Box 11"/>
          <p:cNvSpPr txBox="1">
            <a:spLocks noChangeArrowheads="1"/>
          </p:cNvSpPr>
          <p:nvPr/>
        </p:nvSpPr>
        <p:spPr bwMode="auto">
          <a:xfrm>
            <a:off x="6657183" y="5310039"/>
            <a:ext cx="3124200" cy="427038"/>
          </a:xfrm>
          <a:prstGeom prst="rect">
            <a:avLst/>
          </a:prstGeom>
          <a:noFill/>
          <a:ln w="9525">
            <a:noFill/>
            <a:miter lim="800000"/>
            <a:headEnd/>
            <a:tailEnd/>
          </a:ln>
        </p:spPr>
        <p:txBody>
          <a:bodyPr>
            <a:spAutoFit/>
          </a:bodyPr>
          <a:lstStyle/>
          <a:p>
            <a:pPr algn="ctr">
              <a:spcBef>
                <a:spcPct val="50000"/>
              </a:spcBef>
            </a:pPr>
            <a:r>
              <a:rPr lang="en-US" sz="2200" dirty="0"/>
              <a:t>Viewed area</a:t>
            </a:r>
          </a:p>
        </p:txBody>
      </p:sp>
      <p:sp>
        <p:nvSpPr>
          <p:cNvPr id="3" name="TextBox 2"/>
          <p:cNvSpPr txBox="1"/>
          <p:nvPr/>
        </p:nvSpPr>
        <p:spPr>
          <a:xfrm>
            <a:off x="4380532" y="5772451"/>
            <a:ext cx="6872945" cy="461665"/>
          </a:xfrm>
          <a:prstGeom prst="rect">
            <a:avLst/>
          </a:prstGeom>
          <a:noFill/>
        </p:spPr>
        <p:txBody>
          <a:bodyPr wrap="none" rtlCol="0">
            <a:spAutoFit/>
          </a:bodyPr>
          <a:lstStyle/>
          <a:p>
            <a:r>
              <a:rPr lang="en-US" sz="2400" dirty="0"/>
              <a:t>In the same size frame, larger scale = smaller extent</a:t>
            </a:r>
          </a:p>
        </p:txBody>
      </p:sp>
    </p:spTree>
    <p:extLst>
      <p:ext uri="{BB962C8B-B14F-4D97-AF65-F5344CB8AC3E}">
        <p14:creationId xmlns:p14="http://schemas.microsoft.com/office/powerpoint/2010/main" val="2487319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13CEF1-C8C3-EC44-9C81-9FA7308AF8B1}"/>
              </a:ext>
            </a:extLst>
          </p:cNvPr>
          <p:cNvSpPr>
            <a:spLocks noGrp="1"/>
          </p:cNvSpPr>
          <p:nvPr>
            <p:ph type="body" idx="1"/>
          </p:nvPr>
        </p:nvSpPr>
        <p:spPr/>
        <p:txBody>
          <a:bodyPr/>
          <a:lstStyle/>
          <a:p>
            <a:pPr eaLnBrk="1" hangingPunct="1">
              <a:spcBef>
                <a:spcPct val="50000"/>
              </a:spcBef>
              <a:buFontTx/>
              <a:buNone/>
            </a:pPr>
            <a:r>
              <a:rPr lang="en-US" altLang="en-US" sz="2000" b="1" dirty="0"/>
              <a:t>Nominal:</a:t>
            </a:r>
            <a:r>
              <a:rPr lang="en-US" altLang="en-US" sz="2000" dirty="0"/>
              <a:t> equivalence</a:t>
            </a:r>
          </a:p>
          <a:p>
            <a:pPr eaLnBrk="1" hangingPunct="1">
              <a:spcBef>
                <a:spcPct val="50000"/>
              </a:spcBef>
              <a:buFontTx/>
              <a:buNone/>
            </a:pPr>
            <a:r>
              <a:rPr lang="en-US" altLang="en-US" sz="2000" dirty="0"/>
              <a:t>	e.g. land cover (residential, industrial, forest)</a:t>
            </a:r>
          </a:p>
          <a:p>
            <a:pPr eaLnBrk="1" hangingPunct="1">
              <a:spcBef>
                <a:spcPct val="50000"/>
              </a:spcBef>
              <a:buFontTx/>
              <a:buNone/>
            </a:pPr>
            <a:r>
              <a:rPr lang="en-US" altLang="en-US" sz="2000" b="1" dirty="0"/>
              <a:t>Ordinal:</a:t>
            </a:r>
            <a:r>
              <a:rPr lang="en-US" altLang="en-US" sz="2000" dirty="0"/>
              <a:t> ranking</a:t>
            </a:r>
          </a:p>
          <a:p>
            <a:pPr eaLnBrk="1" hangingPunct="1">
              <a:spcBef>
                <a:spcPct val="50000"/>
              </a:spcBef>
              <a:buFontTx/>
              <a:buNone/>
            </a:pPr>
            <a:r>
              <a:rPr lang="en-US" altLang="en-US" sz="2000" dirty="0"/>
              <a:t>	e.g. city size (small to large)</a:t>
            </a:r>
          </a:p>
          <a:p>
            <a:pPr eaLnBrk="1" hangingPunct="1">
              <a:spcBef>
                <a:spcPct val="50000"/>
              </a:spcBef>
              <a:buFontTx/>
              <a:buNone/>
            </a:pPr>
            <a:r>
              <a:rPr lang="en-US" altLang="en-US" sz="2000" b="1" dirty="0"/>
              <a:t>Interval:</a:t>
            </a:r>
            <a:r>
              <a:rPr lang="en-US" altLang="en-US" sz="2000" dirty="0"/>
              <a:t> ratio assuming an arbitrary 0 value</a:t>
            </a:r>
          </a:p>
          <a:p>
            <a:pPr eaLnBrk="1" hangingPunct="1">
              <a:spcBef>
                <a:spcPct val="50000"/>
              </a:spcBef>
              <a:buFontTx/>
              <a:buNone/>
            </a:pPr>
            <a:r>
              <a:rPr lang="en-US" altLang="en-US" sz="2000" dirty="0"/>
              <a:t>	e.g. temperature in degrees F or Celsius or time on a 12-hour clock</a:t>
            </a:r>
          </a:p>
          <a:p>
            <a:pPr eaLnBrk="1" hangingPunct="1">
              <a:spcBef>
                <a:spcPct val="50000"/>
              </a:spcBef>
              <a:buFontTx/>
              <a:buNone/>
            </a:pPr>
            <a:r>
              <a:rPr lang="en-US" altLang="en-US" sz="2000" b="1" dirty="0"/>
              <a:t>Ratio:</a:t>
            </a:r>
            <a:r>
              <a:rPr lang="en-US" altLang="en-US" sz="2000" dirty="0"/>
              <a:t> ratio assuming a true 0 value</a:t>
            </a:r>
          </a:p>
          <a:p>
            <a:pPr eaLnBrk="1" hangingPunct="1">
              <a:spcBef>
                <a:spcPct val="50000"/>
              </a:spcBef>
              <a:buFontTx/>
              <a:buNone/>
            </a:pPr>
            <a:r>
              <a:rPr lang="en-US" altLang="en-US" sz="2000" dirty="0"/>
              <a:t>	e.g. rainfall in inches</a:t>
            </a:r>
            <a:endParaRPr lang="en-US" dirty="0"/>
          </a:p>
        </p:txBody>
      </p:sp>
      <p:sp>
        <p:nvSpPr>
          <p:cNvPr id="3" name="Title 2">
            <a:extLst>
              <a:ext uri="{FF2B5EF4-FFF2-40B4-BE49-F238E27FC236}">
                <a16:creationId xmlns:a16="http://schemas.microsoft.com/office/drawing/2014/main" id="{6DF487FC-B5A0-EB4A-9154-230B811AD2F8}"/>
              </a:ext>
            </a:extLst>
          </p:cNvPr>
          <p:cNvSpPr>
            <a:spLocks noGrp="1"/>
          </p:cNvSpPr>
          <p:nvPr>
            <p:ph type="title"/>
          </p:nvPr>
        </p:nvSpPr>
        <p:spPr/>
        <p:txBody>
          <a:bodyPr/>
          <a:lstStyle/>
          <a:p>
            <a:r>
              <a:rPr lang="en-US" dirty="0">
                <a:highlight>
                  <a:srgbClr val="FFFF00"/>
                </a:highlight>
              </a:rPr>
              <a:t>Levels of Measurement</a:t>
            </a:r>
          </a:p>
        </p:txBody>
      </p:sp>
    </p:spTree>
    <p:extLst>
      <p:ext uri="{BB962C8B-B14F-4D97-AF65-F5344CB8AC3E}">
        <p14:creationId xmlns:p14="http://schemas.microsoft.com/office/powerpoint/2010/main" val="3140104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49FEB30-014B-154A-82B4-EB4D1B1A9B71}"/>
              </a:ext>
            </a:extLst>
          </p:cNvPr>
          <p:cNvSpPr>
            <a:spLocks noGrp="1"/>
          </p:cNvSpPr>
          <p:nvPr>
            <p:ph type="pic" idx="2"/>
          </p:nvPr>
        </p:nvSpPr>
        <p:spPr/>
      </p:sp>
      <p:sp>
        <p:nvSpPr>
          <p:cNvPr id="2" name="Title 1"/>
          <p:cNvSpPr>
            <a:spLocks noGrp="1"/>
          </p:cNvSpPr>
          <p:nvPr>
            <p:ph type="title"/>
          </p:nvPr>
        </p:nvSpPr>
        <p:spPr>
          <a:xfrm>
            <a:off x="477526" y="5054823"/>
            <a:ext cx="11236945" cy="1310286"/>
          </a:xfrm>
        </p:spPr>
        <p:txBody>
          <a:bodyPr>
            <a:noAutofit/>
          </a:bodyPr>
          <a:lstStyle/>
          <a:p>
            <a:pPr algn="l">
              <a:tabLst>
                <a:tab pos="457200" algn="l"/>
              </a:tabLst>
            </a:pPr>
            <a:r>
              <a:rPr lang="en-US" sz="2000" b="1" dirty="0">
                <a:highlight>
                  <a:srgbClr val="FFFF00"/>
                </a:highlight>
                <a:latin typeface="Arial" pitchFamily="34" charset="0"/>
                <a:cs typeface="Arial" pitchFamily="34" charset="0"/>
              </a:rPr>
              <a:t>Nominal Data</a:t>
            </a:r>
            <a:br>
              <a:rPr lang="en-US" sz="1400" dirty="0">
                <a:latin typeface="Arial" pitchFamily="34" charset="0"/>
                <a:cs typeface="Arial" pitchFamily="34" charset="0"/>
              </a:rPr>
            </a:br>
            <a:r>
              <a:rPr lang="en-US" sz="1600" dirty="0">
                <a:cs typeface="Arial" pitchFamily="34" charset="0"/>
              </a:rPr>
              <a:t>Categorical data (qualitative)</a:t>
            </a:r>
            <a:br>
              <a:rPr lang="en-US" sz="1600" dirty="0">
                <a:cs typeface="Arial" pitchFamily="34" charset="0"/>
              </a:rPr>
            </a:br>
            <a:r>
              <a:rPr lang="en-US" sz="1600" dirty="0">
                <a:cs typeface="Arial" pitchFamily="34" charset="0"/>
              </a:rPr>
              <a:t>Qualitative measurements-- used to distinguish one object from another (e.g. zoning and land cover)</a:t>
            </a:r>
            <a:br>
              <a:rPr lang="en-US" sz="1600" dirty="0">
                <a:cs typeface="Arial" pitchFamily="34" charset="0"/>
              </a:rPr>
            </a:br>
            <a:r>
              <a:rPr lang="en-US" sz="1600" dirty="0">
                <a:cs typeface="Arial" pitchFamily="34" charset="0"/>
              </a:rPr>
              <a:t>Nominal scale data that has only two categories (e.g. male /female) is called </a:t>
            </a:r>
            <a:r>
              <a:rPr lang="en-US" sz="1600" b="1" i="1" dirty="0">
                <a:cs typeface="Arial" pitchFamily="34" charset="0"/>
              </a:rPr>
              <a:t>dichotomous</a:t>
            </a:r>
            <a:br>
              <a:rPr lang="en-US" sz="1600" dirty="0">
                <a:cs typeface="Arial" pitchFamily="34" charset="0"/>
              </a:rPr>
            </a:br>
            <a:endParaRPr lang="en-US" sz="1600" dirty="0">
              <a:latin typeface="Arial" pitchFamily="34" charset="0"/>
              <a:cs typeface="Arial" pitchFamily="34" charset="0"/>
            </a:endParaRPr>
          </a:p>
        </p:txBody>
      </p:sp>
      <p:sp>
        <p:nvSpPr>
          <p:cNvPr id="6" name="Picture Placeholder 2">
            <a:extLst>
              <a:ext uri="{FF2B5EF4-FFF2-40B4-BE49-F238E27FC236}">
                <a16:creationId xmlns:a16="http://schemas.microsoft.com/office/drawing/2014/main" id="{DE72B8DF-BBA6-3E4F-B986-1AB68B096B35}"/>
              </a:ext>
            </a:extLst>
          </p:cNvPr>
          <p:cNvSpPr txBox="1">
            <a:spLocks/>
          </p:cNvSpPr>
          <p:nvPr/>
        </p:nvSpPr>
        <p:spPr>
          <a:xfrm flipH="1">
            <a:off x="1021070" y="492891"/>
            <a:ext cx="9845131" cy="4561932"/>
          </a:xfrm>
          <a:prstGeom prst="rect">
            <a:avLst/>
          </a:prstGeom>
          <a:noFill/>
          <a:ln>
            <a:noFill/>
          </a:ln>
        </p:spPr>
      </p:sp>
      <p:pic>
        <p:nvPicPr>
          <p:cNvPr id="1028" name="Picture 4" descr="Encyclopedia of Greater Philadelphia | Land Use Map">
            <a:extLst>
              <a:ext uri="{FF2B5EF4-FFF2-40B4-BE49-F238E27FC236}">
                <a16:creationId xmlns:a16="http://schemas.microsoft.com/office/drawing/2014/main" id="{DD42085C-C471-C240-92BB-AFFC83FBDF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484" y="600157"/>
            <a:ext cx="9845131" cy="4454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4301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052" y="633500"/>
            <a:ext cx="3571335" cy="564679"/>
          </a:xfrm>
        </p:spPr>
        <p:txBody>
          <a:bodyPr>
            <a:noAutofit/>
          </a:bodyPr>
          <a:lstStyle/>
          <a:p>
            <a:pPr algn="l">
              <a:tabLst>
                <a:tab pos="457200" algn="l"/>
              </a:tabLst>
            </a:pPr>
            <a:r>
              <a:rPr lang="en-US" sz="2000" b="1" dirty="0">
                <a:highlight>
                  <a:srgbClr val="FFFF00"/>
                </a:highlight>
                <a:latin typeface="Arial" pitchFamily="34" charset="0"/>
                <a:cs typeface="Arial" pitchFamily="34" charset="0"/>
              </a:rPr>
              <a:t>Ordinal Data</a:t>
            </a:r>
            <a:br>
              <a:rPr lang="en-US" sz="1400" dirty="0">
                <a:highlight>
                  <a:srgbClr val="FFFF00"/>
                </a:highlight>
                <a:latin typeface="Arial" pitchFamily="34" charset="0"/>
                <a:cs typeface="Arial" pitchFamily="34" charset="0"/>
              </a:rPr>
            </a:br>
            <a:endParaRPr lang="en-US" sz="1600" dirty="0">
              <a:highlight>
                <a:srgbClr val="FFFF00"/>
              </a:highlight>
              <a:latin typeface="Arial" pitchFamily="34" charset="0"/>
              <a:cs typeface="Arial" pitchFamily="34" charset="0"/>
            </a:endParaRPr>
          </a:p>
        </p:txBody>
      </p:sp>
      <p:sp>
        <p:nvSpPr>
          <p:cNvPr id="18" name="Picture Placeholder 17">
            <a:extLst>
              <a:ext uri="{FF2B5EF4-FFF2-40B4-BE49-F238E27FC236}">
                <a16:creationId xmlns:a16="http://schemas.microsoft.com/office/drawing/2014/main" id="{5B4238B0-0FA8-C94D-8DB9-813F55E0FDD2}"/>
              </a:ext>
            </a:extLst>
          </p:cNvPr>
          <p:cNvSpPr>
            <a:spLocks noGrp="1"/>
          </p:cNvSpPr>
          <p:nvPr>
            <p:ph type="pic" idx="2"/>
          </p:nvPr>
        </p:nvSpPr>
        <p:spPr>
          <a:xfrm>
            <a:off x="4400549" y="142875"/>
            <a:ext cx="7572375" cy="6572250"/>
          </a:xfrm>
          <a:solidFill>
            <a:schemeClr val="lt1"/>
          </a:solidFill>
          <a:ln w="34925"/>
        </p:spPr>
      </p:sp>
      <p:pic>
        <p:nvPicPr>
          <p:cNvPr id="3074" name="Picture 2">
            <a:extLst>
              <a:ext uri="{FF2B5EF4-FFF2-40B4-BE49-F238E27FC236}">
                <a16:creationId xmlns:a16="http://schemas.microsoft.com/office/drawing/2014/main" id="{9B2A37AC-9C06-2445-8BF3-336F280F26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7761" y="208969"/>
            <a:ext cx="6457950" cy="6440061"/>
          </a:xfrm>
          <a:prstGeom prst="rect">
            <a:avLst/>
          </a:prstGeom>
          <a:noFill/>
          <a:extLst>
            <a:ext uri="{909E8E84-426E-40DD-AFC4-6F175D3DCCD1}">
              <a14:hiddenFill xmlns:a14="http://schemas.microsoft.com/office/drawing/2010/main">
                <a:solidFill>
                  <a:srgbClr val="FFFFFF"/>
                </a:solidFill>
              </a14:hiddenFill>
            </a:ext>
          </a:extLst>
        </p:spPr>
      </p:pic>
      <p:sp>
        <p:nvSpPr>
          <p:cNvPr id="20" name="Text Placeholder 19">
            <a:extLst>
              <a:ext uri="{FF2B5EF4-FFF2-40B4-BE49-F238E27FC236}">
                <a16:creationId xmlns:a16="http://schemas.microsoft.com/office/drawing/2014/main" id="{A6BF6A31-EC9E-E645-97DB-BC520C5721C8}"/>
              </a:ext>
            </a:extLst>
          </p:cNvPr>
          <p:cNvSpPr>
            <a:spLocks noGrp="1"/>
          </p:cNvSpPr>
          <p:nvPr>
            <p:ph type="body" idx="1"/>
          </p:nvPr>
        </p:nvSpPr>
        <p:spPr>
          <a:xfrm>
            <a:off x="672054" y="1385888"/>
            <a:ext cx="3442746" cy="4405812"/>
          </a:xfrm>
          <a:ln w="31750">
            <a:solidFill>
              <a:schemeClr val="bg2"/>
            </a:solidFill>
          </a:ln>
        </p:spPr>
        <p:txBody>
          <a:bodyPr/>
          <a:lstStyle/>
          <a:p>
            <a:pPr marL="220128" indent="0">
              <a:buNone/>
            </a:pPr>
            <a:r>
              <a:rPr lang="en-US" sz="2000" dirty="0">
                <a:cs typeface="Arial" pitchFamily="34" charset="0"/>
              </a:rPr>
              <a:t>Ranking data (quantitative measurement): a rank order or scale by values</a:t>
            </a:r>
          </a:p>
          <a:p>
            <a:endParaRPr lang="en-US" dirty="0"/>
          </a:p>
        </p:txBody>
      </p:sp>
    </p:spTree>
    <p:extLst>
      <p:ext uri="{BB962C8B-B14F-4D97-AF65-F5344CB8AC3E}">
        <p14:creationId xmlns:p14="http://schemas.microsoft.com/office/powerpoint/2010/main" val="323067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1038" y="491733"/>
            <a:ext cx="3413162" cy="865600"/>
          </a:xfrm>
        </p:spPr>
        <p:txBody>
          <a:bodyPr wrap="square" anchor="t">
            <a:noAutofit/>
          </a:bodyPr>
          <a:lstStyle/>
          <a:p>
            <a:pPr lvl="1" algn="ctr">
              <a:lnSpc>
                <a:spcPct val="90000"/>
              </a:lnSpc>
            </a:pPr>
            <a:r>
              <a:rPr lang="en-US" sz="2800" b="1" dirty="0">
                <a:highlight>
                  <a:srgbClr val="FFFF00"/>
                </a:highlight>
              </a:rPr>
              <a:t>Interval Data</a:t>
            </a:r>
            <a:br>
              <a:rPr lang="en-US" sz="2800" dirty="0"/>
            </a:br>
            <a:br>
              <a:rPr lang="en-US" sz="2800" dirty="0"/>
            </a:br>
            <a:endParaRPr lang="en-US" sz="2800" dirty="0"/>
          </a:p>
        </p:txBody>
      </p:sp>
      <p:sp>
        <p:nvSpPr>
          <p:cNvPr id="14" name="Subtitle 2">
            <a:extLst>
              <a:ext uri="{FF2B5EF4-FFF2-40B4-BE49-F238E27FC236}">
                <a16:creationId xmlns:a16="http://schemas.microsoft.com/office/drawing/2014/main" id="{02ED5247-E194-A4E2-D2FA-64E08F5CB62A}"/>
              </a:ext>
            </a:extLst>
          </p:cNvPr>
          <p:cNvSpPr>
            <a:spLocks noGrp="1"/>
          </p:cNvSpPr>
          <p:nvPr>
            <p:ph type="body" idx="1"/>
          </p:nvPr>
        </p:nvSpPr>
        <p:spPr>
          <a:xfrm>
            <a:off x="8301038" y="1400216"/>
            <a:ext cx="3413162" cy="4966051"/>
          </a:xfrm>
        </p:spPr>
        <p:txBody>
          <a:bodyPr wrap="square" anchor="t">
            <a:normAutofit/>
          </a:bodyPr>
          <a:lstStyle/>
          <a:p>
            <a:pPr>
              <a:spcAft>
                <a:spcPts val="600"/>
              </a:spcAft>
            </a:pPr>
            <a:r>
              <a:rPr lang="en-US" dirty="0"/>
              <a:t>Numeric measurement along a continuous scale (quantitative)</a:t>
            </a:r>
            <a:br>
              <a:rPr lang="en-US" dirty="0"/>
            </a:br>
            <a:endParaRPr lang="en-US" dirty="0"/>
          </a:p>
          <a:p>
            <a:pPr>
              <a:spcAft>
                <a:spcPts val="600"/>
              </a:spcAft>
            </a:pPr>
            <a:r>
              <a:rPr lang="en-US" dirty="0"/>
              <a:t>Reflect </a:t>
            </a:r>
            <a:r>
              <a:rPr lang="en-US" b="1" dirty="0"/>
              <a:t>order</a:t>
            </a:r>
            <a:r>
              <a:rPr lang="en-US" dirty="0"/>
              <a:t> and </a:t>
            </a:r>
            <a:r>
              <a:rPr lang="en-US" b="1" dirty="0"/>
              <a:t>differences</a:t>
            </a:r>
            <a:r>
              <a:rPr lang="en-US" dirty="0"/>
              <a:t> between values</a:t>
            </a:r>
            <a:br>
              <a:rPr lang="en-US" dirty="0"/>
            </a:br>
            <a:endParaRPr lang="en-US" dirty="0"/>
          </a:p>
        </p:txBody>
      </p:sp>
      <p:pic>
        <p:nvPicPr>
          <p:cNvPr id="7170" name="Picture 2">
            <a:extLst>
              <a:ext uri="{FF2B5EF4-FFF2-40B4-BE49-F238E27FC236}">
                <a16:creationId xmlns:a16="http://schemas.microsoft.com/office/drawing/2014/main" id="{A3912913-A8CC-F24A-82CD-04461B567038}"/>
              </a:ext>
            </a:extLst>
          </p:cNvPr>
          <p:cNvPicPr>
            <a:picLocks noGrp="1" noChangeAspect="1" noChangeArrowheads="1"/>
          </p:cNvPicPr>
          <p:nvPr>
            <p:ph type="pic" idx="2"/>
          </p:nvPr>
        </p:nvPicPr>
        <p:blipFill>
          <a:blip r:embed="rId2">
            <a:extLst>
              <a:ext uri="{28A0092B-C50C-407E-A947-70E740481C1C}">
                <a14:useLocalDpi xmlns:a14="http://schemas.microsoft.com/office/drawing/2010/main" val="0"/>
              </a:ext>
            </a:extLst>
          </a:blip>
          <a:srcRect l="2577" r="2577"/>
          <a:stretch>
            <a:fillRect/>
          </a:stretch>
        </p:blipFill>
        <p:spPr bwMode="auto">
          <a:xfrm>
            <a:off x="477800" y="245933"/>
            <a:ext cx="7291922" cy="6366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734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1038" y="491733"/>
            <a:ext cx="3413162" cy="865600"/>
          </a:xfrm>
        </p:spPr>
        <p:txBody>
          <a:bodyPr wrap="square" anchor="t">
            <a:noAutofit/>
          </a:bodyPr>
          <a:lstStyle/>
          <a:p>
            <a:pPr lvl="1" algn="ctr">
              <a:lnSpc>
                <a:spcPct val="90000"/>
              </a:lnSpc>
            </a:pPr>
            <a:r>
              <a:rPr lang="en-US" sz="2800" b="1" dirty="0">
                <a:highlight>
                  <a:srgbClr val="FFFF00"/>
                </a:highlight>
              </a:rPr>
              <a:t>Ratio Data</a:t>
            </a:r>
            <a:br>
              <a:rPr lang="en-US" sz="2800" dirty="0"/>
            </a:br>
            <a:br>
              <a:rPr lang="en-US" sz="2800" dirty="0"/>
            </a:br>
            <a:endParaRPr lang="en-US" sz="2800" dirty="0"/>
          </a:p>
        </p:txBody>
      </p:sp>
      <p:sp>
        <p:nvSpPr>
          <p:cNvPr id="14" name="Subtitle 2">
            <a:extLst>
              <a:ext uri="{FF2B5EF4-FFF2-40B4-BE49-F238E27FC236}">
                <a16:creationId xmlns:a16="http://schemas.microsoft.com/office/drawing/2014/main" id="{02ED5247-E194-A4E2-D2FA-64E08F5CB62A}"/>
              </a:ext>
            </a:extLst>
          </p:cNvPr>
          <p:cNvSpPr>
            <a:spLocks noGrp="1"/>
          </p:cNvSpPr>
          <p:nvPr>
            <p:ph type="body" idx="1"/>
          </p:nvPr>
        </p:nvSpPr>
        <p:spPr>
          <a:xfrm>
            <a:off x="8301038" y="1400216"/>
            <a:ext cx="3413162" cy="4966051"/>
          </a:xfrm>
        </p:spPr>
        <p:txBody>
          <a:bodyPr wrap="square" anchor="t">
            <a:normAutofit/>
          </a:bodyPr>
          <a:lstStyle/>
          <a:p>
            <a:pPr marL="609584" lvl="2"/>
            <a:r>
              <a:rPr lang="en-US" sz="2000" dirty="0">
                <a:latin typeface="+mj-lt"/>
              </a:rPr>
              <a:t>Quantitative measurements: </a:t>
            </a:r>
          </a:p>
          <a:p>
            <a:pPr marL="609584" lvl="2"/>
            <a:r>
              <a:rPr lang="en-US" sz="2000" dirty="0">
                <a:latin typeface="+mj-lt"/>
              </a:rPr>
              <a:t>Reflect order, differences between values make sense, and there is an absolute zero (zero indicates absence of phenomenon).</a:t>
            </a:r>
          </a:p>
        </p:txBody>
      </p:sp>
      <p:sp>
        <p:nvSpPr>
          <p:cNvPr id="6" name="Picture Placeholder 5">
            <a:extLst>
              <a:ext uri="{FF2B5EF4-FFF2-40B4-BE49-F238E27FC236}">
                <a16:creationId xmlns:a16="http://schemas.microsoft.com/office/drawing/2014/main" id="{4A1BE0E6-82DA-394E-B6A9-F2DB62304D12}"/>
              </a:ext>
            </a:extLst>
          </p:cNvPr>
          <p:cNvSpPr>
            <a:spLocks noGrp="1"/>
          </p:cNvSpPr>
          <p:nvPr>
            <p:ph type="pic" idx="2"/>
          </p:nvPr>
        </p:nvSpPr>
        <p:spPr/>
      </p:sp>
      <p:pic>
        <p:nvPicPr>
          <p:cNvPr id="10" name="Picture 9">
            <a:extLst>
              <a:ext uri="{FF2B5EF4-FFF2-40B4-BE49-F238E27FC236}">
                <a16:creationId xmlns:a16="http://schemas.microsoft.com/office/drawing/2014/main" id="{1B27AD79-BD9B-6542-BEB7-E2ACA0CEEA5C}"/>
              </a:ext>
            </a:extLst>
          </p:cNvPr>
          <p:cNvPicPr>
            <a:picLocks noChangeAspect="1"/>
          </p:cNvPicPr>
          <p:nvPr/>
        </p:nvPicPr>
        <p:blipFill rotWithShape="1">
          <a:blip r:embed="rId2"/>
          <a:srcRect l="1518" t="3790" r="1933" b="2402"/>
          <a:stretch/>
        </p:blipFill>
        <p:spPr>
          <a:xfrm>
            <a:off x="584881" y="607218"/>
            <a:ext cx="7516797" cy="5643563"/>
          </a:xfrm>
          <a:prstGeom prst="rect">
            <a:avLst/>
          </a:prstGeom>
        </p:spPr>
      </p:pic>
    </p:spTree>
    <p:extLst>
      <p:ext uri="{BB962C8B-B14F-4D97-AF65-F5344CB8AC3E}">
        <p14:creationId xmlns:p14="http://schemas.microsoft.com/office/powerpoint/2010/main" val="1420049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noFill/>
        </p:spPr>
        <p:txBody>
          <a:bodyPr/>
          <a:lstStyle/>
          <a:p>
            <a:pPr eaLnBrk="1" hangingPunct="1"/>
            <a:r>
              <a:rPr lang="en-US" altLang="en-US" sz="3200" b="1" dirty="0">
                <a:highlight>
                  <a:srgbClr val="FFFF00"/>
                </a:highlight>
              </a:rPr>
              <a:t>Types of Maps</a:t>
            </a:r>
          </a:p>
        </p:txBody>
      </p:sp>
      <p:sp>
        <p:nvSpPr>
          <p:cNvPr id="20483" name="Text Box 5"/>
          <p:cNvSpPr txBox="1">
            <a:spLocks noChangeArrowheads="1"/>
          </p:cNvSpPr>
          <p:nvPr/>
        </p:nvSpPr>
        <p:spPr bwMode="auto">
          <a:xfrm>
            <a:off x="1364673" y="1451844"/>
            <a:ext cx="8067004" cy="54476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ct val="50000"/>
              </a:spcBef>
              <a:buFont typeface="Wingdings" pitchFamily="2" charset="2"/>
              <a:buChar char="v"/>
            </a:pPr>
            <a:r>
              <a:rPr lang="en-US" altLang="en-US" sz="2400" b="1" dirty="0">
                <a:latin typeface="Roboto" panose="02000000000000000000" pitchFamily="2" charset="0"/>
                <a:ea typeface="Roboto" panose="02000000000000000000" pitchFamily="2" charset="0"/>
                <a:cs typeface="Roboto" panose="02000000000000000000" pitchFamily="2" charset="0"/>
              </a:rPr>
              <a:t>Reference Map</a:t>
            </a:r>
          </a:p>
          <a:p>
            <a:pPr marL="342900" indent="-342900" eaLnBrk="1" hangingPunct="1">
              <a:spcBef>
                <a:spcPct val="50000"/>
              </a:spcBef>
              <a:buFont typeface="Wingdings" pitchFamily="2" charset="2"/>
              <a:buChar char="v"/>
            </a:pPr>
            <a:r>
              <a:rPr lang="en-US" altLang="en-US" sz="2400" b="1" dirty="0">
                <a:latin typeface="Roboto" panose="02000000000000000000" pitchFamily="2" charset="0"/>
                <a:ea typeface="Roboto" panose="02000000000000000000" pitchFamily="2" charset="0"/>
                <a:cs typeface="Roboto" panose="02000000000000000000" pitchFamily="2" charset="0"/>
              </a:rPr>
              <a:t>Thematic Map</a:t>
            </a:r>
          </a:p>
          <a:p>
            <a:pPr marL="1085850" lvl="1" indent="-342900" eaLnBrk="1" hangingPunct="1">
              <a:spcBef>
                <a:spcPct val="50000"/>
              </a:spcBef>
              <a:buFont typeface="Wingdings" pitchFamily="2" charset="2"/>
              <a:buChar char="v"/>
            </a:pPr>
            <a:r>
              <a:rPr lang="en-US" altLang="en-US" sz="2400" i="1" dirty="0">
                <a:latin typeface="Roboto" panose="02000000000000000000" pitchFamily="2" charset="0"/>
                <a:ea typeface="Roboto" panose="02000000000000000000" pitchFamily="2" charset="0"/>
                <a:cs typeface="Roboto" panose="02000000000000000000" pitchFamily="2" charset="0"/>
              </a:rPr>
              <a:t>Qualitative</a:t>
            </a:r>
          </a:p>
          <a:p>
            <a:pPr marL="1085850" lvl="1" indent="-342900" eaLnBrk="1" hangingPunct="1">
              <a:spcBef>
                <a:spcPct val="50000"/>
              </a:spcBef>
              <a:buFont typeface="Wingdings" pitchFamily="2" charset="2"/>
              <a:buChar char="v"/>
            </a:pPr>
            <a:r>
              <a:rPr lang="en-US" altLang="en-US" sz="2400" i="1" dirty="0">
                <a:latin typeface="Roboto" panose="02000000000000000000" pitchFamily="2" charset="0"/>
                <a:ea typeface="Roboto" panose="02000000000000000000" pitchFamily="2" charset="0"/>
                <a:cs typeface="Roboto" panose="02000000000000000000" pitchFamily="2" charset="0"/>
              </a:rPr>
              <a:t>Quantitative</a:t>
            </a:r>
          </a:p>
          <a:p>
            <a:pPr marL="1485900" lvl="2" indent="-342900" eaLnBrk="1" hangingPunct="1">
              <a:spcBef>
                <a:spcPct val="50000"/>
              </a:spcBef>
              <a:buFont typeface="Wingdings" pitchFamily="2" charset="2"/>
              <a:buChar char="v"/>
            </a:pPr>
            <a:r>
              <a:rPr lang="en-US" altLang="en-US" dirty="0">
                <a:latin typeface="Roboto" panose="02000000000000000000" pitchFamily="2" charset="0"/>
                <a:ea typeface="Roboto" panose="02000000000000000000" pitchFamily="2" charset="0"/>
                <a:cs typeface="Roboto" panose="02000000000000000000" pitchFamily="2" charset="0"/>
              </a:rPr>
              <a:t>Dot Density</a:t>
            </a:r>
          </a:p>
          <a:p>
            <a:pPr marL="1485900" lvl="2" indent="-342900" eaLnBrk="1" hangingPunct="1">
              <a:spcBef>
                <a:spcPct val="50000"/>
              </a:spcBef>
              <a:buFont typeface="Wingdings" pitchFamily="2" charset="2"/>
              <a:buChar char="v"/>
            </a:pPr>
            <a:r>
              <a:rPr lang="en-US" altLang="en-US" dirty="0" err="1">
                <a:latin typeface="Roboto" panose="02000000000000000000" pitchFamily="2" charset="0"/>
                <a:ea typeface="Roboto" panose="02000000000000000000" pitchFamily="2" charset="0"/>
                <a:cs typeface="Roboto" panose="02000000000000000000" pitchFamily="2" charset="0"/>
              </a:rPr>
              <a:t>Isarithmic</a:t>
            </a:r>
            <a:r>
              <a:rPr lang="en-US" altLang="en-US" dirty="0">
                <a:latin typeface="Roboto" panose="02000000000000000000" pitchFamily="2" charset="0"/>
                <a:ea typeface="Roboto" panose="02000000000000000000" pitchFamily="2" charset="0"/>
                <a:cs typeface="Roboto" panose="02000000000000000000" pitchFamily="2" charset="0"/>
              </a:rPr>
              <a:t> Map</a:t>
            </a:r>
          </a:p>
          <a:p>
            <a:pPr marL="1485900" lvl="2" indent="-342900" eaLnBrk="1" hangingPunct="1">
              <a:spcBef>
                <a:spcPct val="50000"/>
              </a:spcBef>
              <a:buFont typeface="Wingdings" pitchFamily="2" charset="2"/>
              <a:buChar char="v"/>
            </a:pPr>
            <a:r>
              <a:rPr lang="en-US" altLang="en-US" dirty="0">
                <a:latin typeface="Roboto" panose="02000000000000000000" pitchFamily="2" charset="0"/>
                <a:ea typeface="Roboto" panose="02000000000000000000" pitchFamily="2" charset="0"/>
                <a:cs typeface="Roboto" panose="02000000000000000000" pitchFamily="2" charset="0"/>
              </a:rPr>
              <a:t>Cartogram</a:t>
            </a:r>
          </a:p>
          <a:p>
            <a:pPr marL="1485900" lvl="2" indent="-342900" eaLnBrk="1" hangingPunct="1">
              <a:spcBef>
                <a:spcPct val="50000"/>
              </a:spcBef>
              <a:buFont typeface="Wingdings" pitchFamily="2" charset="2"/>
              <a:buChar char="v"/>
            </a:pPr>
            <a:r>
              <a:rPr lang="en-US" altLang="en-US" dirty="0">
                <a:latin typeface="Roboto" panose="02000000000000000000" pitchFamily="2" charset="0"/>
                <a:ea typeface="Roboto" panose="02000000000000000000" pitchFamily="2" charset="0"/>
                <a:cs typeface="Roboto" panose="02000000000000000000" pitchFamily="2" charset="0"/>
              </a:rPr>
              <a:t>Proportional Symbol</a:t>
            </a:r>
          </a:p>
          <a:p>
            <a:pPr marL="1485900" lvl="2" indent="-342900" eaLnBrk="1" hangingPunct="1">
              <a:spcBef>
                <a:spcPct val="50000"/>
              </a:spcBef>
              <a:buFont typeface="Wingdings" pitchFamily="2" charset="2"/>
              <a:buChar char="v"/>
            </a:pPr>
            <a:r>
              <a:rPr lang="en-US" altLang="en-US" dirty="0">
                <a:latin typeface="Roboto" panose="02000000000000000000" pitchFamily="2" charset="0"/>
                <a:ea typeface="Roboto" panose="02000000000000000000" pitchFamily="2" charset="0"/>
                <a:cs typeface="Roboto" panose="02000000000000000000" pitchFamily="2" charset="0"/>
              </a:rPr>
              <a:t>Choropleth Map</a:t>
            </a:r>
          </a:p>
          <a:p>
            <a:pPr eaLnBrk="1" hangingPunct="1">
              <a:spcBef>
                <a:spcPct val="50000"/>
              </a:spcBef>
              <a:buFontTx/>
              <a:buNone/>
            </a:pPr>
            <a:endParaRPr lang="en-US" altLang="en-US" sz="2400" dirty="0"/>
          </a:p>
        </p:txBody>
      </p:sp>
    </p:spTree>
    <p:extLst>
      <p:ext uri="{BB962C8B-B14F-4D97-AF65-F5344CB8AC3E}">
        <p14:creationId xmlns:p14="http://schemas.microsoft.com/office/powerpoint/2010/main" val="487700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F19DD-65C2-B248-A68E-A99C264D1BA6}"/>
              </a:ext>
            </a:extLst>
          </p:cNvPr>
          <p:cNvSpPr>
            <a:spLocks noGrp="1"/>
          </p:cNvSpPr>
          <p:nvPr>
            <p:ph type="title"/>
          </p:nvPr>
        </p:nvSpPr>
        <p:spPr/>
        <p:txBody>
          <a:bodyPr/>
          <a:lstStyle/>
          <a:p>
            <a:r>
              <a:rPr lang="en-US" dirty="0">
                <a:highlight>
                  <a:srgbClr val="FFFF00"/>
                </a:highlight>
              </a:rPr>
              <a:t>Reference</a:t>
            </a:r>
          </a:p>
        </p:txBody>
      </p:sp>
      <p:sp>
        <p:nvSpPr>
          <p:cNvPr id="4" name="TextBox 3">
            <a:extLst>
              <a:ext uri="{FF2B5EF4-FFF2-40B4-BE49-F238E27FC236}">
                <a16:creationId xmlns:a16="http://schemas.microsoft.com/office/drawing/2014/main" id="{A6643AF8-0DB4-C748-869C-EBF1AA349861}"/>
              </a:ext>
            </a:extLst>
          </p:cNvPr>
          <p:cNvSpPr txBox="1"/>
          <p:nvPr/>
        </p:nvSpPr>
        <p:spPr>
          <a:xfrm>
            <a:off x="1415264" y="1613118"/>
            <a:ext cx="3619073" cy="3785652"/>
          </a:xfrm>
          <a:prstGeom prst="rect">
            <a:avLst/>
          </a:prstGeom>
          <a:noFill/>
        </p:spPr>
        <p:txBody>
          <a:bodyPr wrap="square">
            <a:spAutoFit/>
          </a:bodyPr>
          <a:lstStyle/>
          <a:p>
            <a:pPr marL="342900" indent="-342900">
              <a:buFont typeface="Wingdings" pitchFamily="2" charset="2"/>
              <a:buChar char="v"/>
            </a:pPr>
            <a:r>
              <a:rPr lang="en-US" sz="2400" dirty="0"/>
              <a:t>Designed to show where geographic features are in relation to each other</a:t>
            </a:r>
          </a:p>
          <a:p>
            <a:pPr marL="342900" indent="-342900">
              <a:buFont typeface="Wingdings" pitchFamily="2" charset="2"/>
              <a:buChar char="v"/>
            </a:pPr>
            <a:r>
              <a:rPr lang="en-US" sz="2400" dirty="0"/>
              <a:t>Simple - showing important physical (natural and human-made) features in an area (e.g. street and tourist maps)</a:t>
            </a:r>
          </a:p>
        </p:txBody>
      </p:sp>
      <p:pic>
        <p:nvPicPr>
          <p:cNvPr id="5" name="Picture 2" descr="Image result for reference map">
            <a:extLst>
              <a:ext uri="{FF2B5EF4-FFF2-40B4-BE49-F238E27FC236}">
                <a16:creationId xmlns:a16="http://schemas.microsoft.com/office/drawing/2014/main" id="{C6D34508-346D-B648-B302-E63C501F6A1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5796" y="1680129"/>
            <a:ext cx="5690942" cy="436045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5399857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2F235453-6548-DF4B-8D19-1E420C449D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159" r="1" b="17454"/>
          <a:stretch/>
        </p:blipFill>
        <p:spPr bwMode="auto">
          <a:xfrm>
            <a:off x="120650" y="68263"/>
            <a:ext cx="11950700" cy="6721475"/>
          </a:xfrm>
          <a:prstGeom prst="rect">
            <a:avLst/>
          </a:prstGeom>
          <a:solidFill>
            <a:srgbClr val="FFFFFF"/>
          </a:solidFill>
        </p:spPr>
      </p:pic>
    </p:spTree>
    <p:extLst>
      <p:ext uri="{BB962C8B-B14F-4D97-AF65-F5344CB8AC3E}">
        <p14:creationId xmlns:p14="http://schemas.microsoft.com/office/powerpoint/2010/main" val="1171042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p:txBody>
          <a:bodyPr/>
          <a:lstStyle/>
          <a:p>
            <a:r>
              <a:rPr lang="en-US" sz="2800" dirty="0"/>
              <a:t>Lab Report instructions</a:t>
            </a:r>
          </a:p>
          <a:p>
            <a:r>
              <a:rPr lang="en-US" sz="2800" dirty="0"/>
              <a:t>Lecture: Principles of mapping and representation, Part A</a:t>
            </a:r>
          </a:p>
          <a:p>
            <a:r>
              <a:rPr lang="en-US" sz="2800" dirty="0"/>
              <a:t>Launch Lab 1</a:t>
            </a:r>
          </a:p>
          <a:p>
            <a:r>
              <a:rPr lang="en-US" sz="2800" i="1" dirty="0"/>
              <a:t>Quiz 1 will be Next Tuesday – </a:t>
            </a:r>
            <a:r>
              <a:rPr lang="en-US" sz="2800" dirty="0"/>
              <a:t>(content from first two weeks of class lectures + 1</a:t>
            </a:r>
            <a:r>
              <a:rPr lang="en-US" sz="2800" baseline="30000" dirty="0"/>
              <a:t>st</a:t>
            </a:r>
            <a:r>
              <a:rPr lang="en-US" sz="2800" dirty="0"/>
              <a:t> week reading [</a:t>
            </a:r>
            <a:r>
              <a:rPr lang="en-US" sz="2800" dirty="0" err="1"/>
              <a:t>Bolstad</a:t>
            </a:r>
            <a:r>
              <a:rPr lang="en-US" sz="2800" dirty="0"/>
              <a:t> Ch 1])</a:t>
            </a:r>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Today’s Agenda</a:t>
            </a:r>
          </a:p>
        </p:txBody>
      </p:sp>
    </p:spTree>
    <p:extLst>
      <p:ext uri="{BB962C8B-B14F-4D97-AF65-F5344CB8AC3E}">
        <p14:creationId xmlns:p14="http://schemas.microsoft.com/office/powerpoint/2010/main" val="10399756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73A3469-E64B-1A45-9E13-531538D4E7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354" b="31605"/>
          <a:stretch/>
        </p:blipFill>
        <p:spPr bwMode="auto">
          <a:xfrm>
            <a:off x="120650" y="68263"/>
            <a:ext cx="11950700" cy="6721475"/>
          </a:xfrm>
          <a:prstGeom prst="rect">
            <a:avLst/>
          </a:prstGeom>
          <a:solidFill>
            <a:srgbClr val="FFFFFF"/>
          </a:solidFill>
        </p:spPr>
      </p:pic>
    </p:spTree>
    <p:extLst>
      <p:ext uri="{BB962C8B-B14F-4D97-AF65-F5344CB8AC3E}">
        <p14:creationId xmlns:p14="http://schemas.microsoft.com/office/powerpoint/2010/main" val="1207569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DACE8186-281B-F743-BF71-A3D5E002AD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50" y="0"/>
            <a:ext cx="5092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8118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Thematic Maps</a:t>
            </a:r>
          </a:p>
        </p:txBody>
      </p:sp>
      <p:sp>
        <p:nvSpPr>
          <p:cNvPr id="3" name="Content Placeholder 2"/>
          <p:cNvSpPr>
            <a:spLocks noGrp="1"/>
          </p:cNvSpPr>
          <p:nvPr>
            <p:ph idx="4294967295"/>
          </p:nvPr>
        </p:nvSpPr>
        <p:spPr>
          <a:xfrm>
            <a:off x="906029" y="1489363"/>
            <a:ext cx="10163753" cy="4537364"/>
          </a:xfrm>
        </p:spPr>
        <p:txBody>
          <a:bodyPr/>
          <a:lstStyle/>
          <a:p>
            <a:r>
              <a:rPr lang="en-US" sz="2000" dirty="0"/>
              <a:t>Thematic maps focus on a specific theme. </a:t>
            </a:r>
          </a:p>
          <a:p>
            <a:endParaRPr lang="en-US" sz="2000" dirty="0"/>
          </a:p>
          <a:p>
            <a:r>
              <a:rPr lang="en-US" sz="2000" dirty="0"/>
              <a:t>They pull together relevant information of the subject (Covid cases, election results, income distribution, etc.) and represent the data spatially to understand the relationship between these themes and their geographic locations.</a:t>
            </a:r>
          </a:p>
          <a:p>
            <a:endParaRPr lang="en-US" sz="2000" dirty="0"/>
          </a:p>
          <a:p>
            <a:r>
              <a:rPr lang="en-US" sz="2000" dirty="0"/>
              <a:t>Types of thematic maps</a:t>
            </a:r>
          </a:p>
          <a:p>
            <a:pPr lvl="1"/>
            <a:r>
              <a:rPr lang="en-US" sz="2000" dirty="0"/>
              <a:t>Dot Map</a:t>
            </a:r>
          </a:p>
          <a:p>
            <a:pPr lvl="1"/>
            <a:r>
              <a:rPr lang="en-US" sz="2000"/>
              <a:t>Isopleth Map</a:t>
            </a:r>
            <a:endParaRPr lang="en-US" sz="2000" dirty="0"/>
          </a:p>
          <a:p>
            <a:pPr lvl="1"/>
            <a:r>
              <a:rPr lang="en-US" sz="2000" dirty="0"/>
              <a:t>Cartogram</a:t>
            </a:r>
          </a:p>
          <a:p>
            <a:pPr lvl="1"/>
            <a:r>
              <a:rPr lang="en-US" sz="2000" dirty="0"/>
              <a:t>Proportional Symbol</a:t>
            </a:r>
          </a:p>
          <a:p>
            <a:pPr lvl="1"/>
            <a:r>
              <a:rPr lang="en-US" sz="2000" dirty="0"/>
              <a:t>Choropleth Map</a:t>
            </a:r>
          </a:p>
          <a:p>
            <a:pPr lvl="1"/>
            <a:endParaRPr lang="en-US" sz="2400" dirty="0"/>
          </a:p>
        </p:txBody>
      </p:sp>
    </p:spTree>
    <p:extLst>
      <p:ext uri="{BB962C8B-B14F-4D97-AF65-F5344CB8AC3E}">
        <p14:creationId xmlns:p14="http://schemas.microsoft.com/office/powerpoint/2010/main" val="3436883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92C6C1BC-19F7-0649-AD23-601596E92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5818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859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6F0F-D94C-7841-9BC8-3411027D24F5}"/>
              </a:ext>
            </a:extLst>
          </p:cNvPr>
          <p:cNvSpPr>
            <a:spLocks noGrp="1"/>
          </p:cNvSpPr>
          <p:nvPr>
            <p:ph type="title"/>
          </p:nvPr>
        </p:nvSpPr>
        <p:spPr>
          <a:xfrm>
            <a:off x="477800" y="491733"/>
            <a:ext cx="11236400" cy="865600"/>
          </a:xfrm>
        </p:spPr>
        <p:txBody>
          <a:bodyPr wrap="square" anchor="t">
            <a:normAutofit/>
          </a:bodyPr>
          <a:lstStyle/>
          <a:p>
            <a:r>
              <a:rPr lang="en-US" b="1" dirty="0">
                <a:highlight>
                  <a:srgbClr val="FFFF00"/>
                </a:highlight>
              </a:rPr>
              <a:t>Choropleth</a:t>
            </a:r>
            <a:endParaRPr lang="en-US" dirty="0">
              <a:highlight>
                <a:srgbClr val="FFFF00"/>
              </a:highlight>
            </a:endParaRPr>
          </a:p>
        </p:txBody>
      </p:sp>
      <p:sp>
        <p:nvSpPr>
          <p:cNvPr id="3" name="Content Placeholder 2">
            <a:extLst>
              <a:ext uri="{FF2B5EF4-FFF2-40B4-BE49-F238E27FC236}">
                <a16:creationId xmlns:a16="http://schemas.microsoft.com/office/drawing/2014/main" id="{98D6FE3F-C00B-BD46-9C04-B9FDA1328B20}"/>
              </a:ext>
            </a:extLst>
          </p:cNvPr>
          <p:cNvSpPr>
            <a:spLocks noGrp="1"/>
          </p:cNvSpPr>
          <p:nvPr>
            <p:ph type="body" idx="1"/>
          </p:nvPr>
        </p:nvSpPr>
        <p:spPr>
          <a:xfrm>
            <a:off x="960000" y="1714500"/>
            <a:ext cx="4586800" cy="4077200"/>
          </a:xfrm>
        </p:spPr>
        <p:txBody>
          <a:bodyPr wrap="square" anchor="t">
            <a:normAutofit/>
          </a:bodyPr>
          <a:lstStyle/>
          <a:p>
            <a:pPr>
              <a:spcAft>
                <a:spcPts val="600"/>
              </a:spcAft>
            </a:pPr>
            <a:r>
              <a:rPr lang="en-US"/>
              <a:t>Uses color to represent statistics proportionally to its location.</a:t>
            </a:r>
          </a:p>
          <a:p>
            <a:pPr rtl="0">
              <a:spcAft>
                <a:spcPts val="600"/>
              </a:spcAft>
              <a:buFont typeface="Arial" panose="020B0604020202020204" pitchFamily="34" charset="0"/>
              <a:buChar char="•"/>
            </a:pPr>
            <a:r>
              <a:rPr lang="en-US"/>
              <a:t>The visual tends to generalize the data over an area.</a:t>
            </a:r>
          </a:p>
          <a:p>
            <a:pPr rtl="0">
              <a:spcAft>
                <a:spcPts val="600"/>
              </a:spcAft>
              <a:buFont typeface="Arial" panose="020B0604020202020204" pitchFamily="34" charset="0"/>
              <a:buChar char="•"/>
            </a:pPr>
            <a:r>
              <a:rPr lang="en-US"/>
              <a:t>Geographical spaces aren’t uniform so some areas may appear overrepresented.</a:t>
            </a:r>
          </a:p>
          <a:p>
            <a:pPr>
              <a:spcAft>
                <a:spcPts val="600"/>
              </a:spcAft>
            </a:pPr>
            <a:endParaRPr lang="en-US"/>
          </a:p>
        </p:txBody>
      </p:sp>
      <p:pic>
        <p:nvPicPr>
          <p:cNvPr id="7174" name="Picture 6" descr="r/MapPorn - How long an American can expect to live past the age of 65 by state">
            <a:extLst>
              <a:ext uri="{FF2B5EF4-FFF2-40B4-BE49-F238E27FC236}">
                <a16:creationId xmlns:a16="http://schemas.microsoft.com/office/drawing/2014/main" id="{4B7B7E60-CBBF-6541-9B9F-76A88C3163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673" b="-3"/>
          <a:stretch/>
        </p:blipFill>
        <p:spPr bwMode="auto">
          <a:xfrm>
            <a:off x="6726564" y="376057"/>
            <a:ext cx="4987636" cy="6303968"/>
          </a:xfrm>
          <a:prstGeom prst="rect">
            <a:avLst/>
          </a:prstGeom>
          <a:solidFill>
            <a:srgbClr val="FFFFFF"/>
          </a:solid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34593032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05D1C02C-CD9E-C340-A96E-8FA19542B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1450" y="0"/>
            <a:ext cx="16891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5169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horopleth map | the R Graph Gallery">
            <a:extLst>
              <a:ext uri="{FF2B5EF4-FFF2-40B4-BE49-F238E27FC236}">
                <a16:creationId xmlns:a16="http://schemas.microsoft.com/office/drawing/2014/main" id="{2E02A30F-E961-C940-B160-071A14DA47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11430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34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430AF015-2281-E94C-881A-E3EFD2CB61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0" y="25400"/>
            <a:ext cx="9525000" cy="680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06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AD83D-8E81-AA4D-B209-09A78D48443A}"/>
              </a:ext>
            </a:extLst>
          </p:cNvPr>
          <p:cNvSpPr>
            <a:spLocks noGrp="1"/>
          </p:cNvSpPr>
          <p:nvPr>
            <p:ph type="title"/>
          </p:nvPr>
        </p:nvSpPr>
        <p:spPr>
          <a:xfrm>
            <a:off x="477800" y="491732"/>
            <a:ext cx="5382673" cy="1106427"/>
          </a:xfrm>
        </p:spPr>
        <p:txBody>
          <a:bodyPr wrap="square" anchor="t">
            <a:normAutofit fontScale="90000"/>
          </a:bodyPr>
          <a:lstStyle/>
          <a:p>
            <a:r>
              <a:rPr lang="en-US" dirty="0">
                <a:highlight>
                  <a:srgbClr val="FFFF00"/>
                </a:highlight>
              </a:rPr>
              <a:t>Ecological Fallacy and MAUP </a:t>
            </a:r>
          </a:p>
        </p:txBody>
      </p:sp>
      <p:pic>
        <p:nvPicPr>
          <p:cNvPr id="4102" name="Picture 6" descr="MAUP distortion example">
            <a:extLst>
              <a:ext uri="{FF2B5EF4-FFF2-40B4-BE49-F238E27FC236}">
                <a16:creationId xmlns:a16="http://schemas.microsoft.com/office/drawing/2014/main" id="{1F6353B2-F248-7449-A499-F6CA8A9EBD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632" b="5"/>
          <a:stretch/>
        </p:blipFill>
        <p:spPr bwMode="auto">
          <a:xfrm>
            <a:off x="6096000" y="425050"/>
            <a:ext cx="6197600" cy="6007834"/>
          </a:xfrm>
          <a:prstGeom prst="rect">
            <a:avLst/>
          </a:prstGeom>
          <a:solidFill>
            <a:srgbClr val="FFFFFF"/>
          </a:solidFill>
          <a:ln w="28575" cap="flat" cmpd="sng">
            <a:solidFill>
              <a:schemeClr val="dk1"/>
            </a:solidFill>
            <a:prstDash val="solid"/>
            <a:round/>
            <a:headEnd type="none" w="sm" len="sm"/>
            <a:tailEnd type="none" w="sm" len="sm"/>
          </a:ln>
        </p:spPr>
      </p:pic>
      <p:sp>
        <p:nvSpPr>
          <p:cNvPr id="3" name="Content Placeholder 2">
            <a:extLst>
              <a:ext uri="{FF2B5EF4-FFF2-40B4-BE49-F238E27FC236}">
                <a16:creationId xmlns:a16="http://schemas.microsoft.com/office/drawing/2014/main" id="{D3559A13-2F5A-1A41-B268-5C33EEAC4271}"/>
              </a:ext>
            </a:extLst>
          </p:cNvPr>
          <p:cNvSpPr>
            <a:spLocks noGrp="1"/>
          </p:cNvSpPr>
          <p:nvPr>
            <p:ph idx="4294967295"/>
          </p:nvPr>
        </p:nvSpPr>
        <p:spPr>
          <a:xfrm>
            <a:off x="650540" y="1726058"/>
            <a:ext cx="5072166" cy="4293087"/>
          </a:xfrm>
        </p:spPr>
        <p:txBody>
          <a:bodyPr anchor="ctr">
            <a:normAutofit/>
          </a:bodyPr>
          <a:lstStyle/>
          <a:p>
            <a:pPr>
              <a:lnSpc>
                <a:spcPct val="90000"/>
              </a:lnSpc>
              <a:spcAft>
                <a:spcPts val="600"/>
              </a:spcAft>
            </a:pPr>
            <a:r>
              <a:rPr lang="en-US" sz="1400" b="1" dirty="0"/>
              <a:t>Ecological Fallacy</a:t>
            </a:r>
          </a:p>
          <a:p>
            <a:pPr>
              <a:lnSpc>
                <a:spcPct val="90000"/>
              </a:lnSpc>
              <a:spcAft>
                <a:spcPts val="600"/>
              </a:spcAft>
            </a:pPr>
            <a:r>
              <a:rPr lang="en-US" sz="1400" dirty="0"/>
              <a:t>Is a formal fallacy in the interpretation of statistical data that occurs when inferences about the nature of individuals are deduced from inferences about the group (or geography) to which those individuals belong.</a:t>
            </a:r>
          </a:p>
          <a:p>
            <a:pPr>
              <a:lnSpc>
                <a:spcPct val="90000"/>
              </a:lnSpc>
              <a:spcAft>
                <a:spcPts val="600"/>
              </a:spcAft>
            </a:pPr>
            <a:r>
              <a:rPr lang="en-US" sz="1400" dirty="0">
                <a:highlight>
                  <a:srgbClr val="FFFF00"/>
                </a:highlight>
              </a:rPr>
              <a:t>Ecological fallacies occur when we try to draw conclusions about individuals based on data collected at the group level. </a:t>
            </a:r>
          </a:p>
          <a:p>
            <a:pPr>
              <a:lnSpc>
                <a:spcPct val="90000"/>
              </a:lnSpc>
              <a:spcAft>
                <a:spcPts val="600"/>
              </a:spcAft>
            </a:pPr>
            <a:r>
              <a:rPr lang="en-US" sz="1400" b="1" dirty="0"/>
              <a:t>Modifiable Areal Unit Problem</a:t>
            </a:r>
            <a:r>
              <a:rPr lang="en-US" sz="1400" dirty="0"/>
              <a:t> (</a:t>
            </a:r>
            <a:r>
              <a:rPr lang="en-US" sz="1400" b="1" dirty="0"/>
              <a:t>MAUP</a:t>
            </a:r>
            <a:r>
              <a:rPr lang="en-US" sz="1400" dirty="0"/>
              <a:t>)</a:t>
            </a:r>
          </a:p>
          <a:p>
            <a:pPr>
              <a:lnSpc>
                <a:spcPct val="90000"/>
              </a:lnSpc>
              <a:spcAft>
                <a:spcPts val="600"/>
              </a:spcAft>
            </a:pPr>
            <a:r>
              <a:rPr lang="en-US" sz="1400" dirty="0"/>
              <a:t>A census choropleth map calculating population density using state boundaries will yield radically different results than a map that calculates density based on county boundaries. Furthermore, census district boundaries are also subject to change over time, meaning the MAUP must be considered when comparing past data to current data. </a:t>
            </a:r>
          </a:p>
          <a:p>
            <a:pPr>
              <a:lnSpc>
                <a:spcPct val="90000"/>
              </a:lnSpc>
              <a:spcAft>
                <a:spcPts val="600"/>
              </a:spcAft>
            </a:pPr>
            <a:r>
              <a:rPr lang="en-US" sz="1200" dirty="0">
                <a:highlight>
                  <a:srgbClr val="FFFF00"/>
                </a:highlight>
              </a:rPr>
              <a:t>Analyzing the same spatial phenomenon using different scales of areal units i.e., “modifiable areal units” of analysis, can produce differing analytical results.</a:t>
            </a:r>
            <a:endParaRPr lang="en-US" sz="1400" dirty="0">
              <a:highlight>
                <a:srgbClr val="FFFF00"/>
              </a:highlight>
            </a:endParaRPr>
          </a:p>
        </p:txBody>
      </p:sp>
    </p:spTree>
    <p:extLst>
      <p:ext uri="{BB962C8B-B14F-4D97-AF65-F5344CB8AC3E}">
        <p14:creationId xmlns:p14="http://schemas.microsoft.com/office/powerpoint/2010/main" val="2361510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UP Zone Effect">
            <a:extLst>
              <a:ext uri="{FF2B5EF4-FFF2-40B4-BE49-F238E27FC236}">
                <a16:creationId xmlns:a16="http://schemas.microsoft.com/office/drawing/2014/main" id="{2F507B45-7DBE-944D-BB19-F04F4AB395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878" y="557939"/>
            <a:ext cx="11003796" cy="5501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056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p:txBody>
          <a:bodyPr/>
          <a:lstStyle/>
          <a:p>
            <a:r>
              <a:rPr lang="en-US" sz="2800" dirty="0"/>
              <a:t>Read </a:t>
            </a:r>
            <a:r>
              <a:rPr lang="en-US" sz="2800" dirty="0" err="1"/>
              <a:t>Bolstad</a:t>
            </a:r>
            <a:r>
              <a:rPr lang="en-US" sz="2800" dirty="0"/>
              <a:t>, Chapter 4 </a:t>
            </a:r>
          </a:p>
          <a:p>
            <a:pPr lvl="1"/>
            <a:r>
              <a:rPr lang="en-US" sz="2800" dirty="0"/>
              <a:t>(focus on pp. 147-156 &amp; 181-190) </a:t>
            </a:r>
          </a:p>
          <a:p>
            <a:r>
              <a:rPr lang="en-US" sz="2800" dirty="0"/>
              <a:t>Start Lab 1 – due M 9/17 (11:59PM)</a:t>
            </a:r>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This Week</a:t>
            </a:r>
          </a:p>
        </p:txBody>
      </p:sp>
    </p:spTree>
    <p:extLst>
      <p:ext uri="{BB962C8B-B14F-4D97-AF65-F5344CB8AC3E}">
        <p14:creationId xmlns:p14="http://schemas.microsoft.com/office/powerpoint/2010/main" val="17021443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6F0F-D94C-7841-9BC8-3411027D24F5}"/>
              </a:ext>
            </a:extLst>
          </p:cNvPr>
          <p:cNvSpPr>
            <a:spLocks noGrp="1"/>
          </p:cNvSpPr>
          <p:nvPr>
            <p:ph type="title"/>
          </p:nvPr>
        </p:nvSpPr>
        <p:spPr>
          <a:xfrm>
            <a:off x="440635" y="351873"/>
            <a:ext cx="3574774" cy="1325563"/>
          </a:xfrm>
        </p:spPr>
        <p:txBody>
          <a:bodyPr>
            <a:normAutofit/>
          </a:bodyPr>
          <a:lstStyle/>
          <a:p>
            <a:r>
              <a:rPr lang="en-US" b="1" dirty="0">
                <a:highlight>
                  <a:srgbClr val="FFFF00"/>
                </a:highlight>
              </a:rPr>
              <a:t>Dot Density/Dot Distribution</a:t>
            </a:r>
            <a:endParaRPr lang="en-US" dirty="0">
              <a:highlight>
                <a:srgbClr val="FFFF00"/>
              </a:highlight>
            </a:endParaRPr>
          </a:p>
        </p:txBody>
      </p:sp>
      <p:sp>
        <p:nvSpPr>
          <p:cNvPr id="3" name="Content Placeholder 2">
            <a:extLst>
              <a:ext uri="{FF2B5EF4-FFF2-40B4-BE49-F238E27FC236}">
                <a16:creationId xmlns:a16="http://schemas.microsoft.com/office/drawing/2014/main" id="{98D6FE3F-C00B-BD46-9C04-B9FDA1328B20}"/>
              </a:ext>
            </a:extLst>
          </p:cNvPr>
          <p:cNvSpPr>
            <a:spLocks noGrp="1"/>
          </p:cNvSpPr>
          <p:nvPr>
            <p:ph idx="1"/>
          </p:nvPr>
        </p:nvSpPr>
        <p:spPr>
          <a:xfrm>
            <a:off x="241852" y="1852129"/>
            <a:ext cx="4767470" cy="4351338"/>
          </a:xfrm>
        </p:spPr>
        <p:txBody>
          <a:bodyPr>
            <a:normAutofit/>
          </a:bodyPr>
          <a:lstStyle/>
          <a:p>
            <a:pPr rtl="0">
              <a:buFont typeface="Arial" panose="020B0604020202020204" pitchFamily="34" charset="0"/>
              <a:buChar char="•"/>
            </a:pPr>
            <a:r>
              <a:rPr lang="en-US" b="1" dirty="0"/>
              <a:t>The best way to visualize spatial distribution.</a:t>
            </a:r>
          </a:p>
          <a:p>
            <a:pPr rtl="0">
              <a:buFont typeface="Arial" panose="020B0604020202020204" pitchFamily="34" charset="0"/>
              <a:buChar char="•"/>
            </a:pPr>
            <a:r>
              <a:rPr lang="en-US" dirty="0"/>
              <a:t>An effective way to represent different categories using colors.</a:t>
            </a:r>
          </a:p>
          <a:p>
            <a:pPr rtl="0">
              <a:buFont typeface="Arial" panose="020B0604020202020204" pitchFamily="34" charset="0"/>
              <a:buChar char="•"/>
            </a:pPr>
            <a:r>
              <a:rPr lang="en-US" dirty="0"/>
              <a:t>Generated points might differ from one iteration to another.</a:t>
            </a:r>
          </a:p>
          <a:p>
            <a:pPr rtl="0">
              <a:buFont typeface="Arial" panose="020B0604020202020204" pitchFamily="34" charset="0"/>
              <a:buChar char="•"/>
            </a:pPr>
            <a:r>
              <a:rPr lang="en-US" dirty="0"/>
              <a:t>If the map doesn’t have borders drawn, we don’t know exactly where these points are located.</a:t>
            </a:r>
          </a:p>
          <a:p>
            <a:pPr rtl="0">
              <a:buFont typeface="Arial" panose="020B0604020202020204" pitchFamily="34" charset="0"/>
              <a:buChar char="•"/>
            </a:pPr>
            <a:endParaRPr lang="en-US" dirty="0"/>
          </a:p>
          <a:p>
            <a:endParaRPr lang="en-US" dirty="0"/>
          </a:p>
        </p:txBody>
      </p:sp>
      <p:pic>
        <p:nvPicPr>
          <p:cNvPr id="7172" name="Picture 4" descr="r/MapPorn - Place Names in New Zealand/Aotearoa. Red is Maori, Blue is British">
            <a:extLst>
              <a:ext uri="{FF2B5EF4-FFF2-40B4-BE49-F238E27FC236}">
                <a16:creationId xmlns:a16="http://schemas.microsoft.com/office/drawing/2014/main" id="{5F3A14EB-E23D-784B-B087-505373FB4B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0"/>
            <a:ext cx="68278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46985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The racial dot map">
            <a:extLst>
              <a:ext uri="{FF2B5EF4-FFF2-40B4-BE49-F238E27FC236}">
                <a16:creationId xmlns:a16="http://schemas.microsoft.com/office/drawing/2014/main" id="{F0DDAC83-C6D8-3646-AF99-407DE13573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8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295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6F0F-D94C-7841-9BC8-3411027D24F5}"/>
              </a:ext>
            </a:extLst>
          </p:cNvPr>
          <p:cNvSpPr>
            <a:spLocks noGrp="1"/>
          </p:cNvSpPr>
          <p:nvPr>
            <p:ph type="title"/>
          </p:nvPr>
        </p:nvSpPr>
        <p:spPr>
          <a:xfrm>
            <a:off x="241852" y="365125"/>
            <a:ext cx="5006009" cy="1325563"/>
          </a:xfrm>
        </p:spPr>
        <p:txBody>
          <a:bodyPr>
            <a:normAutofit fontScale="90000"/>
          </a:bodyPr>
          <a:lstStyle/>
          <a:p>
            <a:r>
              <a:rPr lang="en-US" b="1" dirty="0">
                <a:highlight>
                  <a:srgbClr val="FFFF00"/>
                </a:highlight>
              </a:rPr>
              <a:t>Graduated Symbol/Proportional Symbol</a:t>
            </a:r>
            <a:endParaRPr lang="en-US" dirty="0">
              <a:highlight>
                <a:srgbClr val="FFFF00"/>
              </a:highlight>
            </a:endParaRPr>
          </a:p>
        </p:txBody>
      </p:sp>
      <p:sp>
        <p:nvSpPr>
          <p:cNvPr id="3" name="Content Placeholder 2">
            <a:extLst>
              <a:ext uri="{FF2B5EF4-FFF2-40B4-BE49-F238E27FC236}">
                <a16:creationId xmlns:a16="http://schemas.microsoft.com/office/drawing/2014/main" id="{98D6FE3F-C00B-BD46-9C04-B9FDA1328B20}"/>
              </a:ext>
            </a:extLst>
          </p:cNvPr>
          <p:cNvSpPr>
            <a:spLocks noGrp="1"/>
          </p:cNvSpPr>
          <p:nvPr>
            <p:ph idx="1"/>
          </p:nvPr>
        </p:nvSpPr>
        <p:spPr>
          <a:xfrm>
            <a:off x="241852" y="2141537"/>
            <a:ext cx="4250635" cy="4351338"/>
          </a:xfrm>
        </p:spPr>
        <p:txBody>
          <a:bodyPr>
            <a:normAutofit/>
          </a:bodyPr>
          <a:lstStyle/>
          <a:p>
            <a:pPr rtl="0">
              <a:buFont typeface="Arial" panose="020B0604020202020204" pitchFamily="34" charset="0"/>
              <a:buChar char="•"/>
            </a:pPr>
            <a:r>
              <a:rPr lang="en-US" dirty="0"/>
              <a:t>This does a better job showing raw quantities (rather than densities as we saw with choropleth maps).</a:t>
            </a:r>
          </a:p>
          <a:p>
            <a:pPr rtl="0">
              <a:buFont typeface="Arial" panose="020B0604020202020204" pitchFamily="34" charset="0"/>
              <a:buChar char="•"/>
            </a:pPr>
            <a:r>
              <a:rPr lang="en-US" dirty="0"/>
              <a:t>They clearly convey where and how much (quantities).</a:t>
            </a:r>
          </a:p>
          <a:p>
            <a:pPr rtl="0">
              <a:buFont typeface="Arial" panose="020B0604020202020204" pitchFamily="34" charset="0"/>
              <a:buChar char="•"/>
            </a:pPr>
            <a:r>
              <a:rPr lang="en-US" dirty="0"/>
              <a:t>They are less exact in terms of displaying  distribution.</a:t>
            </a:r>
          </a:p>
          <a:p>
            <a:pPr rtl="0">
              <a:buFont typeface="Arial" panose="020B0604020202020204" pitchFamily="34" charset="0"/>
              <a:buChar char="•"/>
            </a:pPr>
            <a:r>
              <a:rPr lang="en-US" dirty="0"/>
              <a:t>Overlapping symbols can cause confusion.</a:t>
            </a:r>
          </a:p>
          <a:p>
            <a:endParaRPr lang="en-US" dirty="0"/>
          </a:p>
        </p:txBody>
      </p:sp>
      <p:pic>
        <p:nvPicPr>
          <p:cNvPr id="6146" name="Picture 2">
            <a:extLst>
              <a:ext uri="{FF2B5EF4-FFF2-40B4-BE49-F238E27FC236}">
                <a16:creationId xmlns:a16="http://schemas.microsoft.com/office/drawing/2014/main" id="{633A41B9-7004-1E4D-924F-D3C3EFA90E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4184" y="667784"/>
            <a:ext cx="7447816" cy="53207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C384B1A-502A-6F41-80E5-6374EB37B9FF}"/>
              </a:ext>
            </a:extLst>
          </p:cNvPr>
          <p:cNvSpPr txBox="1"/>
          <p:nvPr/>
        </p:nvSpPr>
        <p:spPr>
          <a:xfrm>
            <a:off x="5109318" y="6274347"/>
            <a:ext cx="6321282" cy="369332"/>
          </a:xfrm>
          <a:prstGeom prst="rect">
            <a:avLst/>
          </a:prstGeom>
          <a:noFill/>
        </p:spPr>
        <p:txBody>
          <a:bodyPr wrap="none" rtlCol="0">
            <a:spAutoFit/>
          </a:bodyPr>
          <a:lstStyle/>
          <a:p>
            <a:r>
              <a:rPr lang="en-US" dirty="0"/>
              <a:t>Location of private immigration detention centers in the US, 2011 </a:t>
            </a:r>
          </a:p>
        </p:txBody>
      </p:sp>
    </p:spTree>
    <p:extLst>
      <p:ext uri="{BB962C8B-B14F-4D97-AF65-F5344CB8AC3E}">
        <p14:creationId xmlns:p14="http://schemas.microsoft.com/office/powerpoint/2010/main" val="1218668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198DE433-583E-8548-9D2E-28D918FFB1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25" y="0"/>
            <a:ext cx="98091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0433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E4BAF72A-C787-534D-8E74-E25FFC45BF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0920" y="0"/>
            <a:ext cx="8567989" cy="7036904"/>
          </a:xfrm>
          <a:prstGeom prst="rect">
            <a:avLst/>
          </a:prstGeom>
        </p:spPr>
      </p:pic>
    </p:spTree>
    <p:extLst>
      <p:ext uri="{BB962C8B-B14F-4D97-AF65-F5344CB8AC3E}">
        <p14:creationId xmlns:p14="http://schemas.microsoft.com/office/powerpoint/2010/main" val="1426676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84AB768-A419-6B48-A46C-18372B9E7A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1919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89FAB-C93C-5142-9748-9402B9D93946}"/>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Bivariate/Multivariate</a:t>
            </a:r>
          </a:p>
        </p:txBody>
      </p:sp>
      <p:sp>
        <p:nvSpPr>
          <p:cNvPr id="3" name="Content Placeholder 2">
            <a:extLst>
              <a:ext uri="{FF2B5EF4-FFF2-40B4-BE49-F238E27FC236}">
                <a16:creationId xmlns:a16="http://schemas.microsoft.com/office/drawing/2014/main" id="{6D075177-DD84-C649-BB33-003A665FBF47}"/>
              </a:ext>
            </a:extLst>
          </p:cNvPr>
          <p:cNvSpPr>
            <a:spLocks noGrp="1"/>
          </p:cNvSpPr>
          <p:nvPr>
            <p:ph type="body" idx="1"/>
          </p:nvPr>
        </p:nvSpPr>
        <p:spPr>
          <a:xfrm>
            <a:off x="6651733" y="1697700"/>
            <a:ext cx="4586800" cy="4168400"/>
          </a:xfrm>
        </p:spPr>
        <p:txBody>
          <a:bodyPr wrap="square" anchor="t">
            <a:normAutofit/>
          </a:bodyPr>
          <a:lstStyle/>
          <a:p>
            <a:pPr rtl="0">
              <a:spcAft>
                <a:spcPts val="600"/>
              </a:spcAft>
              <a:buFont typeface="Arial" panose="020B0604020202020204" pitchFamily="34" charset="0"/>
              <a:buChar char="•"/>
            </a:pPr>
            <a:r>
              <a:rPr lang="en-US" dirty="0"/>
              <a:t>You can visualize two themes at once.</a:t>
            </a:r>
            <a:endParaRPr lang="en-US"/>
          </a:p>
          <a:p>
            <a:pPr rtl="0">
              <a:spcAft>
                <a:spcPts val="600"/>
              </a:spcAft>
              <a:buFont typeface="Arial" panose="020B0604020202020204" pitchFamily="34" charset="0"/>
              <a:buChar char="•"/>
            </a:pPr>
            <a:r>
              <a:rPr lang="en-US" dirty="0"/>
              <a:t>They’re aesthetically pleasing.</a:t>
            </a:r>
            <a:endParaRPr lang="en-US"/>
          </a:p>
          <a:p>
            <a:pPr rtl="0">
              <a:spcAft>
                <a:spcPts val="600"/>
              </a:spcAft>
              <a:buFont typeface="Arial" panose="020B0604020202020204" pitchFamily="34" charset="0"/>
              <a:buChar char="•"/>
            </a:pPr>
            <a:r>
              <a:rPr lang="en-US" dirty="0"/>
              <a:t>They can be complex and hard to read.</a:t>
            </a:r>
            <a:endParaRPr lang="en-US"/>
          </a:p>
          <a:p>
            <a:pPr rtl="0">
              <a:spcAft>
                <a:spcPts val="600"/>
              </a:spcAft>
              <a:buFont typeface="Arial" panose="020B0604020202020204" pitchFamily="34" charset="0"/>
              <a:buChar char="•"/>
            </a:pPr>
            <a:r>
              <a:rPr lang="en-US" dirty="0"/>
              <a:t>It’s hard to have an interactive version of a bivariate map.</a:t>
            </a:r>
            <a:endParaRPr lang="en-US"/>
          </a:p>
          <a:p>
            <a:pPr>
              <a:spcAft>
                <a:spcPts val="600"/>
              </a:spcAft>
            </a:pPr>
            <a:endParaRPr lang="en-US"/>
          </a:p>
        </p:txBody>
      </p:sp>
      <p:pic>
        <p:nvPicPr>
          <p:cNvPr id="13316" name="Picture 4">
            <a:extLst>
              <a:ext uri="{FF2B5EF4-FFF2-40B4-BE49-F238E27FC236}">
                <a16:creationId xmlns:a16="http://schemas.microsoft.com/office/drawing/2014/main" id="{C954D224-00E2-9249-AC9B-CCDB5702150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800" y="2040172"/>
            <a:ext cx="5737200" cy="3643121"/>
          </a:xfrm>
          <a:prstGeom prst="rect">
            <a:avLst/>
          </a:prstGeom>
          <a:solidFill>
            <a:srgbClr val="FFFFFF"/>
          </a:solid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18274758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a:extLst>
              <a:ext uri="{FF2B5EF4-FFF2-40B4-BE49-F238E27FC236}">
                <a16:creationId xmlns:a16="http://schemas.microsoft.com/office/drawing/2014/main" id="{2DCE5932-0ABC-9749-B474-7419601AE5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65" b="28039"/>
          <a:stretch/>
        </p:blipFill>
        <p:spPr bwMode="auto">
          <a:xfrm>
            <a:off x="20" y="0"/>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47896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ivariate maps with ggplot2 and sf">
            <a:extLst>
              <a:ext uri="{FF2B5EF4-FFF2-40B4-BE49-F238E27FC236}">
                <a16:creationId xmlns:a16="http://schemas.microsoft.com/office/drawing/2014/main" id="{2FF706C1-A643-664A-8856-2333B6251F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7354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60E4-D13A-6C45-846D-A2A63426CEE5}"/>
              </a:ext>
            </a:extLst>
          </p:cNvPr>
          <p:cNvSpPr>
            <a:spLocks noGrp="1"/>
          </p:cNvSpPr>
          <p:nvPr>
            <p:ph type="title"/>
          </p:nvPr>
        </p:nvSpPr>
        <p:spPr/>
        <p:txBody>
          <a:bodyPr/>
          <a:lstStyle/>
          <a:p>
            <a:r>
              <a:rPr lang="en-US" dirty="0">
                <a:highlight>
                  <a:srgbClr val="FFFF00"/>
                </a:highlight>
              </a:rPr>
              <a:t>Isopleth Maps</a:t>
            </a:r>
          </a:p>
        </p:txBody>
      </p:sp>
      <p:sp>
        <p:nvSpPr>
          <p:cNvPr id="4" name="Text Placeholder 3">
            <a:extLst>
              <a:ext uri="{FF2B5EF4-FFF2-40B4-BE49-F238E27FC236}">
                <a16:creationId xmlns:a16="http://schemas.microsoft.com/office/drawing/2014/main" id="{5F7CF2EC-70C6-B747-A955-086C8C618BFF}"/>
              </a:ext>
            </a:extLst>
          </p:cNvPr>
          <p:cNvSpPr>
            <a:spLocks noGrp="1"/>
          </p:cNvSpPr>
          <p:nvPr>
            <p:ph type="body" idx="1"/>
          </p:nvPr>
        </p:nvSpPr>
        <p:spPr>
          <a:xfrm>
            <a:off x="6651733" y="1697699"/>
            <a:ext cx="4957826" cy="4668433"/>
          </a:xfrm>
        </p:spPr>
        <p:txBody>
          <a:bodyPr/>
          <a:lstStyle/>
          <a:p>
            <a:pPr marL="342900" indent="-342900">
              <a:buFont typeface="Wingdings" pitchFamily="2" charset="2"/>
              <a:buChar char="v"/>
            </a:pPr>
            <a:r>
              <a:rPr lang="en-US" sz="2000" b="0" dirty="0">
                <a:effectLst/>
              </a:rPr>
              <a:t>Isopleth maps use colors and shades to represent data, similar to choropleth maps. However, they differ in that data isn’t grouped within predefined boundaries such as census tracts, counties, or states.</a:t>
            </a:r>
            <a:endParaRPr lang="en-US" sz="2000" dirty="0"/>
          </a:p>
          <a:p>
            <a:pPr marL="342900" indent="-342900">
              <a:buFont typeface="Wingdings" pitchFamily="2" charset="2"/>
              <a:buChar char="v"/>
            </a:pPr>
            <a:r>
              <a:rPr lang="en-US" sz="2000" b="0" dirty="0">
                <a:effectLst/>
              </a:rPr>
              <a:t>Instead, contoured lines divide the map into different areas and show where data levels change. </a:t>
            </a:r>
          </a:p>
          <a:p>
            <a:pPr marL="342900" indent="-342900">
              <a:buFont typeface="Wingdings" pitchFamily="2" charset="2"/>
              <a:buChar char="v"/>
            </a:pPr>
            <a:r>
              <a:rPr lang="en-US" sz="2000" dirty="0"/>
              <a:t>Well-suited for </a:t>
            </a:r>
            <a:r>
              <a:rPr lang="en-US" sz="2000" b="1" dirty="0"/>
              <a:t>large-scale analysis</a:t>
            </a:r>
            <a:r>
              <a:rPr lang="en-US" sz="2000" dirty="0"/>
              <a:t>, allowing you to map data without boundaries like state, county, zip code, etc..</a:t>
            </a:r>
          </a:p>
          <a:p>
            <a:endParaRPr lang="en-US" dirty="0"/>
          </a:p>
        </p:txBody>
      </p:sp>
      <p:sp>
        <p:nvSpPr>
          <p:cNvPr id="6" name="Picture Placeholder 5">
            <a:extLst>
              <a:ext uri="{FF2B5EF4-FFF2-40B4-BE49-F238E27FC236}">
                <a16:creationId xmlns:a16="http://schemas.microsoft.com/office/drawing/2014/main" id="{231CF874-3F38-C24F-B6A0-3B5823479638}"/>
              </a:ext>
            </a:extLst>
          </p:cNvPr>
          <p:cNvSpPr>
            <a:spLocks noGrp="1"/>
          </p:cNvSpPr>
          <p:nvPr>
            <p:ph type="pic" idx="2"/>
          </p:nvPr>
        </p:nvSpPr>
        <p:spPr/>
      </p:sp>
      <p:pic>
        <p:nvPicPr>
          <p:cNvPr id="21506" name="Picture 2" descr="Isopleth Map">
            <a:extLst>
              <a:ext uri="{FF2B5EF4-FFF2-40B4-BE49-F238E27FC236}">
                <a16:creationId xmlns:a16="http://schemas.microsoft.com/office/drawing/2014/main" id="{6E1E01B3-091B-3D4B-B739-755EE91B95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441" y="1906084"/>
            <a:ext cx="5513559" cy="3960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850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p:txBody>
          <a:bodyPr/>
          <a:lstStyle/>
          <a:p>
            <a:r>
              <a:rPr lang="en-US" sz="2400" dirty="0"/>
              <a:t>Format Matters!</a:t>
            </a:r>
          </a:p>
          <a:p>
            <a:r>
              <a:rPr lang="en-US" sz="2400" dirty="0"/>
              <a:t>Word [.doc </a:t>
            </a:r>
            <a:r>
              <a:rPr lang="en-US" sz="2400" dirty="0" err="1"/>
              <a:t>or.docx</a:t>
            </a:r>
            <a:r>
              <a:rPr lang="en-US" sz="2400" dirty="0"/>
              <a:t>] only</a:t>
            </a:r>
          </a:p>
          <a:p>
            <a:r>
              <a:rPr lang="en-US" sz="2400" dirty="0"/>
              <a:t>Upload to Moodle </a:t>
            </a:r>
          </a:p>
          <a:p>
            <a:r>
              <a:rPr lang="en-US" sz="2400" dirty="0">
                <a:highlight>
                  <a:srgbClr val="FFFF00"/>
                </a:highlight>
              </a:rPr>
              <a:t>Approximately 3-5 pages in length (of text), double spaced</a:t>
            </a:r>
            <a:r>
              <a:rPr lang="en-US" sz="2400" dirty="0"/>
              <a:t>, 12-point font, with one-inch margins all around</a:t>
            </a:r>
          </a:p>
          <a:p>
            <a:pPr lvl="1"/>
            <a:r>
              <a:rPr lang="en-US" sz="2400" dirty="0"/>
              <a:t>Times New Roman, Arial, or Calibri </a:t>
            </a:r>
            <a:r>
              <a:rPr lang="mr-IN" sz="2400" dirty="0"/>
              <a:t>–</a:t>
            </a:r>
            <a:r>
              <a:rPr lang="en-US" sz="2400" dirty="0"/>
              <a:t> email me if you have a reason for using another font</a:t>
            </a:r>
          </a:p>
          <a:p>
            <a:r>
              <a:rPr lang="en-US" sz="2400" dirty="0"/>
              <a:t>Use the following naming convention for all your lab reports: Lab#_</a:t>
            </a:r>
            <a:r>
              <a:rPr lang="en-US" sz="2400" dirty="0" err="1"/>
              <a:t>YourFullName</a:t>
            </a:r>
            <a:r>
              <a:rPr lang="en-US" sz="2400" dirty="0"/>
              <a:t> (e. g. Lab2_LeaBrown)</a:t>
            </a:r>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Lab Reports</a:t>
            </a:r>
          </a:p>
        </p:txBody>
      </p:sp>
    </p:spTree>
    <p:extLst>
      <p:ext uri="{BB962C8B-B14F-4D97-AF65-F5344CB8AC3E}">
        <p14:creationId xmlns:p14="http://schemas.microsoft.com/office/powerpoint/2010/main" val="4456941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Meteorology Blog">
            <a:extLst>
              <a:ext uri="{FF2B5EF4-FFF2-40B4-BE49-F238E27FC236}">
                <a16:creationId xmlns:a16="http://schemas.microsoft.com/office/drawing/2014/main" id="{94142B49-589E-EC41-B040-1224759CBC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7350" y="0"/>
            <a:ext cx="88773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5017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47961-B2BF-C745-B344-E82574EC852D}"/>
              </a:ext>
            </a:extLst>
          </p:cNvPr>
          <p:cNvSpPr>
            <a:spLocks noGrp="1"/>
          </p:cNvSpPr>
          <p:nvPr>
            <p:ph type="title"/>
          </p:nvPr>
        </p:nvSpPr>
        <p:spPr>
          <a:xfrm>
            <a:off x="477800" y="491733"/>
            <a:ext cx="11236400" cy="865600"/>
          </a:xfrm>
        </p:spPr>
        <p:txBody>
          <a:bodyPr vert="horz" wrap="square" lIns="91440" tIns="45720" rIns="91440" bIns="45720" rtlCol="0" anchor="t">
            <a:normAutofit/>
          </a:bodyPr>
          <a:lstStyle/>
          <a:p>
            <a:r>
              <a:rPr lang="en-US" dirty="0">
                <a:highlight>
                  <a:srgbClr val="FFFF00"/>
                </a:highlight>
              </a:rPr>
              <a:t>Cartograms</a:t>
            </a:r>
          </a:p>
        </p:txBody>
      </p:sp>
      <p:sp>
        <p:nvSpPr>
          <p:cNvPr id="4" name="Text Placeholder 3">
            <a:extLst>
              <a:ext uri="{FF2B5EF4-FFF2-40B4-BE49-F238E27FC236}">
                <a16:creationId xmlns:a16="http://schemas.microsoft.com/office/drawing/2014/main" id="{1F98A386-44F6-194D-A34C-35913A8C0CB5}"/>
              </a:ext>
            </a:extLst>
          </p:cNvPr>
          <p:cNvSpPr>
            <a:spLocks noGrp="1"/>
          </p:cNvSpPr>
          <p:nvPr>
            <p:ph type="body" idx="1"/>
          </p:nvPr>
        </p:nvSpPr>
        <p:spPr>
          <a:xfrm>
            <a:off x="7233624" y="1802127"/>
            <a:ext cx="4586800" cy="4168400"/>
          </a:xfrm>
        </p:spPr>
        <p:txBody>
          <a:bodyPr vert="horz" wrap="square" lIns="91440" tIns="45720" rIns="91440" bIns="45720" rtlCol="0" anchor="t">
            <a:normAutofit/>
          </a:bodyPr>
          <a:lstStyle/>
          <a:p>
            <a:pPr indent="-228600">
              <a:spcAft>
                <a:spcPts val="600"/>
              </a:spcAft>
              <a:buFont typeface="Arial" panose="020B0604020202020204" pitchFamily="34" charset="0"/>
              <a:buChar char="•"/>
            </a:pPr>
            <a:r>
              <a:rPr lang="en-US" dirty="0"/>
              <a:t>Cartograms visualize the concentration of data in a boundary by distorting its shape and size relative to other geographic areas on a map. </a:t>
            </a:r>
          </a:p>
          <a:p>
            <a:pPr indent="-228600">
              <a:spcAft>
                <a:spcPts val="600"/>
              </a:spcAft>
              <a:buFont typeface="Arial" panose="020B0604020202020204" pitchFamily="34" charset="0"/>
              <a:buChar char="•"/>
            </a:pPr>
            <a:r>
              <a:rPr lang="en-US" dirty="0"/>
              <a:t>While good for presenting the variance in density of data, cartograms tend to be hard to read.</a:t>
            </a:r>
          </a:p>
          <a:p>
            <a:pPr indent="-228600">
              <a:spcAft>
                <a:spcPts val="600"/>
              </a:spcAft>
              <a:buFont typeface="Arial" panose="020B0604020202020204" pitchFamily="34" charset="0"/>
              <a:buChar char="•"/>
            </a:pPr>
            <a:endParaRPr lang="en-US" dirty="0"/>
          </a:p>
        </p:txBody>
      </p:sp>
      <p:pic>
        <p:nvPicPr>
          <p:cNvPr id="22532" name="Picture 4" descr="Pin on Cartograms">
            <a:extLst>
              <a:ext uri="{FF2B5EF4-FFF2-40B4-BE49-F238E27FC236}">
                <a16:creationId xmlns:a16="http://schemas.microsoft.com/office/drawing/2014/main" id="{EF97A5C1-9A3E-F440-B27B-E9448477BED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799" y="1593273"/>
            <a:ext cx="7091829" cy="4272827"/>
          </a:xfrm>
          <a:prstGeom prst="rect">
            <a:avLst/>
          </a:prstGeom>
          <a:noFill/>
          <a:ln w="28575" cap="flat" cmpd="sng">
            <a:solidFill>
              <a:schemeClr val="dk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1506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928CA03A-58DC-D948-A6F2-2D1C47073BB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76429" y="68263"/>
            <a:ext cx="9239142" cy="6721475"/>
          </a:xfrm>
          <a:prstGeom prst="rect">
            <a:avLst/>
          </a:prstGeom>
          <a:solidFill>
            <a:srgbClr val="FFFFFF"/>
          </a:solidFill>
        </p:spPr>
      </p:pic>
    </p:spTree>
    <p:extLst>
      <p:ext uri="{BB962C8B-B14F-4D97-AF65-F5344CB8AC3E}">
        <p14:creationId xmlns:p14="http://schemas.microsoft.com/office/powerpoint/2010/main" val="36496671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reating contiguous pixel based cartogram using ArcGIS for Desktop ...">
            <a:extLst>
              <a:ext uri="{FF2B5EF4-FFF2-40B4-BE49-F238E27FC236}">
                <a16:creationId xmlns:a16="http://schemas.microsoft.com/office/drawing/2014/main" id="{CB6F5F4F-E2E6-4849-9038-CEDAA00254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2238" y="0"/>
            <a:ext cx="94059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3441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5682110-33FC-6C4C-B630-B8FC10AE2237}"/>
              </a:ext>
            </a:extLst>
          </p:cNvPr>
          <p:cNvSpPr>
            <a:spLocks noGrp="1"/>
          </p:cNvSpPr>
          <p:nvPr>
            <p:ph type="body" idx="1"/>
          </p:nvPr>
        </p:nvSpPr>
        <p:spPr>
          <a:xfrm>
            <a:off x="825075" y="1747399"/>
            <a:ext cx="2527725" cy="4150427"/>
          </a:xfrm>
        </p:spPr>
        <p:txBody>
          <a:bodyPr/>
          <a:lstStyle/>
          <a:p>
            <a:endParaRPr lang="en-US" dirty="0"/>
          </a:p>
        </p:txBody>
      </p:sp>
      <p:sp>
        <p:nvSpPr>
          <p:cNvPr id="28674" name="Rectangle 2"/>
          <p:cNvSpPr>
            <a:spLocks noGrp="1" noChangeArrowheads="1"/>
          </p:cNvSpPr>
          <p:nvPr>
            <p:ph type="title"/>
          </p:nvPr>
        </p:nvSpPr>
        <p:spPr>
          <a:noFill/>
        </p:spPr>
        <p:txBody>
          <a:bodyPr/>
          <a:lstStyle/>
          <a:p>
            <a:pPr eaLnBrk="1" hangingPunct="1"/>
            <a:r>
              <a:rPr lang="en-US" altLang="en-US" sz="3200" b="1" dirty="0"/>
              <a:t>Classification in Choropleth Mapping</a:t>
            </a:r>
          </a:p>
        </p:txBody>
      </p:sp>
      <p:pic>
        <p:nvPicPr>
          <p:cNvPr id="28675" name="Picture 3" descr="scan0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1009" y="1483515"/>
            <a:ext cx="4822991" cy="4678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p:cNvSpPr txBox="1"/>
          <p:nvPr/>
        </p:nvSpPr>
        <p:spPr>
          <a:xfrm>
            <a:off x="9884000" y="1747399"/>
            <a:ext cx="1830200" cy="923330"/>
          </a:xfrm>
          <a:prstGeom prst="rect">
            <a:avLst/>
          </a:prstGeom>
          <a:noFill/>
        </p:spPr>
        <p:txBody>
          <a:bodyPr wrap="square" rtlCol="0">
            <a:spAutoFit/>
          </a:bodyPr>
          <a:lstStyle/>
          <a:p>
            <a:r>
              <a:rPr lang="en-US" b="1" dirty="0"/>
              <a:t>Equal Interval: </a:t>
            </a:r>
            <a:r>
              <a:rPr lang="en-US" dirty="0"/>
              <a:t>Each interval has the same range</a:t>
            </a:r>
          </a:p>
        </p:txBody>
      </p:sp>
      <p:sp>
        <p:nvSpPr>
          <p:cNvPr id="3" name="TextBox 2"/>
          <p:cNvSpPr txBox="1"/>
          <p:nvPr/>
        </p:nvSpPr>
        <p:spPr>
          <a:xfrm>
            <a:off x="10033405" y="4420498"/>
            <a:ext cx="1680795" cy="1477328"/>
          </a:xfrm>
          <a:prstGeom prst="rect">
            <a:avLst/>
          </a:prstGeom>
          <a:noFill/>
        </p:spPr>
        <p:txBody>
          <a:bodyPr wrap="square" rtlCol="0">
            <a:spAutoFit/>
          </a:bodyPr>
          <a:lstStyle/>
          <a:p>
            <a:r>
              <a:rPr lang="en-US" b="1" dirty="0"/>
              <a:t>Quantile: </a:t>
            </a:r>
          </a:p>
          <a:p>
            <a:r>
              <a:rPr lang="en-US" dirty="0"/>
              <a:t>Each interval has the same number of observations</a:t>
            </a:r>
          </a:p>
        </p:txBody>
      </p:sp>
    </p:spTree>
    <p:extLst>
      <p:ext uri="{BB962C8B-B14F-4D97-AF65-F5344CB8AC3E}">
        <p14:creationId xmlns:p14="http://schemas.microsoft.com/office/powerpoint/2010/main" val="41248148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4A0C3-7434-9773-913F-660BC6D62275}"/>
              </a:ext>
            </a:extLst>
          </p:cNvPr>
          <p:cNvSpPr>
            <a:spLocks noGrp="1"/>
          </p:cNvSpPr>
          <p:nvPr>
            <p:ph type="title"/>
          </p:nvPr>
        </p:nvSpPr>
        <p:spPr/>
        <p:txBody>
          <a:bodyPr>
            <a:normAutofit/>
          </a:bodyPr>
          <a:lstStyle/>
          <a:p>
            <a:pPr>
              <a:lnSpc>
                <a:spcPct val="90000"/>
              </a:lnSpc>
            </a:pPr>
            <a:r>
              <a:rPr lang="en-US" altLang="en-US" sz="3700" b="1" dirty="0">
                <a:highlight>
                  <a:srgbClr val="FFFF00"/>
                </a:highlight>
              </a:rPr>
              <a:t>Classification in Choropleth Mapping</a:t>
            </a:r>
            <a:endParaRPr lang="en-US" sz="3700" dirty="0">
              <a:highlight>
                <a:srgbClr val="FFFF00"/>
              </a:highlight>
            </a:endParaRPr>
          </a:p>
        </p:txBody>
      </p:sp>
      <p:sp>
        <p:nvSpPr>
          <p:cNvPr id="3" name="Content Placeholder 2">
            <a:extLst>
              <a:ext uri="{FF2B5EF4-FFF2-40B4-BE49-F238E27FC236}">
                <a16:creationId xmlns:a16="http://schemas.microsoft.com/office/drawing/2014/main" id="{58457F19-58B2-9346-1FFA-4F96AE2DCD97}"/>
              </a:ext>
            </a:extLst>
          </p:cNvPr>
          <p:cNvSpPr>
            <a:spLocks noGrp="1"/>
          </p:cNvSpPr>
          <p:nvPr>
            <p:ph type="body" idx="1"/>
          </p:nvPr>
        </p:nvSpPr>
        <p:spPr/>
        <p:txBody>
          <a:bodyPr anchor="ctr">
            <a:normAutofit fontScale="92500" lnSpcReduction="10000"/>
          </a:bodyPr>
          <a:lstStyle/>
          <a:p>
            <a:pPr marL="342900" indent="-342900">
              <a:buClr>
                <a:schemeClr val="tx1"/>
              </a:buClr>
              <a:buFont typeface="Wingdings" pitchFamily="2" charset="2"/>
              <a:buChar char="v"/>
            </a:pPr>
            <a:r>
              <a:rPr lang="en-US" sz="2400" dirty="0"/>
              <a:t>We use classification in order to make maps more clear and easier to interpret</a:t>
            </a:r>
          </a:p>
          <a:p>
            <a:pPr marL="342900" indent="-342900">
              <a:buClr>
                <a:schemeClr val="tx1"/>
              </a:buClr>
              <a:buFont typeface="Wingdings" pitchFamily="2" charset="2"/>
              <a:buChar char="v"/>
            </a:pPr>
            <a:endParaRPr lang="en-US" sz="2400" dirty="0"/>
          </a:p>
          <a:p>
            <a:pPr marL="342900" indent="-342900">
              <a:buClr>
                <a:schemeClr val="tx1"/>
              </a:buClr>
              <a:buFont typeface="Wingdings" pitchFamily="2" charset="2"/>
              <a:buChar char="v"/>
            </a:pPr>
            <a:r>
              <a:rPr lang="en-US" sz="2400" dirty="0"/>
              <a:t>If every unit had a different value and was assigned a different hue we might have a tough time interpreting patterns.</a:t>
            </a:r>
          </a:p>
          <a:p>
            <a:pPr marL="342900" indent="-342900">
              <a:buClr>
                <a:schemeClr val="tx1"/>
              </a:buClr>
              <a:buFont typeface="Wingdings" pitchFamily="2" charset="2"/>
              <a:buChar char="v"/>
            </a:pPr>
            <a:endParaRPr lang="en-US" sz="2400" dirty="0"/>
          </a:p>
          <a:p>
            <a:pPr marL="342900" indent="-342900">
              <a:buClr>
                <a:schemeClr val="tx1"/>
              </a:buClr>
              <a:buFont typeface="Wingdings" pitchFamily="2" charset="2"/>
              <a:buChar char="v"/>
            </a:pPr>
            <a:r>
              <a:rPr lang="en-US" sz="2400" dirty="0"/>
              <a:t>Pay attention to your data distribution to choose your classification method</a:t>
            </a:r>
          </a:p>
        </p:txBody>
      </p:sp>
      <p:sp>
        <p:nvSpPr>
          <p:cNvPr id="4" name="Picture Placeholder 3">
            <a:extLst>
              <a:ext uri="{FF2B5EF4-FFF2-40B4-BE49-F238E27FC236}">
                <a16:creationId xmlns:a16="http://schemas.microsoft.com/office/drawing/2014/main" id="{1B7889C6-B17F-BB45-81F6-6C24306CF625}"/>
              </a:ext>
            </a:extLst>
          </p:cNvPr>
          <p:cNvSpPr>
            <a:spLocks noGrp="1"/>
          </p:cNvSpPr>
          <p:nvPr>
            <p:ph type="pic" idx="2"/>
          </p:nvPr>
        </p:nvSpPr>
        <p:spPr/>
      </p:sp>
      <p:pic>
        <p:nvPicPr>
          <p:cNvPr id="1026" name="Picture 2" descr="Histograms can be described as symmetric, skewed, uniform, unimodal, bimodal, and multimodal">
            <a:extLst>
              <a:ext uri="{FF2B5EF4-FFF2-40B4-BE49-F238E27FC236}">
                <a16:creationId xmlns:a16="http://schemas.microsoft.com/office/drawing/2014/main" id="{0532CC19-EBB1-0063-94EF-FD91FDB4FBA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60560" y="2363932"/>
            <a:ext cx="5364746" cy="3017669"/>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5617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sz="3600" b="1" dirty="0">
                <a:highlight>
                  <a:srgbClr val="FFFF00"/>
                </a:highlight>
              </a:rPr>
              <a:t>Equal Interval</a:t>
            </a:r>
          </a:p>
        </p:txBody>
      </p:sp>
      <p:sp>
        <p:nvSpPr>
          <p:cNvPr id="31747" name="Rectangle 3"/>
          <p:cNvSpPr>
            <a:spLocks noChangeArrowheads="1"/>
          </p:cNvSpPr>
          <p:nvPr/>
        </p:nvSpPr>
        <p:spPr bwMode="auto">
          <a:xfrm>
            <a:off x="1387787" y="1482231"/>
            <a:ext cx="9071572" cy="5262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Font typeface="Wingdings" pitchFamily="2" charset="2"/>
              <a:buChar char="v"/>
            </a:pPr>
            <a:r>
              <a:rPr lang="en-US" altLang="en-US" sz="2400" dirty="0">
                <a:latin typeface="+mj-lt"/>
              </a:rPr>
              <a:t>This classification scheme divides the range of attribute values into </a:t>
            </a:r>
            <a:r>
              <a:rPr lang="en-US" altLang="en-US" sz="2400" b="1" dirty="0">
                <a:latin typeface="+mj-lt"/>
              </a:rPr>
              <a:t>equal-sized subranges</a:t>
            </a:r>
            <a:r>
              <a:rPr lang="en-US" altLang="en-US" sz="2400" dirty="0">
                <a:latin typeface="+mj-lt"/>
              </a:rPr>
              <a:t>. </a:t>
            </a:r>
          </a:p>
          <a:p>
            <a:pPr marL="342900" indent="-342900" eaLnBrk="1" hangingPunct="1">
              <a:buFont typeface="Wingdings" pitchFamily="2" charset="2"/>
              <a:buChar char="v"/>
            </a:pPr>
            <a:endParaRPr lang="en-US" altLang="en-US" sz="2400" dirty="0">
              <a:latin typeface="+mj-lt"/>
            </a:endParaRPr>
          </a:p>
          <a:p>
            <a:pPr marL="342900" indent="-342900" eaLnBrk="1" hangingPunct="1">
              <a:buFont typeface="Wingdings" pitchFamily="2" charset="2"/>
              <a:buChar char="v"/>
            </a:pPr>
            <a:r>
              <a:rPr lang="en-US" altLang="en-US" sz="2400" dirty="0">
                <a:latin typeface="+mj-lt"/>
              </a:rPr>
              <a:t>For </a:t>
            </a:r>
            <a:r>
              <a:rPr lang="en-US" altLang="en-US" sz="2400" b="1" dirty="0">
                <a:latin typeface="+mj-lt"/>
              </a:rPr>
              <a:t>example</a:t>
            </a:r>
            <a:r>
              <a:rPr lang="en-US" altLang="en-US" sz="2400" dirty="0">
                <a:latin typeface="+mj-lt"/>
              </a:rPr>
              <a:t>, if observations have attribute values ranging from 0 to 300 and you have three classes, each class represents a range of 100 with class ranges of 0–100, 101–200, and 201–300. Here, the class range is held constant while the number of observations per class is allowed to vary.</a:t>
            </a:r>
          </a:p>
          <a:p>
            <a:pPr marL="342900" indent="-342900" eaLnBrk="1" hangingPunct="1">
              <a:buFont typeface="Wingdings" pitchFamily="2" charset="2"/>
              <a:buChar char="v"/>
            </a:pPr>
            <a:endParaRPr lang="en-US" altLang="en-US" sz="2400" dirty="0">
              <a:latin typeface="+mj-lt"/>
            </a:endParaRPr>
          </a:p>
          <a:p>
            <a:pPr marL="342900" indent="-342900" eaLnBrk="1" hangingPunct="1">
              <a:buFont typeface="Wingdings" pitchFamily="2" charset="2"/>
              <a:buChar char="v"/>
            </a:pPr>
            <a:r>
              <a:rPr lang="en-US" altLang="en-US" sz="2400" i="1" dirty="0">
                <a:latin typeface="+mj-lt"/>
              </a:rPr>
              <a:t>Do not account for data distribution and may result in most data values falling into one or two classes. It's best applied to familiar data ranges, such as percentages OR to call attention to outliers</a:t>
            </a:r>
          </a:p>
          <a:p>
            <a:pPr eaLnBrk="1" hangingPunct="1"/>
            <a:r>
              <a:rPr lang="en-US" altLang="en-US" sz="2400" i="1" dirty="0">
                <a:latin typeface="+mj-lt"/>
              </a:rPr>
              <a:t> </a:t>
            </a:r>
          </a:p>
        </p:txBody>
      </p:sp>
    </p:spTree>
    <p:extLst>
      <p:ext uri="{BB962C8B-B14F-4D97-AF65-F5344CB8AC3E}">
        <p14:creationId xmlns:p14="http://schemas.microsoft.com/office/powerpoint/2010/main" val="38584180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Grp="1" noChangeArrowheads="1"/>
          </p:cNvSpPr>
          <p:nvPr>
            <p:ph type="title"/>
          </p:nvPr>
        </p:nvSpPr>
        <p:spPr/>
        <p:txBody>
          <a:bodyPr/>
          <a:lstStyle/>
          <a:p>
            <a:r>
              <a:rPr lang="en-US" altLang="en-US" sz="3600" b="1" dirty="0">
                <a:highlight>
                  <a:srgbClr val="FFFF00"/>
                </a:highlight>
              </a:rPr>
              <a:t>Equal Interval</a:t>
            </a:r>
          </a:p>
        </p:txBody>
      </p:sp>
      <p:sp>
        <p:nvSpPr>
          <p:cNvPr id="32773" name="Text Box 7"/>
          <p:cNvSpPr txBox="1">
            <a:spLocks noChangeArrowheads="1"/>
          </p:cNvSpPr>
          <p:nvPr/>
        </p:nvSpPr>
        <p:spPr bwMode="auto">
          <a:xfrm>
            <a:off x="727981" y="1460573"/>
            <a:ext cx="2251370" cy="26776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latin typeface="+mn-lt"/>
              </a:rPr>
              <a:t>Number of observations per interval will vary, and interval ranges will be constant.</a:t>
            </a:r>
          </a:p>
        </p:txBody>
      </p:sp>
      <p:pic>
        <p:nvPicPr>
          <p:cNvPr id="10244" name="Picture 4" descr="Histogram and choropleth map for a linear, stepped interpolation">
            <a:extLst>
              <a:ext uri="{FF2B5EF4-FFF2-40B4-BE49-F238E27FC236}">
                <a16:creationId xmlns:a16="http://schemas.microsoft.com/office/drawing/2014/main" id="{016C0DD6-462C-534B-8FBC-B34F18D436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8946" y="1460573"/>
            <a:ext cx="8240651" cy="4836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2524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p:cNvSpPr>
            <a:spLocks noChangeArrowheads="1"/>
          </p:cNvSpPr>
          <p:nvPr/>
        </p:nvSpPr>
        <p:spPr bwMode="auto">
          <a:xfrm>
            <a:off x="1305310" y="1715516"/>
            <a:ext cx="8496237"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Font typeface="Wingdings" pitchFamily="2" charset="2"/>
              <a:buChar char="v"/>
            </a:pPr>
            <a:r>
              <a:rPr lang="en-US" altLang="en-US" sz="2400" dirty="0">
                <a:latin typeface="+mn-lt"/>
              </a:rPr>
              <a:t>Each class contains an </a:t>
            </a:r>
            <a:r>
              <a:rPr lang="en-US" altLang="en-US" sz="2400" b="1" dirty="0">
                <a:latin typeface="+mn-lt"/>
              </a:rPr>
              <a:t>equal number of features</a:t>
            </a:r>
            <a:r>
              <a:rPr lang="en-US" altLang="en-US" sz="2400" dirty="0">
                <a:latin typeface="+mn-lt"/>
              </a:rPr>
              <a:t>.  </a:t>
            </a:r>
          </a:p>
          <a:p>
            <a:pPr marL="342900" indent="-342900" eaLnBrk="1" hangingPunct="1">
              <a:buFont typeface="Wingdings" pitchFamily="2" charset="2"/>
              <a:buChar char="v"/>
            </a:pPr>
            <a:endParaRPr lang="en-US" altLang="en-US" sz="2400" dirty="0">
              <a:latin typeface="+mn-lt"/>
            </a:endParaRPr>
          </a:p>
          <a:p>
            <a:pPr marL="342900" indent="-342900" eaLnBrk="1" hangingPunct="1">
              <a:buFont typeface="Wingdings" pitchFamily="2" charset="2"/>
              <a:buChar char="v"/>
            </a:pPr>
            <a:r>
              <a:rPr lang="en-US" altLang="en-US" sz="2400" dirty="0">
                <a:latin typeface="+mn-lt"/>
              </a:rPr>
              <a:t>For </a:t>
            </a:r>
            <a:r>
              <a:rPr lang="en-US" altLang="en-US" sz="2400" b="1" dirty="0">
                <a:latin typeface="+mn-lt"/>
              </a:rPr>
              <a:t>example</a:t>
            </a:r>
            <a:r>
              <a:rPr lang="en-US" altLang="en-US" sz="2400" dirty="0">
                <a:latin typeface="+mn-lt"/>
              </a:rPr>
              <a:t>, if you have 100 observations and 5 classes, there will be 20 observations in each class.  Here, the number of observations per class is held constant while the class range for each class is allowed to vary. </a:t>
            </a:r>
          </a:p>
          <a:p>
            <a:pPr marL="342900" indent="-342900" eaLnBrk="1" hangingPunct="1">
              <a:buFont typeface="Wingdings" pitchFamily="2" charset="2"/>
              <a:buChar char="v"/>
            </a:pPr>
            <a:endParaRPr lang="en-US" altLang="en-US" sz="2400" dirty="0">
              <a:latin typeface="+mn-lt"/>
            </a:endParaRPr>
          </a:p>
          <a:p>
            <a:pPr marL="342900" indent="-342900" eaLnBrk="1" hangingPunct="1">
              <a:buFont typeface="Wingdings" pitchFamily="2" charset="2"/>
              <a:buChar char="v"/>
            </a:pPr>
            <a:r>
              <a:rPr lang="en-US" altLang="en-US" sz="2400" i="1" dirty="0">
                <a:latin typeface="+mn-lt"/>
              </a:rPr>
              <a:t>The problem is that they often place similar values in different classes or very different values in the same class.</a:t>
            </a:r>
          </a:p>
        </p:txBody>
      </p:sp>
      <p:sp>
        <p:nvSpPr>
          <p:cNvPr id="35843" name="Rectangle 2"/>
          <p:cNvSpPr>
            <a:spLocks noGrp="1" noChangeArrowheads="1"/>
          </p:cNvSpPr>
          <p:nvPr>
            <p:ph type="title"/>
          </p:nvPr>
        </p:nvSpPr>
        <p:spPr/>
        <p:txBody>
          <a:bodyPr/>
          <a:lstStyle/>
          <a:p>
            <a:r>
              <a:rPr lang="en-US" altLang="en-US" sz="4000" b="1" dirty="0">
                <a:highlight>
                  <a:srgbClr val="FFFF00"/>
                </a:highlight>
              </a:rPr>
              <a:t>Quantile</a:t>
            </a:r>
          </a:p>
        </p:txBody>
      </p:sp>
    </p:spTree>
    <p:extLst>
      <p:ext uri="{BB962C8B-B14F-4D97-AF65-F5344CB8AC3E}">
        <p14:creationId xmlns:p14="http://schemas.microsoft.com/office/powerpoint/2010/main" val="25751758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p:txBody>
          <a:bodyPr/>
          <a:lstStyle/>
          <a:p>
            <a:r>
              <a:rPr lang="en-US" altLang="en-US" sz="3600">
                <a:highlight>
                  <a:srgbClr val="FFFF00"/>
                </a:highlight>
              </a:rPr>
              <a:t>Quantile</a:t>
            </a:r>
          </a:p>
        </p:txBody>
      </p:sp>
      <p:sp>
        <p:nvSpPr>
          <p:cNvPr id="36869" name="Text Box 7"/>
          <p:cNvSpPr txBox="1">
            <a:spLocks noChangeArrowheads="1"/>
          </p:cNvSpPr>
          <p:nvPr/>
        </p:nvSpPr>
        <p:spPr bwMode="auto">
          <a:xfrm>
            <a:off x="1119728" y="1488302"/>
            <a:ext cx="1942127" cy="3046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latin typeface="+mn-lt"/>
              </a:rPr>
              <a:t>Number of observations per interval will be constant, and interval ranges will vary.</a:t>
            </a:r>
          </a:p>
        </p:txBody>
      </p:sp>
      <p:pic>
        <p:nvPicPr>
          <p:cNvPr id="11268" name="Picture 4" descr="Histogram and choropleth map for a quantile interpolation with five steps.">
            <a:extLst>
              <a:ext uri="{FF2B5EF4-FFF2-40B4-BE49-F238E27FC236}">
                <a16:creationId xmlns:a16="http://schemas.microsoft.com/office/drawing/2014/main" id="{288C00FA-B3CC-0E48-B65A-9096ECDE9A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6546" y="1488302"/>
            <a:ext cx="8311736" cy="4877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879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p:txBody>
          <a:bodyPr/>
          <a:lstStyle/>
          <a:p>
            <a:r>
              <a:rPr lang="en-US" sz="2400" dirty="0"/>
              <a:t>6 Sections:</a:t>
            </a:r>
          </a:p>
          <a:p>
            <a:pPr lvl="1"/>
            <a:r>
              <a:rPr lang="en-US" sz="2400" dirty="0"/>
              <a:t>Introduction</a:t>
            </a:r>
          </a:p>
          <a:p>
            <a:pPr lvl="1"/>
            <a:r>
              <a:rPr lang="en-US" sz="2400" dirty="0"/>
              <a:t>Methods</a:t>
            </a:r>
          </a:p>
          <a:p>
            <a:pPr lvl="1"/>
            <a:r>
              <a:rPr lang="en-US" sz="2400" dirty="0"/>
              <a:t>Results</a:t>
            </a:r>
          </a:p>
          <a:p>
            <a:pPr lvl="1"/>
            <a:r>
              <a:rPr lang="en-US" sz="2400" dirty="0"/>
              <a:t>Discussion</a:t>
            </a:r>
          </a:p>
          <a:p>
            <a:pPr lvl="1"/>
            <a:r>
              <a:rPr lang="en-US" sz="2400" dirty="0"/>
              <a:t>Tables and Figures</a:t>
            </a:r>
          </a:p>
          <a:p>
            <a:pPr lvl="1"/>
            <a:r>
              <a:rPr lang="en-US" sz="2400" dirty="0"/>
              <a:t>Summary of Operations</a:t>
            </a:r>
          </a:p>
          <a:p>
            <a:r>
              <a:rPr lang="en-US" sz="2400" dirty="0"/>
              <a:t>Introduction</a:t>
            </a:r>
          </a:p>
          <a:p>
            <a:pPr lvl="1"/>
            <a:r>
              <a:rPr lang="en-US" sz="2400" dirty="0"/>
              <a:t>Goal of the GIS analysis, NOT the assignment learning objective</a:t>
            </a:r>
          </a:p>
          <a:p>
            <a:pPr lvl="2"/>
            <a:r>
              <a:rPr lang="en-US" sz="2400" b="1" dirty="0"/>
              <a:t>What question is this analysis trying to answer</a:t>
            </a:r>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Full Lab Report</a:t>
            </a:r>
          </a:p>
        </p:txBody>
      </p:sp>
    </p:spTree>
    <p:extLst>
      <p:ext uri="{BB962C8B-B14F-4D97-AF65-F5344CB8AC3E}">
        <p14:creationId xmlns:p14="http://schemas.microsoft.com/office/powerpoint/2010/main" val="40738844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sz="3600" dirty="0">
                <a:highlight>
                  <a:srgbClr val="FFFF00"/>
                </a:highlight>
                <a:latin typeface="+mn-lt"/>
              </a:rPr>
              <a:t>Natural Breaks</a:t>
            </a:r>
          </a:p>
        </p:txBody>
      </p:sp>
      <p:sp>
        <p:nvSpPr>
          <p:cNvPr id="30723" name="Rectangle 3"/>
          <p:cNvSpPr>
            <a:spLocks noChangeArrowheads="1"/>
          </p:cNvSpPr>
          <p:nvPr/>
        </p:nvSpPr>
        <p:spPr bwMode="auto">
          <a:xfrm>
            <a:off x="943493" y="1977749"/>
            <a:ext cx="8971068" cy="3477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Font typeface="Wingdings" pitchFamily="2" charset="2"/>
              <a:buChar char="v"/>
            </a:pPr>
            <a:r>
              <a:rPr lang="en-US" altLang="en-US" sz="2000" dirty="0">
                <a:latin typeface="+mn-lt"/>
              </a:rPr>
              <a:t>Classes are based on </a:t>
            </a:r>
            <a:r>
              <a:rPr lang="en-US" altLang="en-US" sz="2000" b="1" dirty="0">
                <a:latin typeface="+mn-lt"/>
              </a:rPr>
              <a:t>natural groupings </a:t>
            </a:r>
            <a:r>
              <a:rPr lang="en-US" altLang="en-US" sz="2000" dirty="0">
                <a:latin typeface="+mn-lt"/>
              </a:rPr>
              <a:t>inherent in the data. </a:t>
            </a:r>
          </a:p>
          <a:p>
            <a:pPr marL="342900" indent="-342900" eaLnBrk="1" hangingPunct="1">
              <a:buFont typeface="Wingdings" pitchFamily="2" charset="2"/>
              <a:buChar char="v"/>
            </a:pPr>
            <a:endParaRPr lang="en-US" altLang="en-US" sz="2000" dirty="0">
              <a:latin typeface="+mn-lt"/>
            </a:endParaRPr>
          </a:p>
          <a:p>
            <a:pPr marL="342900" indent="-342900" eaLnBrk="1" hangingPunct="1">
              <a:buFont typeface="Wingdings" pitchFamily="2" charset="2"/>
              <a:buChar char="v"/>
            </a:pPr>
            <a:r>
              <a:rPr lang="en-US" altLang="en-US" sz="2000" dirty="0">
                <a:latin typeface="+mn-lt"/>
              </a:rPr>
              <a:t>Class breaks are chosen that </a:t>
            </a:r>
            <a:r>
              <a:rPr lang="en-US" altLang="en-US" sz="2000" b="1" dirty="0">
                <a:latin typeface="+mn-lt"/>
              </a:rPr>
              <a:t>best group similar values </a:t>
            </a:r>
            <a:r>
              <a:rPr lang="en-US" altLang="en-US" sz="2000" dirty="0">
                <a:latin typeface="+mn-lt"/>
              </a:rPr>
              <a:t>and maximize the differences between classes. The features are divided into classes whose boundaries are set where there are relatively big jumps in the data values.</a:t>
            </a:r>
          </a:p>
          <a:p>
            <a:pPr eaLnBrk="1" hangingPunct="1"/>
            <a:endParaRPr lang="en-US" altLang="en-US" sz="2000" dirty="0">
              <a:latin typeface="+mn-lt"/>
            </a:endParaRPr>
          </a:p>
          <a:p>
            <a:pPr marL="342900" indent="-342900" eaLnBrk="1" hangingPunct="1">
              <a:buFont typeface="Wingdings" pitchFamily="2" charset="2"/>
              <a:buChar char="v"/>
            </a:pPr>
            <a:r>
              <a:rPr lang="en-US" altLang="en-US" sz="2000" dirty="0">
                <a:latin typeface="+mn-lt"/>
              </a:rPr>
              <a:t>Both the number of observations per interval and interval ranges will vary.</a:t>
            </a:r>
          </a:p>
          <a:p>
            <a:pPr eaLnBrk="1" hangingPunct="1"/>
            <a:r>
              <a:rPr lang="en-US" altLang="en-US" sz="2000" dirty="0">
                <a:latin typeface="+mn-lt"/>
              </a:rPr>
              <a:t> </a:t>
            </a:r>
          </a:p>
          <a:p>
            <a:pPr eaLnBrk="1" hangingPunct="1"/>
            <a:endParaRPr lang="en-US" altLang="en-US" sz="2000" dirty="0">
              <a:latin typeface="+mn-lt"/>
            </a:endParaRPr>
          </a:p>
          <a:p>
            <a:pPr eaLnBrk="1" hangingPunct="1"/>
            <a:endParaRPr lang="en-US" altLang="en-US" sz="2000" dirty="0">
              <a:latin typeface="+mn-lt"/>
            </a:endParaRPr>
          </a:p>
        </p:txBody>
      </p:sp>
    </p:spTree>
    <p:extLst>
      <p:ext uri="{BB962C8B-B14F-4D97-AF65-F5344CB8AC3E}">
        <p14:creationId xmlns:p14="http://schemas.microsoft.com/office/powerpoint/2010/main" val="39279391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sz="3600" dirty="0">
                <a:highlight>
                  <a:srgbClr val="FFFF00"/>
                </a:highlight>
                <a:latin typeface="+mn-lt"/>
              </a:rPr>
              <a:t>Natural Breaks</a:t>
            </a:r>
          </a:p>
        </p:txBody>
      </p:sp>
      <p:pic>
        <p:nvPicPr>
          <p:cNvPr id="12290" name="Picture 2" descr="Histogram and choropleth map for a natural interpolation for a stepped map.">
            <a:extLst>
              <a:ext uri="{FF2B5EF4-FFF2-40B4-BE49-F238E27FC236}">
                <a16:creationId xmlns:a16="http://schemas.microsoft.com/office/drawing/2014/main" id="{D0B5F6B1-F96E-9742-ADE7-57F353147F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3136" y="1523587"/>
            <a:ext cx="7728664" cy="453084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F7D69B1-21CF-C745-9BA7-EF55A82B9641}"/>
              </a:ext>
            </a:extLst>
          </p:cNvPr>
          <p:cNvSpPr txBox="1"/>
          <p:nvPr/>
        </p:nvSpPr>
        <p:spPr>
          <a:xfrm>
            <a:off x="750013" y="1523587"/>
            <a:ext cx="2630185" cy="1938992"/>
          </a:xfrm>
          <a:prstGeom prst="rect">
            <a:avLst/>
          </a:prstGeom>
          <a:noFill/>
        </p:spPr>
        <p:txBody>
          <a:bodyPr wrap="square" rtlCol="0">
            <a:spAutoFit/>
          </a:bodyPr>
          <a:lstStyle/>
          <a:p>
            <a:r>
              <a:rPr lang="en-US" sz="2000" i="1" dirty="0"/>
              <a:t>Great choice for a default classification scheme because it takes into account characteristics of the data distribution.</a:t>
            </a:r>
          </a:p>
        </p:txBody>
      </p:sp>
    </p:spTree>
    <p:extLst>
      <p:ext uri="{BB962C8B-B14F-4D97-AF65-F5344CB8AC3E}">
        <p14:creationId xmlns:p14="http://schemas.microsoft.com/office/powerpoint/2010/main" val="14025842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descr="naturalbreaks"/>
          <p:cNvPicPr>
            <a:picLocks noChangeAspect="1" noChangeArrowheads="1"/>
          </p:cNvPicPr>
          <p:nvPr/>
        </p:nvPicPr>
        <p:blipFill>
          <a:blip r:embed="rId2">
            <a:extLst>
              <a:ext uri="{28A0092B-C50C-407E-A947-70E740481C1C}">
                <a14:useLocalDpi xmlns:a14="http://schemas.microsoft.com/office/drawing/2010/main" val="0"/>
              </a:ext>
            </a:extLst>
          </a:blip>
          <a:srcRect l="11765" t="18182" r="11765" b="18182"/>
          <a:stretch>
            <a:fillRect/>
          </a:stretch>
        </p:blipFill>
        <p:spPr bwMode="auto">
          <a:xfrm>
            <a:off x="1905000" y="2590801"/>
            <a:ext cx="2743200" cy="2955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63" name="Picture 2" descr="quantile"/>
          <p:cNvPicPr>
            <a:picLocks noChangeAspect="1" noChangeArrowheads="1"/>
          </p:cNvPicPr>
          <p:nvPr/>
        </p:nvPicPr>
        <p:blipFill>
          <a:blip r:embed="rId3">
            <a:extLst>
              <a:ext uri="{28A0092B-C50C-407E-A947-70E740481C1C}">
                <a14:useLocalDpi xmlns:a14="http://schemas.microsoft.com/office/drawing/2010/main" val="0"/>
              </a:ext>
            </a:extLst>
          </a:blip>
          <a:srcRect l="11765" t="18182" r="11765" b="18182"/>
          <a:stretch>
            <a:fillRect/>
          </a:stretch>
        </p:blipFill>
        <p:spPr bwMode="auto">
          <a:xfrm>
            <a:off x="4724400" y="2590801"/>
            <a:ext cx="2743200" cy="2955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4" name="TextBox 3"/>
          <p:cNvSpPr txBox="1">
            <a:spLocks noChangeArrowheads="1"/>
          </p:cNvSpPr>
          <p:nvPr/>
        </p:nvSpPr>
        <p:spPr bwMode="auto">
          <a:xfrm>
            <a:off x="5791200" y="2057400"/>
            <a:ext cx="10668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Quantile</a:t>
            </a:r>
          </a:p>
        </p:txBody>
      </p:sp>
      <p:pic>
        <p:nvPicPr>
          <p:cNvPr id="40965" name="Picture 3" descr="equalinterval"/>
          <p:cNvPicPr>
            <a:picLocks noChangeAspect="1" noChangeArrowheads="1"/>
          </p:cNvPicPr>
          <p:nvPr/>
        </p:nvPicPr>
        <p:blipFill>
          <a:blip r:embed="rId4">
            <a:extLst>
              <a:ext uri="{28A0092B-C50C-407E-A947-70E740481C1C}">
                <a14:useLocalDpi xmlns:a14="http://schemas.microsoft.com/office/drawing/2010/main" val="0"/>
              </a:ext>
            </a:extLst>
          </a:blip>
          <a:srcRect l="11765" t="18182" r="11765" b="18182"/>
          <a:stretch>
            <a:fillRect/>
          </a:stretch>
        </p:blipFill>
        <p:spPr bwMode="auto">
          <a:xfrm>
            <a:off x="7620000" y="2590801"/>
            <a:ext cx="2743200" cy="2955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6" name="TextBox 5"/>
          <p:cNvSpPr txBox="1">
            <a:spLocks noChangeArrowheads="1"/>
          </p:cNvSpPr>
          <p:nvPr/>
        </p:nvSpPr>
        <p:spPr bwMode="auto">
          <a:xfrm>
            <a:off x="8534400" y="1905001"/>
            <a:ext cx="10668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Equal Interval</a:t>
            </a:r>
          </a:p>
        </p:txBody>
      </p:sp>
      <p:sp>
        <p:nvSpPr>
          <p:cNvPr id="40967" name="TextBox 6"/>
          <p:cNvSpPr txBox="1">
            <a:spLocks noChangeArrowheads="1"/>
          </p:cNvSpPr>
          <p:nvPr/>
        </p:nvSpPr>
        <p:spPr bwMode="auto">
          <a:xfrm>
            <a:off x="2743200" y="1828801"/>
            <a:ext cx="10668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Natural Breaks</a:t>
            </a:r>
          </a:p>
        </p:txBody>
      </p:sp>
      <p:sp>
        <p:nvSpPr>
          <p:cNvPr id="40968" name="Rectangle 2"/>
          <p:cNvSpPr>
            <a:spLocks noGrp="1" noChangeArrowheads="1"/>
          </p:cNvSpPr>
          <p:nvPr>
            <p:ph type="title"/>
          </p:nvPr>
        </p:nvSpPr>
        <p:spPr/>
        <p:txBody>
          <a:bodyPr/>
          <a:lstStyle/>
          <a:p>
            <a:r>
              <a:rPr lang="en-US" altLang="en-US" sz="3600" dirty="0">
                <a:highlight>
                  <a:srgbClr val="FFFF00"/>
                </a:highlight>
              </a:rPr>
              <a:t>Comparing Data Classification</a:t>
            </a:r>
          </a:p>
        </p:txBody>
      </p:sp>
    </p:spTree>
    <p:extLst>
      <p:ext uri="{BB962C8B-B14F-4D97-AF65-F5344CB8AC3E}">
        <p14:creationId xmlns:p14="http://schemas.microsoft.com/office/powerpoint/2010/main" val="2750814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202076" y="1489754"/>
            <a:ext cx="9667982" cy="3585680"/>
          </a:xfrm>
          <a:prstGeom prst="rect">
            <a:avLst/>
          </a:prstGeom>
          <a:noFill/>
          <a:ln w="9525">
            <a:noFill/>
            <a:miter lim="800000"/>
            <a:headEnd/>
            <a:tailEnd/>
          </a:ln>
        </p:spPr>
        <p:txBody>
          <a:bodyPr/>
          <a:lstStyle/>
          <a:p>
            <a:pPr marL="342900" indent="-342900" eaLnBrk="0" hangingPunct="0">
              <a:lnSpc>
                <a:spcPct val="90000"/>
              </a:lnSpc>
              <a:spcBef>
                <a:spcPct val="20000"/>
              </a:spcBef>
              <a:buFontTx/>
              <a:buChar char="•"/>
              <a:defRPr/>
            </a:pPr>
            <a:r>
              <a:rPr lang="en-US" sz="2000" kern="0" dirty="0"/>
              <a:t>Sequential</a:t>
            </a:r>
          </a:p>
          <a:p>
            <a:pPr marL="742950" lvl="1" indent="-285750" eaLnBrk="0" hangingPunct="0">
              <a:lnSpc>
                <a:spcPct val="90000"/>
              </a:lnSpc>
              <a:spcBef>
                <a:spcPct val="20000"/>
              </a:spcBef>
              <a:buFontTx/>
              <a:buChar char="–"/>
              <a:defRPr/>
            </a:pPr>
            <a:r>
              <a:rPr lang="en-US" sz="2000" kern="0" dirty="0"/>
              <a:t>Appropriate for ordered data that progresses from low to high</a:t>
            </a:r>
          </a:p>
          <a:p>
            <a:pPr marL="742950" lvl="1" indent="-285750" eaLnBrk="0" hangingPunct="0">
              <a:lnSpc>
                <a:spcPct val="90000"/>
              </a:lnSpc>
              <a:spcBef>
                <a:spcPct val="20000"/>
              </a:spcBef>
              <a:buFontTx/>
              <a:buChar char="–"/>
              <a:defRPr/>
            </a:pPr>
            <a:r>
              <a:rPr lang="en-US" sz="2000" kern="0" dirty="0"/>
              <a:t>Typically, light colors represent low values; darker colors represent high values</a:t>
            </a:r>
          </a:p>
          <a:p>
            <a:pPr marL="742950" lvl="1" indent="-285750" eaLnBrk="0" hangingPunct="0">
              <a:lnSpc>
                <a:spcPct val="90000"/>
              </a:lnSpc>
              <a:spcBef>
                <a:spcPct val="20000"/>
              </a:spcBef>
              <a:buFontTx/>
              <a:buChar char="–"/>
              <a:defRPr/>
            </a:pPr>
            <a:endParaRPr lang="en-US" sz="2000" kern="0" dirty="0"/>
          </a:p>
          <a:p>
            <a:pPr marL="342900" indent="-342900" eaLnBrk="0" hangingPunct="0">
              <a:lnSpc>
                <a:spcPct val="90000"/>
              </a:lnSpc>
              <a:spcBef>
                <a:spcPct val="20000"/>
              </a:spcBef>
              <a:buFontTx/>
              <a:buChar char="•"/>
              <a:defRPr/>
            </a:pPr>
            <a:r>
              <a:rPr lang="en-US" sz="2000" kern="0" dirty="0"/>
              <a:t>Diverging</a:t>
            </a:r>
          </a:p>
          <a:p>
            <a:pPr marL="742950" lvl="1" indent="-285750" eaLnBrk="0" hangingPunct="0">
              <a:lnSpc>
                <a:spcPct val="90000"/>
              </a:lnSpc>
              <a:spcBef>
                <a:spcPct val="20000"/>
              </a:spcBef>
              <a:buFontTx/>
              <a:buChar char="–"/>
              <a:defRPr/>
            </a:pPr>
            <a:r>
              <a:rPr lang="en-US" sz="2000" kern="0" dirty="0"/>
              <a:t>Appropriate for ordered data that progresses from low to high</a:t>
            </a:r>
          </a:p>
          <a:p>
            <a:pPr marL="742950" lvl="1" indent="-285750" eaLnBrk="0" hangingPunct="0">
              <a:lnSpc>
                <a:spcPct val="90000"/>
              </a:lnSpc>
              <a:spcBef>
                <a:spcPct val="20000"/>
              </a:spcBef>
              <a:buFontTx/>
              <a:buChar char="–"/>
              <a:defRPr/>
            </a:pPr>
            <a:r>
              <a:rPr lang="en-US" sz="2000" kern="0" dirty="0"/>
              <a:t>Places emphasis on extreme high, extreme low, and middle range values</a:t>
            </a:r>
          </a:p>
        </p:txBody>
      </p:sp>
      <p:sp>
        <p:nvSpPr>
          <p:cNvPr id="41987" name="Rectangle 2"/>
          <p:cNvSpPr>
            <a:spLocks noGrp="1" noChangeArrowheads="1"/>
          </p:cNvSpPr>
          <p:nvPr>
            <p:ph type="title"/>
          </p:nvPr>
        </p:nvSpPr>
        <p:spPr/>
        <p:txBody>
          <a:bodyPr/>
          <a:lstStyle/>
          <a:p>
            <a:r>
              <a:rPr lang="en-US" altLang="en-US" sz="3600" dirty="0">
                <a:highlight>
                  <a:srgbClr val="FFFF00"/>
                </a:highlight>
              </a:rPr>
              <a:t>Color Schemes</a:t>
            </a:r>
          </a:p>
        </p:txBody>
      </p:sp>
      <p:sp>
        <p:nvSpPr>
          <p:cNvPr id="41988" name="Rectangle 1"/>
          <p:cNvSpPr>
            <a:spLocks noChangeArrowheads="1"/>
          </p:cNvSpPr>
          <p:nvPr/>
        </p:nvSpPr>
        <p:spPr bwMode="auto">
          <a:xfrm>
            <a:off x="3632200" y="5256214"/>
            <a:ext cx="49276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200">
                <a:ea typeface="Times New Roman" panose="02020603050405020304" pitchFamily="18" charset="0"/>
                <a:cs typeface="Arial" panose="020B0604020202020204" pitchFamily="34" charset="0"/>
              </a:rPr>
              <a:t>From Cindy Brewer:</a:t>
            </a:r>
            <a:endParaRPr lang="en-US" altLang="en-US" sz="900">
              <a:ea typeface="Times New Roman" panose="02020603050405020304" pitchFamily="18" charset="0"/>
              <a:cs typeface="Arial" panose="020B0604020202020204" pitchFamily="34" charset="0"/>
            </a:endParaRPr>
          </a:p>
          <a:p>
            <a:pPr algn="ctr"/>
            <a:r>
              <a:rPr lang="en-US" altLang="en-US" sz="1200">
                <a:ea typeface="Times New Roman" panose="02020603050405020304" pitchFamily="18" charset="0"/>
                <a:cs typeface="Arial" panose="020B0604020202020204" pitchFamily="34" charset="0"/>
                <a:hlinkClick r:id="rId2"/>
              </a:rPr>
              <a:t>http://www.personal.psu.edu/cab38/GEOG321/04_color02/color5.html</a:t>
            </a:r>
            <a:endParaRPr lang="en-US" altLang="en-US">
              <a:cs typeface="Arial" panose="020B0604020202020204" pitchFamily="34" charset="0"/>
            </a:endParaRPr>
          </a:p>
        </p:txBody>
      </p:sp>
    </p:spTree>
    <p:extLst>
      <p:ext uri="{BB962C8B-B14F-4D97-AF65-F5344CB8AC3E}">
        <p14:creationId xmlns:p14="http://schemas.microsoft.com/office/powerpoint/2010/main" val="40595304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600201"/>
            <a:ext cx="4819650" cy="427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011" name="Rectangle 2"/>
          <p:cNvSpPr>
            <a:spLocks noGrp="1" noChangeArrowheads="1"/>
          </p:cNvSpPr>
          <p:nvPr>
            <p:ph type="title"/>
          </p:nvPr>
        </p:nvSpPr>
        <p:spPr/>
        <p:txBody>
          <a:bodyPr/>
          <a:lstStyle/>
          <a:p>
            <a:r>
              <a:rPr lang="en-US" altLang="en-US" sz="3600" dirty="0">
                <a:highlight>
                  <a:srgbClr val="FFFF00"/>
                </a:highlight>
              </a:rPr>
              <a:t>Sequential Color Schemes</a:t>
            </a:r>
          </a:p>
        </p:txBody>
      </p:sp>
    </p:spTree>
    <p:extLst>
      <p:ext uri="{BB962C8B-B14F-4D97-AF65-F5344CB8AC3E}">
        <p14:creationId xmlns:p14="http://schemas.microsoft.com/office/powerpoint/2010/main" val="26602545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1057276"/>
            <a:ext cx="7315200" cy="564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4035" name="Rectangle 2"/>
          <p:cNvSpPr>
            <a:spLocks noGrp="1" noChangeArrowheads="1"/>
          </p:cNvSpPr>
          <p:nvPr>
            <p:ph type="title"/>
          </p:nvPr>
        </p:nvSpPr>
        <p:spPr/>
        <p:txBody>
          <a:bodyPr/>
          <a:lstStyle/>
          <a:p>
            <a:r>
              <a:rPr lang="en-US" altLang="en-US" sz="3600" dirty="0">
                <a:highlight>
                  <a:srgbClr val="FFFF00"/>
                </a:highlight>
              </a:rPr>
              <a:t>Sequential Color Scheme</a:t>
            </a:r>
          </a:p>
        </p:txBody>
      </p:sp>
    </p:spTree>
    <p:extLst>
      <p:ext uri="{BB962C8B-B14F-4D97-AF65-F5344CB8AC3E}">
        <p14:creationId xmlns:p14="http://schemas.microsoft.com/office/powerpoint/2010/main" val="27841595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ltLang="en-US" sz="3600" dirty="0">
                <a:highlight>
                  <a:srgbClr val="FFFF00"/>
                </a:highlight>
              </a:rPr>
              <a:t>Sequential Color Scheme</a:t>
            </a:r>
          </a:p>
        </p:txBody>
      </p:sp>
      <p:pic>
        <p:nvPicPr>
          <p:cNvPr id="4505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5382" y="1447722"/>
            <a:ext cx="6816436" cy="49185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496439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14DDAA-EEAF-B54D-A625-533783B2C492}"/>
              </a:ext>
            </a:extLst>
          </p:cNvPr>
          <p:cNvSpPr>
            <a:spLocks noGrp="1"/>
          </p:cNvSpPr>
          <p:nvPr>
            <p:ph type="body" idx="1"/>
          </p:nvPr>
        </p:nvSpPr>
        <p:spPr/>
        <p:txBody>
          <a:bodyPr/>
          <a:lstStyle/>
          <a:p>
            <a:endParaRPr lang="en-US"/>
          </a:p>
        </p:txBody>
      </p:sp>
      <p:sp>
        <p:nvSpPr>
          <p:cNvPr id="46082" name="Rectangle 2"/>
          <p:cNvSpPr>
            <a:spLocks noGrp="1" noChangeArrowheads="1"/>
          </p:cNvSpPr>
          <p:nvPr>
            <p:ph type="title"/>
          </p:nvPr>
        </p:nvSpPr>
        <p:spPr/>
        <p:txBody>
          <a:bodyPr/>
          <a:lstStyle/>
          <a:p>
            <a:r>
              <a:rPr lang="en-US" altLang="en-US" sz="3600" dirty="0">
                <a:highlight>
                  <a:srgbClr val="FFFF00"/>
                </a:highlight>
              </a:rPr>
              <a:t>Diverging Color Scheme</a:t>
            </a:r>
          </a:p>
        </p:txBody>
      </p:sp>
      <p:pic>
        <p:nvPicPr>
          <p:cNvPr id="4608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905000"/>
            <a:ext cx="3257550" cy="3257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1" y="1981200"/>
            <a:ext cx="3400425" cy="2952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759673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F1132A-4D0D-584B-A592-A1EEA918851A}"/>
              </a:ext>
            </a:extLst>
          </p:cNvPr>
          <p:cNvSpPr>
            <a:spLocks noGrp="1"/>
          </p:cNvSpPr>
          <p:nvPr>
            <p:ph type="body" idx="1"/>
          </p:nvPr>
        </p:nvSpPr>
        <p:spPr/>
        <p:txBody>
          <a:bodyPr/>
          <a:lstStyle/>
          <a:p>
            <a:endParaRPr lang="en-US"/>
          </a:p>
        </p:txBody>
      </p:sp>
      <p:sp>
        <p:nvSpPr>
          <p:cNvPr id="47106" name="Rectangle 2"/>
          <p:cNvSpPr>
            <a:spLocks noGrp="1" noChangeArrowheads="1"/>
          </p:cNvSpPr>
          <p:nvPr>
            <p:ph type="title"/>
          </p:nvPr>
        </p:nvSpPr>
        <p:spPr/>
        <p:txBody>
          <a:bodyPr/>
          <a:lstStyle/>
          <a:p>
            <a:r>
              <a:rPr lang="en-US" altLang="en-US" sz="3600" dirty="0">
                <a:highlight>
                  <a:srgbClr val="FFFF00"/>
                </a:highlight>
              </a:rPr>
              <a:t>Diverging Color Scheme</a:t>
            </a:r>
          </a:p>
        </p:txBody>
      </p:sp>
      <p:pic>
        <p:nvPicPr>
          <p:cNvPr id="4710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1964" y="1402637"/>
            <a:ext cx="6171343" cy="47677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595549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77800" y="491733"/>
            <a:ext cx="11236400" cy="617876"/>
          </a:xfrm>
        </p:spPr>
        <p:txBody>
          <a:bodyPr/>
          <a:lstStyle/>
          <a:p>
            <a:r>
              <a:rPr lang="en-US" altLang="en-US" sz="2800" dirty="0">
                <a:highlight>
                  <a:srgbClr val="FFFF00"/>
                </a:highlight>
              </a:rPr>
              <a:t>Bivariate Color Scheme: Sequential-Sequential</a:t>
            </a:r>
            <a:br>
              <a:rPr lang="en-US" altLang="en-US" sz="2800" dirty="0">
                <a:highlight>
                  <a:srgbClr val="FFFF00"/>
                </a:highlight>
              </a:rPr>
            </a:br>
            <a:endParaRPr lang="en-US" altLang="en-US" sz="2800" dirty="0">
              <a:highlight>
                <a:srgbClr val="FFFF00"/>
              </a:highlight>
            </a:endParaRPr>
          </a:p>
        </p:txBody>
      </p:sp>
      <p:pic>
        <p:nvPicPr>
          <p:cNvPr id="4813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t="4045" b="6963"/>
          <a:stretch>
            <a:fillRect/>
          </a:stretch>
        </p:blipFill>
        <p:spPr bwMode="auto">
          <a:xfrm>
            <a:off x="1969791" y="1201219"/>
            <a:ext cx="7512797" cy="51650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8207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p:txBody>
          <a:bodyPr/>
          <a:lstStyle/>
          <a:p>
            <a:r>
              <a:rPr lang="en-US" dirty="0"/>
              <a:t>Methods</a:t>
            </a:r>
          </a:p>
          <a:p>
            <a:pPr lvl="1"/>
            <a:r>
              <a:rPr lang="en-US" dirty="0"/>
              <a:t>HOW you did the analysis</a:t>
            </a:r>
          </a:p>
          <a:p>
            <a:pPr lvl="1"/>
            <a:r>
              <a:rPr lang="en-US" dirty="0"/>
              <a:t>What operations did you use?</a:t>
            </a:r>
          </a:p>
          <a:p>
            <a:pPr lvl="1"/>
            <a:r>
              <a:rPr lang="en-US" dirty="0"/>
              <a:t>Use GIS jargon to demonstrate you are learning the material</a:t>
            </a:r>
          </a:p>
          <a:p>
            <a:pPr lvl="1"/>
            <a:r>
              <a:rPr lang="en-US" dirty="0"/>
              <a:t>Helps me figure out what went wrong</a:t>
            </a:r>
          </a:p>
          <a:p>
            <a:pPr lvl="1"/>
            <a:r>
              <a:rPr lang="en-US" b="1" dirty="0"/>
              <a:t>Bullet points are fine for this section</a:t>
            </a:r>
          </a:p>
          <a:p>
            <a:r>
              <a:rPr lang="en-US" dirty="0"/>
              <a:t>Results</a:t>
            </a:r>
          </a:p>
          <a:p>
            <a:pPr lvl="1"/>
            <a:r>
              <a:rPr lang="en-US" dirty="0"/>
              <a:t>Description of the results of your analysis</a:t>
            </a:r>
          </a:p>
          <a:p>
            <a:pPr lvl="1"/>
            <a:r>
              <a:rPr lang="en-US" dirty="0"/>
              <a:t>NOT the maps or tables (those go at the end) </a:t>
            </a:r>
            <a:r>
              <a:rPr lang="mr-IN" dirty="0"/>
              <a:t>–</a:t>
            </a:r>
            <a:r>
              <a:rPr lang="en-US" dirty="0"/>
              <a:t> </a:t>
            </a:r>
            <a:r>
              <a:rPr lang="en-US" b="1" dirty="0"/>
              <a:t>a written (text) description of the patterns or relationships you found</a:t>
            </a:r>
          </a:p>
          <a:p>
            <a:pPr lvl="1"/>
            <a:r>
              <a:rPr lang="en-US" dirty="0"/>
              <a:t>Usually 1-2 paragraphs</a:t>
            </a:r>
          </a:p>
          <a:p>
            <a:pPr lvl="1"/>
            <a:r>
              <a:rPr lang="en-US" dirty="0"/>
              <a:t>NOT commentary or opinion </a:t>
            </a:r>
            <a:r>
              <a:rPr lang="mr-IN" dirty="0"/>
              <a:t>–</a:t>
            </a:r>
            <a:r>
              <a:rPr lang="en-US" dirty="0"/>
              <a:t> </a:t>
            </a:r>
            <a:r>
              <a:rPr lang="en-US" b="1" dirty="0"/>
              <a:t>just the facts</a:t>
            </a:r>
          </a:p>
          <a:p>
            <a:pPr lvl="1"/>
            <a:endParaRPr lang="en-US" dirty="0"/>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Lab Report</a:t>
            </a:r>
          </a:p>
        </p:txBody>
      </p:sp>
    </p:spTree>
    <p:extLst>
      <p:ext uri="{BB962C8B-B14F-4D97-AF65-F5344CB8AC3E}">
        <p14:creationId xmlns:p14="http://schemas.microsoft.com/office/powerpoint/2010/main" val="28654089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ltLang="en-US" sz="4000"/>
              <a:t>Need help deciding what colors to use?</a:t>
            </a:r>
          </a:p>
        </p:txBody>
      </p:sp>
      <p:pic>
        <p:nvPicPr>
          <p:cNvPr id="4915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6655" y="1728210"/>
            <a:ext cx="8180244" cy="39069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9156" name="Text Box 5"/>
          <p:cNvSpPr txBox="1">
            <a:spLocks noChangeArrowheads="1"/>
          </p:cNvSpPr>
          <p:nvPr/>
        </p:nvSpPr>
        <p:spPr bwMode="auto">
          <a:xfrm>
            <a:off x="824346" y="1594566"/>
            <a:ext cx="2362200" cy="17081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dirty="0"/>
              <a:t>Check out the </a:t>
            </a:r>
            <a:r>
              <a:rPr lang="en-US" altLang="en-US" sz="2800" dirty="0" err="1"/>
              <a:t>ColorBrewer</a:t>
            </a:r>
            <a:r>
              <a:rPr lang="en-US" altLang="en-US" sz="2800" dirty="0"/>
              <a:t>!</a:t>
            </a:r>
          </a:p>
          <a:p>
            <a:pPr eaLnBrk="1" hangingPunct="1">
              <a:spcBef>
                <a:spcPct val="50000"/>
              </a:spcBef>
            </a:pPr>
            <a:r>
              <a:rPr lang="en-US" altLang="en-US" dirty="0">
                <a:hlinkClick r:id="rId3"/>
              </a:rPr>
              <a:t>http://colorbrewer2.org/</a:t>
            </a:r>
            <a:r>
              <a:rPr lang="en-US" altLang="en-US" dirty="0"/>
              <a:t> </a:t>
            </a:r>
          </a:p>
        </p:txBody>
      </p:sp>
    </p:spTree>
    <p:extLst>
      <p:ext uri="{BB962C8B-B14F-4D97-AF65-F5344CB8AC3E}">
        <p14:creationId xmlns:p14="http://schemas.microsoft.com/office/powerpoint/2010/main" val="35953214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noFill/>
        </p:spPr>
        <p:txBody>
          <a:bodyPr/>
          <a:lstStyle/>
          <a:p>
            <a:pPr eaLnBrk="1" hangingPunct="1"/>
            <a:r>
              <a:rPr lang="en-US" altLang="en-US" sz="3200" b="1" dirty="0">
                <a:highlight>
                  <a:srgbClr val="FFFF00"/>
                </a:highlight>
              </a:rPr>
              <a:t>Thematic Map Elements</a:t>
            </a:r>
          </a:p>
        </p:txBody>
      </p:sp>
      <p:sp>
        <p:nvSpPr>
          <p:cNvPr id="50179" name="Text Box 4"/>
          <p:cNvSpPr txBox="1">
            <a:spLocks noChangeArrowheads="1"/>
          </p:cNvSpPr>
          <p:nvPr/>
        </p:nvSpPr>
        <p:spPr bwMode="auto">
          <a:xfrm>
            <a:off x="1156855" y="1586346"/>
            <a:ext cx="6248400" cy="4339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ct val="50000"/>
              </a:spcBef>
              <a:buFont typeface="Wingdings" pitchFamily="2" charset="2"/>
              <a:buChar char="v"/>
            </a:pPr>
            <a:r>
              <a:rPr lang="en-US" altLang="en-US" sz="2400" dirty="0"/>
              <a:t>Title</a:t>
            </a:r>
          </a:p>
          <a:p>
            <a:pPr marL="342900" indent="-342900" eaLnBrk="1" hangingPunct="1">
              <a:spcBef>
                <a:spcPct val="50000"/>
              </a:spcBef>
              <a:buFont typeface="Wingdings" pitchFamily="2" charset="2"/>
              <a:buChar char="v"/>
            </a:pPr>
            <a:r>
              <a:rPr lang="en-US" altLang="en-US" sz="2400" dirty="0"/>
              <a:t>Legend</a:t>
            </a:r>
          </a:p>
          <a:p>
            <a:pPr marL="342900" indent="-342900" eaLnBrk="1" hangingPunct="1">
              <a:spcBef>
                <a:spcPct val="50000"/>
              </a:spcBef>
              <a:buFont typeface="Wingdings" pitchFamily="2" charset="2"/>
              <a:buChar char="v"/>
            </a:pPr>
            <a:r>
              <a:rPr lang="en-US" altLang="en-US" sz="2400" dirty="0"/>
              <a:t>Scale</a:t>
            </a:r>
          </a:p>
          <a:p>
            <a:pPr marL="342900" indent="-342900" eaLnBrk="1" hangingPunct="1">
              <a:spcBef>
                <a:spcPct val="50000"/>
              </a:spcBef>
              <a:buFont typeface="Wingdings" pitchFamily="2" charset="2"/>
              <a:buChar char="v"/>
            </a:pPr>
            <a:r>
              <a:rPr lang="en-US" altLang="en-US" sz="2400" dirty="0"/>
              <a:t>Credits</a:t>
            </a:r>
          </a:p>
          <a:p>
            <a:pPr marL="342900" indent="-342900" eaLnBrk="1" hangingPunct="1">
              <a:spcBef>
                <a:spcPct val="50000"/>
              </a:spcBef>
              <a:buFont typeface="Wingdings" pitchFamily="2" charset="2"/>
              <a:buChar char="v"/>
            </a:pPr>
            <a:r>
              <a:rPr lang="en-US" altLang="en-US" sz="2400" dirty="0"/>
              <a:t>Mapped areas</a:t>
            </a:r>
          </a:p>
          <a:p>
            <a:pPr marL="342900" indent="-342900" eaLnBrk="1" hangingPunct="1">
              <a:spcBef>
                <a:spcPct val="50000"/>
              </a:spcBef>
              <a:buFont typeface="Wingdings" pitchFamily="2" charset="2"/>
              <a:buChar char="v"/>
            </a:pPr>
            <a:r>
              <a:rPr lang="en-US" altLang="en-US" sz="2400" dirty="0"/>
              <a:t>Borders</a:t>
            </a:r>
          </a:p>
          <a:p>
            <a:pPr marL="342900" indent="-342900" eaLnBrk="1" hangingPunct="1">
              <a:spcBef>
                <a:spcPct val="50000"/>
              </a:spcBef>
              <a:buFont typeface="Wingdings" pitchFamily="2" charset="2"/>
              <a:buChar char="v"/>
            </a:pPr>
            <a:r>
              <a:rPr lang="en-US" altLang="en-US" sz="2400" dirty="0"/>
              <a:t>Map symbols</a:t>
            </a:r>
          </a:p>
          <a:p>
            <a:pPr marL="342900" indent="-342900" eaLnBrk="1" hangingPunct="1">
              <a:spcBef>
                <a:spcPct val="50000"/>
              </a:spcBef>
              <a:buFont typeface="Wingdings" pitchFamily="2" charset="2"/>
              <a:buChar char="v"/>
            </a:pPr>
            <a:r>
              <a:rPr lang="en-US" altLang="en-US" sz="2400" dirty="0"/>
              <a:t>Place names and labeling</a:t>
            </a:r>
          </a:p>
        </p:txBody>
      </p:sp>
    </p:spTree>
    <p:extLst>
      <p:ext uri="{BB962C8B-B14F-4D97-AF65-F5344CB8AC3E}">
        <p14:creationId xmlns:p14="http://schemas.microsoft.com/office/powerpoint/2010/main" val="1261437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highlight>
                  <a:srgbClr val="FFFF00"/>
                </a:highlight>
              </a:rPr>
              <a:t>Lab Reminder</a:t>
            </a:r>
          </a:p>
        </p:txBody>
      </p:sp>
      <p:sp>
        <p:nvSpPr>
          <p:cNvPr id="6" name="TextBox 5"/>
          <p:cNvSpPr txBox="1"/>
          <p:nvPr/>
        </p:nvSpPr>
        <p:spPr>
          <a:xfrm>
            <a:off x="697218" y="1544062"/>
            <a:ext cx="10469545" cy="830997"/>
          </a:xfrm>
          <a:prstGeom prst="rect">
            <a:avLst/>
          </a:prstGeom>
          <a:noFill/>
        </p:spPr>
        <p:txBody>
          <a:bodyPr wrap="square" rtlCol="0">
            <a:spAutoFit/>
          </a:bodyPr>
          <a:lstStyle/>
          <a:p>
            <a:r>
              <a:rPr lang="en-US" sz="2400" dirty="0"/>
              <a:t>Pay close attention to the specific details of the analysis task </a:t>
            </a:r>
            <a:r>
              <a:rPr lang="mr-IN" sz="2400" dirty="0"/>
              <a:t>–</a:t>
            </a:r>
            <a:r>
              <a:rPr lang="en-US" sz="2400" dirty="0"/>
              <a:t> What do you have to produce? And what steps will get you there?</a:t>
            </a:r>
          </a:p>
        </p:txBody>
      </p:sp>
    </p:spTree>
    <p:extLst>
      <p:ext uri="{BB962C8B-B14F-4D97-AF65-F5344CB8AC3E}">
        <p14:creationId xmlns:p14="http://schemas.microsoft.com/office/powerpoint/2010/main" val="11005698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89CDC-B868-974C-BEC8-ED81BF4A0235}"/>
              </a:ext>
            </a:extLst>
          </p:cNvPr>
          <p:cNvSpPr>
            <a:spLocks noGrp="1"/>
          </p:cNvSpPr>
          <p:nvPr>
            <p:ph type="title"/>
          </p:nvPr>
        </p:nvSpPr>
        <p:spPr>
          <a:xfrm>
            <a:off x="960000" y="2604447"/>
            <a:ext cx="10272000" cy="1122400"/>
          </a:xfrm>
        </p:spPr>
        <p:txBody>
          <a:bodyPr/>
          <a:lstStyle/>
          <a:p>
            <a:r>
              <a:rPr lang="en-US" sz="6000" dirty="0">
                <a:highlight>
                  <a:srgbClr val="FFFF00"/>
                </a:highlight>
              </a:rPr>
              <a:t>Let’s get started</a:t>
            </a:r>
            <a:endParaRPr lang="en-US" dirty="0"/>
          </a:p>
        </p:txBody>
      </p:sp>
    </p:spTree>
    <p:extLst>
      <p:ext uri="{BB962C8B-B14F-4D97-AF65-F5344CB8AC3E}">
        <p14:creationId xmlns:p14="http://schemas.microsoft.com/office/powerpoint/2010/main" val="196880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a:xfrm>
            <a:off x="566717" y="1451843"/>
            <a:ext cx="11236400" cy="522400"/>
          </a:xfrm>
        </p:spPr>
        <p:txBody>
          <a:bodyPr/>
          <a:lstStyle/>
          <a:p>
            <a:r>
              <a:rPr lang="en-US" sz="1800" dirty="0"/>
              <a:t>Discussion</a:t>
            </a:r>
          </a:p>
          <a:p>
            <a:pPr lvl="1"/>
            <a:r>
              <a:rPr lang="en-US" sz="1800" dirty="0"/>
              <a:t>Most substantial part of the report</a:t>
            </a:r>
          </a:p>
          <a:p>
            <a:pPr lvl="1"/>
            <a:r>
              <a:rPr lang="en-US" sz="1800" dirty="0"/>
              <a:t>Where you interpret your results and put them in context</a:t>
            </a:r>
          </a:p>
          <a:p>
            <a:pPr lvl="1"/>
            <a:r>
              <a:rPr lang="en-US" sz="1800" dirty="0"/>
              <a:t>Answer several subtopics (see Lab Report instructions for specific questions):</a:t>
            </a:r>
          </a:p>
          <a:p>
            <a:pPr lvl="2"/>
            <a:r>
              <a:rPr lang="en-US" sz="1800" dirty="0"/>
              <a:t>Limitations to the data and analysis</a:t>
            </a:r>
          </a:p>
          <a:p>
            <a:pPr lvl="2"/>
            <a:r>
              <a:rPr lang="en-US" sz="1800" dirty="0"/>
              <a:t>Extensions to the analysis</a:t>
            </a:r>
          </a:p>
          <a:p>
            <a:pPr lvl="2"/>
            <a:r>
              <a:rPr lang="en-US" sz="1800" dirty="0"/>
              <a:t>Application for decisionmakers</a:t>
            </a:r>
          </a:p>
          <a:p>
            <a:pPr lvl="1"/>
            <a:r>
              <a:rPr lang="en-US" sz="1800" dirty="0"/>
              <a:t>This is where you can have commentary and opinion</a:t>
            </a:r>
          </a:p>
          <a:p>
            <a:r>
              <a:rPr lang="en-US" sz="1800" dirty="0"/>
              <a:t>Tables and Figures</a:t>
            </a:r>
          </a:p>
          <a:p>
            <a:pPr lvl="1"/>
            <a:r>
              <a:rPr lang="en-US" sz="1800" b="1" dirty="0"/>
              <a:t>Insert the maps, tables, etc. that you created as part of your analysis</a:t>
            </a:r>
          </a:p>
          <a:p>
            <a:pPr lvl="1"/>
            <a:r>
              <a:rPr lang="en-US" sz="1800" b="1" dirty="0"/>
              <a:t>Make sure they are clearly legible </a:t>
            </a:r>
            <a:r>
              <a:rPr lang="mr-IN" sz="1800" b="1" dirty="0"/>
              <a:t>–</a:t>
            </a:r>
            <a:r>
              <a:rPr lang="en-US" sz="1800" b="1" dirty="0"/>
              <a:t> bigger is better than smaller</a:t>
            </a:r>
          </a:p>
          <a:p>
            <a:r>
              <a:rPr lang="en-US" sz="1800" dirty="0"/>
              <a:t>Summary of Operations</a:t>
            </a:r>
          </a:p>
          <a:p>
            <a:pPr lvl="1"/>
            <a:r>
              <a:rPr lang="en-US" sz="1800" dirty="0"/>
              <a:t>Make a table in your lab report that copies the table at the end of your lab instructions</a:t>
            </a:r>
          </a:p>
          <a:p>
            <a:pPr lvl="1"/>
            <a:r>
              <a:rPr lang="en-US" sz="1800" dirty="0"/>
              <a:t>Fill out the description of operation and steps to complete operation for each of the operations listed </a:t>
            </a:r>
            <a:r>
              <a:rPr lang="mr-IN" sz="1800" dirty="0"/>
              <a:t>–</a:t>
            </a:r>
            <a:r>
              <a:rPr lang="en-US" sz="1800" dirty="0"/>
              <a:t> this will become your “cheat sheet” reference throughout the </a:t>
            </a:r>
            <a:r>
              <a:rPr lang="en-US" dirty="0"/>
              <a:t>semester</a:t>
            </a:r>
          </a:p>
          <a:p>
            <a:pPr lvl="1"/>
            <a:endParaRPr lang="en-US" dirty="0"/>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Lab Report</a:t>
            </a:r>
          </a:p>
        </p:txBody>
      </p:sp>
    </p:spTree>
    <p:extLst>
      <p:ext uri="{BB962C8B-B14F-4D97-AF65-F5344CB8AC3E}">
        <p14:creationId xmlns:p14="http://schemas.microsoft.com/office/powerpoint/2010/main" val="665676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a:xfrm>
            <a:off x="566717" y="1451843"/>
            <a:ext cx="11236400" cy="522400"/>
          </a:xfrm>
        </p:spPr>
        <p:txBody>
          <a:bodyPr/>
          <a:lstStyle/>
          <a:p>
            <a:r>
              <a:rPr lang="en-US" sz="2400" dirty="0">
                <a:solidFill>
                  <a:srgbClr val="0070C0"/>
                </a:solidFill>
              </a:rPr>
              <a:t>The Slim Lab Report has only 3 sections:</a:t>
            </a:r>
          </a:p>
          <a:p>
            <a:pPr lvl="1"/>
            <a:r>
              <a:rPr lang="en-US" sz="2400" dirty="0">
                <a:solidFill>
                  <a:srgbClr val="0070C0"/>
                </a:solidFill>
              </a:rPr>
              <a:t>Results</a:t>
            </a:r>
          </a:p>
          <a:p>
            <a:pPr lvl="1"/>
            <a:r>
              <a:rPr lang="en-US" sz="2400" dirty="0">
                <a:solidFill>
                  <a:srgbClr val="0070C0"/>
                </a:solidFill>
              </a:rPr>
              <a:t>Tables and Figures</a:t>
            </a:r>
          </a:p>
          <a:p>
            <a:pPr lvl="1"/>
            <a:r>
              <a:rPr lang="en-US" sz="2400" dirty="0">
                <a:solidFill>
                  <a:srgbClr val="0070C0"/>
                </a:solidFill>
              </a:rPr>
              <a:t>Summary of Operations</a:t>
            </a:r>
          </a:p>
          <a:p>
            <a:r>
              <a:rPr lang="en-US" sz="2400" b="1" dirty="0"/>
              <a:t>Lab 1: Full Report required</a:t>
            </a:r>
          </a:p>
          <a:p>
            <a:r>
              <a:rPr lang="en-US" sz="2400" b="1" dirty="0"/>
              <a:t>Lab 2: Slim Report only</a:t>
            </a:r>
          </a:p>
          <a:p>
            <a:r>
              <a:rPr lang="en-US" sz="2400" b="1" dirty="0"/>
              <a:t>Labs 3-6: 2 Full &amp; 2 Slim – your choice which is which</a:t>
            </a:r>
          </a:p>
          <a:p>
            <a:r>
              <a:rPr lang="en-US" sz="2400" b="1" dirty="0"/>
              <a:t>Lab 7: Slim Report only</a:t>
            </a:r>
          </a:p>
          <a:p>
            <a:r>
              <a:rPr lang="en-US" sz="2400" b="1" dirty="0"/>
              <a:t>Lab 8: Full Report required (this final lab has an extra credit option)</a:t>
            </a:r>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Slim Lab Report</a:t>
            </a:r>
          </a:p>
        </p:txBody>
      </p:sp>
    </p:spTree>
    <p:extLst>
      <p:ext uri="{BB962C8B-B14F-4D97-AF65-F5344CB8AC3E}">
        <p14:creationId xmlns:p14="http://schemas.microsoft.com/office/powerpoint/2010/main" val="3696473062"/>
      </p:ext>
    </p:extLst>
  </p:cSld>
  <p:clrMapOvr>
    <a:masterClrMapping/>
  </p:clrMapOvr>
</p:sld>
</file>

<file path=ppt/theme/theme1.xml><?xml version="1.0" encoding="utf-8"?>
<a:theme xmlns:a="http://schemas.openxmlformats.org/drawingml/2006/main" name="Simple and Modern">
  <a:themeElements>
    <a:clrScheme name="Simple Light">
      <a:dk1>
        <a:srgbClr val="191919"/>
      </a:dk1>
      <a:lt1>
        <a:srgbClr val="FFFFFF"/>
      </a:lt1>
      <a:dk2>
        <a:srgbClr val="191919"/>
      </a:dk2>
      <a:lt2>
        <a:srgbClr val="FFDE00"/>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mple and Modern" id="{0A3C2C08-88BE-F743-9A7C-F56BA0DBB8BE}" vid="{AF018F6F-F1D6-1444-B2C8-17B46C495216}"/>
    </a:ext>
  </a:ext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Simple and Modern</Template>
  <TotalTime>39179</TotalTime>
  <Words>2419</Words>
  <Application>Microsoft Macintosh PowerPoint</Application>
  <PresentationFormat>Widescreen</PresentationFormat>
  <Paragraphs>291</Paragraphs>
  <Slides>73</Slides>
  <Notes>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73</vt:i4>
      </vt:variant>
    </vt:vector>
  </HeadingPairs>
  <TitlesOfParts>
    <vt:vector size="83" baseType="lpstr">
      <vt:lpstr>Anaheim</vt:lpstr>
      <vt:lpstr>Arial</vt:lpstr>
      <vt:lpstr>Bebas Neue</vt:lpstr>
      <vt:lpstr>Calibri</vt:lpstr>
      <vt:lpstr>Proxima Nova</vt:lpstr>
      <vt:lpstr>Roboto</vt:lpstr>
      <vt:lpstr>Wingdings</vt:lpstr>
      <vt:lpstr>Simple and Modern</vt:lpstr>
      <vt:lpstr>Slidesgo Final Pages</vt:lpstr>
      <vt:lpstr>1_Slidesgo Final Pages</vt:lpstr>
      <vt:lpstr>Principles of Mapping and Representation</vt:lpstr>
      <vt:lpstr>PowerPoint Presentation</vt:lpstr>
      <vt:lpstr>Today’s Agenda</vt:lpstr>
      <vt:lpstr>This Week</vt:lpstr>
      <vt:lpstr>Lab Reports</vt:lpstr>
      <vt:lpstr>Full Lab Report</vt:lpstr>
      <vt:lpstr>Lab Report</vt:lpstr>
      <vt:lpstr>Lab Report</vt:lpstr>
      <vt:lpstr>Slim Lab Report</vt:lpstr>
      <vt:lpstr>Maps as Models</vt:lpstr>
      <vt:lpstr>Geometric Representation</vt:lpstr>
      <vt:lpstr>Generalization</vt:lpstr>
      <vt:lpstr>Generalization</vt:lpstr>
      <vt:lpstr>PowerPoint Presentation</vt:lpstr>
      <vt:lpstr>Scale</vt:lpstr>
      <vt:lpstr>Expressing Scale</vt:lpstr>
      <vt:lpstr>Expressing Scale</vt:lpstr>
      <vt:lpstr>Expressing Scale</vt:lpstr>
      <vt:lpstr>Large vs. small scale</vt:lpstr>
      <vt:lpstr>Large vs. small scale</vt:lpstr>
      <vt:lpstr>Scale and Extent</vt:lpstr>
      <vt:lpstr>Levels of Measurement</vt:lpstr>
      <vt:lpstr>Nominal Data Categorical data (qualitative) Qualitative measurements-- used to distinguish one object from another (e.g. zoning and land cover) Nominal scale data that has only two categories (e.g. male /female) is called dichotomous </vt:lpstr>
      <vt:lpstr>Ordinal Data </vt:lpstr>
      <vt:lpstr>Interval Data  </vt:lpstr>
      <vt:lpstr>Ratio Data  </vt:lpstr>
      <vt:lpstr>Types of Maps</vt:lpstr>
      <vt:lpstr>Reference</vt:lpstr>
      <vt:lpstr>PowerPoint Presentation</vt:lpstr>
      <vt:lpstr>PowerPoint Presentation</vt:lpstr>
      <vt:lpstr>PowerPoint Presentation</vt:lpstr>
      <vt:lpstr>Thematic Maps</vt:lpstr>
      <vt:lpstr>PowerPoint Presentation</vt:lpstr>
      <vt:lpstr>Choropleth</vt:lpstr>
      <vt:lpstr>PowerPoint Presentation</vt:lpstr>
      <vt:lpstr>PowerPoint Presentation</vt:lpstr>
      <vt:lpstr>PowerPoint Presentation</vt:lpstr>
      <vt:lpstr>Ecological Fallacy and MAUP </vt:lpstr>
      <vt:lpstr>PowerPoint Presentation</vt:lpstr>
      <vt:lpstr>Dot Density/Dot Distribution</vt:lpstr>
      <vt:lpstr>PowerPoint Presentation</vt:lpstr>
      <vt:lpstr>Graduated Symbol/Proportional Symbol</vt:lpstr>
      <vt:lpstr>PowerPoint Presentation</vt:lpstr>
      <vt:lpstr>PowerPoint Presentation</vt:lpstr>
      <vt:lpstr>PowerPoint Presentation</vt:lpstr>
      <vt:lpstr>Bivariate/Multivariate</vt:lpstr>
      <vt:lpstr>PowerPoint Presentation</vt:lpstr>
      <vt:lpstr>PowerPoint Presentation</vt:lpstr>
      <vt:lpstr>Isopleth Maps</vt:lpstr>
      <vt:lpstr>PowerPoint Presentation</vt:lpstr>
      <vt:lpstr>Cartograms</vt:lpstr>
      <vt:lpstr>PowerPoint Presentation</vt:lpstr>
      <vt:lpstr>PowerPoint Presentation</vt:lpstr>
      <vt:lpstr>Classification in Choropleth Mapping</vt:lpstr>
      <vt:lpstr>Classification in Choropleth Mapping</vt:lpstr>
      <vt:lpstr>Equal Interval</vt:lpstr>
      <vt:lpstr>Equal Interval</vt:lpstr>
      <vt:lpstr>Quantile</vt:lpstr>
      <vt:lpstr>Quantile</vt:lpstr>
      <vt:lpstr>Natural Breaks</vt:lpstr>
      <vt:lpstr>Natural Breaks</vt:lpstr>
      <vt:lpstr>Comparing Data Classification</vt:lpstr>
      <vt:lpstr>Color Schemes</vt:lpstr>
      <vt:lpstr>Sequential Color Schemes</vt:lpstr>
      <vt:lpstr>Sequential Color Scheme</vt:lpstr>
      <vt:lpstr>Sequential Color Scheme</vt:lpstr>
      <vt:lpstr>Diverging Color Scheme</vt:lpstr>
      <vt:lpstr>Diverging Color Scheme</vt:lpstr>
      <vt:lpstr>Bivariate Color Scheme: Sequential-Sequential </vt:lpstr>
      <vt:lpstr>Need help deciding what colors to use?</vt:lpstr>
      <vt:lpstr>Thematic Map Elements</vt:lpstr>
      <vt:lpstr>Lab Reminder</vt:lpstr>
      <vt:lpstr>Let’s get started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Dirk A Kinsey</dc:creator>
  <cp:lastModifiedBy>Dirk A Kinsey</cp:lastModifiedBy>
  <cp:revision>7</cp:revision>
  <dcterms:created xsi:type="dcterms:W3CDTF">2023-08-18T18:13:03Z</dcterms:created>
  <dcterms:modified xsi:type="dcterms:W3CDTF">2024-09-12T15:38:45Z</dcterms:modified>
</cp:coreProperties>
</file>