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 id="2147483959" r:id="rId2"/>
    <p:sldMasterId id="2147483962" r:id="rId3"/>
  </p:sldMasterIdLst>
  <p:notesMasterIdLst>
    <p:notesMasterId r:id="rId55"/>
  </p:notesMasterIdLst>
  <p:sldIdLst>
    <p:sldId id="269" r:id="rId4"/>
    <p:sldId id="353" r:id="rId5"/>
    <p:sldId id="365" r:id="rId6"/>
    <p:sldId id="313" r:id="rId7"/>
    <p:sldId id="315" r:id="rId8"/>
    <p:sldId id="314" r:id="rId9"/>
    <p:sldId id="354" r:id="rId10"/>
    <p:sldId id="302" r:id="rId11"/>
    <p:sldId id="320" r:id="rId12"/>
    <p:sldId id="319" r:id="rId13"/>
    <p:sldId id="322" r:id="rId14"/>
    <p:sldId id="323" r:id="rId15"/>
    <p:sldId id="338" r:id="rId16"/>
    <p:sldId id="334" r:id="rId17"/>
    <p:sldId id="355" r:id="rId18"/>
    <p:sldId id="356" r:id="rId19"/>
    <p:sldId id="349" r:id="rId20"/>
    <p:sldId id="280" r:id="rId21"/>
    <p:sldId id="274" r:id="rId22"/>
    <p:sldId id="311" r:id="rId23"/>
    <p:sldId id="321" r:id="rId24"/>
    <p:sldId id="281" r:id="rId25"/>
    <p:sldId id="357" r:id="rId26"/>
    <p:sldId id="358" r:id="rId27"/>
    <p:sldId id="326" r:id="rId28"/>
    <p:sldId id="282" r:id="rId29"/>
    <p:sldId id="310" r:id="rId30"/>
    <p:sldId id="286" r:id="rId31"/>
    <p:sldId id="371" r:id="rId32"/>
    <p:sldId id="359" r:id="rId33"/>
    <p:sldId id="348" r:id="rId34"/>
    <p:sldId id="360" r:id="rId35"/>
    <p:sldId id="361" r:id="rId36"/>
    <p:sldId id="352" r:id="rId37"/>
    <p:sldId id="362" r:id="rId38"/>
    <p:sldId id="363" r:id="rId39"/>
    <p:sldId id="366" r:id="rId40"/>
    <p:sldId id="367" r:id="rId41"/>
    <p:sldId id="324" r:id="rId42"/>
    <p:sldId id="345" r:id="rId43"/>
    <p:sldId id="304" r:id="rId44"/>
    <p:sldId id="307" r:id="rId45"/>
    <p:sldId id="308" r:id="rId46"/>
    <p:sldId id="309" r:id="rId47"/>
    <p:sldId id="370" r:id="rId48"/>
    <p:sldId id="369" r:id="rId49"/>
    <p:sldId id="368" r:id="rId50"/>
    <p:sldId id="364" r:id="rId51"/>
    <p:sldId id="343" r:id="rId52"/>
    <p:sldId id="350" r:id="rId53"/>
    <p:sldId id="351" r:id="rId5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78"/>
    <a:srgbClr val="FFD579"/>
    <a:srgbClr val="FF7E79"/>
    <a:srgbClr val="FF2F92"/>
    <a:srgbClr val="FF40FF"/>
    <a:srgbClr val="FFF8CC"/>
    <a:srgbClr val="7A81FF"/>
    <a:srgbClr val="FEAC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572" autoAdjust="0"/>
    <p:restoredTop sz="94660"/>
  </p:normalViewPr>
  <p:slideViewPr>
    <p:cSldViewPr snapToGrid="0">
      <p:cViewPr varScale="1">
        <p:scale>
          <a:sx n="110" d="100"/>
          <a:sy n="110" d="100"/>
        </p:scale>
        <p:origin x="138"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A2DC32-DBFB-1548-B339-DFC45D02E3E2}" type="doc">
      <dgm:prSet loTypeId="urn:microsoft.com/office/officeart/2005/8/layout/pyramid3" loCatId="" qsTypeId="urn:microsoft.com/office/officeart/2005/8/quickstyle/simple1" qsCatId="simple" csTypeId="urn:microsoft.com/office/officeart/2005/8/colors/accent5_5" csCatId="accent5" phldr="1"/>
      <dgm:spPr/>
    </dgm:pt>
    <dgm:pt modelId="{9570154C-DD47-2E4D-99C2-034F3CD053C5}">
      <dgm:prSet phldrT="[Text]"/>
      <dgm:spPr>
        <a:solidFill>
          <a:srgbClr val="FF40FF"/>
        </a:solidFill>
      </dgm:spPr>
      <dgm:t>
        <a:bodyPr/>
        <a:lstStyle/>
        <a:p>
          <a:r>
            <a:rPr lang="en-US" dirty="0"/>
            <a:t>Geoid</a:t>
          </a:r>
        </a:p>
      </dgm:t>
    </dgm:pt>
    <dgm:pt modelId="{341D1B06-E3E9-9340-A1F6-FDA7E399A120}" type="parTrans" cxnId="{A8E99FDB-0145-2A48-B966-15DF6A2DB78A}">
      <dgm:prSet/>
      <dgm:spPr/>
      <dgm:t>
        <a:bodyPr/>
        <a:lstStyle/>
        <a:p>
          <a:endParaRPr lang="en-US"/>
        </a:p>
      </dgm:t>
    </dgm:pt>
    <dgm:pt modelId="{690B7BE0-090F-CB46-9FA7-258A4C7A1A46}" type="sibTrans" cxnId="{A8E99FDB-0145-2A48-B966-15DF6A2DB78A}">
      <dgm:prSet/>
      <dgm:spPr/>
      <dgm:t>
        <a:bodyPr/>
        <a:lstStyle/>
        <a:p>
          <a:endParaRPr lang="en-US"/>
        </a:p>
      </dgm:t>
    </dgm:pt>
    <dgm:pt modelId="{0A479450-AC50-3642-8694-FC1D3A74F419}">
      <dgm:prSet phldrT="[Text]"/>
      <dgm:spPr>
        <a:solidFill>
          <a:srgbClr val="FF7E79"/>
        </a:solidFill>
      </dgm:spPr>
      <dgm:t>
        <a:bodyPr/>
        <a:lstStyle/>
        <a:p>
          <a:r>
            <a:rPr lang="en-US" dirty="0"/>
            <a:t>Datum</a:t>
          </a:r>
        </a:p>
      </dgm:t>
    </dgm:pt>
    <dgm:pt modelId="{7D139576-7240-E444-A066-9EA0D9A456F2}" type="parTrans" cxnId="{05328BA3-81C9-2944-A8DF-F608D3FF7D1D}">
      <dgm:prSet/>
      <dgm:spPr/>
      <dgm:t>
        <a:bodyPr/>
        <a:lstStyle/>
        <a:p>
          <a:endParaRPr lang="en-US"/>
        </a:p>
      </dgm:t>
    </dgm:pt>
    <dgm:pt modelId="{19168110-57EC-6841-8C51-37E431A072DD}" type="sibTrans" cxnId="{05328BA3-81C9-2944-A8DF-F608D3FF7D1D}">
      <dgm:prSet/>
      <dgm:spPr/>
      <dgm:t>
        <a:bodyPr/>
        <a:lstStyle/>
        <a:p>
          <a:endParaRPr lang="en-US"/>
        </a:p>
      </dgm:t>
    </dgm:pt>
    <dgm:pt modelId="{31CD5C79-CC98-4E49-A1F5-D42C7DB33A4D}">
      <dgm:prSet phldrT="[Text]"/>
      <dgm:spPr>
        <a:solidFill>
          <a:srgbClr val="FFD579"/>
        </a:solidFill>
      </dgm:spPr>
      <dgm:t>
        <a:bodyPr/>
        <a:lstStyle/>
        <a:p>
          <a:r>
            <a:rPr lang="en-US" dirty="0"/>
            <a:t>Geographic Coordinate System</a:t>
          </a:r>
        </a:p>
      </dgm:t>
    </dgm:pt>
    <dgm:pt modelId="{E96894D4-1CA3-B14F-9476-5245C8436785}" type="parTrans" cxnId="{357619B6-8373-F142-9121-4C8609196C6D}">
      <dgm:prSet/>
      <dgm:spPr/>
      <dgm:t>
        <a:bodyPr/>
        <a:lstStyle/>
        <a:p>
          <a:endParaRPr lang="en-US"/>
        </a:p>
      </dgm:t>
    </dgm:pt>
    <dgm:pt modelId="{3DE40B41-CE1F-004B-BBB3-21DC465DE045}" type="sibTrans" cxnId="{357619B6-8373-F142-9121-4C8609196C6D}">
      <dgm:prSet/>
      <dgm:spPr/>
      <dgm:t>
        <a:bodyPr/>
        <a:lstStyle/>
        <a:p>
          <a:endParaRPr lang="en-US"/>
        </a:p>
      </dgm:t>
    </dgm:pt>
    <dgm:pt modelId="{40E3C982-F111-EA42-B185-5E47EE7EB44F}">
      <dgm:prSet/>
      <dgm:spPr>
        <a:solidFill>
          <a:srgbClr val="FFFD78"/>
        </a:solidFill>
      </dgm:spPr>
      <dgm:t>
        <a:bodyPr/>
        <a:lstStyle/>
        <a:p>
          <a:r>
            <a:rPr lang="en-US" dirty="0"/>
            <a:t>Projection</a:t>
          </a:r>
        </a:p>
      </dgm:t>
    </dgm:pt>
    <dgm:pt modelId="{F1812415-0473-2E48-B271-3DAD34F37EE5}" type="parTrans" cxnId="{EE323424-0BDB-FE46-ACBB-22ABE5EB5B82}">
      <dgm:prSet/>
      <dgm:spPr/>
      <dgm:t>
        <a:bodyPr/>
        <a:lstStyle/>
        <a:p>
          <a:endParaRPr lang="en-US"/>
        </a:p>
      </dgm:t>
    </dgm:pt>
    <dgm:pt modelId="{D4287135-CD1E-B94B-B3A4-F8569FCC0788}" type="sibTrans" cxnId="{EE323424-0BDB-FE46-ACBB-22ABE5EB5B82}">
      <dgm:prSet/>
      <dgm:spPr/>
      <dgm:t>
        <a:bodyPr/>
        <a:lstStyle/>
        <a:p>
          <a:endParaRPr lang="en-US"/>
        </a:p>
      </dgm:t>
    </dgm:pt>
    <dgm:pt modelId="{DD3ED5E9-22F5-324A-895A-2E7E4148B6AB}">
      <dgm:prSet/>
      <dgm:spPr>
        <a:solidFill>
          <a:srgbClr val="FF2F92"/>
        </a:solidFill>
      </dgm:spPr>
      <dgm:t>
        <a:bodyPr/>
        <a:lstStyle/>
        <a:p>
          <a:r>
            <a:rPr lang="en-US" dirty="0"/>
            <a:t>Ellipsoid</a:t>
          </a:r>
        </a:p>
      </dgm:t>
    </dgm:pt>
    <dgm:pt modelId="{DDF5E4D3-B7BE-984F-9592-20AF885460E5}" type="parTrans" cxnId="{4ECE1F88-DA54-034C-9056-12A76C35F0BB}">
      <dgm:prSet/>
      <dgm:spPr/>
      <dgm:t>
        <a:bodyPr/>
        <a:lstStyle/>
        <a:p>
          <a:endParaRPr lang="en-US"/>
        </a:p>
      </dgm:t>
    </dgm:pt>
    <dgm:pt modelId="{0225F401-30B6-0146-963C-F3B2BC01AB16}" type="sibTrans" cxnId="{4ECE1F88-DA54-034C-9056-12A76C35F0BB}">
      <dgm:prSet/>
      <dgm:spPr/>
      <dgm:t>
        <a:bodyPr/>
        <a:lstStyle/>
        <a:p>
          <a:endParaRPr lang="en-US"/>
        </a:p>
      </dgm:t>
    </dgm:pt>
    <dgm:pt modelId="{14692928-9F39-174E-9D2B-2A850384E300}" type="pres">
      <dgm:prSet presAssocID="{55A2DC32-DBFB-1548-B339-DFC45D02E3E2}" presName="Name0" presStyleCnt="0">
        <dgm:presLayoutVars>
          <dgm:dir/>
          <dgm:animLvl val="lvl"/>
          <dgm:resizeHandles val="exact"/>
        </dgm:presLayoutVars>
      </dgm:prSet>
      <dgm:spPr/>
    </dgm:pt>
    <dgm:pt modelId="{37611FD4-614D-D143-88BB-169BA78519E7}" type="pres">
      <dgm:prSet presAssocID="{9570154C-DD47-2E4D-99C2-034F3CD053C5}" presName="Name8" presStyleCnt="0"/>
      <dgm:spPr/>
    </dgm:pt>
    <dgm:pt modelId="{302F8276-7409-D443-BC7B-019C2E8D4466}" type="pres">
      <dgm:prSet presAssocID="{9570154C-DD47-2E4D-99C2-034F3CD053C5}" presName="level" presStyleLbl="node1" presStyleIdx="0" presStyleCnt="5">
        <dgm:presLayoutVars>
          <dgm:chMax val="1"/>
          <dgm:bulletEnabled val="1"/>
        </dgm:presLayoutVars>
      </dgm:prSet>
      <dgm:spPr/>
    </dgm:pt>
    <dgm:pt modelId="{38363CF6-FD30-8044-80F7-2A46E92BED0F}" type="pres">
      <dgm:prSet presAssocID="{9570154C-DD47-2E4D-99C2-034F3CD053C5}" presName="levelTx" presStyleLbl="revTx" presStyleIdx="0" presStyleCnt="0">
        <dgm:presLayoutVars>
          <dgm:chMax val="1"/>
          <dgm:bulletEnabled val="1"/>
        </dgm:presLayoutVars>
      </dgm:prSet>
      <dgm:spPr/>
    </dgm:pt>
    <dgm:pt modelId="{F20E9B07-25B8-554E-8EDA-1E3CD0458DE5}" type="pres">
      <dgm:prSet presAssocID="{DD3ED5E9-22F5-324A-895A-2E7E4148B6AB}" presName="Name8" presStyleCnt="0"/>
      <dgm:spPr/>
    </dgm:pt>
    <dgm:pt modelId="{A5BE77FF-CDC6-BE41-A2BB-A42585F49AB1}" type="pres">
      <dgm:prSet presAssocID="{DD3ED5E9-22F5-324A-895A-2E7E4148B6AB}" presName="level" presStyleLbl="node1" presStyleIdx="1" presStyleCnt="5">
        <dgm:presLayoutVars>
          <dgm:chMax val="1"/>
          <dgm:bulletEnabled val="1"/>
        </dgm:presLayoutVars>
      </dgm:prSet>
      <dgm:spPr/>
    </dgm:pt>
    <dgm:pt modelId="{EA98A748-F36B-0C41-95C2-95CCCAD873CA}" type="pres">
      <dgm:prSet presAssocID="{DD3ED5E9-22F5-324A-895A-2E7E4148B6AB}" presName="levelTx" presStyleLbl="revTx" presStyleIdx="0" presStyleCnt="0">
        <dgm:presLayoutVars>
          <dgm:chMax val="1"/>
          <dgm:bulletEnabled val="1"/>
        </dgm:presLayoutVars>
      </dgm:prSet>
      <dgm:spPr/>
    </dgm:pt>
    <dgm:pt modelId="{2365B5FC-5DE7-DD4A-BE48-1661D07D99C4}" type="pres">
      <dgm:prSet presAssocID="{0A479450-AC50-3642-8694-FC1D3A74F419}" presName="Name8" presStyleCnt="0"/>
      <dgm:spPr/>
    </dgm:pt>
    <dgm:pt modelId="{3AF9A877-6922-3147-9C2B-EED447B82BDD}" type="pres">
      <dgm:prSet presAssocID="{0A479450-AC50-3642-8694-FC1D3A74F419}" presName="level" presStyleLbl="node1" presStyleIdx="2" presStyleCnt="5">
        <dgm:presLayoutVars>
          <dgm:chMax val="1"/>
          <dgm:bulletEnabled val="1"/>
        </dgm:presLayoutVars>
      </dgm:prSet>
      <dgm:spPr/>
    </dgm:pt>
    <dgm:pt modelId="{7CE5CD32-5CAE-4E46-9F85-87319EC6F65A}" type="pres">
      <dgm:prSet presAssocID="{0A479450-AC50-3642-8694-FC1D3A74F419}" presName="levelTx" presStyleLbl="revTx" presStyleIdx="0" presStyleCnt="0">
        <dgm:presLayoutVars>
          <dgm:chMax val="1"/>
          <dgm:bulletEnabled val="1"/>
        </dgm:presLayoutVars>
      </dgm:prSet>
      <dgm:spPr/>
    </dgm:pt>
    <dgm:pt modelId="{A70ED5C4-A195-0D4F-AAC2-4606B8D55826}" type="pres">
      <dgm:prSet presAssocID="{31CD5C79-CC98-4E49-A1F5-D42C7DB33A4D}" presName="Name8" presStyleCnt="0"/>
      <dgm:spPr/>
    </dgm:pt>
    <dgm:pt modelId="{22DB6A42-91AB-3949-97C4-91EB28B63C5B}" type="pres">
      <dgm:prSet presAssocID="{31CD5C79-CC98-4E49-A1F5-D42C7DB33A4D}" presName="level" presStyleLbl="node1" presStyleIdx="3" presStyleCnt="5">
        <dgm:presLayoutVars>
          <dgm:chMax val="1"/>
          <dgm:bulletEnabled val="1"/>
        </dgm:presLayoutVars>
      </dgm:prSet>
      <dgm:spPr/>
    </dgm:pt>
    <dgm:pt modelId="{9A56C051-56CF-7149-B8CE-12C3EBCE221A}" type="pres">
      <dgm:prSet presAssocID="{31CD5C79-CC98-4E49-A1F5-D42C7DB33A4D}" presName="levelTx" presStyleLbl="revTx" presStyleIdx="0" presStyleCnt="0">
        <dgm:presLayoutVars>
          <dgm:chMax val="1"/>
          <dgm:bulletEnabled val="1"/>
        </dgm:presLayoutVars>
      </dgm:prSet>
      <dgm:spPr/>
    </dgm:pt>
    <dgm:pt modelId="{BAB29FD7-9F85-554A-B315-F74BC33D26F0}" type="pres">
      <dgm:prSet presAssocID="{40E3C982-F111-EA42-B185-5E47EE7EB44F}" presName="Name8" presStyleCnt="0"/>
      <dgm:spPr/>
    </dgm:pt>
    <dgm:pt modelId="{A0F4A695-89CF-F544-BFF7-9296385BDDE8}" type="pres">
      <dgm:prSet presAssocID="{40E3C982-F111-EA42-B185-5E47EE7EB44F}" presName="level" presStyleLbl="node1" presStyleIdx="4" presStyleCnt="5">
        <dgm:presLayoutVars>
          <dgm:chMax val="1"/>
          <dgm:bulletEnabled val="1"/>
        </dgm:presLayoutVars>
      </dgm:prSet>
      <dgm:spPr/>
    </dgm:pt>
    <dgm:pt modelId="{6CDD8EFD-9E0B-9B4A-89B9-5445D87EB7E5}" type="pres">
      <dgm:prSet presAssocID="{40E3C982-F111-EA42-B185-5E47EE7EB44F}" presName="levelTx" presStyleLbl="revTx" presStyleIdx="0" presStyleCnt="0">
        <dgm:presLayoutVars>
          <dgm:chMax val="1"/>
          <dgm:bulletEnabled val="1"/>
        </dgm:presLayoutVars>
      </dgm:prSet>
      <dgm:spPr/>
    </dgm:pt>
  </dgm:ptLst>
  <dgm:cxnLst>
    <dgm:cxn modelId="{FA3AE70B-558A-984E-984E-856BA5537BFD}" type="presOf" srcId="{31CD5C79-CC98-4E49-A1F5-D42C7DB33A4D}" destId="{22DB6A42-91AB-3949-97C4-91EB28B63C5B}" srcOrd="0" destOrd="0" presId="urn:microsoft.com/office/officeart/2005/8/layout/pyramid3"/>
    <dgm:cxn modelId="{AF8CF30C-03F7-E447-8BD8-06ECBAC7CDB1}" type="presOf" srcId="{0A479450-AC50-3642-8694-FC1D3A74F419}" destId="{3AF9A877-6922-3147-9C2B-EED447B82BDD}" srcOrd="0" destOrd="0" presId="urn:microsoft.com/office/officeart/2005/8/layout/pyramid3"/>
    <dgm:cxn modelId="{ECE2AD0E-FF42-8143-984D-07EEA3E67AA6}" type="presOf" srcId="{40E3C982-F111-EA42-B185-5E47EE7EB44F}" destId="{A0F4A695-89CF-F544-BFF7-9296385BDDE8}" srcOrd="0" destOrd="0" presId="urn:microsoft.com/office/officeart/2005/8/layout/pyramid3"/>
    <dgm:cxn modelId="{DD888D10-2832-4A4B-97C1-488DD8B3E671}" type="presOf" srcId="{55A2DC32-DBFB-1548-B339-DFC45D02E3E2}" destId="{14692928-9F39-174E-9D2B-2A850384E300}" srcOrd="0" destOrd="0" presId="urn:microsoft.com/office/officeart/2005/8/layout/pyramid3"/>
    <dgm:cxn modelId="{67299A1A-C6C8-5C43-8F7A-F04DEA8FC158}" type="presOf" srcId="{31CD5C79-CC98-4E49-A1F5-D42C7DB33A4D}" destId="{9A56C051-56CF-7149-B8CE-12C3EBCE221A}" srcOrd="1" destOrd="0" presId="urn:microsoft.com/office/officeart/2005/8/layout/pyramid3"/>
    <dgm:cxn modelId="{D1F41D20-880D-2D41-86B6-C11165DECE77}" type="presOf" srcId="{DD3ED5E9-22F5-324A-895A-2E7E4148B6AB}" destId="{A5BE77FF-CDC6-BE41-A2BB-A42585F49AB1}" srcOrd="0" destOrd="0" presId="urn:microsoft.com/office/officeart/2005/8/layout/pyramid3"/>
    <dgm:cxn modelId="{EE323424-0BDB-FE46-ACBB-22ABE5EB5B82}" srcId="{55A2DC32-DBFB-1548-B339-DFC45D02E3E2}" destId="{40E3C982-F111-EA42-B185-5E47EE7EB44F}" srcOrd="4" destOrd="0" parTransId="{F1812415-0473-2E48-B271-3DAD34F37EE5}" sibTransId="{D4287135-CD1E-B94B-B3A4-F8569FCC0788}"/>
    <dgm:cxn modelId="{BFC46935-53E9-3942-AB48-B27BE3845284}" type="presOf" srcId="{0A479450-AC50-3642-8694-FC1D3A74F419}" destId="{7CE5CD32-5CAE-4E46-9F85-87319EC6F65A}" srcOrd="1" destOrd="0" presId="urn:microsoft.com/office/officeart/2005/8/layout/pyramid3"/>
    <dgm:cxn modelId="{03F1E64B-C971-A44C-9E14-B460E31A9BA1}" type="presOf" srcId="{9570154C-DD47-2E4D-99C2-034F3CD053C5}" destId="{38363CF6-FD30-8044-80F7-2A46E92BED0F}" srcOrd="1" destOrd="0" presId="urn:microsoft.com/office/officeart/2005/8/layout/pyramid3"/>
    <dgm:cxn modelId="{BBB96C81-C93F-3240-9E43-25433B034508}" type="presOf" srcId="{9570154C-DD47-2E4D-99C2-034F3CD053C5}" destId="{302F8276-7409-D443-BC7B-019C2E8D4466}" srcOrd="0" destOrd="0" presId="urn:microsoft.com/office/officeart/2005/8/layout/pyramid3"/>
    <dgm:cxn modelId="{4ECE1F88-DA54-034C-9056-12A76C35F0BB}" srcId="{55A2DC32-DBFB-1548-B339-DFC45D02E3E2}" destId="{DD3ED5E9-22F5-324A-895A-2E7E4148B6AB}" srcOrd="1" destOrd="0" parTransId="{DDF5E4D3-B7BE-984F-9592-20AF885460E5}" sibTransId="{0225F401-30B6-0146-963C-F3B2BC01AB16}"/>
    <dgm:cxn modelId="{05328BA3-81C9-2944-A8DF-F608D3FF7D1D}" srcId="{55A2DC32-DBFB-1548-B339-DFC45D02E3E2}" destId="{0A479450-AC50-3642-8694-FC1D3A74F419}" srcOrd="2" destOrd="0" parTransId="{7D139576-7240-E444-A066-9EA0D9A456F2}" sibTransId="{19168110-57EC-6841-8C51-37E431A072DD}"/>
    <dgm:cxn modelId="{357619B6-8373-F142-9121-4C8609196C6D}" srcId="{55A2DC32-DBFB-1548-B339-DFC45D02E3E2}" destId="{31CD5C79-CC98-4E49-A1F5-D42C7DB33A4D}" srcOrd="3" destOrd="0" parTransId="{E96894D4-1CA3-B14F-9476-5245C8436785}" sibTransId="{3DE40B41-CE1F-004B-BBB3-21DC465DE045}"/>
    <dgm:cxn modelId="{066977BC-966F-2B41-9C9A-961E6229A414}" type="presOf" srcId="{40E3C982-F111-EA42-B185-5E47EE7EB44F}" destId="{6CDD8EFD-9E0B-9B4A-89B9-5445D87EB7E5}" srcOrd="1" destOrd="0" presId="urn:microsoft.com/office/officeart/2005/8/layout/pyramid3"/>
    <dgm:cxn modelId="{A8E99FDB-0145-2A48-B966-15DF6A2DB78A}" srcId="{55A2DC32-DBFB-1548-B339-DFC45D02E3E2}" destId="{9570154C-DD47-2E4D-99C2-034F3CD053C5}" srcOrd="0" destOrd="0" parTransId="{341D1B06-E3E9-9340-A1F6-FDA7E399A120}" sibTransId="{690B7BE0-090F-CB46-9FA7-258A4C7A1A46}"/>
    <dgm:cxn modelId="{B9910AEC-EC33-6047-9277-32F2D6AD92C8}" type="presOf" srcId="{DD3ED5E9-22F5-324A-895A-2E7E4148B6AB}" destId="{EA98A748-F36B-0C41-95C2-95CCCAD873CA}" srcOrd="1" destOrd="0" presId="urn:microsoft.com/office/officeart/2005/8/layout/pyramid3"/>
    <dgm:cxn modelId="{BA4CA1C3-EA00-BB42-BF41-3E4C901B9198}" type="presParOf" srcId="{14692928-9F39-174E-9D2B-2A850384E300}" destId="{37611FD4-614D-D143-88BB-169BA78519E7}" srcOrd="0" destOrd="0" presId="urn:microsoft.com/office/officeart/2005/8/layout/pyramid3"/>
    <dgm:cxn modelId="{153FA721-BEC7-CB4E-9AC1-7BC23B63BCF7}" type="presParOf" srcId="{37611FD4-614D-D143-88BB-169BA78519E7}" destId="{302F8276-7409-D443-BC7B-019C2E8D4466}" srcOrd="0" destOrd="0" presId="urn:microsoft.com/office/officeart/2005/8/layout/pyramid3"/>
    <dgm:cxn modelId="{6F3DF6D9-86CD-6E44-98BB-5CDED6A82F09}" type="presParOf" srcId="{37611FD4-614D-D143-88BB-169BA78519E7}" destId="{38363CF6-FD30-8044-80F7-2A46E92BED0F}" srcOrd="1" destOrd="0" presId="urn:microsoft.com/office/officeart/2005/8/layout/pyramid3"/>
    <dgm:cxn modelId="{2A38AE56-E9EA-894E-8867-0F39A0E03883}" type="presParOf" srcId="{14692928-9F39-174E-9D2B-2A850384E300}" destId="{F20E9B07-25B8-554E-8EDA-1E3CD0458DE5}" srcOrd="1" destOrd="0" presId="urn:microsoft.com/office/officeart/2005/8/layout/pyramid3"/>
    <dgm:cxn modelId="{C4F19864-CDB6-DF4D-B9F3-9C1C35B4F135}" type="presParOf" srcId="{F20E9B07-25B8-554E-8EDA-1E3CD0458DE5}" destId="{A5BE77FF-CDC6-BE41-A2BB-A42585F49AB1}" srcOrd="0" destOrd="0" presId="urn:microsoft.com/office/officeart/2005/8/layout/pyramid3"/>
    <dgm:cxn modelId="{71F03372-DC21-D145-8DEA-9DE3AAB844D1}" type="presParOf" srcId="{F20E9B07-25B8-554E-8EDA-1E3CD0458DE5}" destId="{EA98A748-F36B-0C41-95C2-95CCCAD873CA}" srcOrd="1" destOrd="0" presId="urn:microsoft.com/office/officeart/2005/8/layout/pyramid3"/>
    <dgm:cxn modelId="{139C09EA-8681-3E42-B195-AE5B9D0DE726}" type="presParOf" srcId="{14692928-9F39-174E-9D2B-2A850384E300}" destId="{2365B5FC-5DE7-DD4A-BE48-1661D07D99C4}" srcOrd="2" destOrd="0" presId="urn:microsoft.com/office/officeart/2005/8/layout/pyramid3"/>
    <dgm:cxn modelId="{32906874-BBA0-C746-94B9-6F084636BCDA}" type="presParOf" srcId="{2365B5FC-5DE7-DD4A-BE48-1661D07D99C4}" destId="{3AF9A877-6922-3147-9C2B-EED447B82BDD}" srcOrd="0" destOrd="0" presId="urn:microsoft.com/office/officeart/2005/8/layout/pyramid3"/>
    <dgm:cxn modelId="{622C5016-A60F-CD43-9827-41B839D6775B}" type="presParOf" srcId="{2365B5FC-5DE7-DD4A-BE48-1661D07D99C4}" destId="{7CE5CD32-5CAE-4E46-9F85-87319EC6F65A}" srcOrd="1" destOrd="0" presId="urn:microsoft.com/office/officeart/2005/8/layout/pyramid3"/>
    <dgm:cxn modelId="{7AF0B9FC-C508-894C-BAD2-C9C939D2E1EB}" type="presParOf" srcId="{14692928-9F39-174E-9D2B-2A850384E300}" destId="{A70ED5C4-A195-0D4F-AAC2-4606B8D55826}" srcOrd="3" destOrd="0" presId="urn:microsoft.com/office/officeart/2005/8/layout/pyramid3"/>
    <dgm:cxn modelId="{0E76FA0C-36FE-6549-8713-3CC221785328}" type="presParOf" srcId="{A70ED5C4-A195-0D4F-AAC2-4606B8D55826}" destId="{22DB6A42-91AB-3949-97C4-91EB28B63C5B}" srcOrd="0" destOrd="0" presId="urn:microsoft.com/office/officeart/2005/8/layout/pyramid3"/>
    <dgm:cxn modelId="{BC4CC48A-7F50-2C4D-9A0E-D0D22BF07873}" type="presParOf" srcId="{A70ED5C4-A195-0D4F-AAC2-4606B8D55826}" destId="{9A56C051-56CF-7149-B8CE-12C3EBCE221A}" srcOrd="1" destOrd="0" presId="urn:microsoft.com/office/officeart/2005/8/layout/pyramid3"/>
    <dgm:cxn modelId="{A463B66A-B3CB-8C40-8F81-AAE55AA8757D}" type="presParOf" srcId="{14692928-9F39-174E-9D2B-2A850384E300}" destId="{BAB29FD7-9F85-554A-B315-F74BC33D26F0}" srcOrd="4" destOrd="0" presId="urn:microsoft.com/office/officeart/2005/8/layout/pyramid3"/>
    <dgm:cxn modelId="{B1211EC7-B3C4-FB4F-BB65-7A7178155AC2}" type="presParOf" srcId="{BAB29FD7-9F85-554A-B315-F74BC33D26F0}" destId="{A0F4A695-89CF-F544-BFF7-9296385BDDE8}" srcOrd="0" destOrd="0" presId="urn:microsoft.com/office/officeart/2005/8/layout/pyramid3"/>
    <dgm:cxn modelId="{2DA007A0-A633-9242-BA4D-2535DDC7C734}" type="presParOf" srcId="{BAB29FD7-9F85-554A-B315-F74BC33D26F0}" destId="{6CDD8EFD-9E0B-9B4A-89B9-5445D87EB7E5}" srcOrd="1" destOrd="0" presId="urn:microsoft.com/office/officeart/2005/8/layout/pyramid3"/>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5A2DC32-DBFB-1548-B339-DFC45D02E3E2}" type="doc">
      <dgm:prSet loTypeId="urn:microsoft.com/office/officeart/2005/8/layout/pyramid3" loCatId="" qsTypeId="urn:microsoft.com/office/officeart/2005/8/quickstyle/simple1" qsCatId="simple" csTypeId="urn:microsoft.com/office/officeart/2005/8/colors/accent5_5" csCatId="accent5" phldr="1"/>
      <dgm:spPr/>
    </dgm:pt>
    <dgm:pt modelId="{9570154C-DD47-2E4D-99C2-034F3CD053C5}">
      <dgm:prSet phldrT="[Text]"/>
      <dgm:spPr>
        <a:solidFill>
          <a:srgbClr val="FF40FF"/>
        </a:solidFill>
      </dgm:spPr>
      <dgm:t>
        <a:bodyPr/>
        <a:lstStyle/>
        <a:p>
          <a:r>
            <a:rPr lang="en-US" dirty="0"/>
            <a:t>Geoid</a:t>
          </a:r>
        </a:p>
      </dgm:t>
    </dgm:pt>
    <dgm:pt modelId="{341D1B06-E3E9-9340-A1F6-FDA7E399A120}" type="parTrans" cxnId="{A8E99FDB-0145-2A48-B966-15DF6A2DB78A}">
      <dgm:prSet/>
      <dgm:spPr/>
      <dgm:t>
        <a:bodyPr/>
        <a:lstStyle/>
        <a:p>
          <a:endParaRPr lang="en-US"/>
        </a:p>
      </dgm:t>
    </dgm:pt>
    <dgm:pt modelId="{690B7BE0-090F-CB46-9FA7-258A4C7A1A46}" type="sibTrans" cxnId="{A8E99FDB-0145-2A48-B966-15DF6A2DB78A}">
      <dgm:prSet/>
      <dgm:spPr/>
      <dgm:t>
        <a:bodyPr/>
        <a:lstStyle/>
        <a:p>
          <a:endParaRPr lang="en-US"/>
        </a:p>
      </dgm:t>
    </dgm:pt>
    <dgm:pt modelId="{0A479450-AC50-3642-8694-FC1D3A74F419}">
      <dgm:prSet phldrT="[Text]"/>
      <dgm:spPr>
        <a:solidFill>
          <a:srgbClr val="FF7E79"/>
        </a:solidFill>
      </dgm:spPr>
      <dgm:t>
        <a:bodyPr/>
        <a:lstStyle/>
        <a:p>
          <a:r>
            <a:rPr lang="en-US" dirty="0"/>
            <a:t>Datum</a:t>
          </a:r>
        </a:p>
      </dgm:t>
    </dgm:pt>
    <dgm:pt modelId="{7D139576-7240-E444-A066-9EA0D9A456F2}" type="parTrans" cxnId="{05328BA3-81C9-2944-A8DF-F608D3FF7D1D}">
      <dgm:prSet/>
      <dgm:spPr/>
      <dgm:t>
        <a:bodyPr/>
        <a:lstStyle/>
        <a:p>
          <a:endParaRPr lang="en-US"/>
        </a:p>
      </dgm:t>
    </dgm:pt>
    <dgm:pt modelId="{19168110-57EC-6841-8C51-37E431A072DD}" type="sibTrans" cxnId="{05328BA3-81C9-2944-A8DF-F608D3FF7D1D}">
      <dgm:prSet/>
      <dgm:spPr/>
      <dgm:t>
        <a:bodyPr/>
        <a:lstStyle/>
        <a:p>
          <a:endParaRPr lang="en-US"/>
        </a:p>
      </dgm:t>
    </dgm:pt>
    <dgm:pt modelId="{31CD5C79-CC98-4E49-A1F5-D42C7DB33A4D}">
      <dgm:prSet phldrT="[Text]"/>
      <dgm:spPr>
        <a:solidFill>
          <a:srgbClr val="FFD579"/>
        </a:solidFill>
      </dgm:spPr>
      <dgm:t>
        <a:bodyPr/>
        <a:lstStyle/>
        <a:p>
          <a:r>
            <a:rPr lang="en-US" dirty="0"/>
            <a:t>Geographic Coordinate System</a:t>
          </a:r>
        </a:p>
      </dgm:t>
    </dgm:pt>
    <dgm:pt modelId="{E96894D4-1CA3-B14F-9476-5245C8436785}" type="parTrans" cxnId="{357619B6-8373-F142-9121-4C8609196C6D}">
      <dgm:prSet/>
      <dgm:spPr/>
      <dgm:t>
        <a:bodyPr/>
        <a:lstStyle/>
        <a:p>
          <a:endParaRPr lang="en-US"/>
        </a:p>
      </dgm:t>
    </dgm:pt>
    <dgm:pt modelId="{3DE40B41-CE1F-004B-BBB3-21DC465DE045}" type="sibTrans" cxnId="{357619B6-8373-F142-9121-4C8609196C6D}">
      <dgm:prSet/>
      <dgm:spPr/>
      <dgm:t>
        <a:bodyPr/>
        <a:lstStyle/>
        <a:p>
          <a:endParaRPr lang="en-US"/>
        </a:p>
      </dgm:t>
    </dgm:pt>
    <dgm:pt modelId="{40E3C982-F111-EA42-B185-5E47EE7EB44F}">
      <dgm:prSet/>
      <dgm:spPr>
        <a:solidFill>
          <a:srgbClr val="FFFD78"/>
        </a:solidFill>
      </dgm:spPr>
      <dgm:t>
        <a:bodyPr/>
        <a:lstStyle/>
        <a:p>
          <a:r>
            <a:rPr lang="en-US" dirty="0"/>
            <a:t>Projection</a:t>
          </a:r>
        </a:p>
      </dgm:t>
    </dgm:pt>
    <dgm:pt modelId="{F1812415-0473-2E48-B271-3DAD34F37EE5}" type="parTrans" cxnId="{EE323424-0BDB-FE46-ACBB-22ABE5EB5B82}">
      <dgm:prSet/>
      <dgm:spPr/>
      <dgm:t>
        <a:bodyPr/>
        <a:lstStyle/>
        <a:p>
          <a:endParaRPr lang="en-US"/>
        </a:p>
      </dgm:t>
    </dgm:pt>
    <dgm:pt modelId="{D4287135-CD1E-B94B-B3A4-F8569FCC0788}" type="sibTrans" cxnId="{EE323424-0BDB-FE46-ACBB-22ABE5EB5B82}">
      <dgm:prSet/>
      <dgm:spPr/>
      <dgm:t>
        <a:bodyPr/>
        <a:lstStyle/>
        <a:p>
          <a:endParaRPr lang="en-US"/>
        </a:p>
      </dgm:t>
    </dgm:pt>
    <dgm:pt modelId="{DD3ED5E9-22F5-324A-895A-2E7E4148B6AB}">
      <dgm:prSet/>
      <dgm:spPr>
        <a:solidFill>
          <a:srgbClr val="FF2F92"/>
        </a:solidFill>
      </dgm:spPr>
      <dgm:t>
        <a:bodyPr/>
        <a:lstStyle/>
        <a:p>
          <a:r>
            <a:rPr lang="en-US" dirty="0"/>
            <a:t>Ellipsoid</a:t>
          </a:r>
        </a:p>
      </dgm:t>
    </dgm:pt>
    <dgm:pt modelId="{DDF5E4D3-B7BE-984F-9592-20AF885460E5}" type="parTrans" cxnId="{4ECE1F88-DA54-034C-9056-12A76C35F0BB}">
      <dgm:prSet/>
      <dgm:spPr/>
      <dgm:t>
        <a:bodyPr/>
        <a:lstStyle/>
        <a:p>
          <a:endParaRPr lang="en-US"/>
        </a:p>
      </dgm:t>
    </dgm:pt>
    <dgm:pt modelId="{0225F401-30B6-0146-963C-F3B2BC01AB16}" type="sibTrans" cxnId="{4ECE1F88-DA54-034C-9056-12A76C35F0BB}">
      <dgm:prSet/>
      <dgm:spPr/>
      <dgm:t>
        <a:bodyPr/>
        <a:lstStyle/>
        <a:p>
          <a:endParaRPr lang="en-US"/>
        </a:p>
      </dgm:t>
    </dgm:pt>
    <dgm:pt modelId="{14692928-9F39-174E-9D2B-2A850384E300}" type="pres">
      <dgm:prSet presAssocID="{55A2DC32-DBFB-1548-B339-DFC45D02E3E2}" presName="Name0" presStyleCnt="0">
        <dgm:presLayoutVars>
          <dgm:dir/>
          <dgm:animLvl val="lvl"/>
          <dgm:resizeHandles val="exact"/>
        </dgm:presLayoutVars>
      </dgm:prSet>
      <dgm:spPr/>
    </dgm:pt>
    <dgm:pt modelId="{37611FD4-614D-D143-88BB-169BA78519E7}" type="pres">
      <dgm:prSet presAssocID="{9570154C-DD47-2E4D-99C2-034F3CD053C5}" presName="Name8" presStyleCnt="0"/>
      <dgm:spPr/>
    </dgm:pt>
    <dgm:pt modelId="{302F8276-7409-D443-BC7B-019C2E8D4466}" type="pres">
      <dgm:prSet presAssocID="{9570154C-DD47-2E4D-99C2-034F3CD053C5}" presName="level" presStyleLbl="node1" presStyleIdx="0" presStyleCnt="5">
        <dgm:presLayoutVars>
          <dgm:chMax val="1"/>
          <dgm:bulletEnabled val="1"/>
        </dgm:presLayoutVars>
      </dgm:prSet>
      <dgm:spPr/>
    </dgm:pt>
    <dgm:pt modelId="{38363CF6-FD30-8044-80F7-2A46E92BED0F}" type="pres">
      <dgm:prSet presAssocID="{9570154C-DD47-2E4D-99C2-034F3CD053C5}" presName="levelTx" presStyleLbl="revTx" presStyleIdx="0" presStyleCnt="0">
        <dgm:presLayoutVars>
          <dgm:chMax val="1"/>
          <dgm:bulletEnabled val="1"/>
        </dgm:presLayoutVars>
      </dgm:prSet>
      <dgm:spPr/>
    </dgm:pt>
    <dgm:pt modelId="{F20E9B07-25B8-554E-8EDA-1E3CD0458DE5}" type="pres">
      <dgm:prSet presAssocID="{DD3ED5E9-22F5-324A-895A-2E7E4148B6AB}" presName="Name8" presStyleCnt="0"/>
      <dgm:spPr/>
    </dgm:pt>
    <dgm:pt modelId="{A5BE77FF-CDC6-BE41-A2BB-A42585F49AB1}" type="pres">
      <dgm:prSet presAssocID="{DD3ED5E9-22F5-324A-895A-2E7E4148B6AB}" presName="level" presStyleLbl="node1" presStyleIdx="1" presStyleCnt="5">
        <dgm:presLayoutVars>
          <dgm:chMax val="1"/>
          <dgm:bulletEnabled val="1"/>
        </dgm:presLayoutVars>
      </dgm:prSet>
      <dgm:spPr/>
    </dgm:pt>
    <dgm:pt modelId="{EA98A748-F36B-0C41-95C2-95CCCAD873CA}" type="pres">
      <dgm:prSet presAssocID="{DD3ED5E9-22F5-324A-895A-2E7E4148B6AB}" presName="levelTx" presStyleLbl="revTx" presStyleIdx="0" presStyleCnt="0">
        <dgm:presLayoutVars>
          <dgm:chMax val="1"/>
          <dgm:bulletEnabled val="1"/>
        </dgm:presLayoutVars>
      </dgm:prSet>
      <dgm:spPr/>
    </dgm:pt>
    <dgm:pt modelId="{2365B5FC-5DE7-DD4A-BE48-1661D07D99C4}" type="pres">
      <dgm:prSet presAssocID="{0A479450-AC50-3642-8694-FC1D3A74F419}" presName="Name8" presStyleCnt="0"/>
      <dgm:spPr/>
    </dgm:pt>
    <dgm:pt modelId="{3AF9A877-6922-3147-9C2B-EED447B82BDD}" type="pres">
      <dgm:prSet presAssocID="{0A479450-AC50-3642-8694-FC1D3A74F419}" presName="level" presStyleLbl="node1" presStyleIdx="2" presStyleCnt="5">
        <dgm:presLayoutVars>
          <dgm:chMax val="1"/>
          <dgm:bulletEnabled val="1"/>
        </dgm:presLayoutVars>
      </dgm:prSet>
      <dgm:spPr/>
    </dgm:pt>
    <dgm:pt modelId="{7CE5CD32-5CAE-4E46-9F85-87319EC6F65A}" type="pres">
      <dgm:prSet presAssocID="{0A479450-AC50-3642-8694-FC1D3A74F419}" presName="levelTx" presStyleLbl="revTx" presStyleIdx="0" presStyleCnt="0">
        <dgm:presLayoutVars>
          <dgm:chMax val="1"/>
          <dgm:bulletEnabled val="1"/>
        </dgm:presLayoutVars>
      </dgm:prSet>
      <dgm:spPr/>
    </dgm:pt>
    <dgm:pt modelId="{A70ED5C4-A195-0D4F-AAC2-4606B8D55826}" type="pres">
      <dgm:prSet presAssocID="{31CD5C79-CC98-4E49-A1F5-D42C7DB33A4D}" presName="Name8" presStyleCnt="0"/>
      <dgm:spPr/>
    </dgm:pt>
    <dgm:pt modelId="{22DB6A42-91AB-3949-97C4-91EB28B63C5B}" type="pres">
      <dgm:prSet presAssocID="{31CD5C79-CC98-4E49-A1F5-D42C7DB33A4D}" presName="level" presStyleLbl="node1" presStyleIdx="3" presStyleCnt="5">
        <dgm:presLayoutVars>
          <dgm:chMax val="1"/>
          <dgm:bulletEnabled val="1"/>
        </dgm:presLayoutVars>
      </dgm:prSet>
      <dgm:spPr/>
    </dgm:pt>
    <dgm:pt modelId="{9A56C051-56CF-7149-B8CE-12C3EBCE221A}" type="pres">
      <dgm:prSet presAssocID="{31CD5C79-CC98-4E49-A1F5-D42C7DB33A4D}" presName="levelTx" presStyleLbl="revTx" presStyleIdx="0" presStyleCnt="0">
        <dgm:presLayoutVars>
          <dgm:chMax val="1"/>
          <dgm:bulletEnabled val="1"/>
        </dgm:presLayoutVars>
      </dgm:prSet>
      <dgm:spPr/>
    </dgm:pt>
    <dgm:pt modelId="{BAB29FD7-9F85-554A-B315-F74BC33D26F0}" type="pres">
      <dgm:prSet presAssocID="{40E3C982-F111-EA42-B185-5E47EE7EB44F}" presName="Name8" presStyleCnt="0"/>
      <dgm:spPr/>
    </dgm:pt>
    <dgm:pt modelId="{A0F4A695-89CF-F544-BFF7-9296385BDDE8}" type="pres">
      <dgm:prSet presAssocID="{40E3C982-F111-EA42-B185-5E47EE7EB44F}" presName="level" presStyleLbl="node1" presStyleIdx="4" presStyleCnt="5">
        <dgm:presLayoutVars>
          <dgm:chMax val="1"/>
          <dgm:bulletEnabled val="1"/>
        </dgm:presLayoutVars>
      </dgm:prSet>
      <dgm:spPr/>
    </dgm:pt>
    <dgm:pt modelId="{6CDD8EFD-9E0B-9B4A-89B9-5445D87EB7E5}" type="pres">
      <dgm:prSet presAssocID="{40E3C982-F111-EA42-B185-5E47EE7EB44F}" presName="levelTx" presStyleLbl="revTx" presStyleIdx="0" presStyleCnt="0">
        <dgm:presLayoutVars>
          <dgm:chMax val="1"/>
          <dgm:bulletEnabled val="1"/>
        </dgm:presLayoutVars>
      </dgm:prSet>
      <dgm:spPr/>
    </dgm:pt>
  </dgm:ptLst>
  <dgm:cxnLst>
    <dgm:cxn modelId="{FA3AE70B-558A-984E-984E-856BA5537BFD}" type="presOf" srcId="{31CD5C79-CC98-4E49-A1F5-D42C7DB33A4D}" destId="{22DB6A42-91AB-3949-97C4-91EB28B63C5B}" srcOrd="0" destOrd="0" presId="urn:microsoft.com/office/officeart/2005/8/layout/pyramid3"/>
    <dgm:cxn modelId="{AF8CF30C-03F7-E447-8BD8-06ECBAC7CDB1}" type="presOf" srcId="{0A479450-AC50-3642-8694-FC1D3A74F419}" destId="{3AF9A877-6922-3147-9C2B-EED447B82BDD}" srcOrd="0" destOrd="0" presId="urn:microsoft.com/office/officeart/2005/8/layout/pyramid3"/>
    <dgm:cxn modelId="{ECE2AD0E-FF42-8143-984D-07EEA3E67AA6}" type="presOf" srcId="{40E3C982-F111-EA42-B185-5E47EE7EB44F}" destId="{A0F4A695-89CF-F544-BFF7-9296385BDDE8}" srcOrd="0" destOrd="0" presId="urn:microsoft.com/office/officeart/2005/8/layout/pyramid3"/>
    <dgm:cxn modelId="{DD888D10-2832-4A4B-97C1-488DD8B3E671}" type="presOf" srcId="{55A2DC32-DBFB-1548-B339-DFC45D02E3E2}" destId="{14692928-9F39-174E-9D2B-2A850384E300}" srcOrd="0" destOrd="0" presId="urn:microsoft.com/office/officeart/2005/8/layout/pyramid3"/>
    <dgm:cxn modelId="{67299A1A-C6C8-5C43-8F7A-F04DEA8FC158}" type="presOf" srcId="{31CD5C79-CC98-4E49-A1F5-D42C7DB33A4D}" destId="{9A56C051-56CF-7149-B8CE-12C3EBCE221A}" srcOrd="1" destOrd="0" presId="urn:microsoft.com/office/officeart/2005/8/layout/pyramid3"/>
    <dgm:cxn modelId="{D1F41D20-880D-2D41-86B6-C11165DECE77}" type="presOf" srcId="{DD3ED5E9-22F5-324A-895A-2E7E4148B6AB}" destId="{A5BE77FF-CDC6-BE41-A2BB-A42585F49AB1}" srcOrd="0" destOrd="0" presId="urn:microsoft.com/office/officeart/2005/8/layout/pyramid3"/>
    <dgm:cxn modelId="{EE323424-0BDB-FE46-ACBB-22ABE5EB5B82}" srcId="{55A2DC32-DBFB-1548-B339-DFC45D02E3E2}" destId="{40E3C982-F111-EA42-B185-5E47EE7EB44F}" srcOrd="4" destOrd="0" parTransId="{F1812415-0473-2E48-B271-3DAD34F37EE5}" sibTransId="{D4287135-CD1E-B94B-B3A4-F8569FCC0788}"/>
    <dgm:cxn modelId="{BFC46935-53E9-3942-AB48-B27BE3845284}" type="presOf" srcId="{0A479450-AC50-3642-8694-FC1D3A74F419}" destId="{7CE5CD32-5CAE-4E46-9F85-87319EC6F65A}" srcOrd="1" destOrd="0" presId="urn:microsoft.com/office/officeart/2005/8/layout/pyramid3"/>
    <dgm:cxn modelId="{03F1E64B-C971-A44C-9E14-B460E31A9BA1}" type="presOf" srcId="{9570154C-DD47-2E4D-99C2-034F3CD053C5}" destId="{38363CF6-FD30-8044-80F7-2A46E92BED0F}" srcOrd="1" destOrd="0" presId="urn:microsoft.com/office/officeart/2005/8/layout/pyramid3"/>
    <dgm:cxn modelId="{BBB96C81-C93F-3240-9E43-25433B034508}" type="presOf" srcId="{9570154C-DD47-2E4D-99C2-034F3CD053C5}" destId="{302F8276-7409-D443-BC7B-019C2E8D4466}" srcOrd="0" destOrd="0" presId="urn:microsoft.com/office/officeart/2005/8/layout/pyramid3"/>
    <dgm:cxn modelId="{4ECE1F88-DA54-034C-9056-12A76C35F0BB}" srcId="{55A2DC32-DBFB-1548-B339-DFC45D02E3E2}" destId="{DD3ED5E9-22F5-324A-895A-2E7E4148B6AB}" srcOrd="1" destOrd="0" parTransId="{DDF5E4D3-B7BE-984F-9592-20AF885460E5}" sibTransId="{0225F401-30B6-0146-963C-F3B2BC01AB16}"/>
    <dgm:cxn modelId="{05328BA3-81C9-2944-A8DF-F608D3FF7D1D}" srcId="{55A2DC32-DBFB-1548-B339-DFC45D02E3E2}" destId="{0A479450-AC50-3642-8694-FC1D3A74F419}" srcOrd="2" destOrd="0" parTransId="{7D139576-7240-E444-A066-9EA0D9A456F2}" sibTransId="{19168110-57EC-6841-8C51-37E431A072DD}"/>
    <dgm:cxn modelId="{357619B6-8373-F142-9121-4C8609196C6D}" srcId="{55A2DC32-DBFB-1548-B339-DFC45D02E3E2}" destId="{31CD5C79-CC98-4E49-A1F5-D42C7DB33A4D}" srcOrd="3" destOrd="0" parTransId="{E96894D4-1CA3-B14F-9476-5245C8436785}" sibTransId="{3DE40B41-CE1F-004B-BBB3-21DC465DE045}"/>
    <dgm:cxn modelId="{066977BC-966F-2B41-9C9A-961E6229A414}" type="presOf" srcId="{40E3C982-F111-EA42-B185-5E47EE7EB44F}" destId="{6CDD8EFD-9E0B-9B4A-89B9-5445D87EB7E5}" srcOrd="1" destOrd="0" presId="urn:microsoft.com/office/officeart/2005/8/layout/pyramid3"/>
    <dgm:cxn modelId="{A8E99FDB-0145-2A48-B966-15DF6A2DB78A}" srcId="{55A2DC32-DBFB-1548-B339-DFC45D02E3E2}" destId="{9570154C-DD47-2E4D-99C2-034F3CD053C5}" srcOrd="0" destOrd="0" parTransId="{341D1B06-E3E9-9340-A1F6-FDA7E399A120}" sibTransId="{690B7BE0-090F-CB46-9FA7-258A4C7A1A46}"/>
    <dgm:cxn modelId="{B9910AEC-EC33-6047-9277-32F2D6AD92C8}" type="presOf" srcId="{DD3ED5E9-22F5-324A-895A-2E7E4148B6AB}" destId="{EA98A748-F36B-0C41-95C2-95CCCAD873CA}" srcOrd="1" destOrd="0" presId="urn:microsoft.com/office/officeart/2005/8/layout/pyramid3"/>
    <dgm:cxn modelId="{BA4CA1C3-EA00-BB42-BF41-3E4C901B9198}" type="presParOf" srcId="{14692928-9F39-174E-9D2B-2A850384E300}" destId="{37611FD4-614D-D143-88BB-169BA78519E7}" srcOrd="0" destOrd="0" presId="urn:microsoft.com/office/officeart/2005/8/layout/pyramid3"/>
    <dgm:cxn modelId="{153FA721-BEC7-CB4E-9AC1-7BC23B63BCF7}" type="presParOf" srcId="{37611FD4-614D-D143-88BB-169BA78519E7}" destId="{302F8276-7409-D443-BC7B-019C2E8D4466}" srcOrd="0" destOrd="0" presId="urn:microsoft.com/office/officeart/2005/8/layout/pyramid3"/>
    <dgm:cxn modelId="{6F3DF6D9-86CD-6E44-98BB-5CDED6A82F09}" type="presParOf" srcId="{37611FD4-614D-D143-88BB-169BA78519E7}" destId="{38363CF6-FD30-8044-80F7-2A46E92BED0F}" srcOrd="1" destOrd="0" presId="urn:microsoft.com/office/officeart/2005/8/layout/pyramid3"/>
    <dgm:cxn modelId="{2A38AE56-E9EA-894E-8867-0F39A0E03883}" type="presParOf" srcId="{14692928-9F39-174E-9D2B-2A850384E300}" destId="{F20E9B07-25B8-554E-8EDA-1E3CD0458DE5}" srcOrd="1" destOrd="0" presId="urn:microsoft.com/office/officeart/2005/8/layout/pyramid3"/>
    <dgm:cxn modelId="{C4F19864-CDB6-DF4D-B9F3-9C1C35B4F135}" type="presParOf" srcId="{F20E9B07-25B8-554E-8EDA-1E3CD0458DE5}" destId="{A5BE77FF-CDC6-BE41-A2BB-A42585F49AB1}" srcOrd="0" destOrd="0" presId="urn:microsoft.com/office/officeart/2005/8/layout/pyramid3"/>
    <dgm:cxn modelId="{71F03372-DC21-D145-8DEA-9DE3AAB844D1}" type="presParOf" srcId="{F20E9B07-25B8-554E-8EDA-1E3CD0458DE5}" destId="{EA98A748-F36B-0C41-95C2-95CCCAD873CA}" srcOrd="1" destOrd="0" presId="urn:microsoft.com/office/officeart/2005/8/layout/pyramid3"/>
    <dgm:cxn modelId="{139C09EA-8681-3E42-B195-AE5B9D0DE726}" type="presParOf" srcId="{14692928-9F39-174E-9D2B-2A850384E300}" destId="{2365B5FC-5DE7-DD4A-BE48-1661D07D99C4}" srcOrd="2" destOrd="0" presId="urn:microsoft.com/office/officeart/2005/8/layout/pyramid3"/>
    <dgm:cxn modelId="{32906874-BBA0-C746-94B9-6F084636BCDA}" type="presParOf" srcId="{2365B5FC-5DE7-DD4A-BE48-1661D07D99C4}" destId="{3AF9A877-6922-3147-9C2B-EED447B82BDD}" srcOrd="0" destOrd="0" presId="urn:microsoft.com/office/officeart/2005/8/layout/pyramid3"/>
    <dgm:cxn modelId="{622C5016-A60F-CD43-9827-41B839D6775B}" type="presParOf" srcId="{2365B5FC-5DE7-DD4A-BE48-1661D07D99C4}" destId="{7CE5CD32-5CAE-4E46-9F85-87319EC6F65A}" srcOrd="1" destOrd="0" presId="urn:microsoft.com/office/officeart/2005/8/layout/pyramid3"/>
    <dgm:cxn modelId="{7AF0B9FC-C508-894C-BAD2-C9C939D2E1EB}" type="presParOf" srcId="{14692928-9F39-174E-9D2B-2A850384E300}" destId="{A70ED5C4-A195-0D4F-AAC2-4606B8D55826}" srcOrd="3" destOrd="0" presId="urn:microsoft.com/office/officeart/2005/8/layout/pyramid3"/>
    <dgm:cxn modelId="{0E76FA0C-36FE-6549-8713-3CC221785328}" type="presParOf" srcId="{A70ED5C4-A195-0D4F-AAC2-4606B8D55826}" destId="{22DB6A42-91AB-3949-97C4-91EB28B63C5B}" srcOrd="0" destOrd="0" presId="urn:microsoft.com/office/officeart/2005/8/layout/pyramid3"/>
    <dgm:cxn modelId="{BC4CC48A-7F50-2C4D-9A0E-D0D22BF07873}" type="presParOf" srcId="{A70ED5C4-A195-0D4F-AAC2-4606B8D55826}" destId="{9A56C051-56CF-7149-B8CE-12C3EBCE221A}" srcOrd="1" destOrd="0" presId="urn:microsoft.com/office/officeart/2005/8/layout/pyramid3"/>
    <dgm:cxn modelId="{A463B66A-B3CB-8C40-8F81-AAE55AA8757D}" type="presParOf" srcId="{14692928-9F39-174E-9D2B-2A850384E300}" destId="{BAB29FD7-9F85-554A-B315-F74BC33D26F0}" srcOrd="4" destOrd="0" presId="urn:microsoft.com/office/officeart/2005/8/layout/pyramid3"/>
    <dgm:cxn modelId="{B1211EC7-B3C4-FB4F-BB65-7A7178155AC2}" type="presParOf" srcId="{BAB29FD7-9F85-554A-B315-F74BC33D26F0}" destId="{A0F4A695-89CF-F544-BFF7-9296385BDDE8}" srcOrd="0" destOrd="0" presId="urn:microsoft.com/office/officeart/2005/8/layout/pyramid3"/>
    <dgm:cxn modelId="{2DA007A0-A633-9242-BA4D-2535DDC7C734}" type="presParOf" srcId="{BAB29FD7-9F85-554A-B315-F74BC33D26F0}" destId="{6CDD8EFD-9E0B-9B4A-89B9-5445D87EB7E5}" srcOrd="1" destOrd="0" presId="urn:microsoft.com/office/officeart/2005/8/layout/pyramid3"/>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F8276-7409-D443-BC7B-019C2E8D4466}">
      <dsp:nvSpPr>
        <dsp:cNvPr id="0" name=""/>
        <dsp:cNvSpPr/>
      </dsp:nvSpPr>
      <dsp:spPr>
        <a:xfrm rot="10800000">
          <a:off x="0" y="0"/>
          <a:ext cx="11689080" cy="1249680"/>
        </a:xfrm>
        <a:prstGeom prst="trapezoid">
          <a:avLst>
            <a:gd name="adj" fmla="val 93537"/>
          </a:avLst>
        </a:prstGeom>
        <a:solidFill>
          <a:srgbClr val="FF4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Geoid</a:t>
          </a:r>
        </a:p>
      </dsp:txBody>
      <dsp:txXfrm rot="-10800000">
        <a:off x="2045588" y="0"/>
        <a:ext cx="7597902" cy="1249680"/>
      </dsp:txXfrm>
    </dsp:sp>
    <dsp:sp modelId="{A5BE77FF-CDC6-BE41-A2BB-A42585F49AB1}">
      <dsp:nvSpPr>
        <dsp:cNvPr id="0" name=""/>
        <dsp:cNvSpPr/>
      </dsp:nvSpPr>
      <dsp:spPr>
        <a:xfrm rot="10800000">
          <a:off x="1168908" y="1249680"/>
          <a:ext cx="9351263" cy="1249680"/>
        </a:xfrm>
        <a:prstGeom prst="trapezoid">
          <a:avLst>
            <a:gd name="adj" fmla="val 93537"/>
          </a:avLst>
        </a:prstGeom>
        <a:solidFill>
          <a:srgbClr val="FF2F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Ellipsoid</a:t>
          </a:r>
        </a:p>
      </dsp:txBody>
      <dsp:txXfrm rot="-10800000">
        <a:off x="2805379" y="1249680"/>
        <a:ext cx="6078321" cy="1249680"/>
      </dsp:txXfrm>
    </dsp:sp>
    <dsp:sp modelId="{3AF9A877-6922-3147-9C2B-EED447B82BDD}">
      <dsp:nvSpPr>
        <dsp:cNvPr id="0" name=""/>
        <dsp:cNvSpPr/>
      </dsp:nvSpPr>
      <dsp:spPr>
        <a:xfrm rot="10800000">
          <a:off x="2337816" y="2499360"/>
          <a:ext cx="7013447" cy="1249680"/>
        </a:xfrm>
        <a:prstGeom prst="trapezoid">
          <a:avLst>
            <a:gd name="adj" fmla="val 93537"/>
          </a:avLst>
        </a:prstGeom>
        <a:solidFill>
          <a:srgbClr val="FF7E7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Datum</a:t>
          </a:r>
        </a:p>
      </dsp:txBody>
      <dsp:txXfrm rot="-10800000">
        <a:off x="3565169" y="2499360"/>
        <a:ext cx="4558741" cy="1249680"/>
      </dsp:txXfrm>
    </dsp:sp>
    <dsp:sp modelId="{22DB6A42-91AB-3949-97C4-91EB28B63C5B}">
      <dsp:nvSpPr>
        <dsp:cNvPr id="0" name=""/>
        <dsp:cNvSpPr/>
      </dsp:nvSpPr>
      <dsp:spPr>
        <a:xfrm rot="10800000">
          <a:off x="3506724" y="3749040"/>
          <a:ext cx="4675631" cy="1249680"/>
        </a:xfrm>
        <a:prstGeom prst="trapezoid">
          <a:avLst>
            <a:gd name="adj" fmla="val 93537"/>
          </a:avLst>
        </a:prstGeom>
        <a:solidFill>
          <a:srgbClr val="FFD57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Geographic Coordinate System</a:t>
          </a:r>
        </a:p>
      </dsp:txBody>
      <dsp:txXfrm rot="-10800000">
        <a:off x="4324959" y="3749040"/>
        <a:ext cx="3039160" cy="1249680"/>
      </dsp:txXfrm>
    </dsp:sp>
    <dsp:sp modelId="{A0F4A695-89CF-F544-BFF7-9296385BDDE8}">
      <dsp:nvSpPr>
        <dsp:cNvPr id="0" name=""/>
        <dsp:cNvSpPr/>
      </dsp:nvSpPr>
      <dsp:spPr>
        <a:xfrm rot="10800000">
          <a:off x="4675632" y="4998720"/>
          <a:ext cx="2337815" cy="1249680"/>
        </a:xfrm>
        <a:prstGeom prst="trapezoid">
          <a:avLst>
            <a:gd name="adj" fmla="val 93537"/>
          </a:avLst>
        </a:prstGeom>
        <a:solidFill>
          <a:srgbClr val="FFFD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Projection</a:t>
          </a:r>
        </a:p>
      </dsp:txBody>
      <dsp:txXfrm rot="-10800000">
        <a:off x="4675632" y="4998720"/>
        <a:ext cx="2337815" cy="1249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F8276-7409-D443-BC7B-019C2E8D4466}">
      <dsp:nvSpPr>
        <dsp:cNvPr id="0" name=""/>
        <dsp:cNvSpPr/>
      </dsp:nvSpPr>
      <dsp:spPr>
        <a:xfrm rot="10800000">
          <a:off x="0" y="0"/>
          <a:ext cx="11689080" cy="1249680"/>
        </a:xfrm>
        <a:prstGeom prst="trapezoid">
          <a:avLst>
            <a:gd name="adj" fmla="val 93537"/>
          </a:avLst>
        </a:prstGeom>
        <a:solidFill>
          <a:srgbClr val="FF4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Geoid</a:t>
          </a:r>
        </a:p>
      </dsp:txBody>
      <dsp:txXfrm rot="-10800000">
        <a:off x="2045588" y="0"/>
        <a:ext cx="7597902" cy="1249680"/>
      </dsp:txXfrm>
    </dsp:sp>
    <dsp:sp modelId="{A5BE77FF-CDC6-BE41-A2BB-A42585F49AB1}">
      <dsp:nvSpPr>
        <dsp:cNvPr id="0" name=""/>
        <dsp:cNvSpPr/>
      </dsp:nvSpPr>
      <dsp:spPr>
        <a:xfrm rot="10800000">
          <a:off x="1168908" y="1249680"/>
          <a:ext cx="9351263" cy="1249680"/>
        </a:xfrm>
        <a:prstGeom prst="trapezoid">
          <a:avLst>
            <a:gd name="adj" fmla="val 93537"/>
          </a:avLst>
        </a:prstGeom>
        <a:solidFill>
          <a:srgbClr val="FF2F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Ellipsoid</a:t>
          </a:r>
        </a:p>
      </dsp:txBody>
      <dsp:txXfrm rot="-10800000">
        <a:off x="2805379" y="1249680"/>
        <a:ext cx="6078321" cy="1249680"/>
      </dsp:txXfrm>
    </dsp:sp>
    <dsp:sp modelId="{3AF9A877-6922-3147-9C2B-EED447B82BDD}">
      <dsp:nvSpPr>
        <dsp:cNvPr id="0" name=""/>
        <dsp:cNvSpPr/>
      </dsp:nvSpPr>
      <dsp:spPr>
        <a:xfrm rot="10800000">
          <a:off x="2337816" y="2499360"/>
          <a:ext cx="7013447" cy="1249680"/>
        </a:xfrm>
        <a:prstGeom prst="trapezoid">
          <a:avLst>
            <a:gd name="adj" fmla="val 93537"/>
          </a:avLst>
        </a:prstGeom>
        <a:solidFill>
          <a:srgbClr val="FF7E7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Datum</a:t>
          </a:r>
        </a:p>
      </dsp:txBody>
      <dsp:txXfrm rot="-10800000">
        <a:off x="3565169" y="2499360"/>
        <a:ext cx="4558741" cy="1249680"/>
      </dsp:txXfrm>
    </dsp:sp>
    <dsp:sp modelId="{22DB6A42-91AB-3949-97C4-91EB28B63C5B}">
      <dsp:nvSpPr>
        <dsp:cNvPr id="0" name=""/>
        <dsp:cNvSpPr/>
      </dsp:nvSpPr>
      <dsp:spPr>
        <a:xfrm rot="10800000">
          <a:off x="3506724" y="3749040"/>
          <a:ext cx="4675631" cy="1249680"/>
        </a:xfrm>
        <a:prstGeom prst="trapezoid">
          <a:avLst>
            <a:gd name="adj" fmla="val 93537"/>
          </a:avLst>
        </a:prstGeom>
        <a:solidFill>
          <a:srgbClr val="FFD57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Geographic Coordinate System</a:t>
          </a:r>
        </a:p>
      </dsp:txBody>
      <dsp:txXfrm rot="-10800000">
        <a:off x="4324959" y="3749040"/>
        <a:ext cx="3039160" cy="1249680"/>
      </dsp:txXfrm>
    </dsp:sp>
    <dsp:sp modelId="{A0F4A695-89CF-F544-BFF7-9296385BDDE8}">
      <dsp:nvSpPr>
        <dsp:cNvPr id="0" name=""/>
        <dsp:cNvSpPr/>
      </dsp:nvSpPr>
      <dsp:spPr>
        <a:xfrm rot="10800000">
          <a:off x="4675632" y="4998720"/>
          <a:ext cx="2337815" cy="1249680"/>
        </a:xfrm>
        <a:prstGeom prst="trapezoid">
          <a:avLst>
            <a:gd name="adj" fmla="val 93537"/>
          </a:avLst>
        </a:prstGeom>
        <a:solidFill>
          <a:srgbClr val="FFFD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Projection</a:t>
          </a:r>
        </a:p>
      </dsp:txBody>
      <dsp:txXfrm rot="-10800000">
        <a:off x="4675632" y="4998720"/>
        <a:ext cx="2337815" cy="12496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805B4-E725-4110-B4AF-58F48820167F}" type="datetimeFigureOut">
              <a:rPr lang="en-US" smtClean="0"/>
              <a:t>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B8E12-6C31-44D5-A4D0-6C8AD70E7FD2}" type="slidenum">
              <a:rPr lang="en-US" smtClean="0"/>
              <a:t>‹#›</a:t>
            </a:fld>
            <a:endParaRPr lang="en-US"/>
          </a:p>
        </p:txBody>
      </p:sp>
    </p:spTree>
    <p:extLst>
      <p:ext uri="{BB962C8B-B14F-4D97-AF65-F5344CB8AC3E}">
        <p14:creationId xmlns:p14="http://schemas.microsoft.com/office/powerpoint/2010/main" val="256529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p:spPr>
        <p:txBody>
          <a:bodyPr/>
          <a:lstStyle/>
          <a:p>
            <a:pPr eaLnBrk="1" hangingPunct="1"/>
            <a:endParaRPr lang="en-US"/>
          </a:p>
        </p:txBody>
      </p:sp>
      <p:sp>
        <p:nvSpPr>
          <p:cNvPr id="177156" name="Header Placeholder 3"/>
          <p:cNvSpPr>
            <a:spLocks noGrp="1"/>
          </p:cNvSpPr>
          <p:nvPr>
            <p:ph type="hdr" sz="quarter"/>
          </p:nvPr>
        </p:nvSpPr>
        <p:spPr>
          <a:no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Mastering ArcGIS</a:t>
            </a:r>
          </a:p>
        </p:txBody>
      </p:sp>
      <p:sp>
        <p:nvSpPr>
          <p:cNvPr id="177157" name="Date Placeholder 4"/>
          <p:cNvSpPr>
            <a:spLocks noGrp="1"/>
          </p:cNvSpPr>
          <p:nvPr>
            <p:ph type="dt" sz="quarter" idx="1"/>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Chapter 3</a:t>
            </a:r>
          </a:p>
        </p:txBody>
      </p:sp>
      <p:sp>
        <p:nvSpPr>
          <p:cNvPr id="177158" name="Slide Number Placeholder 5"/>
          <p:cNvSpPr>
            <a:spLocks noGrp="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A5952A-0EE5-4C6B-9684-AB5C0FD46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806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a:ln/>
        </p:spPr>
      </p:sp>
      <p:sp>
        <p:nvSpPr>
          <p:cNvPr id="224259" name="Notes Placeholder 2"/>
          <p:cNvSpPr>
            <a:spLocks noGrp="1"/>
          </p:cNvSpPr>
          <p:nvPr>
            <p:ph type="body" idx="1"/>
          </p:nvPr>
        </p:nvSpPr>
        <p:spPr>
          <a:noFill/>
          <a:ln/>
        </p:spPr>
        <p:txBody>
          <a:bodyPr/>
          <a:lstStyle/>
          <a:p>
            <a:pPr eaLnBrk="1" hangingPunct="1"/>
            <a:endParaRPr lang="en-US"/>
          </a:p>
        </p:txBody>
      </p:sp>
      <p:sp>
        <p:nvSpPr>
          <p:cNvPr id="224260" name="Header Placeholder 3"/>
          <p:cNvSpPr>
            <a:spLocks noGrp="1"/>
          </p:cNvSpPr>
          <p:nvPr>
            <p:ph type="hdr" sz="quarter"/>
          </p:nvPr>
        </p:nvSpPr>
        <p:spPr>
          <a:noFill/>
        </p:spPr>
        <p:txBody>
          <a:bodyPr/>
          <a:lstStyle/>
          <a:p>
            <a:r>
              <a:rPr lang="en-US"/>
              <a:t>Mastering ArcGIS</a:t>
            </a:r>
          </a:p>
        </p:txBody>
      </p:sp>
      <p:sp>
        <p:nvSpPr>
          <p:cNvPr id="224261" name="Date Placeholder 4"/>
          <p:cNvSpPr>
            <a:spLocks noGrp="1"/>
          </p:cNvSpPr>
          <p:nvPr>
            <p:ph type="dt" sz="quarter" idx="1"/>
          </p:nvPr>
        </p:nvSpPr>
        <p:spPr>
          <a:noFill/>
        </p:spPr>
        <p:txBody>
          <a:bodyPr/>
          <a:lstStyle/>
          <a:p>
            <a:r>
              <a:rPr lang="en-US"/>
              <a:t>Chapter 3</a:t>
            </a:r>
          </a:p>
        </p:txBody>
      </p:sp>
      <p:sp>
        <p:nvSpPr>
          <p:cNvPr id="224262" name="Slide Number Placeholder 5"/>
          <p:cNvSpPr>
            <a:spLocks noGrp="1"/>
          </p:cNvSpPr>
          <p:nvPr>
            <p:ph type="sldNum" sz="quarter" idx="5"/>
          </p:nvPr>
        </p:nvSpPr>
        <p:spPr>
          <a:noFill/>
        </p:spPr>
        <p:txBody>
          <a:bodyPr/>
          <a:lstStyle/>
          <a:p>
            <a:fld id="{D5FA2677-D8F6-4440-BD9E-F7DA46DE22B3}" type="slidenum">
              <a:rPr lang="en-US"/>
              <a:pPr/>
              <a:t>42</a:t>
            </a:fld>
            <a:endParaRPr lang="en-US"/>
          </a:p>
        </p:txBody>
      </p:sp>
    </p:spTree>
    <p:extLst>
      <p:ext uri="{BB962C8B-B14F-4D97-AF65-F5344CB8AC3E}">
        <p14:creationId xmlns:p14="http://schemas.microsoft.com/office/powerpoint/2010/main" val="1271057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Slide Image Placeholder 1"/>
          <p:cNvSpPr>
            <a:spLocks noGrp="1" noRot="1" noChangeAspect="1" noTextEdit="1"/>
          </p:cNvSpPr>
          <p:nvPr>
            <p:ph type="sldImg"/>
          </p:nvPr>
        </p:nvSpPr>
        <p:spPr>
          <a:ln/>
        </p:spPr>
      </p:sp>
      <p:sp>
        <p:nvSpPr>
          <p:cNvPr id="225283" name="Notes Placeholder 2"/>
          <p:cNvSpPr>
            <a:spLocks noGrp="1"/>
          </p:cNvSpPr>
          <p:nvPr>
            <p:ph type="body" idx="1"/>
          </p:nvPr>
        </p:nvSpPr>
        <p:spPr>
          <a:noFill/>
          <a:ln/>
        </p:spPr>
        <p:txBody>
          <a:bodyPr/>
          <a:lstStyle/>
          <a:p>
            <a:pPr eaLnBrk="1" hangingPunct="1"/>
            <a:endParaRPr lang="en-US"/>
          </a:p>
        </p:txBody>
      </p:sp>
      <p:sp>
        <p:nvSpPr>
          <p:cNvPr id="225284" name="Header Placeholder 3"/>
          <p:cNvSpPr>
            <a:spLocks noGrp="1"/>
          </p:cNvSpPr>
          <p:nvPr>
            <p:ph type="hdr" sz="quarter"/>
          </p:nvPr>
        </p:nvSpPr>
        <p:spPr>
          <a:noFill/>
        </p:spPr>
        <p:txBody>
          <a:bodyPr/>
          <a:lstStyle/>
          <a:p>
            <a:r>
              <a:rPr lang="en-US"/>
              <a:t>Mastering ArcGIS</a:t>
            </a:r>
          </a:p>
        </p:txBody>
      </p:sp>
      <p:sp>
        <p:nvSpPr>
          <p:cNvPr id="225285" name="Date Placeholder 4"/>
          <p:cNvSpPr>
            <a:spLocks noGrp="1"/>
          </p:cNvSpPr>
          <p:nvPr>
            <p:ph type="dt" sz="quarter" idx="1"/>
          </p:nvPr>
        </p:nvSpPr>
        <p:spPr>
          <a:noFill/>
        </p:spPr>
        <p:txBody>
          <a:bodyPr/>
          <a:lstStyle/>
          <a:p>
            <a:r>
              <a:rPr lang="en-US"/>
              <a:t>Chapter 3</a:t>
            </a:r>
          </a:p>
        </p:txBody>
      </p:sp>
      <p:sp>
        <p:nvSpPr>
          <p:cNvPr id="225286" name="Slide Number Placeholder 5"/>
          <p:cNvSpPr>
            <a:spLocks noGrp="1"/>
          </p:cNvSpPr>
          <p:nvPr>
            <p:ph type="sldNum" sz="quarter" idx="5"/>
          </p:nvPr>
        </p:nvSpPr>
        <p:spPr>
          <a:noFill/>
        </p:spPr>
        <p:txBody>
          <a:bodyPr/>
          <a:lstStyle/>
          <a:p>
            <a:fld id="{7B10A826-F743-4B8E-898C-20A4BAFA7FDA}" type="slidenum">
              <a:rPr lang="en-US"/>
              <a:pPr/>
              <a:t>43</a:t>
            </a:fld>
            <a:endParaRPr lang="en-US"/>
          </a:p>
        </p:txBody>
      </p:sp>
    </p:spTree>
    <p:extLst>
      <p:ext uri="{BB962C8B-B14F-4D97-AF65-F5344CB8AC3E}">
        <p14:creationId xmlns:p14="http://schemas.microsoft.com/office/powerpoint/2010/main" val="270976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ln/>
        </p:spPr>
      </p:sp>
      <p:sp>
        <p:nvSpPr>
          <p:cNvPr id="226307" name="Notes Placeholder 2"/>
          <p:cNvSpPr>
            <a:spLocks noGrp="1"/>
          </p:cNvSpPr>
          <p:nvPr>
            <p:ph type="body" idx="1"/>
          </p:nvPr>
        </p:nvSpPr>
        <p:spPr>
          <a:noFill/>
          <a:ln/>
        </p:spPr>
        <p:txBody>
          <a:bodyPr/>
          <a:lstStyle/>
          <a:p>
            <a:pPr eaLnBrk="1" hangingPunct="1"/>
            <a:endParaRPr lang="en-US"/>
          </a:p>
        </p:txBody>
      </p:sp>
      <p:sp>
        <p:nvSpPr>
          <p:cNvPr id="226308" name="Header Placeholder 3"/>
          <p:cNvSpPr>
            <a:spLocks noGrp="1"/>
          </p:cNvSpPr>
          <p:nvPr>
            <p:ph type="hdr" sz="quarter"/>
          </p:nvPr>
        </p:nvSpPr>
        <p:spPr>
          <a:noFill/>
        </p:spPr>
        <p:txBody>
          <a:bodyPr/>
          <a:lstStyle/>
          <a:p>
            <a:r>
              <a:rPr lang="en-US"/>
              <a:t>Mastering ArcGIS</a:t>
            </a:r>
          </a:p>
        </p:txBody>
      </p:sp>
      <p:sp>
        <p:nvSpPr>
          <p:cNvPr id="226309" name="Date Placeholder 4"/>
          <p:cNvSpPr>
            <a:spLocks noGrp="1"/>
          </p:cNvSpPr>
          <p:nvPr>
            <p:ph type="dt" sz="quarter" idx="1"/>
          </p:nvPr>
        </p:nvSpPr>
        <p:spPr>
          <a:noFill/>
        </p:spPr>
        <p:txBody>
          <a:bodyPr/>
          <a:lstStyle/>
          <a:p>
            <a:r>
              <a:rPr lang="en-US"/>
              <a:t>Chapter 3</a:t>
            </a:r>
          </a:p>
        </p:txBody>
      </p:sp>
      <p:sp>
        <p:nvSpPr>
          <p:cNvPr id="226310" name="Slide Number Placeholder 5"/>
          <p:cNvSpPr>
            <a:spLocks noGrp="1"/>
          </p:cNvSpPr>
          <p:nvPr>
            <p:ph type="sldNum" sz="quarter" idx="5"/>
          </p:nvPr>
        </p:nvSpPr>
        <p:spPr>
          <a:noFill/>
        </p:spPr>
        <p:txBody>
          <a:bodyPr/>
          <a:lstStyle/>
          <a:p>
            <a:fld id="{09FAD763-A052-4667-8617-18E6656BB44C}" type="slidenum">
              <a:rPr lang="en-US"/>
              <a:pPr/>
              <a:t>44</a:t>
            </a:fld>
            <a:endParaRPr lang="en-US"/>
          </a:p>
        </p:txBody>
      </p:sp>
    </p:spTree>
    <p:extLst>
      <p:ext uri="{BB962C8B-B14F-4D97-AF65-F5344CB8AC3E}">
        <p14:creationId xmlns:p14="http://schemas.microsoft.com/office/powerpoint/2010/main" val="257075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381777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74982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187926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506038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67872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752360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17249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529966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22"/>
        <p:cNvGrpSpPr/>
        <p:nvPr/>
      </p:nvGrpSpPr>
      <p:grpSpPr>
        <a:xfrm>
          <a:off x="0" y="0"/>
          <a:ext cx="0" cy="0"/>
          <a:chOff x="0" y="0"/>
          <a:chExt cx="0" cy="0"/>
        </a:xfrm>
      </p:grpSpPr>
      <p:sp>
        <p:nvSpPr>
          <p:cNvPr id="123" name="Google Shape;123;p2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20"/>
          <p:cNvSpPr txBox="1">
            <a:spLocks noGrp="1"/>
          </p:cNvSpPr>
          <p:nvPr>
            <p:ph type="title"/>
          </p:nvPr>
        </p:nvSpPr>
        <p:spPr>
          <a:xfrm>
            <a:off x="477833"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5" name="Google Shape;125;p20"/>
          <p:cNvSpPr txBox="1">
            <a:spLocks noGrp="1"/>
          </p:cNvSpPr>
          <p:nvPr>
            <p:ph type="subTitle" idx="1"/>
          </p:nvPr>
        </p:nvSpPr>
        <p:spPr>
          <a:xfrm>
            <a:off x="2191431" y="2109700"/>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6" name="Google Shape;126;p20"/>
          <p:cNvSpPr txBox="1">
            <a:spLocks noGrp="1"/>
          </p:cNvSpPr>
          <p:nvPr>
            <p:ph type="subTitle" idx="2"/>
          </p:nvPr>
        </p:nvSpPr>
        <p:spPr>
          <a:xfrm>
            <a:off x="2185367" y="1568133"/>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7" name="Google Shape;127;p20"/>
          <p:cNvSpPr txBox="1">
            <a:spLocks noGrp="1"/>
          </p:cNvSpPr>
          <p:nvPr>
            <p:ph type="subTitle" idx="3"/>
          </p:nvPr>
        </p:nvSpPr>
        <p:spPr>
          <a:xfrm>
            <a:off x="2191431" y="3720149"/>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8" name="Google Shape;128;p20"/>
          <p:cNvSpPr txBox="1">
            <a:spLocks noGrp="1"/>
          </p:cNvSpPr>
          <p:nvPr>
            <p:ph type="subTitle" idx="4"/>
          </p:nvPr>
        </p:nvSpPr>
        <p:spPr>
          <a:xfrm>
            <a:off x="2185367" y="3178584"/>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9" name="Google Shape;129;p20"/>
          <p:cNvSpPr txBox="1">
            <a:spLocks noGrp="1"/>
          </p:cNvSpPr>
          <p:nvPr>
            <p:ph type="subTitle" idx="5"/>
          </p:nvPr>
        </p:nvSpPr>
        <p:spPr>
          <a:xfrm>
            <a:off x="2191431" y="5330633"/>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0" name="Google Shape;130;p20"/>
          <p:cNvSpPr txBox="1">
            <a:spLocks noGrp="1"/>
          </p:cNvSpPr>
          <p:nvPr>
            <p:ph type="subTitle" idx="6"/>
          </p:nvPr>
        </p:nvSpPr>
        <p:spPr>
          <a:xfrm>
            <a:off x="2185367" y="4789067"/>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1" name="Google Shape;131;p20"/>
          <p:cNvSpPr>
            <a:spLocks noGrp="1"/>
          </p:cNvSpPr>
          <p:nvPr>
            <p:ph type="pic" idx="7"/>
          </p:nvPr>
        </p:nvSpPr>
        <p:spPr>
          <a:xfrm>
            <a:off x="5532199" y="-84033"/>
            <a:ext cx="67360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104148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897243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082728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5" name="Google Shape;15;p3"/>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16" name="Google Shape;16;p3"/>
          <p:cNvSpPr>
            <a:spLocks noGrp="1"/>
          </p:cNvSpPr>
          <p:nvPr>
            <p:ph type="pic" idx="2"/>
          </p:nvPr>
        </p:nvSpPr>
        <p:spPr>
          <a:xfrm>
            <a:off x="6211067" y="-84033"/>
            <a:ext cx="6082400" cy="7026000"/>
          </a:xfrm>
          <a:prstGeom prst="rect">
            <a:avLst/>
          </a:prstGeom>
          <a:noFill/>
          <a:ln w="28575" cap="flat" cmpd="sng">
            <a:solidFill>
              <a:schemeClr val="dk1"/>
            </a:solidFill>
            <a:prstDash val="solid"/>
            <a:round/>
            <a:headEnd type="none" w="sm" len="sm"/>
            <a:tailEnd type="none" w="sm" len="sm"/>
          </a:ln>
        </p:spPr>
      </p:sp>
      <p:sp>
        <p:nvSpPr>
          <p:cNvPr id="17" name="Google Shape;17;p3"/>
          <p:cNvSpPr txBox="1">
            <a:spLocks noGrp="1"/>
          </p:cNvSpPr>
          <p:nvPr>
            <p:ph type="title"/>
          </p:nvPr>
        </p:nvSpPr>
        <p:spPr>
          <a:xfrm>
            <a:off x="953467" y="2141500"/>
            <a:ext cx="5257600" cy="2759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b" anchorCtr="0">
            <a:noAutofit/>
          </a:bodyPr>
          <a:lstStyle>
            <a:lvl1pPr lvl="0" algn="ctr">
              <a:spcBef>
                <a:spcPts val="0"/>
              </a:spcBef>
              <a:spcAft>
                <a:spcPts val="0"/>
              </a:spcAft>
              <a:buSzPts val="3600"/>
              <a:buNone/>
              <a:defRPr sz="81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8" name="Google Shape;18;p3"/>
          <p:cNvSpPr txBox="1">
            <a:spLocks noGrp="1"/>
          </p:cNvSpPr>
          <p:nvPr>
            <p:ph type="title" idx="3" hasCustomPrompt="1"/>
          </p:nvPr>
        </p:nvSpPr>
        <p:spPr>
          <a:xfrm>
            <a:off x="2904667" y="713333"/>
            <a:ext cx="1355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933">
                <a:highlight>
                  <a:schemeClr val="l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 name="Google Shape;19;p3"/>
          <p:cNvSpPr txBox="1">
            <a:spLocks noGrp="1"/>
          </p:cNvSpPr>
          <p:nvPr>
            <p:ph type="subTitle" idx="1"/>
          </p:nvPr>
        </p:nvSpPr>
        <p:spPr>
          <a:xfrm>
            <a:off x="953467" y="5022300"/>
            <a:ext cx="5257600" cy="11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6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277234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782358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052219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6314154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393953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69859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4409208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41855786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0"/>
        <p:cNvGrpSpPr/>
        <p:nvPr/>
      </p:nvGrpSpPr>
      <p:grpSpPr>
        <a:xfrm>
          <a:off x="0" y="0"/>
          <a:ext cx="0" cy="0"/>
          <a:chOff x="0" y="0"/>
          <a:chExt cx="0" cy="0"/>
        </a:xfrm>
      </p:grpSpPr>
      <p:cxnSp>
        <p:nvCxnSpPr>
          <p:cNvPr id="231" name="Google Shape;231;p30"/>
          <p:cNvCxnSpPr/>
          <p:nvPr/>
        </p:nvCxnSpPr>
        <p:spPr>
          <a:xfrm>
            <a:off x="476567" y="4917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2" name="Google Shape;232;p30"/>
          <p:cNvCxnSpPr/>
          <p:nvPr/>
        </p:nvCxnSpPr>
        <p:spPr>
          <a:xfrm>
            <a:off x="476567" y="63661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3" name="Google Shape;233;p30"/>
          <p:cNvCxnSpPr/>
          <p:nvPr/>
        </p:nvCxnSpPr>
        <p:spPr>
          <a:xfrm rot="5400000">
            <a:off x="7981967" y="3429000"/>
            <a:ext cx="7467600" cy="0"/>
          </a:xfrm>
          <a:prstGeom prst="straightConnector1">
            <a:avLst/>
          </a:prstGeom>
          <a:noFill/>
          <a:ln w="28575" cap="flat" cmpd="sng">
            <a:solidFill>
              <a:schemeClr val="dk2"/>
            </a:solidFill>
            <a:prstDash val="solid"/>
            <a:round/>
            <a:headEnd type="none" w="med" len="med"/>
            <a:tailEnd type="none" w="med" len="med"/>
          </a:ln>
        </p:spPr>
      </p:cxnSp>
      <p:cxnSp>
        <p:nvCxnSpPr>
          <p:cNvPr id="234" name="Google Shape;234;p30"/>
          <p:cNvCxnSpPr/>
          <p:nvPr/>
        </p:nvCxnSpPr>
        <p:spPr>
          <a:xfrm rot="5400000">
            <a:off x="-2460633" y="3428967"/>
            <a:ext cx="58744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713619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484DE2D-9150-417B-A3A7-DC4DB7668DF4}" type="slidenum">
              <a:rPr lang="en-US" altLang="en-US"/>
              <a:pPr/>
              <a:t>‹#›</a:t>
            </a:fld>
            <a:endParaRPr lang="en-US" altLang="en-US"/>
          </a:p>
        </p:txBody>
      </p:sp>
    </p:spTree>
    <p:extLst>
      <p:ext uri="{BB962C8B-B14F-4D97-AF65-F5344CB8AC3E}">
        <p14:creationId xmlns:p14="http://schemas.microsoft.com/office/powerpoint/2010/main" val="3994396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BBCF8DC-5C28-4369-B10A-8E4827CFDF57}" type="slidenum">
              <a:rPr lang="en-US" altLang="en-US"/>
              <a:pPr/>
              <a:t>‹#›</a:t>
            </a:fld>
            <a:endParaRPr lang="en-US" altLang="en-US"/>
          </a:p>
        </p:txBody>
      </p:sp>
    </p:spTree>
    <p:extLst>
      <p:ext uri="{BB962C8B-B14F-4D97-AF65-F5344CB8AC3E}">
        <p14:creationId xmlns:p14="http://schemas.microsoft.com/office/powerpoint/2010/main" val="3118974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8175352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ACB192D9-7F08-4C33-A2F2-75CF9F451DEE}" type="slidenum">
              <a:rPr lang="en-US" altLang="en-US"/>
              <a:pPr/>
              <a:t>‹#›</a:t>
            </a:fld>
            <a:endParaRPr lang="en-US" altLang="en-US"/>
          </a:p>
        </p:txBody>
      </p:sp>
    </p:spTree>
    <p:extLst>
      <p:ext uri="{BB962C8B-B14F-4D97-AF65-F5344CB8AC3E}">
        <p14:creationId xmlns:p14="http://schemas.microsoft.com/office/powerpoint/2010/main" val="14060790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22A158D-7C64-4CA5-80D7-EB65187960A8}" type="slidenum">
              <a:rPr lang="en-US" altLang="en-US"/>
              <a:pPr/>
              <a:t>‹#›</a:t>
            </a:fld>
            <a:endParaRPr lang="en-US" altLang="en-US"/>
          </a:p>
        </p:txBody>
      </p:sp>
    </p:spTree>
    <p:extLst>
      <p:ext uri="{BB962C8B-B14F-4D97-AF65-F5344CB8AC3E}">
        <p14:creationId xmlns:p14="http://schemas.microsoft.com/office/powerpoint/2010/main" val="3662560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4883134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6680106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4126759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4871654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1348023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1903770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57235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441403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419885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5603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399652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2243356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780666777"/>
      </p:ext>
    </p:extLst>
  </p:cSld>
  <p:clrMap bg1="lt1" tx1="dk1" bg2="dk2" tx2="lt2" accent1="accent1" accent2="accent2" accent3="accent3" accent4="accent4" accent5="accent5" accent6="accent6" hlink="hlink" folHlink="folHlink"/>
  <p:sldLayoutIdLst>
    <p:sldLayoutId id="2147483925" r:id="rId1"/>
    <p:sldLayoutId id="2147483926" r:id="rId2"/>
    <p:sldLayoutId id="2147483928" r:id="rId3"/>
    <p:sldLayoutId id="2147483929"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 id="2147483943" r:id="rId17"/>
    <p:sldLayoutId id="2147483944" r:id="rId18"/>
    <p:sldLayoutId id="2147483945" r:id="rId19"/>
    <p:sldLayoutId id="2147483946" r:id="rId20"/>
    <p:sldLayoutId id="2147483947" r:id="rId21"/>
    <p:sldLayoutId id="2147483948" r:id="rId22"/>
    <p:sldLayoutId id="2147483949" r:id="rId23"/>
    <p:sldLayoutId id="2147483950" r:id="rId24"/>
    <p:sldLayoutId id="2147483951" r:id="rId25"/>
    <p:sldLayoutId id="2147483952" r:id="rId26"/>
    <p:sldLayoutId id="2147483953" r:id="rId27"/>
    <p:sldLayoutId id="2147483955" r:id="rId28"/>
    <p:sldLayoutId id="2147483956" r:id="rId29"/>
    <p:sldLayoutId id="2147483957" r:id="rId30"/>
    <p:sldLayoutId id="2147483958" r:id="rId31"/>
    <p:sldLayoutId id="2147483965" r:id="rId32"/>
    <p:sldLayoutId id="2147483966" r:id="rId33"/>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935184409"/>
      </p:ext>
    </p:extLst>
  </p:cSld>
  <p:clrMap bg1="lt1" tx1="dk1" bg2="dk2" tx2="lt2" accent1="accent1" accent2="accent2" accent3="accent3" accent4="accent4" accent5="accent5" accent6="accent6" hlink="hlink" folHlink="folHlink"/>
  <p:sldLayoutIdLst>
    <p:sldLayoutId id="2147483960" r:id="rId1"/>
    <p:sldLayoutId id="2147483961"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869709078"/>
      </p:ext>
    </p:extLst>
  </p:cSld>
  <p:clrMap bg1="lt1" tx1="dk1" bg2="dk2" tx2="lt2" accent1="accent1" accent2="accent2" accent3="accent3" accent4="accent4" accent5="accent5" accent6="accent6" hlink="hlink" folHlink="folHlink"/>
  <p:sldLayoutIdLst>
    <p:sldLayoutId id="2147483963" r:id="rId1"/>
    <p:sldLayoutId id="2147483964"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kXTHaMY3cVk&amp;list=PLsyDl_aqUTdFY6eKURmiCBBk-mP4R10Dx" TargetMode="External"/><Relationship Id="rId2" Type="http://schemas.openxmlformats.org/officeDocument/2006/relationships/image" Target="../media/image9.gif"/><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8.gif"/><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32.xml"/><Relationship Id="rId4" Type="http://schemas.openxmlformats.org/officeDocument/2006/relationships/image" Target="../media/image15.gif"/></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gif"/><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38.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oceanservice.noaa.gov/facts/geoid.html" TargetMode="External"/><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ThtQwbi8UVo" TargetMode="Externa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EC4C2E5-2E7F-3048-8631-E929B5DF9AE4}"/>
              </a:ext>
            </a:extLst>
          </p:cNvPr>
          <p:cNvSpPr>
            <a:spLocks noGrp="1"/>
          </p:cNvSpPr>
          <p:nvPr>
            <p:ph type="pic" idx="2"/>
          </p:nvPr>
        </p:nvSpPr>
        <p:spPr>
          <a:xfrm>
            <a:off x="7802706" y="353000"/>
            <a:ext cx="2919200" cy="6114400"/>
          </a:xfrm>
        </p:spPr>
        <p:txBody>
          <a:bodyPr/>
          <a:lstStyle/>
          <a:p>
            <a:endParaRPr lang="en-US"/>
          </a:p>
        </p:txBody>
      </p:sp>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Projections and Coordinate Systems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2025, WEEK 4</a:t>
            </a:r>
          </a:p>
          <a:p>
            <a:r>
              <a:rPr lang="en-US" dirty="0"/>
              <a:t>Dr. Dirk Kinsey</a:t>
            </a:r>
          </a:p>
          <a:p>
            <a:r>
              <a:rPr lang="en-US" dirty="0">
                <a:hlinkClick r:id="rId2"/>
              </a:rPr>
              <a:t>dkinsey@brynmawr.edu</a:t>
            </a:r>
            <a:endParaRPr lang="en-US" dirty="0"/>
          </a:p>
        </p:txBody>
      </p:sp>
      <p:pic>
        <p:nvPicPr>
          <p:cNvPr id="1026" name="Picture 2" descr="Map Scale, Coordinate Systems, and Map Projections">
            <a:extLst>
              <a:ext uri="{FF2B5EF4-FFF2-40B4-BE49-F238E27FC236}">
                <a16:creationId xmlns:a16="http://schemas.microsoft.com/office/drawing/2014/main" id="{11B57D48-C514-0349-859F-D7EEF1E146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6863" y="667968"/>
            <a:ext cx="4450886" cy="552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highlight>
                  <a:srgbClr val="FFFF00"/>
                </a:highlight>
              </a:rPr>
              <a:t>Datum</a:t>
            </a:r>
          </a:p>
        </p:txBody>
      </p:sp>
      <p:sp>
        <p:nvSpPr>
          <p:cNvPr id="3" name="Content Placeholder 2"/>
          <p:cNvSpPr>
            <a:spLocks noGrp="1"/>
          </p:cNvSpPr>
          <p:nvPr>
            <p:ph idx="4294967295"/>
          </p:nvPr>
        </p:nvSpPr>
        <p:spPr>
          <a:xfrm>
            <a:off x="655489" y="1613791"/>
            <a:ext cx="6064250" cy="4403725"/>
          </a:xfrm>
        </p:spPr>
        <p:txBody>
          <a:bodyPr>
            <a:normAutofit fontScale="92500" lnSpcReduction="20000"/>
          </a:bodyPr>
          <a:lstStyle/>
          <a:p>
            <a:pPr>
              <a:lnSpc>
                <a:spcPct val="150000"/>
              </a:lnSpc>
            </a:pPr>
            <a:r>
              <a:rPr lang="en-US" sz="2000" dirty="0"/>
              <a:t>Defines the origin and orientation of the geographic coordinate system (i.e. latitude and longitude lines)</a:t>
            </a:r>
          </a:p>
          <a:p>
            <a:pPr>
              <a:lnSpc>
                <a:spcPct val="150000"/>
              </a:lnSpc>
            </a:pPr>
            <a:r>
              <a:rPr lang="en-US" sz="2000" dirty="0"/>
              <a:t>A Datum has two parts</a:t>
            </a:r>
          </a:p>
          <a:p>
            <a:pPr lvl="1">
              <a:lnSpc>
                <a:spcPct val="150000"/>
              </a:lnSpc>
            </a:pPr>
            <a:r>
              <a:rPr lang="en-US" sz="2000" dirty="0"/>
              <a:t>A specified ellipsoid and well measured set of points in spherical coordinates</a:t>
            </a:r>
          </a:p>
          <a:p>
            <a:pPr>
              <a:lnSpc>
                <a:spcPct val="150000"/>
              </a:lnSpc>
            </a:pPr>
            <a:r>
              <a:rPr lang="en-US" sz="2000" dirty="0"/>
              <a:t>Allow us to determine the distance and angle of any other point on the earth</a:t>
            </a:r>
          </a:p>
          <a:p>
            <a:pPr>
              <a:lnSpc>
                <a:spcPct val="150000"/>
              </a:lnSpc>
            </a:pPr>
            <a:r>
              <a:rPr lang="en-US" sz="2000" dirty="0"/>
              <a:t>Provides a </a:t>
            </a:r>
            <a:r>
              <a:rPr lang="en-US" sz="2000" b="1" dirty="0"/>
              <a:t>frame of reference </a:t>
            </a:r>
            <a:r>
              <a:rPr lang="en-US" sz="2000" dirty="0"/>
              <a:t>for measuring locations on the surface of the earth</a:t>
            </a:r>
          </a:p>
          <a:p>
            <a:endParaRPr lang="en-US" sz="2800" dirty="0"/>
          </a:p>
        </p:txBody>
      </p:sp>
      <p:sp>
        <p:nvSpPr>
          <p:cNvPr id="6" name="Content Placeholder 2"/>
          <p:cNvSpPr txBox="1">
            <a:spLocks/>
          </p:cNvSpPr>
          <p:nvPr/>
        </p:nvSpPr>
        <p:spPr bwMode="auto">
          <a:xfrm>
            <a:off x="7154640" y="4606878"/>
            <a:ext cx="4559560" cy="1674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a:t>The datum allows us to assign </a:t>
            </a:r>
            <a:r>
              <a:rPr lang="en-US" sz="1800" dirty="0"/>
              <a:t>locations to points on a spheroid</a:t>
            </a:r>
            <a:r>
              <a:rPr lang="en-US" sz="1800" kern="0" dirty="0"/>
              <a:t> (also called </a:t>
            </a:r>
            <a:r>
              <a:rPr lang="en-US" sz="1800" b="1" kern="0" dirty="0" err="1"/>
              <a:t>georeferencing</a:t>
            </a:r>
            <a:r>
              <a:rPr lang="en-US" sz="1800" kern="0" dirty="0"/>
              <a:t>)</a:t>
            </a:r>
          </a:p>
        </p:txBody>
      </p:sp>
      <p:pic>
        <p:nvPicPr>
          <p:cNvPr id="3074" name="Picture 2" descr="Spheroids aligned differently for North America and Euro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4640" y="2500820"/>
            <a:ext cx="4381871" cy="185636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85674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01662" y="2754351"/>
            <a:ext cx="10549558" cy="1505416"/>
          </a:xfrm>
          <a:prstGeom prst="round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8" name="Rectangle 2"/>
          <p:cNvSpPr>
            <a:spLocks noGrp="1" noChangeArrowheads="1"/>
          </p:cNvSpPr>
          <p:nvPr>
            <p:ph type="title"/>
          </p:nvPr>
        </p:nvSpPr>
        <p:spPr>
          <a:xfrm>
            <a:off x="477800" y="481600"/>
            <a:ext cx="11236400" cy="865600"/>
          </a:xfrm>
        </p:spPr>
        <p:txBody>
          <a:bodyPr/>
          <a:lstStyle/>
          <a:p>
            <a:pPr eaLnBrk="1" hangingPunct="1"/>
            <a:r>
              <a:rPr lang="en-US" dirty="0" err="1">
                <a:highlight>
                  <a:srgbClr val="FFFF00"/>
                </a:highlight>
              </a:rPr>
              <a:t>Common Datums</a:t>
            </a:r>
            <a:r>
              <a:rPr lang="en-US" dirty="0">
                <a:highlight>
                  <a:srgbClr val="FFFF00"/>
                </a:highlight>
              </a:rPr>
              <a:t> used in North America</a:t>
            </a:r>
          </a:p>
        </p:txBody>
      </p:sp>
      <p:sp>
        <p:nvSpPr>
          <p:cNvPr id="36869" name="Rectangle 3"/>
          <p:cNvSpPr>
            <a:spLocks noGrp="1" noChangeArrowheads="1"/>
          </p:cNvSpPr>
          <p:nvPr>
            <p:ph idx="4294967295"/>
          </p:nvPr>
        </p:nvSpPr>
        <p:spPr>
          <a:xfrm>
            <a:off x="601662" y="1726929"/>
            <a:ext cx="10720387" cy="4525962"/>
          </a:xfrm>
        </p:spPr>
        <p:txBody>
          <a:bodyPr>
            <a:normAutofit fontScale="92500" lnSpcReduction="10000"/>
          </a:bodyPr>
          <a:lstStyle/>
          <a:p>
            <a:pPr marL="0" indent="0" eaLnBrk="1" hangingPunct="1">
              <a:lnSpc>
                <a:spcPct val="90000"/>
              </a:lnSpc>
              <a:buNone/>
            </a:pPr>
            <a:r>
              <a:rPr lang="en-US" sz="2400" dirty="0">
                <a:solidFill>
                  <a:srgbClr val="800000"/>
                </a:solidFill>
                <a:latin typeface="Calibri"/>
                <a:cs typeface="Calibri"/>
              </a:rPr>
              <a:t>North American Datum 1927 (NAD 1927 or NAD27)</a:t>
            </a:r>
          </a:p>
          <a:p>
            <a:pPr lvl="1" eaLnBrk="1" hangingPunct="1">
              <a:lnSpc>
                <a:spcPct val="90000"/>
              </a:lnSpc>
            </a:pPr>
            <a:r>
              <a:rPr lang="en-US" sz="2400" dirty="0">
                <a:latin typeface="Calibri"/>
                <a:cs typeface="Calibri"/>
              </a:rPr>
              <a:t>Based on Clarke 1866 spheroid, common until the 1980s and still used for some data sets.</a:t>
            </a:r>
          </a:p>
          <a:p>
            <a:pPr marL="0" indent="0" eaLnBrk="1" hangingPunct="1">
              <a:lnSpc>
                <a:spcPct val="90000"/>
              </a:lnSpc>
              <a:buNone/>
            </a:pPr>
            <a:r>
              <a:rPr lang="en-US" sz="2400" dirty="0">
                <a:solidFill>
                  <a:srgbClr val="800000"/>
                </a:solidFill>
                <a:latin typeface="Calibri"/>
                <a:cs typeface="Calibri"/>
              </a:rPr>
              <a:t>North American Datum 1983 (NAD 1983 or NAD83)</a:t>
            </a:r>
          </a:p>
          <a:p>
            <a:pPr lvl="1" eaLnBrk="1" hangingPunct="1">
              <a:lnSpc>
                <a:spcPct val="90000"/>
              </a:lnSpc>
            </a:pPr>
            <a:r>
              <a:rPr lang="en-US" sz="2400" dirty="0">
                <a:latin typeface="Calibri"/>
                <a:cs typeface="Calibri"/>
              </a:rPr>
              <a:t>Current popular datum for most mapping.  GRS80 spheroid.</a:t>
            </a:r>
          </a:p>
          <a:p>
            <a:pPr lvl="1" eaLnBrk="1" hangingPunct="1">
              <a:lnSpc>
                <a:spcPct val="90000"/>
              </a:lnSpc>
            </a:pPr>
            <a:r>
              <a:rPr lang="en-US" sz="2400" b="1" dirty="0">
                <a:latin typeface="Calibri"/>
                <a:cs typeface="Calibri"/>
              </a:rPr>
              <a:t>First choice if you must assume an unknown datum for a set of undocumented data.</a:t>
            </a:r>
          </a:p>
          <a:p>
            <a:pPr marL="0" indent="0" eaLnBrk="1" hangingPunct="1">
              <a:lnSpc>
                <a:spcPct val="90000"/>
              </a:lnSpc>
              <a:buNone/>
            </a:pPr>
            <a:r>
              <a:rPr lang="en-US" sz="2400" dirty="0">
                <a:solidFill>
                  <a:srgbClr val="800000"/>
                </a:solidFill>
                <a:latin typeface="Calibri"/>
                <a:cs typeface="Calibri"/>
              </a:rPr>
              <a:t>North American Datum 1983 HARN (NAD 1983 HARN)</a:t>
            </a:r>
          </a:p>
          <a:p>
            <a:pPr lvl="1" eaLnBrk="1" hangingPunct="1">
              <a:lnSpc>
                <a:spcPct val="90000"/>
              </a:lnSpc>
            </a:pPr>
            <a:r>
              <a:rPr lang="en-US" sz="2400" dirty="0">
                <a:latin typeface="Calibri"/>
                <a:cs typeface="Calibri"/>
              </a:rPr>
              <a:t>Updates NAD83 with a High Accuracy Regional Network of fitted points</a:t>
            </a:r>
          </a:p>
          <a:p>
            <a:pPr marL="0" indent="0" eaLnBrk="1" hangingPunct="1">
              <a:lnSpc>
                <a:spcPct val="90000"/>
              </a:lnSpc>
              <a:buNone/>
            </a:pPr>
            <a:r>
              <a:rPr lang="en-US" sz="2400" dirty="0">
                <a:solidFill>
                  <a:srgbClr val="800000"/>
                </a:solidFill>
                <a:latin typeface="Calibri"/>
                <a:cs typeface="Calibri"/>
              </a:rPr>
              <a:t>World Geodetic Survey 1984 (WGS84)</a:t>
            </a:r>
          </a:p>
          <a:p>
            <a:pPr lvl="1" eaLnBrk="1" hangingPunct="1">
              <a:lnSpc>
                <a:spcPct val="90000"/>
              </a:lnSpc>
            </a:pPr>
            <a:r>
              <a:rPr lang="en-US" sz="2400" dirty="0">
                <a:latin typeface="Calibri"/>
                <a:cs typeface="Calibri"/>
              </a:rPr>
              <a:t>The Global Positioning System (GPS) is based on the World Geodetic System 1984 (WGS-84)</a:t>
            </a:r>
          </a:p>
        </p:txBody>
      </p:sp>
    </p:spTree>
    <p:extLst>
      <p:ext uri="{BB962C8B-B14F-4D97-AF65-F5344CB8AC3E}">
        <p14:creationId xmlns:p14="http://schemas.microsoft.com/office/powerpoint/2010/main" val="408427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spcFirstLastPara="1" wrap="square" lIns="91425" tIns="91425" rIns="91425" bIns="91425" anchor="t" anchorCtr="0">
            <a:normAutofit/>
          </a:bodyPr>
          <a:lstStyle/>
          <a:p>
            <a:r>
              <a:rPr lang="en-US" dirty="0">
                <a:highlight>
                  <a:srgbClr val="FFFF00"/>
                </a:highlight>
              </a:rPr>
              <a:t>Different Datums</a:t>
            </a:r>
          </a:p>
        </p:txBody>
      </p:sp>
      <p:sp>
        <p:nvSpPr>
          <p:cNvPr id="3" name="Content Placeholder 2"/>
          <p:cNvSpPr>
            <a:spLocks noGrp="1"/>
          </p:cNvSpPr>
          <p:nvPr>
            <p:ph type="subTitle" idx="1"/>
          </p:nvPr>
        </p:nvSpPr>
        <p:spPr>
          <a:xfrm>
            <a:off x="740949" y="1586817"/>
            <a:ext cx="4672013" cy="2606675"/>
          </a:xfrm>
        </p:spPr>
        <p:txBody>
          <a:bodyPr/>
          <a:lstStyle/>
          <a:p>
            <a:pPr marL="0" indent="0">
              <a:spcAft>
                <a:spcPts val="600"/>
              </a:spcAft>
              <a:buNone/>
            </a:pPr>
            <a:r>
              <a:rPr lang="en-US" dirty="0"/>
              <a:t>Changing the datum of the geographic coordinate system changes the coordinate values of your data</a:t>
            </a:r>
          </a:p>
        </p:txBody>
      </p:sp>
      <p:pic>
        <p:nvPicPr>
          <p:cNvPr id="4098" name="Picture 2" descr="Diagram to illustrate the fact that position shifts vary depending on datum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00578" y="373812"/>
            <a:ext cx="6197600" cy="6110309"/>
          </a:xfrm>
          <a:prstGeom prst="rect">
            <a:avLst/>
          </a:prstGeom>
          <a:noFill/>
          <a:ln w="28575" cap="flat" cmpd="sng">
            <a:solidFill>
              <a:schemeClr val="dk1"/>
            </a:solidFill>
            <a:prstDash val="solid"/>
            <a:round/>
            <a:headEnd type="none" w="sm" len="sm"/>
            <a:tailEnd type="none" w="sm" len="sm"/>
          </a:ln>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607615" y="5046968"/>
            <a:ext cx="4999155" cy="1212938"/>
          </a:xfrm>
          <a:prstGeom prst="rect">
            <a:avLst/>
          </a:prstGeom>
          <a:noFill/>
          <a:ln>
            <a:noFill/>
          </a:ln>
        </p:spPr>
        <p:txBody>
          <a:bodyPr spcFirstLastPara="1" wrap="square" lIns="91425" tIns="91425" rIns="91425" bIns="91425" rtlCol="0" anchor="b" anchorCtr="0">
            <a:normAutofit fontScale="25000" lnSpcReduction="20000"/>
          </a:bodyPr>
          <a:lstStyle/>
          <a:p>
            <a:pPr marL="457200" indent="-317500">
              <a:lnSpc>
                <a:spcPct val="90000"/>
              </a:lnSpc>
              <a:spcAft>
                <a:spcPts val="600"/>
              </a:spcAft>
              <a:buClr>
                <a:schemeClr val="dk1"/>
              </a:buClr>
              <a:buSzPts val="2400"/>
            </a:pPr>
            <a:r>
              <a:rPr lang="en-US" sz="8000" dirty="0">
                <a:solidFill>
                  <a:schemeClr val="dk1"/>
                </a:solidFill>
                <a:latin typeface="Roboto"/>
                <a:ea typeface="Roboto"/>
                <a:cs typeface="Roboto"/>
                <a:sym typeface="Roboto"/>
              </a:rPr>
              <a:t>More on datums - </a:t>
            </a:r>
            <a:r>
              <a:rPr lang="en-US" sz="8000" dirty="0">
                <a:solidFill>
                  <a:schemeClr val="dk1"/>
                </a:solidFill>
                <a:latin typeface="Roboto"/>
                <a:ea typeface="Roboto"/>
                <a:cs typeface="Roboto"/>
                <a:sym typeface="Roboto"/>
                <a:hlinkClick r:id="rId3"/>
              </a:rPr>
              <a:t>https://www.youtube.com/watch?v=kXTHaMY3cVk&amp;list=PLsyDl_aqUTdFY6eKURmiCBBk-mP4R10Dx</a:t>
            </a:r>
            <a:endParaRPr lang="en-US" sz="8000" dirty="0">
              <a:solidFill>
                <a:schemeClr val="dk1"/>
              </a:solidFill>
              <a:latin typeface="Roboto"/>
              <a:ea typeface="Roboto"/>
              <a:cs typeface="Roboto"/>
              <a:sym typeface="Roboto"/>
            </a:endParaRPr>
          </a:p>
          <a:p>
            <a:pPr marL="457200" indent="-317500">
              <a:lnSpc>
                <a:spcPct val="90000"/>
              </a:lnSpc>
              <a:spcAft>
                <a:spcPts val="600"/>
              </a:spcAft>
              <a:buClr>
                <a:schemeClr val="dk1"/>
              </a:buClr>
              <a:buSzPts val="2400"/>
            </a:pPr>
            <a:endParaRPr lang="en-US" sz="800" dirty="0">
              <a:solidFill>
                <a:schemeClr val="dk1"/>
              </a:solidFill>
              <a:latin typeface="Roboto"/>
              <a:ea typeface="Roboto"/>
              <a:cs typeface="Roboto"/>
              <a:sym typeface="Roboto"/>
            </a:endParaRPr>
          </a:p>
        </p:txBody>
      </p:sp>
      <p:sp>
        <p:nvSpPr>
          <p:cNvPr id="5" name="Rectangle 4"/>
          <p:cNvSpPr/>
          <p:nvPr/>
        </p:nvSpPr>
        <p:spPr>
          <a:xfrm>
            <a:off x="676955" y="2781436"/>
            <a:ext cx="4800000" cy="1677382"/>
          </a:xfrm>
          <a:prstGeom prst="rect">
            <a:avLst/>
          </a:prstGeom>
        </p:spPr>
        <p:txBody>
          <a:bodyPr wrap="square">
            <a:spAutoFit/>
          </a:bodyPr>
          <a:lstStyle/>
          <a:p>
            <a:pPr fontAlgn="base">
              <a:spcAft>
                <a:spcPts val="600"/>
              </a:spcAft>
            </a:pPr>
            <a:r>
              <a:rPr lang="en-US" dirty="0">
                <a:solidFill>
                  <a:srgbClr val="000000"/>
                </a:solidFill>
              </a:rPr>
              <a:t>The position of the Texas Capitol Dome Horizontal Benchmark in several different coordinate systems. You can see that position shifts (from the baseline position of WGS 84) for commonly used North American datums (e.g., NAD27) are relatively small, shifts from other datums can be quite substantial.</a:t>
            </a:r>
          </a:p>
          <a:p>
            <a:pPr fontAlgn="base">
              <a:spcAft>
                <a:spcPts val="600"/>
              </a:spcAft>
            </a:pPr>
            <a:r>
              <a:rPr lang="en-US" i="1" dirty="0">
                <a:solidFill>
                  <a:srgbClr val="000000"/>
                </a:solidFill>
              </a:rPr>
              <a:t>Credit: After Dana, 1994</a:t>
            </a:r>
          </a:p>
        </p:txBody>
      </p:sp>
    </p:spTree>
    <p:extLst>
      <p:ext uri="{BB962C8B-B14F-4D97-AF65-F5344CB8AC3E}">
        <p14:creationId xmlns:p14="http://schemas.microsoft.com/office/powerpoint/2010/main" val="2073458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wrap="square" anchor="t">
            <a:normAutofit/>
          </a:bodyPr>
          <a:lstStyle/>
          <a:p>
            <a:pPr>
              <a:spcAft>
                <a:spcPts val="600"/>
              </a:spcAft>
            </a:pPr>
            <a:r>
              <a:rPr lang="en-US" dirty="0"/>
              <a:t>The reference coordinate system used by GPS</a:t>
            </a:r>
          </a:p>
          <a:p>
            <a:pPr>
              <a:spcAft>
                <a:spcPts val="600"/>
              </a:spcAft>
            </a:pPr>
            <a:r>
              <a:rPr lang="en-US" dirty="0"/>
              <a:t>Coordinate origin is center of Earth’s mass, with uncertainty &lt;2cm</a:t>
            </a:r>
          </a:p>
          <a:p>
            <a:pPr>
              <a:spcAft>
                <a:spcPts val="600"/>
              </a:spcAft>
            </a:pPr>
            <a:r>
              <a:rPr lang="en-US" dirty="0"/>
              <a:t>Developed by US Dept of Defense starting in 1950s to create first unified geodetic system for the whole world </a:t>
            </a:r>
            <a:r>
              <a:rPr lang="mr-IN" dirty="0"/>
              <a:t>–</a:t>
            </a:r>
            <a:r>
              <a:rPr lang="en-US" dirty="0"/>
              <a:t> WGS 60</a:t>
            </a:r>
          </a:p>
          <a:p>
            <a:pPr>
              <a:spcAft>
                <a:spcPts val="600"/>
              </a:spcAft>
            </a:pPr>
            <a:r>
              <a:rPr lang="en-US" dirty="0"/>
              <a:t>WGS 84 Geocentric and globally consistent within </a:t>
            </a:r>
            <a:r>
              <a:rPr lang="sk-SK" dirty="0"/>
              <a:t>±1 m</a:t>
            </a:r>
          </a:p>
          <a:p>
            <a:pPr>
              <a:spcAft>
                <a:spcPts val="600"/>
              </a:spcAft>
            </a:pPr>
            <a:r>
              <a:rPr lang="sk-SK" b="1" dirty="0"/>
              <a:t>BUT, WGS </a:t>
            </a:r>
            <a:r>
              <a:rPr lang="sk-SK" b="1" dirty="0" err="1"/>
              <a:t>is</a:t>
            </a:r>
            <a:r>
              <a:rPr lang="sk-SK" b="1" dirty="0"/>
              <a:t> </a:t>
            </a:r>
            <a:r>
              <a:rPr lang="sk-SK" b="1" dirty="0" err="1"/>
              <a:t>global</a:t>
            </a:r>
            <a:r>
              <a:rPr lang="sk-SK" b="1" dirty="0"/>
              <a:t>, so </a:t>
            </a:r>
            <a:r>
              <a:rPr lang="sk-SK" b="1" dirty="0" err="1"/>
              <a:t>regional</a:t>
            </a:r>
            <a:r>
              <a:rPr lang="sk-SK" b="1" dirty="0"/>
              <a:t> </a:t>
            </a:r>
            <a:r>
              <a:rPr lang="sk-SK" b="1" dirty="0" err="1"/>
              <a:t>systems</a:t>
            </a:r>
            <a:r>
              <a:rPr lang="sk-SK" b="1" dirty="0"/>
              <a:t> are </a:t>
            </a:r>
            <a:r>
              <a:rPr lang="sk-SK" b="1" dirty="0" err="1"/>
              <a:t>still</a:t>
            </a:r>
            <a:r>
              <a:rPr lang="sk-SK" b="1" dirty="0"/>
              <a:t> more </a:t>
            </a:r>
            <a:r>
              <a:rPr lang="sk-SK" b="1" dirty="0" err="1"/>
              <a:t>accurate</a:t>
            </a:r>
            <a:r>
              <a:rPr lang="sk-SK" b="1" dirty="0"/>
              <a:t> </a:t>
            </a:r>
            <a:r>
              <a:rPr lang="sk-SK" b="1" dirty="0" err="1"/>
              <a:t>within</a:t>
            </a:r>
            <a:r>
              <a:rPr lang="sk-SK" b="1" dirty="0"/>
              <a:t> </a:t>
            </a:r>
            <a:r>
              <a:rPr lang="sk-SK" b="1" dirty="0" err="1"/>
              <a:t>their</a:t>
            </a:r>
            <a:r>
              <a:rPr lang="sk-SK" b="1" dirty="0"/>
              <a:t> </a:t>
            </a:r>
            <a:r>
              <a:rPr lang="sk-SK" b="1" dirty="0" err="1"/>
              <a:t>region</a:t>
            </a:r>
            <a:endParaRPr lang="en-US" b="1" dirty="0"/>
          </a:p>
        </p:txBody>
      </p:sp>
      <p:sp>
        <p:nvSpPr>
          <p:cNvPr id="2" name="Title 1"/>
          <p:cNvSpPr>
            <a:spLocks noGrp="1"/>
          </p:cNvSpPr>
          <p:nvPr>
            <p:ph type="title"/>
          </p:nvPr>
        </p:nvSpPr>
        <p:spPr/>
        <p:txBody>
          <a:bodyPr wrap="square" anchor="t">
            <a:normAutofit/>
          </a:bodyPr>
          <a:lstStyle/>
          <a:p>
            <a:r>
              <a:rPr lang="en-US" dirty="0">
                <a:highlight>
                  <a:srgbClr val="FFFF00"/>
                </a:highlight>
              </a:rPr>
              <a:t>World Geodetic System</a:t>
            </a:r>
          </a:p>
        </p:txBody>
      </p:sp>
    </p:spTree>
    <p:extLst>
      <p:ext uri="{BB962C8B-B14F-4D97-AF65-F5344CB8AC3E}">
        <p14:creationId xmlns:p14="http://schemas.microsoft.com/office/powerpoint/2010/main" val="1760596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Coordinate Systems</a:t>
            </a:r>
          </a:p>
        </p:txBody>
      </p:sp>
      <p:sp>
        <p:nvSpPr>
          <p:cNvPr id="3" name="Content Placeholder 2"/>
          <p:cNvSpPr>
            <a:spLocks noGrp="1"/>
          </p:cNvSpPr>
          <p:nvPr>
            <p:ph idx="4294967295"/>
          </p:nvPr>
        </p:nvSpPr>
        <p:spPr>
          <a:xfrm>
            <a:off x="726832" y="1665494"/>
            <a:ext cx="5884863" cy="4554538"/>
          </a:xfrm>
        </p:spPr>
        <p:txBody>
          <a:bodyPr>
            <a:normAutofit/>
          </a:bodyPr>
          <a:lstStyle/>
          <a:p>
            <a:r>
              <a:rPr lang="en-US" dirty="0"/>
              <a:t>Provide a spatial referencing system to locate points on the earth surface</a:t>
            </a:r>
          </a:p>
          <a:p>
            <a:pPr lvl="1"/>
            <a:r>
              <a:rPr lang="en-US" dirty="0"/>
              <a:t>Based on a datum (a reference point)</a:t>
            </a:r>
          </a:p>
          <a:p>
            <a:r>
              <a:rPr lang="en-US" dirty="0"/>
              <a:t>When map data is projected onto a planar surface, we can no longer use a </a:t>
            </a:r>
            <a:r>
              <a:rPr lang="en-US" b="1" dirty="0"/>
              <a:t>spherical</a:t>
            </a:r>
            <a:r>
              <a:rPr lang="en-US" dirty="0"/>
              <a:t> (or geographic) </a:t>
            </a:r>
            <a:r>
              <a:rPr lang="en-US" b="1" dirty="0"/>
              <a:t>coordinate system </a:t>
            </a:r>
            <a:r>
              <a:rPr lang="en-US" dirty="0"/>
              <a:t>(i.e. lat./long.) that is based on angular measurements</a:t>
            </a:r>
          </a:p>
          <a:p>
            <a:r>
              <a:rPr lang="en-US" dirty="0"/>
              <a:t>We now need to use a </a:t>
            </a:r>
            <a:r>
              <a:rPr lang="en-US" b="1" dirty="0"/>
              <a:t>planar</a:t>
            </a:r>
            <a:r>
              <a:rPr lang="en-US" dirty="0"/>
              <a:t> (or Cartesian) coordinate system (i.e. x, y) to reference features on the map</a:t>
            </a:r>
          </a:p>
        </p:txBody>
      </p:sp>
      <p:pic>
        <p:nvPicPr>
          <p:cNvPr id="4" name="Picture 2" descr="Latitude and longitude values are angles measured from the earth's center.">
            <a:extLst>
              <a:ext uri="{FF2B5EF4-FFF2-40B4-BE49-F238E27FC236}">
                <a16:creationId xmlns:a16="http://schemas.microsoft.com/office/drawing/2014/main" id="{54B724C7-E445-1743-87EA-A29EDC6A9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7919" y="1864139"/>
            <a:ext cx="4157249" cy="41572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2322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7DC8D0F-76DD-CB44-865D-C11A5D6A27B6}"/>
              </a:ext>
            </a:extLst>
          </p:cNvPr>
          <p:cNvSpPr>
            <a:spLocks noGrp="1"/>
          </p:cNvSpPr>
          <p:nvPr>
            <p:ph type="title"/>
          </p:nvPr>
        </p:nvSpPr>
        <p:spPr/>
        <p:txBody>
          <a:bodyPr/>
          <a:lstStyle/>
          <a:p>
            <a:r>
              <a:rPr lang="en-US" dirty="0">
                <a:highlight>
                  <a:srgbClr val="FFFF00"/>
                </a:highlight>
              </a:rPr>
              <a:t>Projections and datums</a:t>
            </a:r>
          </a:p>
        </p:txBody>
      </p:sp>
      <p:sp>
        <p:nvSpPr>
          <p:cNvPr id="13" name="Text Placeholder 12">
            <a:extLst>
              <a:ext uri="{FF2B5EF4-FFF2-40B4-BE49-F238E27FC236}">
                <a16:creationId xmlns:a16="http://schemas.microsoft.com/office/drawing/2014/main" id="{7F398624-EDE3-0549-A675-B20F5179D9AC}"/>
              </a:ext>
            </a:extLst>
          </p:cNvPr>
          <p:cNvSpPr>
            <a:spLocks noGrp="1"/>
          </p:cNvSpPr>
          <p:nvPr>
            <p:ph type="body" idx="1"/>
          </p:nvPr>
        </p:nvSpPr>
        <p:spPr>
          <a:xfrm>
            <a:off x="6215000" y="1357333"/>
            <a:ext cx="5376778" cy="5008800"/>
          </a:xfrm>
        </p:spPr>
        <p:txBody>
          <a:bodyPr/>
          <a:lstStyle/>
          <a:p>
            <a:pPr eaLnBrk="1" hangingPunct="1"/>
            <a:r>
              <a:rPr lang="en-US" sz="2000" dirty="0"/>
              <a:t>Every projection is based on a geographic coordinate system </a:t>
            </a:r>
          </a:p>
          <a:p>
            <a:pPr eaLnBrk="1" hangingPunct="1"/>
            <a:endParaRPr lang="en-US" sz="2000" dirty="0"/>
          </a:p>
          <a:p>
            <a:pPr eaLnBrk="1" hangingPunct="1"/>
            <a:r>
              <a:rPr lang="en-US" sz="2000" dirty="0"/>
              <a:t>Every geographic coordinate system has a datum</a:t>
            </a:r>
          </a:p>
          <a:p>
            <a:pPr eaLnBrk="1" hangingPunct="1"/>
            <a:endParaRPr lang="en-US" sz="2000" dirty="0"/>
          </a:p>
          <a:p>
            <a:pPr eaLnBrk="1" hangingPunct="1"/>
            <a:r>
              <a:rPr lang="en-US" sz="2000" dirty="0"/>
              <a:t>So, every projection has a datum</a:t>
            </a:r>
          </a:p>
          <a:p>
            <a:pPr marL="220128" indent="0" eaLnBrk="1" hangingPunct="1">
              <a:buNone/>
            </a:pPr>
            <a:endParaRPr lang="en-US" sz="2000" dirty="0"/>
          </a:p>
          <a:p>
            <a:pPr lvl="1" eaLnBrk="1" hangingPunct="1"/>
            <a:r>
              <a:rPr lang="en-US" sz="2000" dirty="0"/>
              <a:t>Projections based on different datums will be offset from one another</a:t>
            </a:r>
          </a:p>
          <a:p>
            <a:pPr lvl="1" eaLnBrk="1" hangingPunct="1"/>
            <a:r>
              <a:rPr lang="en-US" sz="2000" dirty="0"/>
              <a:t>Amount of offset depends on region</a:t>
            </a:r>
          </a:p>
          <a:p>
            <a:pPr lvl="1" eaLnBrk="1" hangingPunct="1"/>
            <a:r>
              <a:rPr lang="en-US" sz="2000" dirty="0"/>
              <a:t>Typically 0 – 300 mete</a:t>
            </a:r>
          </a:p>
        </p:txBody>
      </p:sp>
      <p:pic>
        <p:nvPicPr>
          <p:cNvPr id="15" name="Picture 8">
            <a:extLst>
              <a:ext uri="{FF2B5EF4-FFF2-40B4-BE49-F238E27FC236}">
                <a16:creationId xmlns:a16="http://schemas.microsoft.com/office/drawing/2014/main" id="{00716108-EB11-8F49-9263-9A9F8022A400}"/>
              </a:ext>
            </a:extLst>
          </p:cNvPr>
          <p:cNvPicPr>
            <a:picLocks noGrp="1" noChangeAspect="1" noChangeArrowheads="1"/>
          </p:cNvPicPr>
          <p:nvPr>
            <p:ph type="pic" idx="2"/>
          </p:nvPr>
        </p:nvPicPr>
        <p:blipFill>
          <a:blip r:embed="rId2" cstate="print"/>
          <a:srcRect l="3653" r="3653"/>
          <a:stretch>
            <a:fillRect/>
          </a:stretch>
        </p:blipFill>
        <p:spPr bwMode="auto">
          <a:xfrm>
            <a:off x="787288" y="1526145"/>
            <a:ext cx="4068881" cy="3552292"/>
          </a:xfrm>
          <a:prstGeom prst="rect">
            <a:avLst/>
          </a:prstGeom>
          <a:noFill/>
          <a:ln w="9525">
            <a:noFill/>
            <a:miter lim="800000"/>
            <a:headEnd/>
            <a:tailEnd/>
          </a:ln>
        </p:spPr>
      </p:pic>
      <p:sp>
        <p:nvSpPr>
          <p:cNvPr id="16" name="Text Box 4">
            <a:extLst>
              <a:ext uri="{FF2B5EF4-FFF2-40B4-BE49-F238E27FC236}">
                <a16:creationId xmlns:a16="http://schemas.microsoft.com/office/drawing/2014/main" id="{4815D916-887F-4041-9605-776C0927E529}"/>
              </a:ext>
            </a:extLst>
          </p:cNvPr>
          <p:cNvSpPr txBox="1">
            <a:spLocks noChangeArrowheads="1"/>
          </p:cNvSpPr>
          <p:nvPr/>
        </p:nvSpPr>
        <p:spPr bwMode="auto">
          <a:xfrm>
            <a:off x="787288" y="5247249"/>
            <a:ext cx="3014472" cy="584775"/>
          </a:xfrm>
          <a:prstGeom prst="rect">
            <a:avLst/>
          </a:prstGeom>
          <a:noFill/>
          <a:ln w="9525">
            <a:noFill/>
            <a:miter lim="800000"/>
            <a:headEnd/>
            <a:tailEnd/>
          </a:ln>
        </p:spPr>
        <p:txBody>
          <a:bodyPr wrap="square">
            <a:spAutoFit/>
          </a:bodyPr>
          <a:lstStyle/>
          <a:p>
            <a:r>
              <a:rPr lang="en-US" sz="1600" dirty="0">
                <a:latin typeface="Calibri" pitchFamily="34" charset="0"/>
                <a:cs typeface="Calibri" pitchFamily="34" charset="0"/>
              </a:rPr>
              <a:t>UTM Zone 13 NAD 1983  ≠  UTM Zone 13 NAD 1927!</a:t>
            </a:r>
          </a:p>
        </p:txBody>
      </p:sp>
      <p:sp>
        <p:nvSpPr>
          <p:cNvPr id="17" name="Text Box 5">
            <a:extLst>
              <a:ext uri="{FF2B5EF4-FFF2-40B4-BE49-F238E27FC236}">
                <a16:creationId xmlns:a16="http://schemas.microsoft.com/office/drawing/2014/main" id="{A866B755-B2F4-AC40-A7CB-33A5C0BDAA17}"/>
              </a:ext>
            </a:extLst>
          </p:cNvPr>
          <p:cNvSpPr txBox="1">
            <a:spLocks noChangeArrowheads="1"/>
          </p:cNvSpPr>
          <p:nvPr/>
        </p:nvSpPr>
        <p:spPr bwMode="auto">
          <a:xfrm>
            <a:off x="2276984" y="5831559"/>
            <a:ext cx="1524776" cy="338554"/>
          </a:xfrm>
          <a:prstGeom prst="rect">
            <a:avLst/>
          </a:prstGeom>
          <a:noFill/>
          <a:ln w="9525">
            <a:noFill/>
            <a:miter lim="800000"/>
            <a:headEnd/>
            <a:tailEnd/>
          </a:ln>
        </p:spPr>
        <p:txBody>
          <a:bodyPr wrap="none">
            <a:spAutoFit/>
          </a:bodyPr>
          <a:lstStyle/>
          <a:p>
            <a:r>
              <a:rPr lang="en-US" sz="1600" dirty="0">
                <a:latin typeface="Calibri" pitchFamily="34" charset="0"/>
                <a:cs typeface="Calibri" pitchFamily="34" charset="0"/>
              </a:rPr>
              <a:t>Roads in NAD83</a:t>
            </a:r>
          </a:p>
        </p:txBody>
      </p:sp>
      <p:sp>
        <p:nvSpPr>
          <p:cNvPr id="18" name="Text Box 7">
            <a:extLst>
              <a:ext uri="{FF2B5EF4-FFF2-40B4-BE49-F238E27FC236}">
                <a16:creationId xmlns:a16="http://schemas.microsoft.com/office/drawing/2014/main" id="{48C496A1-114F-7E42-B312-FFE8B92F269C}"/>
              </a:ext>
            </a:extLst>
          </p:cNvPr>
          <p:cNvSpPr txBox="1">
            <a:spLocks noChangeArrowheads="1"/>
          </p:cNvSpPr>
          <p:nvPr/>
        </p:nvSpPr>
        <p:spPr bwMode="auto">
          <a:xfrm>
            <a:off x="787288" y="5832024"/>
            <a:ext cx="1518364" cy="338554"/>
          </a:xfrm>
          <a:prstGeom prst="rect">
            <a:avLst/>
          </a:prstGeom>
          <a:noFill/>
          <a:ln w="9525">
            <a:noFill/>
            <a:miter lim="800000"/>
            <a:headEnd/>
            <a:tailEnd/>
          </a:ln>
        </p:spPr>
        <p:txBody>
          <a:bodyPr wrap="none">
            <a:spAutoFit/>
          </a:bodyPr>
          <a:lstStyle/>
          <a:p>
            <a:r>
              <a:rPr lang="en-US" sz="1600" dirty="0">
                <a:latin typeface="Calibri" pitchFamily="34" charset="0"/>
                <a:cs typeface="Calibri" pitchFamily="34" charset="0"/>
              </a:rPr>
              <a:t>Photo in NAD27</a:t>
            </a:r>
          </a:p>
        </p:txBody>
      </p:sp>
    </p:spTree>
    <p:extLst>
      <p:ext uri="{BB962C8B-B14F-4D97-AF65-F5344CB8AC3E}">
        <p14:creationId xmlns:p14="http://schemas.microsoft.com/office/powerpoint/2010/main" val="684306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9329948-0196-B14C-B03C-F05E44895B87}"/>
              </a:ext>
            </a:extLst>
          </p:cNvPr>
          <p:cNvGraphicFramePr/>
          <p:nvPr>
            <p:extLst>
              <p:ext uri="{D42A27DB-BD31-4B8C-83A1-F6EECF244321}">
                <p14:modId xmlns:p14="http://schemas.microsoft.com/office/powerpoint/2010/main" val="621671719"/>
              </p:ext>
            </p:extLst>
          </p:nvPr>
        </p:nvGraphicFramePr>
        <p:xfrm>
          <a:off x="182880" y="365760"/>
          <a:ext cx="1168908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0820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pheroids aligned differently for North America and Euro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143" y="739381"/>
            <a:ext cx="3707337" cy="157059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Latitude and longitude values are angles measured from the earth's cen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9126" y="2145619"/>
            <a:ext cx="2796328" cy="2796328"/>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4" descr="projf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3322" y="4473393"/>
            <a:ext cx="4068492" cy="23846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6"/>
          <p:cNvSpPr txBox="1"/>
          <p:nvPr/>
        </p:nvSpPr>
        <p:spPr>
          <a:xfrm>
            <a:off x="1750925" y="144303"/>
            <a:ext cx="1215773" cy="523220"/>
          </a:xfrm>
          <a:prstGeom prst="rect">
            <a:avLst/>
          </a:prstGeom>
          <a:noFill/>
        </p:spPr>
        <p:txBody>
          <a:bodyPr wrap="none" rtlCol="0">
            <a:spAutoFit/>
          </a:bodyPr>
          <a:lstStyle/>
          <a:p>
            <a:r>
              <a:rPr lang="en-US" sz="2800" b="1"/>
              <a:t>Datum</a:t>
            </a:r>
          </a:p>
        </p:txBody>
      </p:sp>
      <p:sp>
        <p:nvSpPr>
          <p:cNvPr id="8" name="TextBox 7"/>
          <p:cNvSpPr txBox="1"/>
          <p:nvPr/>
        </p:nvSpPr>
        <p:spPr>
          <a:xfrm>
            <a:off x="4586410" y="758472"/>
            <a:ext cx="2921760" cy="1384995"/>
          </a:xfrm>
          <a:prstGeom prst="rect">
            <a:avLst/>
          </a:prstGeom>
          <a:noFill/>
        </p:spPr>
        <p:txBody>
          <a:bodyPr wrap="square" rtlCol="0">
            <a:spAutoFit/>
          </a:bodyPr>
          <a:lstStyle/>
          <a:p>
            <a:pPr algn="ctr"/>
            <a:r>
              <a:rPr lang="en-US" sz="2800" b="1"/>
              <a:t>Geographic Coordinate System</a:t>
            </a:r>
          </a:p>
        </p:txBody>
      </p:sp>
      <p:sp>
        <p:nvSpPr>
          <p:cNvPr id="9" name="TextBox 8"/>
          <p:cNvSpPr txBox="1"/>
          <p:nvPr/>
        </p:nvSpPr>
        <p:spPr>
          <a:xfrm>
            <a:off x="8576688" y="2656939"/>
            <a:ext cx="2921760" cy="1815882"/>
          </a:xfrm>
          <a:prstGeom prst="rect">
            <a:avLst/>
          </a:prstGeom>
          <a:noFill/>
        </p:spPr>
        <p:txBody>
          <a:bodyPr wrap="square" rtlCol="0">
            <a:spAutoFit/>
          </a:bodyPr>
          <a:lstStyle/>
          <a:p>
            <a:pPr algn="ctr"/>
            <a:r>
              <a:rPr lang="en-US" sz="2800" b="1" dirty="0"/>
              <a:t>Projected Coordinate System (Projection)</a:t>
            </a:r>
          </a:p>
        </p:txBody>
      </p:sp>
      <p:sp>
        <p:nvSpPr>
          <p:cNvPr id="10" name="Bent-Up Arrow 9"/>
          <p:cNvSpPr/>
          <p:nvPr/>
        </p:nvSpPr>
        <p:spPr>
          <a:xfrm rot="5400000">
            <a:off x="3337589" y="2507219"/>
            <a:ext cx="1003004" cy="1024551"/>
          </a:xfrm>
          <a:prstGeom prst="bentUp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Bent-Up Arrow 10"/>
          <p:cNvSpPr/>
          <p:nvPr/>
        </p:nvSpPr>
        <p:spPr>
          <a:xfrm rot="5400000">
            <a:off x="6780640" y="5011759"/>
            <a:ext cx="1003004" cy="1024551"/>
          </a:xfrm>
          <a:prstGeom prst="bentUp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71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r>
              <a:rPr lang="en-US" sz="1800" dirty="0"/>
              <a:t>Starts with a representation of the earth as a spherical globe</a:t>
            </a:r>
          </a:p>
          <a:p>
            <a:r>
              <a:rPr lang="en-US" sz="1800" dirty="0"/>
              <a:t>Positions on a globe are measured by angles</a:t>
            </a:r>
          </a:p>
          <a:p>
            <a:pPr lvl="1"/>
            <a:r>
              <a:rPr lang="en-US" sz="1800" dirty="0"/>
              <a:t>Lines of latitude and longitude</a:t>
            </a:r>
          </a:p>
          <a:p>
            <a:pPr lvl="1"/>
            <a:r>
              <a:rPr lang="en-US" sz="1800" dirty="0"/>
              <a:t>Longitude: measured as the number of degrees from the prime meridian</a:t>
            </a:r>
          </a:p>
          <a:p>
            <a:pPr lvl="1"/>
            <a:r>
              <a:rPr lang="en-US" sz="1800" dirty="0"/>
              <a:t>Latitude: measured as the number of degrees from the equato</a:t>
            </a:r>
            <a:r>
              <a:rPr lang="en-US" sz="2400" dirty="0"/>
              <a:t>r</a:t>
            </a:r>
          </a:p>
        </p:txBody>
      </p:sp>
      <p:sp>
        <p:nvSpPr>
          <p:cNvPr id="2" name="Title 1"/>
          <p:cNvSpPr>
            <a:spLocks noGrp="1"/>
          </p:cNvSpPr>
          <p:nvPr>
            <p:ph type="title"/>
          </p:nvPr>
        </p:nvSpPr>
        <p:spPr/>
        <p:txBody>
          <a:bodyPr/>
          <a:lstStyle/>
          <a:p>
            <a:r>
              <a:rPr lang="en-US" dirty="0"/>
              <a:t>Geographic Coordinate Systems</a:t>
            </a:r>
          </a:p>
        </p:txBody>
      </p:sp>
      <p:pic>
        <p:nvPicPr>
          <p:cNvPr id="4" name="Picture 3"/>
          <p:cNvPicPr>
            <a:picLocks noChangeAspect="1"/>
          </p:cNvPicPr>
          <p:nvPr/>
        </p:nvPicPr>
        <p:blipFill>
          <a:blip r:embed="rId2"/>
          <a:stretch>
            <a:fillRect/>
          </a:stretch>
        </p:blipFill>
        <p:spPr>
          <a:xfrm>
            <a:off x="960000" y="3444464"/>
            <a:ext cx="2963414" cy="2211633"/>
          </a:xfrm>
          <a:prstGeom prst="rect">
            <a:avLst/>
          </a:prstGeom>
        </p:spPr>
      </p:pic>
      <p:sp>
        <p:nvSpPr>
          <p:cNvPr id="5" name="Rectangle 4"/>
          <p:cNvSpPr/>
          <p:nvPr/>
        </p:nvSpPr>
        <p:spPr>
          <a:xfrm>
            <a:off x="960000" y="5825714"/>
            <a:ext cx="2358338" cy="369332"/>
          </a:xfrm>
          <a:prstGeom prst="rect">
            <a:avLst/>
          </a:prstGeom>
        </p:spPr>
        <p:txBody>
          <a:bodyPr wrap="none">
            <a:spAutoFit/>
          </a:bodyPr>
          <a:lstStyle/>
          <a:p>
            <a:r>
              <a:rPr lang="en-US" dirty="0">
                <a:solidFill>
                  <a:srgbClr val="000000"/>
                </a:solidFill>
                <a:latin typeface="Times New Roman" panose="02020603050405020304" pitchFamily="18" charset="0"/>
              </a:rPr>
              <a:t>Parallels of latitude (Y)</a:t>
            </a:r>
            <a:endParaRPr lang="en-US" dirty="0"/>
          </a:p>
        </p:txBody>
      </p:sp>
      <p:pic>
        <p:nvPicPr>
          <p:cNvPr id="1028" name="Picture 4" descr="https://courses.washington.edu/gis250/lessons/projection/images_av3/globe_meri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7087" y="3444464"/>
            <a:ext cx="3048000" cy="23812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5"/>
          <p:cNvSpPr>
            <a:spLocks noChangeArrowheads="1"/>
          </p:cNvSpPr>
          <p:nvPr/>
        </p:nvSpPr>
        <p:spPr bwMode="auto">
          <a:xfrm>
            <a:off x="4723591" y="4410404"/>
            <a:ext cx="5078253"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p:cNvSpPr/>
          <p:nvPr/>
        </p:nvSpPr>
        <p:spPr>
          <a:xfrm>
            <a:off x="4307087" y="5838009"/>
            <a:ext cx="2678938" cy="369332"/>
          </a:xfrm>
          <a:prstGeom prst="rect">
            <a:avLst/>
          </a:prstGeom>
        </p:spPr>
        <p:txBody>
          <a:bodyPr wrap="none">
            <a:spAutoFit/>
          </a:bodyPr>
          <a:lstStyle/>
          <a:p>
            <a:r>
              <a:rPr lang="en-US" dirty="0">
                <a:solidFill>
                  <a:srgbClr val="000000"/>
                </a:solidFill>
                <a:latin typeface="Times New Roman" panose="02020603050405020304" pitchFamily="18" charset="0"/>
              </a:rPr>
              <a:t>Meridians of longitude (X)</a:t>
            </a:r>
            <a:endParaRPr lang="en-US" dirty="0"/>
          </a:p>
        </p:txBody>
      </p:sp>
      <p:pic>
        <p:nvPicPr>
          <p:cNvPr id="1031" name="Picture 7" descr="https://courses.washington.edu/gis250/lessons/projection/images_av3/globe_graticul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1398" y="3274847"/>
            <a:ext cx="2466975" cy="238125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8717312" y="5855920"/>
            <a:ext cx="1935145" cy="369332"/>
          </a:xfrm>
          <a:prstGeom prst="rect">
            <a:avLst/>
          </a:prstGeom>
        </p:spPr>
        <p:txBody>
          <a:bodyPr wrap="none">
            <a:spAutoFit/>
          </a:bodyPr>
          <a:lstStyle/>
          <a:p>
            <a:r>
              <a:rPr lang="en-US" dirty="0" err="1">
                <a:solidFill>
                  <a:srgbClr val="000000"/>
                </a:solidFill>
                <a:latin typeface="Times New Roman" panose="02020603050405020304" pitchFamily="18" charset="0"/>
              </a:rPr>
              <a:t>Graticular</a:t>
            </a:r>
            <a:r>
              <a:rPr lang="en-US" dirty="0">
                <a:solidFill>
                  <a:srgbClr val="000000"/>
                </a:solidFill>
                <a:latin typeface="Times New Roman" panose="02020603050405020304" pitchFamily="18" charset="0"/>
              </a:rPr>
              <a:t> network</a:t>
            </a:r>
            <a:endParaRPr lang="en-US" dirty="0"/>
          </a:p>
        </p:txBody>
      </p:sp>
    </p:spTree>
    <p:extLst>
      <p:ext uri="{BB962C8B-B14F-4D97-AF65-F5344CB8AC3E}">
        <p14:creationId xmlns:p14="http://schemas.microsoft.com/office/powerpoint/2010/main" val="3170302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pPr eaLnBrk="1" hangingPunct="1"/>
            <a:r>
              <a:rPr lang="en-US" altLang="en-US" sz="3200" b="1" dirty="0"/>
              <a:t>	Spherical (or Geographic) Coordinate System</a:t>
            </a:r>
          </a:p>
        </p:txBody>
      </p:sp>
      <p:sp>
        <p:nvSpPr>
          <p:cNvPr id="14339" name="Rectangle 4"/>
          <p:cNvSpPr>
            <a:spLocks noChangeArrowheads="1"/>
          </p:cNvSpPr>
          <p:nvPr/>
        </p:nvSpPr>
        <p:spPr bwMode="auto">
          <a:xfrm>
            <a:off x="1255644" y="1555727"/>
            <a:ext cx="777240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dirty="0"/>
              <a:t>latitude and longitude</a:t>
            </a:r>
          </a:p>
          <a:p>
            <a:pPr lvl="1" eaLnBrk="1" hangingPunct="1">
              <a:buFontTx/>
              <a:buNone/>
            </a:pPr>
            <a:r>
              <a:rPr lang="en-US" altLang="en-US" sz="2400" i="1" dirty="0"/>
              <a:t>parallel</a:t>
            </a:r>
            <a:r>
              <a:rPr lang="en-US" altLang="en-US" sz="2400" dirty="0"/>
              <a:t>: lines parallel to equator</a:t>
            </a:r>
          </a:p>
          <a:p>
            <a:pPr lvl="1" eaLnBrk="1" hangingPunct="1">
              <a:buFontTx/>
              <a:buNone/>
            </a:pPr>
            <a:r>
              <a:rPr lang="en-US" altLang="en-US" sz="2400" i="1" dirty="0"/>
              <a:t>meridian</a:t>
            </a:r>
            <a:r>
              <a:rPr lang="en-US" altLang="en-US" sz="2400" dirty="0"/>
              <a:t>: lines going from pole to pole</a:t>
            </a:r>
          </a:p>
        </p:txBody>
      </p:sp>
      <p:pic>
        <p:nvPicPr>
          <p:cNvPr id="14340" name="Picture 5" descr="latl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7888" y="3003527"/>
            <a:ext cx="5409395" cy="30444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4755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AE1C-6CC2-5A48-B1B4-A0E9D06A1E75}"/>
              </a:ext>
            </a:extLst>
          </p:cNvPr>
          <p:cNvSpPr>
            <a:spLocks noGrp="1"/>
          </p:cNvSpPr>
          <p:nvPr>
            <p:ph type="title"/>
          </p:nvPr>
        </p:nvSpPr>
        <p:spPr/>
        <p:txBody>
          <a:bodyPr/>
          <a:lstStyle/>
          <a:p>
            <a:r>
              <a:rPr lang="en-US" dirty="0">
                <a:highlight>
                  <a:srgbClr val="FFFF00"/>
                </a:highlight>
              </a:rPr>
              <a:t>BIG IDEAS</a:t>
            </a:r>
          </a:p>
        </p:txBody>
      </p:sp>
      <p:sp>
        <p:nvSpPr>
          <p:cNvPr id="3" name="TextBox 2">
            <a:extLst>
              <a:ext uri="{FF2B5EF4-FFF2-40B4-BE49-F238E27FC236}">
                <a16:creationId xmlns:a16="http://schemas.microsoft.com/office/drawing/2014/main" id="{483F2687-719A-8541-A3AF-73C417AB680D}"/>
              </a:ext>
            </a:extLst>
          </p:cNvPr>
          <p:cNvSpPr txBox="1"/>
          <p:nvPr/>
        </p:nvSpPr>
        <p:spPr>
          <a:xfrm>
            <a:off x="1209822" y="1463040"/>
            <a:ext cx="9762978" cy="4985980"/>
          </a:xfrm>
          <a:prstGeom prst="rect">
            <a:avLst/>
          </a:prstGeom>
          <a:noFill/>
        </p:spPr>
        <p:txBody>
          <a:bodyPr wrap="square" rtlCol="0">
            <a:spAutoFit/>
          </a:bodyPr>
          <a:lstStyle/>
          <a:p>
            <a:pPr marL="285750" indent="-285750">
              <a:buFont typeface="Arial" panose="020B0604020202020204" pitchFamily="34" charset="0"/>
              <a:buChar char="•"/>
            </a:pPr>
            <a:r>
              <a:rPr lang="en-US" sz="2000" b="1" dirty="0"/>
              <a:t>Geodesy, the math of where</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The Earth is a </a:t>
            </a:r>
            <a:r>
              <a:rPr lang="en-US" sz="2000" b="1" i="1" dirty="0"/>
              <a:t>geoid</a:t>
            </a:r>
            <a:r>
              <a:rPr lang="en-US" sz="2000" b="1" dirty="0"/>
              <a:t>, an imperfect 3D object.</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An </a:t>
            </a:r>
            <a:r>
              <a:rPr lang="en-US" sz="2000" b="1" i="1" dirty="0"/>
              <a:t>ellipsoid</a:t>
            </a:r>
            <a:r>
              <a:rPr lang="en-US" sz="2000" b="1" dirty="0"/>
              <a:t> is a slightly squished down sphere that approximates our geoid-shaped Earth.</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Mapping things requires a system for locating those things (</a:t>
            </a:r>
            <a:r>
              <a:rPr lang="en-US" sz="2000" b="1" i="1" dirty="0"/>
              <a:t>georeferencing</a:t>
            </a:r>
            <a:r>
              <a:rPr lang="en-US" sz="2000" b="1" dirty="0"/>
              <a:t>), typically based on a pair of coordinates.</a:t>
            </a:r>
          </a:p>
          <a:p>
            <a:pPr marL="285750" indent="-285750">
              <a:buFont typeface="Arial" panose="020B0604020202020204" pitchFamily="34" charset="0"/>
              <a:buChar char="•"/>
            </a:pPr>
            <a:endParaRPr lang="en-US" sz="2000" b="1" dirty="0"/>
          </a:p>
          <a:p>
            <a:pPr marL="285750" lvl="2" indent="-285750">
              <a:buFont typeface="Arial" panose="020B0604020202020204" pitchFamily="34" charset="0"/>
              <a:buChar char="•"/>
            </a:pPr>
            <a:r>
              <a:rPr lang="en-US" sz="2000" b="1" dirty="0"/>
              <a:t>Latitude and longitude are based on 3D earth. Other systems operate in a projected 2D world.</a:t>
            </a:r>
          </a:p>
          <a:p>
            <a:pPr marL="285750" lvl="2" indent="-285750">
              <a:buFont typeface="Arial" panose="020B0604020202020204" pitchFamily="34" charset="0"/>
              <a:buChar char="•"/>
            </a:pPr>
            <a:endParaRPr lang="en-US" sz="2000" b="1" dirty="0"/>
          </a:p>
          <a:p>
            <a:pPr marL="285750" lvl="2" indent="-285750">
              <a:buFont typeface="Arial" panose="020B0604020202020204" pitchFamily="34" charset="0"/>
              <a:buChar char="•"/>
            </a:pPr>
            <a:r>
              <a:rPr lang="en-US" sz="2000" b="1" dirty="0"/>
              <a:t>Geoid, ellipsoid, datum, projection=mathematical models for representing earth’s surface.</a:t>
            </a:r>
          </a:p>
          <a:p>
            <a:pPr lvl="2"/>
            <a:endParaRPr lang="en-US" sz="1800" dirty="0"/>
          </a:p>
        </p:txBody>
      </p:sp>
    </p:spTree>
    <p:extLst>
      <p:ext uri="{BB962C8B-B14F-4D97-AF65-F5344CB8AC3E}">
        <p14:creationId xmlns:p14="http://schemas.microsoft.com/office/powerpoint/2010/main" val="2918380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Geographic Coordinate System</a:t>
            </a:r>
          </a:p>
        </p:txBody>
      </p:sp>
      <p:sp>
        <p:nvSpPr>
          <p:cNvPr id="3" name="Content Placeholder 2"/>
          <p:cNvSpPr>
            <a:spLocks noGrp="1"/>
          </p:cNvSpPr>
          <p:nvPr>
            <p:ph idx="4294967295"/>
          </p:nvPr>
        </p:nvSpPr>
        <p:spPr>
          <a:xfrm>
            <a:off x="621898" y="1561272"/>
            <a:ext cx="7035800" cy="4525963"/>
          </a:xfrm>
        </p:spPr>
        <p:txBody>
          <a:bodyPr/>
          <a:lstStyle/>
          <a:p>
            <a:r>
              <a:rPr lang="en-US" sz="2800" dirty="0"/>
              <a:t>Consists of </a:t>
            </a:r>
            <a:r>
              <a:rPr lang="en-US" sz="2800" b="1" dirty="0"/>
              <a:t>latitude</a:t>
            </a:r>
            <a:r>
              <a:rPr lang="en-US" sz="2800" dirty="0"/>
              <a:t> and </a:t>
            </a:r>
            <a:r>
              <a:rPr lang="en-US" sz="2800" b="1" dirty="0"/>
              <a:t>longitude</a:t>
            </a:r>
            <a:r>
              <a:rPr lang="en-US" sz="2800" dirty="0"/>
              <a:t> lines </a:t>
            </a:r>
          </a:p>
          <a:p>
            <a:r>
              <a:rPr lang="en-US" sz="2800" dirty="0"/>
              <a:t>Lines of </a:t>
            </a:r>
            <a:r>
              <a:rPr lang="en-US" sz="2800" b="1" dirty="0"/>
              <a:t>longitude</a:t>
            </a:r>
            <a:r>
              <a:rPr lang="en-US" sz="2800" dirty="0"/>
              <a:t> run north–south</a:t>
            </a:r>
          </a:p>
          <a:p>
            <a:pPr lvl="1"/>
            <a:r>
              <a:rPr lang="en-US" sz="2400" dirty="0"/>
              <a:t>Measure the number of degrees east or west of the </a:t>
            </a:r>
            <a:r>
              <a:rPr lang="en-US" sz="2400" b="1" dirty="0"/>
              <a:t>prime meridian</a:t>
            </a:r>
            <a:endParaRPr lang="en-US" sz="2400" dirty="0"/>
          </a:p>
          <a:p>
            <a:pPr lvl="1"/>
            <a:r>
              <a:rPr lang="en-US" sz="2400" dirty="0"/>
              <a:t>Values range from -180° to +180°. </a:t>
            </a:r>
          </a:p>
          <a:p>
            <a:r>
              <a:rPr lang="en-US" sz="2800" dirty="0"/>
              <a:t>Lines of </a:t>
            </a:r>
            <a:r>
              <a:rPr lang="en-US" sz="2800" b="1" dirty="0"/>
              <a:t>latitude</a:t>
            </a:r>
            <a:r>
              <a:rPr lang="en-US" sz="2800" dirty="0"/>
              <a:t> run east–west </a:t>
            </a:r>
          </a:p>
          <a:p>
            <a:pPr lvl="1"/>
            <a:r>
              <a:rPr lang="en-US" sz="2400" dirty="0"/>
              <a:t>Measure the number of degrees north or south of the </a:t>
            </a:r>
            <a:r>
              <a:rPr lang="en-US" sz="2400" b="1" dirty="0"/>
              <a:t>equator</a:t>
            </a:r>
          </a:p>
          <a:p>
            <a:pPr lvl="1"/>
            <a:r>
              <a:rPr lang="en-US" sz="2400" dirty="0"/>
              <a:t>Values range from +90° at the North Pole to -90° at the South Pole</a:t>
            </a:r>
          </a:p>
        </p:txBody>
      </p:sp>
      <p:pic>
        <p:nvPicPr>
          <p:cNvPr id="2050" name="Picture 2" descr="Latitude and longitude values are angles measured from the earth's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514" y="1828799"/>
            <a:ext cx="3726588" cy="37265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908039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Why not just carry around a globe?</a:t>
            </a:r>
          </a:p>
        </p:txBody>
      </p:sp>
      <p:pic>
        <p:nvPicPr>
          <p:cNvPr id="3074" name="Picture 2" descr="Image result for 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8910" y="781747"/>
            <a:ext cx="4271830" cy="539978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240043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Several drawbacks with globes…</a:t>
            </a:r>
          </a:p>
        </p:txBody>
      </p:sp>
      <p:sp>
        <p:nvSpPr>
          <p:cNvPr id="3" name="Content Placeholder 2"/>
          <p:cNvSpPr>
            <a:spLocks noGrp="1"/>
          </p:cNvSpPr>
          <p:nvPr>
            <p:ph idx="4294967295"/>
          </p:nvPr>
        </p:nvSpPr>
        <p:spPr>
          <a:xfrm>
            <a:off x="0" y="1296988"/>
            <a:ext cx="10972800" cy="4525962"/>
          </a:xfrm>
        </p:spPr>
        <p:txBody>
          <a:bodyPr/>
          <a:lstStyle/>
          <a:p>
            <a:pPr lvl="1"/>
            <a:r>
              <a:rPr lang="en-US" dirty="0"/>
              <a:t>Large &amp; cumbersome</a:t>
            </a:r>
          </a:p>
          <a:p>
            <a:pPr lvl="1"/>
            <a:r>
              <a:rPr lang="en-US" dirty="0"/>
              <a:t>Scale is often unsuitable to our purposes </a:t>
            </a:r>
          </a:p>
          <a:p>
            <a:pPr marL="914400" lvl="2" indent="0">
              <a:buNone/>
            </a:pPr>
            <a:r>
              <a:rPr lang="en-US" dirty="0"/>
              <a:t>(usually we want to see more detail than is possible to be shown on a globe)</a:t>
            </a:r>
          </a:p>
          <a:p>
            <a:pPr lvl="1"/>
            <a:r>
              <a:rPr lang="en-US" dirty="0"/>
              <a:t>The latitude-longitude spherical coordinate system can only be used to measure angles, not distances or areas (at least directly </a:t>
            </a:r>
            <a:r>
              <a:rPr lang="mr-IN" dirty="0"/>
              <a:t>–</a:t>
            </a:r>
            <a:r>
              <a:rPr lang="en-US" dirty="0"/>
              <a:t> various mathematical formulas can get us there, but it’s cumbersome)</a:t>
            </a:r>
          </a:p>
          <a:p>
            <a:pPr marL="457200" lvl="1" indent="0">
              <a:buNone/>
            </a:pPr>
            <a:endParaRPr lang="en-US" dirty="0"/>
          </a:p>
          <a:p>
            <a:pPr marL="457200" lvl="1" indent="0">
              <a:buNone/>
            </a:pPr>
            <a:r>
              <a:rPr lang="en-US" sz="3200" dirty="0"/>
              <a:t>Therefore, we need </a:t>
            </a:r>
            <a:r>
              <a:rPr lang="en-US" sz="3200" b="1" dirty="0"/>
              <a:t>map projections</a:t>
            </a:r>
          </a:p>
          <a:p>
            <a:pPr lvl="1"/>
            <a:r>
              <a:rPr lang="en-US" dirty="0"/>
              <a:t>Mathematical models that transform spherical coordinates (latitude and longitude) to planar coordinates (x and y)</a:t>
            </a:r>
          </a:p>
        </p:txBody>
      </p:sp>
    </p:spTree>
    <p:extLst>
      <p:ext uri="{BB962C8B-B14F-4D97-AF65-F5344CB8AC3E}">
        <p14:creationId xmlns:p14="http://schemas.microsoft.com/office/powerpoint/2010/main" val="139538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DA9EB85-CF0A-D749-A635-CADE6FF07563}"/>
              </a:ext>
            </a:extLst>
          </p:cNvPr>
          <p:cNvSpPr txBox="1"/>
          <p:nvPr/>
        </p:nvSpPr>
        <p:spPr>
          <a:xfrm>
            <a:off x="688489" y="484094"/>
            <a:ext cx="8165055" cy="3970318"/>
          </a:xfrm>
          <a:prstGeom prst="rect">
            <a:avLst/>
          </a:prstGeom>
          <a:noFill/>
        </p:spPr>
        <p:txBody>
          <a:bodyPr wrap="square" rtlCol="0">
            <a:spAutoFit/>
          </a:bodyPr>
          <a:lstStyle/>
          <a:p>
            <a:r>
              <a:rPr lang="en-US" sz="7200" dirty="0">
                <a:highlight>
                  <a:srgbClr val="FFFF00"/>
                </a:highlight>
              </a:rPr>
              <a:t>“Strike flat the thick </a:t>
            </a:r>
          </a:p>
          <a:p>
            <a:r>
              <a:rPr lang="en-US" sz="7200" dirty="0">
                <a:highlight>
                  <a:srgbClr val="FFFF00"/>
                </a:highlight>
              </a:rPr>
              <a:t>rotundity o’ </a:t>
            </a:r>
            <a:r>
              <a:rPr lang="en-US" sz="7200" dirty="0" err="1">
                <a:highlight>
                  <a:srgbClr val="FFFF00"/>
                </a:highlight>
              </a:rPr>
              <a:t>th</a:t>
            </a:r>
            <a:r>
              <a:rPr lang="en-US" sz="7200" dirty="0">
                <a:highlight>
                  <a:srgbClr val="FFFF00"/>
                </a:highlight>
              </a:rPr>
              <a:t>’ world!”</a:t>
            </a:r>
          </a:p>
          <a:p>
            <a:r>
              <a:rPr lang="en-US" sz="3600" dirty="0"/>
              <a:t>William Shakespeare, King Lear</a:t>
            </a:r>
          </a:p>
        </p:txBody>
      </p:sp>
    </p:spTree>
    <p:extLst>
      <p:ext uri="{BB962C8B-B14F-4D97-AF65-F5344CB8AC3E}">
        <p14:creationId xmlns:p14="http://schemas.microsoft.com/office/powerpoint/2010/main" val="2141628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p:spPr>
        <p:txBody>
          <a:bodyPr/>
          <a:lstStyle/>
          <a:p>
            <a:pPr eaLnBrk="1" hangingPunct="1"/>
            <a:r>
              <a:rPr lang="en-US" altLang="en-US" sz="3200" b="1" dirty="0">
                <a:highlight>
                  <a:srgbClr val="FFFF00"/>
                </a:highlight>
              </a:rPr>
              <a:t>Map Projections</a:t>
            </a:r>
          </a:p>
        </p:txBody>
      </p:sp>
      <p:sp>
        <p:nvSpPr>
          <p:cNvPr id="9219" name="Rectangle 4"/>
          <p:cNvSpPr>
            <a:spLocks noChangeArrowheads="1"/>
          </p:cNvSpPr>
          <p:nvPr/>
        </p:nvSpPr>
        <p:spPr bwMode="auto">
          <a:xfrm>
            <a:off x="552062" y="1486677"/>
            <a:ext cx="8200052"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800" dirty="0">
                <a:latin typeface="+mn-lt"/>
              </a:rPr>
              <a:t>A means to depict the spherical earth on a two dimensional medium</a:t>
            </a:r>
          </a:p>
          <a:p>
            <a:pPr eaLnBrk="1" hangingPunct="1">
              <a:buFontTx/>
              <a:buNone/>
            </a:pPr>
            <a:endParaRPr lang="en-US" altLang="en-US" sz="2800" dirty="0">
              <a:latin typeface="+mn-lt"/>
            </a:endParaRPr>
          </a:p>
          <a:p>
            <a:pPr eaLnBrk="1" hangingPunct="1">
              <a:buFontTx/>
              <a:buNone/>
            </a:pPr>
            <a:r>
              <a:rPr lang="en-US" altLang="en-US" sz="2800" b="1" dirty="0">
                <a:solidFill>
                  <a:srgbClr val="800000"/>
                </a:solidFill>
                <a:latin typeface="+mn-lt"/>
              </a:rPr>
              <a:t>Cannot</a:t>
            </a:r>
            <a:r>
              <a:rPr lang="en-US" altLang="en-US" sz="2800" dirty="0">
                <a:solidFill>
                  <a:srgbClr val="800000"/>
                </a:solidFill>
                <a:latin typeface="+mn-lt"/>
              </a:rPr>
              <a:t> </a:t>
            </a:r>
            <a:r>
              <a:rPr lang="en-US" altLang="en-US" sz="2800" dirty="0">
                <a:latin typeface="+mn-lt"/>
              </a:rPr>
              <a:t>simultaneously preserve all of these properties of the earth in two dimensions:</a:t>
            </a:r>
          </a:p>
          <a:p>
            <a:pPr lvl="2" eaLnBrk="1" hangingPunct="1">
              <a:buFontTx/>
              <a:buNone/>
            </a:pPr>
            <a:r>
              <a:rPr lang="en-US" altLang="en-US" sz="2800" dirty="0">
                <a:latin typeface="+mn-lt"/>
              </a:rPr>
              <a:t>shape (of a region)</a:t>
            </a:r>
          </a:p>
          <a:p>
            <a:pPr lvl="2" eaLnBrk="1" hangingPunct="1">
              <a:buFontTx/>
              <a:buNone/>
            </a:pPr>
            <a:r>
              <a:rPr lang="en-US" altLang="en-US" sz="2800" dirty="0">
                <a:latin typeface="+mn-lt"/>
              </a:rPr>
              <a:t>distance (between two points)</a:t>
            </a:r>
          </a:p>
          <a:p>
            <a:pPr lvl="2" eaLnBrk="1" hangingPunct="1">
              <a:buFontTx/>
              <a:buNone/>
            </a:pPr>
            <a:r>
              <a:rPr lang="en-US" altLang="en-US" sz="2800" dirty="0">
                <a:latin typeface="+mn-lt"/>
              </a:rPr>
              <a:t>direction (bearing from one point to another)</a:t>
            </a:r>
          </a:p>
          <a:p>
            <a:pPr lvl="2" eaLnBrk="1" hangingPunct="1">
              <a:buFontTx/>
              <a:buNone/>
            </a:pPr>
            <a:r>
              <a:rPr lang="en-US" altLang="en-US" sz="2800" dirty="0">
                <a:latin typeface="+mn-lt"/>
              </a:rPr>
              <a:t>area (of a region)</a:t>
            </a:r>
          </a:p>
        </p:txBody>
      </p:sp>
      <p:pic>
        <p:nvPicPr>
          <p:cNvPr id="4" name="Picture 7" descr="fig3-26"/>
          <p:cNvPicPr>
            <a:picLocks noChangeAspect="1" noChangeArrowheads="1"/>
          </p:cNvPicPr>
          <p:nvPr/>
        </p:nvPicPr>
        <p:blipFill>
          <a:blip r:embed="rId2" cstate="print"/>
          <a:srcRect/>
          <a:stretch>
            <a:fillRect/>
          </a:stretch>
        </p:blipFill>
        <p:spPr bwMode="auto">
          <a:xfrm>
            <a:off x="8025330" y="1822579"/>
            <a:ext cx="3371922" cy="4159898"/>
          </a:xfrm>
          <a:prstGeom prst="rect">
            <a:avLst/>
          </a:prstGeom>
          <a:noFill/>
          <a:ln w="9525">
            <a:noFill/>
            <a:miter lim="800000"/>
            <a:headEnd/>
            <a:tailEnd/>
          </a:ln>
        </p:spPr>
      </p:pic>
    </p:spTree>
    <p:extLst>
      <p:ext uri="{BB962C8B-B14F-4D97-AF65-F5344CB8AC3E}">
        <p14:creationId xmlns:p14="http://schemas.microsoft.com/office/powerpoint/2010/main" val="4228436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2" descr="Image result for peeled orange ">
            <a:extLst>
              <a:ext uri="{FF2B5EF4-FFF2-40B4-BE49-F238E27FC236}">
                <a16:creationId xmlns:a16="http://schemas.microsoft.com/office/drawing/2014/main" id="{D3657536-2947-4D26-A5AB-ACD7C44AF63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096" r="-1" b="7657"/>
          <a:stretch/>
        </p:blipFill>
        <p:spPr bwMode="auto">
          <a:xfrm>
            <a:off x="1460572" y="399312"/>
            <a:ext cx="9007908" cy="57682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06117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r>
              <a:rPr lang="en-US" dirty="0">
                <a:solidFill>
                  <a:schemeClr val="tx1"/>
                </a:solidFill>
              </a:rPr>
              <a:t>All map projections introduce </a:t>
            </a:r>
            <a:r>
              <a:rPr lang="en-US" b="1" dirty="0">
                <a:solidFill>
                  <a:schemeClr val="tx1"/>
                </a:solidFill>
              </a:rPr>
              <a:t>distortion</a:t>
            </a:r>
            <a:r>
              <a:rPr lang="en-US" dirty="0">
                <a:solidFill>
                  <a:schemeClr val="tx1"/>
                </a:solidFill>
              </a:rPr>
              <a:t> in one or more of the following measurement properties:</a:t>
            </a:r>
          </a:p>
          <a:p>
            <a:pPr lvl="1"/>
            <a:r>
              <a:rPr lang="en-US" sz="2000" dirty="0">
                <a:solidFill>
                  <a:schemeClr val="tx1"/>
                </a:solidFill>
              </a:rPr>
              <a:t>Shape</a:t>
            </a:r>
          </a:p>
          <a:p>
            <a:pPr lvl="1"/>
            <a:r>
              <a:rPr lang="en-US" sz="2000" dirty="0">
                <a:solidFill>
                  <a:schemeClr val="tx1"/>
                </a:solidFill>
              </a:rPr>
              <a:t>Distance</a:t>
            </a:r>
          </a:p>
          <a:p>
            <a:pPr lvl="1"/>
            <a:r>
              <a:rPr lang="en-US" sz="2000" dirty="0">
                <a:solidFill>
                  <a:schemeClr val="tx1"/>
                </a:solidFill>
              </a:rPr>
              <a:t>Direction</a:t>
            </a:r>
          </a:p>
          <a:p>
            <a:pPr lvl="1"/>
            <a:r>
              <a:rPr lang="en-US" sz="2000" dirty="0">
                <a:solidFill>
                  <a:schemeClr val="tx1"/>
                </a:solidFill>
              </a:rPr>
              <a:t>Area</a:t>
            </a:r>
          </a:p>
          <a:p>
            <a:r>
              <a:rPr lang="en-US" dirty="0">
                <a:solidFill>
                  <a:schemeClr val="tx1"/>
                </a:solidFill>
              </a:rPr>
              <a:t>Many different map projections exist, but they all introduce distortion - it’s unavoidable</a:t>
            </a:r>
          </a:p>
          <a:p>
            <a:endParaRPr lang="en-US" dirty="0">
              <a:solidFill>
                <a:schemeClr val="tx1"/>
              </a:solidFill>
            </a:endParaRPr>
          </a:p>
          <a:p>
            <a:r>
              <a:rPr lang="en-US" dirty="0">
                <a:solidFill>
                  <a:schemeClr val="tx1"/>
                </a:solidFill>
              </a:rPr>
              <a:t>Distortion is minimized at the place on the projection surface that is closest to the sphere and increases as you move away from it</a:t>
            </a:r>
          </a:p>
        </p:txBody>
      </p:sp>
      <p:sp>
        <p:nvSpPr>
          <p:cNvPr id="2" name="Title 1"/>
          <p:cNvSpPr>
            <a:spLocks noGrp="1"/>
          </p:cNvSpPr>
          <p:nvPr>
            <p:ph type="title"/>
          </p:nvPr>
        </p:nvSpPr>
        <p:spPr/>
        <p:txBody>
          <a:bodyPr/>
          <a:lstStyle/>
          <a:p>
            <a:r>
              <a:rPr lang="en-US" dirty="0">
                <a:highlight>
                  <a:srgbClr val="FFFF00"/>
                </a:highlight>
              </a:rPr>
              <a:t>Projections</a:t>
            </a:r>
          </a:p>
        </p:txBody>
      </p:sp>
    </p:spTree>
    <p:extLst>
      <p:ext uri="{BB962C8B-B14F-4D97-AF65-F5344CB8AC3E}">
        <p14:creationId xmlns:p14="http://schemas.microsoft.com/office/powerpoint/2010/main" val="3725906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ocs.qgis.org/2.8/en/_images/projection_famili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121" y="416460"/>
            <a:ext cx="7942907" cy="608741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8450676" y="1400255"/>
            <a:ext cx="2935091" cy="369332"/>
          </a:xfrm>
          <a:prstGeom prst="rect">
            <a:avLst/>
          </a:prstGeom>
        </p:spPr>
        <p:txBody>
          <a:bodyPr wrap="square">
            <a:spAutoFit/>
          </a:bodyPr>
          <a:lstStyle/>
          <a:p>
            <a:r>
              <a:rPr lang="en-US" b="1" dirty="0">
                <a:solidFill>
                  <a:srgbClr val="333333"/>
                </a:solidFill>
                <a:latin typeface="Open Sans"/>
              </a:rPr>
              <a:t>a) cylindrical projections</a:t>
            </a:r>
            <a:endParaRPr lang="en-US" b="1" dirty="0"/>
          </a:p>
        </p:txBody>
      </p:sp>
      <p:sp>
        <p:nvSpPr>
          <p:cNvPr id="5" name="Rectangle 4"/>
          <p:cNvSpPr/>
          <p:nvPr/>
        </p:nvSpPr>
        <p:spPr>
          <a:xfrm>
            <a:off x="8450676" y="3508604"/>
            <a:ext cx="2569934" cy="369332"/>
          </a:xfrm>
          <a:prstGeom prst="rect">
            <a:avLst/>
          </a:prstGeom>
        </p:spPr>
        <p:txBody>
          <a:bodyPr wrap="none">
            <a:spAutoFit/>
          </a:bodyPr>
          <a:lstStyle/>
          <a:p>
            <a:r>
              <a:rPr lang="en-US" b="1" dirty="0">
                <a:solidFill>
                  <a:srgbClr val="333333"/>
                </a:solidFill>
                <a:latin typeface="Open Sans"/>
              </a:rPr>
              <a:t>b) conical projections</a:t>
            </a:r>
            <a:endParaRPr lang="en-US" dirty="0"/>
          </a:p>
        </p:txBody>
      </p:sp>
      <p:sp>
        <p:nvSpPr>
          <p:cNvPr id="6" name="Rectangle 5"/>
          <p:cNvSpPr/>
          <p:nvPr/>
        </p:nvSpPr>
        <p:spPr>
          <a:xfrm>
            <a:off x="8450676" y="5405234"/>
            <a:ext cx="2454518" cy="369332"/>
          </a:xfrm>
          <a:prstGeom prst="rect">
            <a:avLst/>
          </a:prstGeom>
        </p:spPr>
        <p:txBody>
          <a:bodyPr wrap="none">
            <a:spAutoFit/>
          </a:bodyPr>
          <a:lstStyle/>
          <a:p>
            <a:r>
              <a:rPr lang="en-US" b="1" dirty="0">
                <a:solidFill>
                  <a:srgbClr val="333333"/>
                </a:solidFill>
                <a:latin typeface="Open Sans"/>
              </a:rPr>
              <a:t>c) planar projections</a:t>
            </a:r>
            <a:endParaRPr lang="en-US" dirty="0"/>
          </a:p>
        </p:txBody>
      </p:sp>
    </p:spTree>
    <p:extLst>
      <p:ext uri="{BB962C8B-B14F-4D97-AF65-F5344CB8AC3E}">
        <p14:creationId xmlns:p14="http://schemas.microsoft.com/office/powerpoint/2010/main" val="2044861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Projection</a:t>
            </a:r>
          </a:p>
        </p:txBody>
      </p:sp>
      <p:sp>
        <p:nvSpPr>
          <p:cNvPr id="3" name="Content Placeholder 2"/>
          <p:cNvSpPr>
            <a:spLocks noGrp="1"/>
          </p:cNvSpPr>
          <p:nvPr>
            <p:ph idx="4294967295"/>
          </p:nvPr>
        </p:nvSpPr>
        <p:spPr>
          <a:xfrm>
            <a:off x="792680" y="1569984"/>
            <a:ext cx="10606639" cy="4601817"/>
          </a:xfrm>
        </p:spPr>
        <p:txBody>
          <a:bodyPr/>
          <a:lstStyle/>
          <a:p>
            <a:r>
              <a:rPr lang="en-US" sz="2400" dirty="0"/>
              <a:t>Depending on the projection (and also scale and spatial extent mapped) </a:t>
            </a:r>
            <a:r>
              <a:rPr lang="en-US" sz="2400" i="1" dirty="0"/>
              <a:t>distortion in shape, distance, direction and area</a:t>
            </a:r>
            <a:r>
              <a:rPr lang="en-US" sz="2400" dirty="0"/>
              <a:t> will vary </a:t>
            </a:r>
          </a:p>
          <a:p>
            <a:r>
              <a:rPr lang="en-US" sz="2400" dirty="0"/>
              <a:t>Minimizing distortion in one property goes hand in hand with increases in the distortion of one or more of the other properties</a:t>
            </a:r>
          </a:p>
          <a:p>
            <a:r>
              <a:rPr lang="en-US" sz="2400" dirty="0"/>
              <a:t>Projections that …  are called  … projections</a:t>
            </a:r>
          </a:p>
          <a:p>
            <a:pPr lvl="1"/>
            <a:r>
              <a:rPr lang="en-US" sz="2400" dirty="0"/>
              <a:t>minimize distortion in shape and angles &gt; </a:t>
            </a:r>
            <a:r>
              <a:rPr lang="en-US" sz="2400" b="1" dirty="0"/>
              <a:t>conformal</a:t>
            </a:r>
            <a:endParaRPr lang="en-US" sz="2400" dirty="0"/>
          </a:p>
          <a:p>
            <a:pPr lvl="1"/>
            <a:r>
              <a:rPr lang="en-US" sz="2400" dirty="0"/>
              <a:t>minimize distortion in distance &gt;  </a:t>
            </a:r>
            <a:r>
              <a:rPr lang="en-US" sz="2400" b="1" dirty="0"/>
              <a:t>equidistant</a:t>
            </a:r>
            <a:endParaRPr lang="en-US" sz="2400" dirty="0"/>
          </a:p>
          <a:p>
            <a:pPr lvl="1"/>
            <a:r>
              <a:rPr lang="en-US" sz="2400" dirty="0"/>
              <a:t>minimize distortion in area &gt;  </a:t>
            </a:r>
            <a:r>
              <a:rPr lang="en-US" sz="2400" b="1" dirty="0"/>
              <a:t>equal-area</a:t>
            </a:r>
            <a:endParaRPr lang="en-US" sz="2400" dirty="0"/>
          </a:p>
          <a:p>
            <a:pPr lvl="1"/>
            <a:r>
              <a:rPr lang="en-US" sz="2400" dirty="0"/>
              <a:t>minimize distortion in direction &gt; </a:t>
            </a:r>
            <a:r>
              <a:rPr lang="en-US" sz="2400" b="1" dirty="0"/>
              <a:t>true-direction</a:t>
            </a:r>
            <a:r>
              <a:rPr lang="en-US" sz="2400" dirty="0"/>
              <a:t> </a:t>
            </a:r>
          </a:p>
        </p:txBody>
      </p:sp>
    </p:spTree>
    <p:extLst>
      <p:ext uri="{BB962C8B-B14F-4D97-AF65-F5344CB8AC3E}">
        <p14:creationId xmlns:p14="http://schemas.microsoft.com/office/powerpoint/2010/main" val="1550673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D39DAE-1043-0545-A3EC-BF397BC23CFD}"/>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Classic Africa/Greenland Mercator Problem</a:t>
            </a:r>
          </a:p>
        </p:txBody>
      </p:sp>
      <p:sp>
        <p:nvSpPr>
          <p:cNvPr id="2" name="Text Placeholder 1">
            <a:extLst>
              <a:ext uri="{FF2B5EF4-FFF2-40B4-BE49-F238E27FC236}">
                <a16:creationId xmlns:a16="http://schemas.microsoft.com/office/drawing/2014/main" id="{24F3C371-8716-4244-93A5-BBB6DAD89157}"/>
              </a:ext>
            </a:extLst>
          </p:cNvPr>
          <p:cNvSpPr>
            <a:spLocks noGrp="1"/>
          </p:cNvSpPr>
          <p:nvPr>
            <p:ph type="body" idx="1"/>
          </p:nvPr>
        </p:nvSpPr>
        <p:spPr>
          <a:xfrm>
            <a:off x="960000" y="1714500"/>
            <a:ext cx="4586800" cy="4077200"/>
          </a:xfrm>
        </p:spPr>
        <p:txBody>
          <a:bodyPr wrap="square" anchor="t">
            <a:normAutofit/>
          </a:bodyPr>
          <a:lstStyle/>
          <a:p>
            <a:pPr>
              <a:spcAft>
                <a:spcPts val="600"/>
              </a:spcAft>
              <a:buClr>
                <a:schemeClr val="bg2"/>
              </a:buClr>
              <a:buFont typeface="Wingdings" pitchFamily="2" charset="2"/>
              <a:buChar char="v"/>
            </a:pPr>
            <a:r>
              <a:rPr lang="en-US" dirty="0"/>
              <a:t>Mercator Projection Distorts size the farther you move from the equator</a:t>
            </a:r>
          </a:p>
          <a:p>
            <a:pPr>
              <a:spcAft>
                <a:spcPts val="600"/>
              </a:spcAft>
              <a:buClr>
                <a:schemeClr val="bg2"/>
              </a:buClr>
              <a:buFont typeface="Wingdings" pitchFamily="2" charset="2"/>
              <a:buChar char="v"/>
            </a:pPr>
            <a:r>
              <a:rPr lang="en-US" dirty="0"/>
              <a:t>Africa = 30,370,000 km</a:t>
            </a:r>
            <a:r>
              <a:rPr lang="en-US" baseline="30000" dirty="0"/>
              <a:t>2</a:t>
            </a:r>
          </a:p>
          <a:p>
            <a:pPr>
              <a:spcAft>
                <a:spcPts val="600"/>
              </a:spcAft>
              <a:buClr>
                <a:schemeClr val="bg2"/>
              </a:buClr>
              <a:buFont typeface="Wingdings" pitchFamily="2" charset="2"/>
              <a:buChar char="v"/>
            </a:pPr>
            <a:r>
              <a:rPr lang="en-US" dirty="0"/>
              <a:t>Greenland = 2,166,086 km</a:t>
            </a:r>
            <a:r>
              <a:rPr lang="en-US" baseline="30000" dirty="0"/>
              <a:t>2</a:t>
            </a:r>
            <a:r>
              <a:rPr lang="en-US" dirty="0"/>
              <a:t>  </a:t>
            </a:r>
          </a:p>
        </p:txBody>
      </p:sp>
      <p:pic>
        <p:nvPicPr>
          <p:cNvPr id="1026" name="Picture 2" descr="bfbbf-mercator_projection_sw — Edureach101">
            <a:extLst>
              <a:ext uri="{FF2B5EF4-FFF2-40B4-BE49-F238E27FC236}">
                <a16:creationId xmlns:a16="http://schemas.microsoft.com/office/drawing/2014/main" id="{9F12A37B-4494-8C49-90F3-3DA85112300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09"/>
          <a:stretch/>
        </p:blipFill>
        <p:spPr bwMode="auto">
          <a:xfrm>
            <a:off x="5974333" y="1379367"/>
            <a:ext cx="5737200" cy="4986800"/>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2413584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9329948-0196-B14C-B03C-F05E44895B87}"/>
              </a:ext>
            </a:extLst>
          </p:cNvPr>
          <p:cNvGraphicFramePr/>
          <p:nvPr/>
        </p:nvGraphicFramePr>
        <p:xfrm>
          <a:off x="182880" y="365760"/>
          <a:ext cx="1168908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7654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D39DAE-1043-0545-A3EC-BF397BC23CFD}"/>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Classic Africa/Greenland Mercator Problem</a:t>
            </a:r>
          </a:p>
        </p:txBody>
      </p:sp>
      <p:sp>
        <p:nvSpPr>
          <p:cNvPr id="2" name="Text Placeholder 1">
            <a:extLst>
              <a:ext uri="{FF2B5EF4-FFF2-40B4-BE49-F238E27FC236}">
                <a16:creationId xmlns:a16="http://schemas.microsoft.com/office/drawing/2014/main" id="{24F3C371-8716-4244-93A5-BBB6DAD89157}"/>
              </a:ext>
            </a:extLst>
          </p:cNvPr>
          <p:cNvSpPr>
            <a:spLocks noGrp="1"/>
          </p:cNvSpPr>
          <p:nvPr>
            <p:ph type="body" idx="1"/>
          </p:nvPr>
        </p:nvSpPr>
        <p:spPr>
          <a:xfrm>
            <a:off x="960000" y="1714500"/>
            <a:ext cx="4586800" cy="4077200"/>
          </a:xfrm>
        </p:spPr>
        <p:txBody>
          <a:bodyPr wrap="square" anchor="t">
            <a:normAutofit/>
          </a:bodyPr>
          <a:lstStyle/>
          <a:p>
            <a:pPr>
              <a:spcAft>
                <a:spcPts val="600"/>
              </a:spcAft>
              <a:buClr>
                <a:schemeClr val="bg2"/>
              </a:buClr>
              <a:buFont typeface="Wingdings" pitchFamily="2" charset="2"/>
              <a:buChar char="v"/>
            </a:pPr>
            <a:r>
              <a:rPr lang="en-US" b="0" i="0" dirty="0">
                <a:solidFill>
                  <a:srgbClr val="202122"/>
                </a:solidFill>
                <a:effectLst/>
                <a:latin typeface="Arial" panose="020B0604020202020204" pitchFamily="34" charset="0"/>
              </a:rPr>
              <a:t> </a:t>
            </a:r>
            <a:r>
              <a:rPr lang="en-US" b="0" i="0" u="none" strike="noStrike" dirty="0">
                <a:effectLst/>
                <a:latin typeface="Arial" panose="020B0604020202020204" pitchFamily="34" charset="0"/>
              </a:rPr>
              <a:t>Gerardus Mercator</a:t>
            </a:r>
            <a:r>
              <a:rPr lang="en-US" b="0" i="0" dirty="0">
                <a:solidFill>
                  <a:srgbClr val="202122"/>
                </a:solidFill>
                <a:effectLst/>
                <a:latin typeface="Arial" panose="020B0604020202020204" pitchFamily="34" charset="0"/>
              </a:rPr>
              <a:t> in 1569</a:t>
            </a:r>
            <a:endParaRPr lang="en-US" dirty="0"/>
          </a:p>
          <a:p>
            <a:pPr>
              <a:spcAft>
                <a:spcPts val="600"/>
              </a:spcAft>
              <a:buClr>
                <a:schemeClr val="bg2"/>
              </a:buClr>
              <a:buFont typeface="Wingdings" pitchFamily="2" charset="2"/>
              <a:buChar char="v"/>
            </a:pPr>
            <a:r>
              <a:rPr lang="en-US" dirty="0"/>
              <a:t>Mercator Projection Distorts size the farther you move from the equator</a:t>
            </a:r>
          </a:p>
          <a:p>
            <a:pPr>
              <a:spcAft>
                <a:spcPts val="600"/>
              </a:spcAft>
              <a:buClr>
                <a:schemeClr val="bg2"/>
              </a:buClr>
              <a:buFont typeface="Wingdings" pitchFamily="2" charset="2"/>
              <a:buChar char="v"/>
            </a:pPr>
            <a:r>
              <a:rPr lang="en-US" dirty="0"/>
              <a:t>Africa = 30,370,000 km</a:t>
            </a:r>
            <a:r>
              <a:rPr lang="en-US" baseline="30000" dirty="0"/>
              <a:t>2</a:t>
            </a:r>
          </a:p>
          <a:p>
            <a:pPr>
              <a:spcAft>
                <a:spcPts val="600"/>
              </a:spcAft>
              <a:buClr>
                <a:schemeClr val="bg2"/>
              </a:buClr>
              <a:buFont typeface="Wingdings" pitchFamily="2" charset="2"/>
              <a:buChar char="v"/>
            </a:pPr>
            <a:r>
              <a:rPr lang="en-US" dirty="0"/>
              <a:t>Greenland = 2,166,086 km</a:t>
            </a:r>
            <a:r>
              <a:rPr lang="en-US" baseline="30000" dirty="0"/>
              <a:t>2</a:t>
            </a:r>
            <a:r>
              <a:rPr lang="en-US" dirty="0"/>
              <a:t>  </a:t>
            </a:r>
          </a:p>
        </p:txBody>
      </p:sp>
      <p:pic>
        <p:nvPicPr>
          <p:cNvPr id="4" name="Picture 2" descr="undefined">
            <a:extLst>
              <a:ext uri="{FF2B5EF4-FFF2-40B4-BE49-F238E27FC236}">
                <a16:creationId xmlns:a16="http://schemas.microsoft.com/office/drawing/2014/main" id="{4316E2B3-2B76-A815-FD85-BE1201323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30" y="1554916"/>
            <a:ext cx="4656467" cy="4656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657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63AC7547-EE4F-EC45-A435-398F9188F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592" y="0"/>
            <a:ext cx="10837333" cy="6858000"/>
          </a:xfrm>
          <a:prstGeom prst="rect">
            <a:avLst/>
          </a:prstGeom>
        </p:spPr>
      </p:pic>
    </p:spTree>
    <p:extLst>
      <p:ext uri="{BB962C8B-B14F-4D97-AF65-F5344CB8AC3E}">
        <p14:creationId xmlns:p14="http://schemas.microsoft.com/office/powerpoint/2010/main" val="489321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6ACF-A9B4-D44F-9261-A14899B7C094}"/>
              </a:ext>
            </a:extLst>
          </p:cNvPr>
          <p:cNvSpPr>
            <a:spLocks noGrp="1"/>
          </p:cNvSpPr>
          <p:nvPr>
            <p:ph type="title"/>
          </p:nvPr>
        </p:nvSpPr>
        <p:spPr/>
        <p:txBody>
          <a:bodyPr/>
          <a:lstStyle/>
          <a:p>
            <a:r>
              <a:rPr lang="en-US" dirty="0">
                <a:highlight>
                  <a:srgbClr val="FFFF00"/>
                </a:highlight>
              </a:rPr>
              <a:t>Preserving Size (Equal Area)</a:t>
            </a:r>
          </a:p>
        </p:txBody>
      </p:sp>
      <p:sp>
        <p:nvSpPr>
          <p:cNvPr id="3" name="TextBox 2">
            <a:extLst>
              <a:ext uri="{FF2B5EF4-FFF2-40B4-BE49-F238E27FC236}">
                <a16:creationId xmlns:a16="http://schemas.microsoft.com/office/drawing/2014/main" id="{C10BAC45-509E-7843-8F6F-34F76A0A0BBB}"/>
              </a:ext>
            </a:extLst>
          </p:cNvPr>
          <p:cNvSpPr txBox="1"/>
          <p:nvPr/>
        </p:nvSpPr>
        <p:spPr>
          <a:xfrm>
            <a:off x="829340" y="1648047"/>
            <a:ext cx="3997841" cy="1200329"/>
          </a:xfrm>
          <a:prstGeom prst="rect">
            <a:avLst/>
          </a:prstGeom>
          <a:noFill/>
        </p:spPr>
        <p:txBody>
          <a:bodyPr wrap="square" rtlCol="0">
            <a:spAutoFit/>
          </a:bodyPr>
          <a:lstStyle/>
          <a:p>
            <a:r>
              <a:rPr lang="en-US" sz="1800" dirty="0"/>
              <a:t>Some projections preserve area, meaning areas of the same size on the globe have the same size on the map</a:t>
            </a:r>
          </a:p>
        </p:txBody>
      </p:sp>
      <p:pic>
        <p:nvPicPr>
          <p:cNvPr id="2056" name="Picture 8" descr="Mollweide Tissot Indicatrix">
            <a:extLst>
              <a:ext uri="{FF2B5EF4-FFF2-40B4-BE49-F238E27FC236}">
                <a16:creationId xmlns:a16="http://schemas.microsoft.com/office/drawing/2014/main" id="{9A7369CE-27B8-4F4B-BED4-E17831D0A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00" y="3548631"/>
            <a:ext cx="5618200" cy="28091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ll-Peters Tissot Indicatrix">
            <a:extLst>
              <a:ext uri="{FF2B5EF4-FFF2-40B4-BE49-F238E27FC236}">
                <a16:creationId xmlns:a16="http://schemas.microsoft.com/office/drawing/2014/main" id="{1668B14E-97D3-D349-9624-98AEF01B8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57333"/>
            <a:ext cx="5618200" cy="2809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F31C40-CC81-3F44-86EE-D90254701D7F}"/>
              </a:ext>
            </a:extLst>
          </p:cNvPr>
          <p:cNvSpPr txBox="1"/>
          <p:nvPr/>
        </p:nvSpPr>
        <p:spPr>
          <a:xfrm>
            <a:off x="8059811" y="4263656"/>
            <a:ext cx="1690577" cy="369332"/>
          </a:xfrm>
          <a:prstGeom prst="rect">
            <a:avLst/>
          </a:prstGeom>
          <a:noFill/>
        </p:spPr>
        <p:txBody>
          <a:bodyPr wrap="square" rtlCol="0">
            <a:spAutoFit/>
          </a:bodyPr>
          <a:lstStyle/>
          <a:p>
            <a:r>
              <a:rPr lang="en-US" sz="1800" b="1" dirty="0"/>
              <a:t>Gall-Peters</a:t>
            </a:r>
          </a:p>
        </p:txBody>
      </p:sp>
      <p:sp>
        <p:nvSpPr>
          <p:cNvPr id="12" name="TextBox 11">
            <a:extLst>
              <a:ext uri="{FF2B5EF4-FFF2-40B4-BE49-F238E27FC236}">
                <a16:creationId xmlns:a16="http://schemas.microsoft.com/office/drawing/2014/main" id="{64A0596F-9A84-A04D-910D-EFF1D9386FDB}"/>
              </a:ext>
            </a:extLst>
          </p:cNvPr>
          <p:cNvSpPr txBox="1"/>
          <p:nvPr/>
        </p:nvSpPr>
        <p:spPr>
          <a:xfrm>
            <a:off x="2590467" y="3124703"/>
            <a:ext cx="1690577" cy="369332"/>
          </a:xfrm>
          <a:prstGeom prst="rect">
            <a:avLst/>
          </a:prstGeom>
          <a:noFill/>
        </p:spPr>
        <p:txBody>
          <a:bodyPr wrap="square" rtlCol="0">
            <a:spAutoFit/>
          </a:bodyPr>
          <a:lstStyle/>
          <a:p>
            <a:r>
              <a:rPr lang="en-US" sz="1800" b="1" dirty="0"/>
              <a:t>Mollweide</a:t>
            </a:r>
          </a:p>
        </p:txBody>
      </p:sp>
    </p:spTree>
    <p:extLst>
      <p:ext uri="{BB962C8B-B14F-4D97-AF65-F5344CB8AC3E}">
        <p14:creationId xmlns:p14="http://schemas.microsoft.com/office/powerpoint/2010/main" val="3430789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6ACF-A9B4-D44F-9261-A14899B7C094}"/>
              </a:ext>
            </a:extLst>
          </p:cNvPr>
          <p:cNvSpPr>
            <a:spLocks noGrp="1"/>
          </p:cNvSpPr>
          <p:nvPr>
            <p:ph type="title"/>
          </p:nvPr>
        </p:nvSpPr>
        <p:spPr>
          <a:xfrm>
            <a:off x="477800" y="491733"/>
            <a:ext cx="11236400" cy="865600"/>
          </a:xfrm>
        </p:spPr>
        <p:txBody>
          <a:bodyPr spcFirstLastPara="1" wrap="square" lIns="91425" tIns="91425" rIns="91425" bIns="91425" anchor="t" anchorCtr="0">
            <a:normAutofit/>
          </a:bodyPr>
          <a:lstStyle/>
          <a:p>
            <a:r>
              <a:rPr lang="en-US" dirty="0">
                <a:highlight>
                  <a:srgbClr val="FFFF00"/>
                </a:highlight>
              </a:rPr>
              <a:t>Preserving Shape (Conformal)</a:t>
            </a:r>
          </a:p>
        </p:txBody>
      </p:sp>
      <p:sp>
        <p:nvSpPr>
          <p:cNvPr id="3" name="TextBox 2">
            <a:extLst>
              <a:ext uri="{FF2B5EF4-FFF2-40B4-BE49-F238E27FC236}">
                <a16:creationId xmlns:a16="http://schemas.microsoft.com/office/drawing/2014/main" id="{C10BAC45-509E-7843-8F6F-34F76A0A0BBB}"/>
              </a:ext>
            </a:extLst>
          </p:cNvPr>
          <p:cNvSpPr txBox="1"/>
          <p:nvPr/>
        </p:nvSpPr>
        <p:spPr>
          <a:xfrm>
            <a:off x="6651733" y="1697700"/>
            <a:ext cx="4586800" cy="1973152"/>
          </a:xfrm>
          <a:prstGeom prst="rect">
            <a:avLst/>
          </a:prstGeom>
          <a:noFill/>
          <a:ln>
            <a:noFill/>
          </a:ln>
        </p:spPr>
        <p:txBody>
          <a:bodyPr spcFirstLastPara="1" wrap="square" lIns="91425" tIns="91425" rIns="91425" bIns="91425" rtlCol="0" anchor="t" anchorCtr="0">
            <a:normAutofit/>
          </a:bodyPr>
          <a:lstStyle/>
          <a:p>
            <a:pPr marL="609585" indent="-389457">
              <a:spcAft>
                <a:spcPts val="600"/>
              </a:spcAft>
              <a:buClr>
                <a:schemeClr val="dk2"/>
              </a:buClr>
              <a:buSzPts val="1000"/>
              <a:buFont typeface="Anaheim"/>
              <a:buChar char="●"/>
            </a:pPr>
            <a:r>
              <a:rPr lang="en-US" sz="2133" b="0" i="0" u="none" strike="noStrike" cap="none" dirty="0">
                <a:solidFill>
                  <a:schemeClr val="dk2"/>
                </a:solidFill>
                <a:latin typeface="Roboto"/>
                <a:ea typeface="Roboto"/>
                <a:cs typeface="Roboto"/>
                <a:sym typeface="Roboto"/>
              </a:rPr>
              <a:t>Conformal projections preserve angles and therefore shape in small areas.</a:t>
            </a:r>
          </a:p>
          <a:p>
            <a:pPr marL="609585" indent="-389457">
              <a:spcAft>
                <a:spcPts val="600"/>
              </a:spcAft>
              <a:buClr>
                <a:schemeClr val="dk2"/>
              </a:buClr>
              <a:buSzPts val="1000"/>
              <a:buFont typeface="Anaheim"/>
              <a:buChar char="●"/>
            </a:pPr>
            <a:r>
              <a:rPr lang="en-US" sz="2133" b="0" i="0" u="none" strike="noStrike" cap="none" dirty="0">
                <a:solidFill>
                  <a:schemeClr val="dk2"/>
                </a:solidFill>
                <a:latin typeface="Roboto"/>
                <a:ea typeface="Roboto"/>
                <a:cs typeface="Roboto"/>
                <a:sym typeface="Roboto"/>
              </a:rPr>
              <a:t>Great for mapping regions and </a:t>
            </a:r>
            <a:r>
              <a:rPr lang="en-US" sz="2133" b="0" i="0" u="none" strike="noStrike" cap="none" dirty="0" err="1">
                <a:solidFill>
                  <a:schemeClr val="dk2"/>
                </a:solidFill>
                <a:latin typeface="Roboto"/>
                <a:ea typeface="Roboto"/>
                <a:cs typeface="Roboto"/>
                <a:sym typeface="Roboto"/>
              </a:rPr>
              <a:t>conteinents</a:t>
            </a:r>
            <a:r>
              <a:rPr lang="en-US" sz="2133" b="0" i="0" u="none" strike="noStrike" cap="none" dirty="0">
                <a:solidFill>
                  <a:schemeClr val="dk2"/>
                </a:solidFill>
                <a:latin typeface="Roboto"/>
                <a:ea typeface="Roboto"/>
                <a:cs typeface="Roboto"/>
                <a:sym typeface="Roboto"/>
              </a:rPr>
              <a:t> (sub global scales)</a:t>
            </a:r>
          </a:p>
        </p:txBody>
      </p:sp>
      <p:pic>
        <p:nvPicPr>
          <p:cNvPr id="4100" name="Picture 4" descr="Lambert conformal conic Tissot Indicatrix">
            <a:extLst>
              <a:ext uri="{FF2B5EF4-FFF2-40B4-BE49-F238E27FC236}">
                <a16:creationId xmlns:a16="http://schemas.microsoft.com/office/drawing/2014/main" id="{26FDB8CA-397D-6F4A-B623-C6FCA36AD8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53467" y="1513033"/>
            <a:ext cx="4890190" cy="2445095"/>
          </a:xfrm>
          <a:prstGeom prst="rect">
            <a:avLst/>
          </a:prstGeom>
          <a:solidFill>
            <a:srgbClr val="FFFFFF"/>
          </a:solidFill>
          <a:ln w="28575" cap="flat" cmpd="sng">
            <a:solidFill>
              <a:schemeClr val="dk1"/>
            </a:solidFill>
            <a:prstDash val="solid"/>
            <a:round/>
            <a:headEnd type="none" w="sm" len="sm"/>
            <a:tailEnd type="none" w="sm" len="sm"/>
          </a:ln>
        </p:spPr>
      </p:pic>
      <p:pic>
        <p:nvPicPr>
          <p:cNvPr id="4102" name="Picture 6" descr="Lambert Equal-Area Conic Tissot Indicatrix">
            <a:extLst>
              <a:ext uri="{FF2B5EF4-FFF2-40B4-BE49-F238E27FC236}">
                <a16:creationId xmlns:a16="http://schemas.microsoft.com/office/drawing/2014/main" id="{15DD2B62-3645-D74B-88C2-24A93D9165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8345" y="3817654"/>
            <a:ext cx="4784035" cy="23920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DA6F99-8558-9443-B194-217C837FFE58}"/>
              </a:ext>
            </a:extLst>
          </p:cNvPr>
          <p:cNvSpPr txBox="1"/>
          <p:nvPr/>
        </p:nvSpPr>
        <p:spPr>
          <a:xfrm>
            <a:off x="2418189" y="4113828"/>
            <a:ext cx="1690577" cy="646331"/>
          </a:xfrm>
          <a:prstGeom prst="rect">
            <a:avLst/>
          </a:prstGeom>
          <a:noFill/>
        </p:spPr>
        <p:txBody>
          <a:bodyPr wrap="square" rtlCol="0">
            <a:spAutoFit/>
          </a:bodyPr>
          <a:lstStyle/>
          <a:p>
            <a:r>
              <a:rPr lang="en-US" sz="1800" b="1" dirty="0"/>
              <a:t>Lambert Conformal</a:t>
            </a:r>
          </a:p>
        </p:txBody>
      </p:sp>
      <p:sp>
        <p:nvSpPr>
          <p:cNvPr id="9" name="TextBox 8">
            <a:extLst>
              <a:ext uri="{FF2B5EF4-FFF2-40B4-BE49-F238E27FC236}">
                <a16:creationId xmlns:a16="http://schemas.microsoft.com/office/drawing/2014/main" id="{0AEB5C02-FF4E-1040-849D-79662C066BBB}"/>
              </a:ext>
            </a:extLst>
          </p:cNvPr>
          <p:cNvSpPr txBox="1"/>
          <p:nvPr/>
        </p:nvSpPr>
        <p:spPr>
          <a:xfrm>
            <a:off x="4843337" y="4975635"/>
            <a:ext cx="1690577" cy="646331"/>
          </a:xfrm>
          <a:prstGeom prst="rect">
            <a:avLst/>
          </a:prstGeom>
          <a:noFill/>
        </p:spPr>
        <p:txBody>
          <a:bodyPr wrap="square" rtlCol="0">
            <a:spAutoFit/>
          </a:bodyPr>
          <a:lstStyle/>
          <a:p>
            <a:r>
              <a:rPr lang="en-US" sz="1800" b="1" dirty="0"/>
              <a:t>Lambert equal-area </a:t>
            </a:r>
          </a:p>
        </p:txBody>
      </p:sp>
    </p:spTree>
    <p:extLst>
      <p:ext uri="{BB962C8B-B14F-4D97-AF65-F5344CB8AC3E}">
        <p14:creationId xmlns:p14="http://schemas.microsoft.com/office/powerpoint/2010/main" val="19856888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ercator Tissot Indicatrix">
            <a:extLst>
              <a:ext uri="{FF2B5EF4-FFF2-40B4-BE49-F238E27FC236}">
                <a16:creationId xmlns:a16="http://schemas.microsoft.com/office/drawing/2014/main" id="{1BAD5385-E304-0B4B-AE6A-B437A3435F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478" r="23478"/>
          <a:stretch/>
        </p:blipFill>
        <p:spPr bwMode="auto">
          <a:xfrm>
            <a:off x="5035827" y="56213"/>
            <a:ext cx="7156173" cy="67455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97273B-39BC-644A-B861-99865E7AE5F9}"/>
              </a:ext>
            </a:extLst>
          </p:cNvPr>
          <p:cNvSpPr txBox="1"/>
          <p:nvPr/>
        </p:nvSpPr>
        <p:spPr>
          <a:xfrm>
            <a:off x="829340" y="1648047"/>
            <a:ext cx="3997841" cy="2585323"/>
          </a:xfrm>
          <a:prstGeom prst="rect">
            <a:avLst/>
          </a:prstGeom>
          <a:noFill/>
        </p:spPr>
        <p:txBody>
          <a:bodyPr wrap="square" rtlCol="0">
            <a:spAutoFit/>
          </a:bodyPr>
          <a:lstStyle/>
          <a:p>
            <a:r>
              <a:rPr lang="en-US" sz="1800" b="1" dirty="0"/>
              <a:t>Mercator</a:t>
            </a:r>
          </a:p>
          <a:p>
            <a:pPr marL="285750" indent="-285750">
              <a:buFont typeface="Arial" panose="020B0604020202020204" pitchFamily="34" charset="0"/>
              <a:buChar char="•"/>
            </a:pPr>
            <a:r>
              <a:rPr lang="en-US" sz="1800" dirty="0"/>
              <a:t>One of the few conformal world projections</a:t>
            </a:r>
          </a:p>
          <a:p>
            <a:pPr marL="285750" indent="-285750">
              <a:buFont typeface="Arial" panose="020B0604020202020204" pitchFamily="34" charset="0"/>
              <a:buChar char="•"/>
            </a:pPr>
            <a:r>
              <a:rPr lang="en-US" sz="1800" dirty="0"/>
              <a:t>Distorts size badly, but good for equatorial areas and good for maps of small areas</a:t>
            </a:r>
          </a:p>
          <a:p>
            <a:pPr marL="285750" indent="-285750">
              <a:buFont typeface="Arial" panose="020B0604020202020204" pitchFamily="34" charset="0"/>
              <a:buChar char="•"/>
            </a:pPr>
            <a:r>
              <a:rPr lang="en-US" sz="1800" dirty="0"/>
              <a:t>Google Mercator is the most commonly used projection globally as it’s used for most web maps </a:t>
            </a:r>
          </a:p>
        </p:txBody>
      </p:sp>
    </p:spTree>
    <p:extLst>
      <p:ext uri="{BB962C8B-B14F-4D97-AF65-F5344CB8AC3E}">
        <p14:creationId xmlns:p14="http://schemas.microsoft.com/office/powerpoint/2010/main" val="2760922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6ACF-A9B4-D44F-9261-A14899B7C094}"/>
              </a:ext>
            </a:extLst>
          </p:cNvPr>
          <p:cNvSpPr>
            <a:spLocks noGrp="1"/>
          </p:cNvSpPr>
          <p:nvPr>
            <p:ph type="title"/>
          </p:nvPr>
        </p:nvSpPr>
        <p:spPr>
          <a:xfrm>
            <a:off x="477800" y="491733"/>
            <a:ext cx="11236400" cy="865600"/>
          </a:xfrm>
        </p:spPr>
        <p:txBody>
          <a:bodyPr spcFirstLastPara="1" wrap="square" lIns="91425" tIns="91425" rIns="91425" bIns="91425" anchor="t" anchorCtr="0">
            <a:normAutofit/>
          </a:bodyPr>
          <a:lstStyle/>
          <a:p>
            <a:r>
              <a:rPr lang="en-US" sz="2800" dirty="0">
                <a:highlight>
                  <a:srgbClr val="FFFF00"/>
                </a:highlight>
              </a:rPr>
              <a:t>Preserving Distance and Direction (equidistant/true direction)</a:t>
            </a:r>
          </a:p>
        </p:txBody>
      </p:sp>
      <p:sp>
        <p:nvSpPr>
          <p:cNvPr id="3" name="TextBox 2">
            <a:extLst>
              <a:ext uri="{FF2B5EF4-FFF2-40B4-BE49-F238E27FC236}">
                <a16:creationId xmlns:a16="http://schemas.microsoft.com/office/drawing/2014/main" id="{C10BAC45-509E-7843-8F6F-34F76A0A0BBB}"/>
              </a:ext>
            </a:extLst>
          </p:cNvPr>
          <p:cNvSpPr txBox="1"/>
          <p:nvPr/>
        </p:nvSpPr>
        <p:spPr>
          <a:xfrm>
            <a:off x="4270040" y="1463783"/>
            <a:ext cx="2875039" cy="3462601"/>
          </a:xfrm>
          <a:prstGeom prst="rect">
            <a:avLst/>
          </a:prstGeom>
          <a:noFill/>
          <a:ln>
            <a:noFill/>
          </a:ln>
        </p:spPr>
        <p:txBody>
          <a:bodyPr spcFirstLastPara="1" wrap="square" lIns="91425" tIns="91425" rIns="91425" bIns="91425" rtlCol="0" anchor="t" anchorCtr="0">
            <a:normAutofit fontScale="77500" lnSpcReduction="20000"/>
          </a:bodyPr>
          <a:lstStyle/>
          <a:p>
            <a:pPr marL="609585" indent="-389457">
              <a:spcAft>
                <a:spcPts val="600"/>
              </a:spcAft>
              <a:buClr>
                <a:schemeClr val="dk2"/>
              </a:buClr>
              <a:buSzPts val="1000"/>
              <a:buFont typeface="Anaheim"/>
              <a:buChar char="●"/>
            </a:pPr>
            <a:r>
              <a:rPr lang="en-US" sz="2133" b="0" i="0" u="none" strike="noStrike" cap="none" dirty="0">
                <a:solidFill>
                  <a:schemeClr val="dk2"/>
                </a:solidFill>
                <a:latin typeface="Roboto"/>
                <a:ea typeface="Roboto"/>
                <a:cs typeface="Roboto"/>
                <a:sym typeface="Roboto"/>
              </a:rPr>
              <a:t>Azimuthal (Planar) projections preserve direction, great for navigation to a particular point, bad for most other things</a:t>
            </a:r>
          </a:p>
          <a:p>
            <a:pPr marL="609585" indent="-389457">
              <a:spcAft>
                <a:spcPts val="600"/>
              </a:spcAft>
              <a:buClr>
                <a:schemeClr val="dk2"/>
              </a:buClr>
              <a:buSzPts val="1000"/>
              <a:buFont typeface="Anaheim"/>
              <a:buChar char="●"/>
            </a:pPr>
            <a:r>
              <a:rPr lang="en-US" sz="2133" dirty="0">
                <a:solidFill>
                  <a:schemeClr val="dk2"/>
                </a:solidFill>
                <a:latin typeface="Roboto"/>
                <a:ea typeface="Roboto"/>
                <a:cs typeface="Roboto"/>
                <a:sym typeface="Roboto"/>
              </a:rPr>
              <a:t>Gnomonic preserve distance, ideal for determining shortest distance between two points, bad for showing anything but distances</a:t>
            </a:r>
            <a:endParaRPr lang="en-US" sz="2133" b="0" i="0" u="none" strike="noStrike" cap="none" dirty="0">
              <a:solidFill>
                <a:schemeClr val="dk2"/>
              </a:solidFill>
              <a:latin typeface="Roboto"/>
              <a:ea typeface="Roboto"/>
              <a:cs typeface="Roboto"/>
              <a:sym typeface="Roboto"/>
            </a:endParaRPr>
          </a:p>
        </p:txBody>
      </p:sp>
      <p:sp>
        <p:nvSpPr>
          <p:cNvPr id="8" name="TextBox 7">
            <a:extLst>
              <a:ext uri="{FF2B5EF4-FFF2-40B4-BE49-F238E27FC236}">
                <a16:creationId xmlns:a16="http://schemas.microsoft.com/office/drawing/2014/main" id="{12DA6F99-8558-9443-B194-217C837FFE58}"/>
              </a:ext>
            </a:extLst>
          </p:cNvPr>
          <p:cNvSpPr txBox="1"/>
          <p:nvPr/>
        </p:nvSpPr>
        <p:spPr>
          <a:xfrm>
            <a:off x="8772565" y="5239008"/>
            <a:ext cx="1690577" cy="369332"/>
          </a:xfrm>
          <a:prstGeom prst="rect">
            <a:avLst/>
          </a:prstGeom>
          <a:noFill/>
        </p:spPr>
        <p:txBody>
          <a:bodyPr wrap="square" rtlCol="0">
            <a:spAutoFit/>
          </a:bodyPr>
          <a:lstStyle/>
          <a:p>
            <a:r>
              <a:rPr lang="en-US" sz="1800" b="1" dirty="0"/>
              <a:t>Gnomonic</a:t>
            </a:r>
          </a:p>
        </p:txBody>
      </p:sp>
      <p:sp>
        <p:nvSpPr>
          <p:cNvPr id="9" name="TextBox 8">
            <a:extLst>
              <a:ext uri="{FF2B5EF4-FFF2-40B4-BE49-F238E27FC236}">
                <a16:creationId xmlns:a16="http://schemas.microsoft.com/office/drawing/2014/main" id="{0AEB5C02-FF4E-1040-849D-79662C066BBB}"/>
              </a:ext>
            </a:extLst>
          </p:cNvPr>
          <p:cNvSpPr txBox="1"/>
          <p:nvPr/>
        </p:nvSpPr>
        <p:spPr>
          <a:xfrm>
            <a:off x="1004983" y="5316001"/>
            <a:ext cx="1690577" cy="369332"/>
          </a:xfrm>
          <a:prstGeom prst="rect">
            <a:avLst/>
          </a:prstGeom>
          <a:noFill/>
        </p:spPr>
        <p:txBody>
          <a:bodyPr wrap="square" rtlCol="0">
            <a:spAutoFit/>
          </a:bodyPr>
          <a:lstStyle/>
          <a:p>
            <a:r>
              <a:rPr lang="en-US" sz="1800" b="1" dirty="0"/>
              <a:t>Azimuthal</a:t>
            </a:r>
          </a:p>
        </p:txBody>
      </p:sp>
      <p:pic>
        <p:nvPicPr>
          <p:cNvPr id="7170" name="Picture 2" descr="Azimuthal Equidistant Projection (equatorial aspect) Tissot Indicatrix">
            <a:extLst>
              <a:ext uri="{FF2B5EF4-FFF2-40B4-BE49-F238E27FC236}">
                <a16:creationId xmlns:a16="http://schemas.microsoft.com/office/drawing/2014/main" id="{157DE98E-FEEC-F34F-BD72-04A592D646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09" r="23797"/>
          <a:stretch/>
        </p:blipFill>
        <p:spPr bwMode="auto">
          <a:xfrm>
            <a:off x="596129" y="1541999"/>
            <a:ext cx="3755320" cy="361830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undefined">
            <a:extLst>
              <a:ext uri="{FF2B5EF4-FFF2-40B4-BE49-F238E27FC236}">
                <a16:creationId xmlns:a16="http://schemas.microsoft.com/office/drawing/2014/main" id="{9473B622-1C56-8647-A276-EEDBE6E34A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9421" y="1459808"/>
            <a:ext cx="3755320" cy="3755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5390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E6ACF-A9B4-D44F-9261-A14899B7C094}"/>
              </a:ext>
            </a:extLst>
          </p:cNvPr>
          <p:cNvSpPr>
            <a:spLocks noGrp="1"/>
          </p:cNvSpPr>
          <p:nvPr>
            <p:ph type="title"/>
          </p:nvPr>
        </p:nvSpPr>
        <p:spPr>
          <a:xfrm>
            <a:off x="477800" y="491733"/>
            <a:ext cx="11236400" cy="865600"/>
          </a:xfrm>
        </p:spPr>
        <p:txBody>
          <a:bodyPr spcFirstLastPara="1" wrap="square" lIns="91425" tIns="91425" rIns="91425" bIns="91425" anchor="t" anchorCtr="0">
            <a:normAutofit/>
          </a:bodyPr>
          <a:lstStyle/>
          <a:p>
            <a:r>
              <a:rPr lang="en-US" dirty="0"/>
              <a:t>Preserving Interruptions (or continuities)</a:t>
            </a:r>
          </a:p>
        </p:txBody>
      </p:sp>
      <p:pic>
        <p:nvPicPr>
          <p:cNvPr id="9218" name="Picture 2" descr="Projection Properties | GEOG 486: Cartography and Visualization">
            <a:extLst>
              <a:ext uri="{FF2B5EF4-FFF2-40B4-BE49-F238E27FC236}">
                <a16:creationId xmlns:a16="http://schemas.microsoft.com/office/drawing/2014/main" id="{70C750B3-2BD6-F04F-B97D-61096D6B30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814" y="1357333"/>
            <a:ext cx="9854372" cy="440521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047A3CD-60CB-6144-9431-A993F968AF5A}"/>
              </a:ext>
            </a:extLst>
          </p:cNvPr>
          <p:cNvSpPr txBox="1"/>
          <p:nvPr/>
        </p:nvSpPr>
        <p:spPr>
          <a:xfrm>
            <a:off x="1468809" y="5899096"/>
            <a:ext cx="3023678" cy="369332"/>
          </a:xfrm>
          <a:prstGeom prst="rect">
            <a:avLst/>
          </a:prstGeom>
          <a:noFill/>
        </p:spPr>
        <p:txBody>
          <a:bodyPr wrap="square" rtlCol="0">
            <a:spAutoFit/>
          </a:bodyPr>
          <a:lstStyle/>
          <a:p>
            <a:r>
              <a:rPr lang="en-US" sz="1800" b="1" dirty="0"/>
              <a:t>Goodes Homolosine</a:t>
            </a:r>
          </a:p>
        </p:txBody>
      </p:sp>
    </p:spTree>
    <p:extLst>
      <p:ext uri="{BB962C8B-B14F-4D97-AF65-F5344CB8AC3E}">
        <p14:creationId xmlns:p14="http://schemas.microsoft.com/office/powerpoint/2010/main" val="400969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ckminster Fuller's Dymaxion map reveals the near-contiguity of Earth ...">
            <a:extLst>
              <a:ext uri="{FF2B5EF4-FFF2-40B4-BE49-F238E27FC236}">
                <a16:creationId xmlns:a16="http://schemas.microsoft.com/office/drawing/2014/main" id="{0C0ECA20-0EDC-8B43-B0D8-B819F9F39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293" y="129540"/>
            <a:ext cx="11731413" cy="659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030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maxion Map (Fuller Projection) in 3D #3DThursday #3DPrinting ...">
            <a:extLst>
              <a:ext uri="{FF2B5EF4-FFF2-40B4-BE49-F238E27FC236}">
                <a16:creationId xmlns:a16="http://schemas.microsoft.com/office/drawing/2014/main" id="{3218BE6D-DE11-CA49-ADFB-769EB48AB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463" y="0"/>
            <a:ext cx="8347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655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Coordinate Systems</a:t>
            </a:r>
          </a:p>
        </p:txBody>
      </p:sp>
      <p:sp>
        <p:nvSpPr>
          <p:cNvPr id="3" name="Content Placeholder 2"/>
          <p:cNvSpPr>
            <a:spLocks noGrp="1"/>
          </p:cNvSpPr>
          <p:nvPr>
            <p:ph idx="4294967295"/>
          </p:nvPr>
        </p:nvSpPr>
        <p:spPr>
          <a:xfrm>
            <a:off x="834886" y="1536700"/>
            <a:ext cx="7328453" cy="5098016"/>
          </a:xfrm>
        </p:spPr>
        <p:txBody>
          <a:bodyPr numCol="2"/>
          <a:lstStyle/>
          <a:p>
            <a:r>
              <a:rPr lang="en-US" dirty="0"/>
              <a:t>Provide a spatial referencing system to locate points on the earth surface</a:t>
            </a:r>
          </a:p>
          <a:p>
            <a:r>
              <a:rPr lang="en-US" dirty="0"/>
              <a:t>Based on a datum (a reference point)</a:t>
            </a:r>
          </a:p>
          <a:p>
            <a:r>
              <a:rPr lang="en-US" dirty="0"/>
              <a:t>When map data is projected onto a planar surface, we can no longer use a </a:t>
            </a:r>
            <a:r>
              <a:rPr lang="en-US" b="1" dirty="0"/>
              <a:t>spherical</a:t>
            </a:r>
            <a:r>
              <a:rPr lang="en-US" dirty="0"/>
              <a:t> (or geographic) </a:t>
            </a:r>
            <a:r>
              <a:rPr lang="en-US" b="1" dirty="0"/>
              <a:t>coordinate system </a:t>
            </a:r>
            <a:r>
              <a:rPr lang="en-US" dirty="0"/>
              <a:t>(i.e. lat./long.) that is based on angular measurements</a:t>
            </a:r>
          </a:p>
          <a:p>
            <a:r>
              <a:rPr lang="en-US" dirty="0"/>
              <a:t>We now need to use a </a:t>
            </a:r>
            <a:r>
              <a:rPr lang="en-US" b="1" dirty="0"/>
              <a:t>planar</a:t>
            </a:r>
            <a:r>
              <a:rPr lang="en-US" dirty="0"/>
              <a:t> (or Cartesian) coordinate system (i.e. x, y) to reference features on the map</a:t>
            </a:r>
          </a:p>
          <a:p>
            <a:pPr marL="139700" indent="0">
              <a:buNone/>
            </a:pPr>
            <a:endParaRPr lang="en-US" dirty="0"/>
          </a:p>
          <a:p>
            <a:pPr marL="139700" indent="0">
              <a:buNone/>
            </a:pPr>
            <a:endParaRPr lang="en-US" sz="1600" dirty="0"/>
          </a:p>
          <a:p>
            <a:pPr marL="139700" indent="0">
              <a:buNone/>
            </a:pPr>
            <a:endParaRPr lang="en-US" sz="1600" dirty="0"/>
          </a:p>
          <a:p>
            <a:pPr marL="139700" indent="0">
              <a:buNone/>
            </a:pPr>
            <a:endParaRPr lang="en-US" sz="1600" dirty="0"/>
          </a:p>
          <a:p>
            <a:pPr marL="139700" indent="0">
              <a:buNone/>
            </a:pPr>
            <a:endParaRPr lang="en-US" sz="1600" dirty="0"/>
          </a:p>
          <a:p>
            <a:pPr marL="139700" indent="0">
              <a:buNone/>
            </a:pPr>
            <a:endParaRPr lang="en-US" sz="1600" dirty="0"/>
          </a:p>
          <a:p>
            <a:endParaRPr lang="en-US" sz="1600" dirty="0"/>
          </a:p>
          <a:p>
            <a:endParaRPr lang="en-US" dirty="0"/>
          </a:p>
          <a:p>
            <a:endParaRPr lang="en-US" dirty="0"/>
          </a:p>
        </p:txBody>
      </p:sp>
      <p:sp>
        <p:nvSpPr>
          <p:cNvPr id="5" name="TextBox 4">
            <a:extLst>
              <a:ext uri="{FF2B5EF4-FFF2-40B4-BE49-F238E27FC236}">
                <a16:creationId xmlns:a16="http://schemas.microsoft.com/office/drawing/2014/main" id="{192B4B9F-28B4-0040-B7F2-AC53ACD24D7E}"/>
              </a:ext>
            </a:extLst>
          </p:cNvPr>
          <p:cNvSpPr txBox="1"/>
          <p:nvPr/>
        </p:nvSpPr>
        <p:spPr>
          <a:xfrm>
            <a:off x="6096000" y="1536700"/>
            <a:ext cx="5261113" cy="2554545"/>
          </a:xfrm>
          <a:prstGeom prst="rect">
            <a:avLst/>
          </a:prstGeom>
          <a:noFill/>
        </p:spPr>
        <p:txBody>
          <a:bodyPr wrap="square">
            <a:spAutoFit/>
          </a:bodyPr>
          <a:lstStyle/>
          <a:p>
            <a:pPr marL="285750" indent="-285750">
              <a:buFont typeface="Arial" panose="020B0604020202020204" pitchFamily="34" charset="0"/>
              <a:buChar char="•"/>
            </a:pPr>
            <a:r>
              <a:rPr lang="en-US" sz="2000" i="1" dirty="0">
                <a:latin typeface="Roboto" panose="02000000000000000000" pitchFamily="2" charset="0"/>
                <a:ea typeface="Roboto" panose="02000000000000000000" pitchFamily="2" charset="0"/>
                <a:cs typeface="Roboto" panose="02000000000000000000" pitchFamily="2" charset="0"/>
              </a:rPr>
              <a:t>Unprojected</a:t>
            </a:r>
          </a:p>
          <a:p>
            <a:pPr marL="285750" lvl="1"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Based on spherical globe coordinates</a:t>
            </a:r>
          </a:p>
          <a:p>
            <a:pPr marL="285750" lvl="1"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Degrees of latitude and longitude</a:t>
            </a:r>
          </a:p>
          <a:p>
            <a:pPr marL="285750" indent="-285750">
              <a:buFont typeface="Arial" panose="020B0604020202020204" pitchFamily="34" charset="0"/>
              <a:buChar char="•"/>
            </a:pPr>
            <a:endParaRPr lang="en-US" sz="20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2000" i="1" dirty="0">
                <a:latin typeface="Roboto" panose="02000000000000000000" pitchFamily="2" charset="0"/>
                <a:ea typeface="Roboto" panose="02000000000000000000" pitchFamily="2" charset="0"/>
                <a:cs typeface="Roboto" panose="02000000000000000000" pitchFamily="2" charset="0"/>
              </a:rPr>
              <a:t>Projected</a:t>
            </a:r>
          </a:p>
          <a:p>
            <a:pPr marL="285750" lvl="1"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Converts spherical coordinates to planar</a:t>
            </a:r>
          </a:p>
          <a:p>
            <a:pPr marL="285750" lvl="1"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Set of mathematical equations</a:t>
            </a:r>
          </a:p>
          <a:p>
            <a:pPr marL="285750" lvl="1"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Projects 3D coordinates to 2D ma</a:t>
            </a:r>
            <a:r>
              <a:rPr lang="en-US" sz="1600" dirty="0"/>
              <a:t>p</a:t>
            </a:r>
          </a:p>
        </p:txBody>
      </p:sp>
    </p:spTree>
    <p:extLst>
      <p:ext uri="{BB962C8B-B14F-4D97-AF65-F5344CB8AC3E}">
        <p14:creationId xmlns:p14="http://schemas.microsoft.com/office/powerpoint/2010/main" val="1328780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97058" y="478302"/>
            <a:ext cx="11197883" cy="916859"/>
          </a:xfrm>
          <a:noFill/>
          <a:ln w="25400">
            <a:solidFill>
              <a:schemeClr val="dk2"/>
            </a:solidFill>
          </a:ln>
        </p:spPr>
        <p:txBody>
          <a:bodyPr/>
          <a:lstStyle/>
          <a:p>
            <a:pPr eaLnBrk="1" hangingPunct="1"/>
            <a:r>
              <a:rPr lang="en-US" sz="3600" dirty="0">
                <a:highlight>
                  <a:srgbClr val="FFFF00"/>
                </a:highlight>
              </a:rPr>
              <a:t>Representing the shape of the earth as a sphere</a:t>
            </a:r>
          </a:p>
        </p:txBody>
      </p:sp>
      <p:pic>
        <p:nvPicPr>
          <p:cNvPr id="13315" name="Picture 5" descr="Sphere-wireframe"/>
          <p:cNvPicPr>
            <a:picLocks noChangeAspect="1" noChangeArrowheads="1"/>
          </p:cNvPicPr>
          <p:nvPr/>
        </p:nvPicPr>
        <p:blipFill>
          <a:blip r:embed="rId2" cstate="print"/>
          <a:srcRect/>
          <a:stretch>
            <a:fillRect/>
          </a:stretch>
        </p:blipFill>
        <p:spPr bwMode="auto">
          <a:xfrm>
            <a:off x="6638281" y="1395161"/>
            <a:ext cx="4067677" cy="4067677"/>
          </a:xfrm>
          <a:prstGeom prst="rect">
            <a:avLst/>
          </a:prstGeom>
          <a:noFill/>
          <a:ln w="9525">
            <a:noFill/>
            <a:miter lim="800000"/>
            <a:headEnd/>
            <a:tailEnd/>
          </a:ln>
        </p:spPr>
      </p:pic>
      <p:sp>
        <p:nvSpPr>
          <p:cNvPr id="13316" name="Text Box 6"/>
          <p:cNvSpPr txBox="1">
            <a:spLocks noChangeArrowheads="1"/>
          </p:cNvSpPr>
          <p:nvPr/>
        </p:nvSpPr>
        <p:spPr bwMode="auto">
          <a:xfrm>
            <a:off x="6788656" y="5462838"/>
            <a:ext cx="3917302" cy="584775"/>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ndara" panose="020E0502030303020204"/>
                <a:ea typeface="+mn-ea"/>
                <a:cs typeface="+mn-cs"/>
              </a:rPr>
              <a:t>Earth as a </a:t>
            </a:r>
            <a:r>
              <a:rPr kumimoji="0" lang="en-US" sz="3200" b="1" i="0" u="none" strike="noStrike" kern="1200" cap="none" spc="0" normalizeH="0" baseline="0" noProof="0" dirty="0">
                <a:ln>
                  <a:noFill/>
                </a:ln>
                <a:solidFill>
                  <a:srgbClr val="000000"/>
                </a:solidFill>
                <a:effectLst/>
                <a:uLnTx/>
                <a:uFillTx/>
                <a:latin typeface="Candara" panose="020E0502030303020204"/>
                <a:ea typeface="+mn-ea"/>
                <a:cs typeface="+mn-cs"/>
              </a:rPr>
              <a:t>sphere</a:t>
            </a:r>
          </a:p>
        </p:txBody>
      </p:sp>
      <p:pic>
        <p:nvPicPr>
          <p:cNvPr id="13317" name="Picture 5"/>
          <p:cNvPicPr>
            <a:picLocks noChangeAspect="1" noChangeArrowheads="1"/>
          </p:cNvPicPr>
          <p:nvPr/>
        </p:nvPicPr>
        <p:blipFill>
          <a:blip r:embed="rId3" cstate="print"/>
          <a:srcRect/>
          <a:stretch>
            <a:fillRect/>
          </a:stretch>
        </p:blipFill>
        <p:spPr bwMode="auto">
          <a:xfrm>
            <a:off x="1486042" y="1587023"/>
            <a:ext cx="4009895" cy="4009895"/>
          </a:xfrm>
          <a:prstGeom prst="rect">
            <a:avLst/>
          </a:prstGeom>
          <a:noFill/>
          <a:ln w="9525">
            <a:noFill/>
            <a:miter lim="800000"/>
            <a:headEnd/>
            <a:tailEnd/>
          </a:ln>
        </p:spPr>
      </p:pic>
    </p:spTree>
    <p:extLst>
      <p:ext uri="{BB962C8B-B14F-4D97-AF65-F5344CB8AC3E}">
        <p14:creationId xmlns:p14="http://schemas.microsoft.com/office/powerpoint/2010/main" val="3038220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Geographic vs Projected Coordinate Systems</a:t>
            </a:r>
          </a:p>
        </p:txBody>
      </p:sp>
      <p:pic>
        <p:nvPicPr>
          <p:cNvPr id="2050" name="Picture 2" descr="Latitude and longitude values are angles measured from the earth's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307" y="2605225"/>
            <a:ext cx="3310536" cy="331053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867768" y="1683256"/>
            <a:ext cx="4137270" cy="584776"/>
          </a:xfrm>
          <a:prstGeom prst="rect">
            <a:avLst/>
          </a:prstGeom>
          <a:noFill/>
        </p:spPr>
        <p:txBody>
          <a:bodyPr wrap="none" rtlCol="0">
            <a:spAutoFit/>
          </a:bodyPr>
          <a:lstStyle/>
          <a:p>
            <a:r>
              <a:rPr lang="en-US" sz="3200" dirty="0"/>
              <a:t>Geographic (Spherical)</a:t>
            </a:r>
          </a:p>
        </p:txBody>
      </p:sp>
      <p:pic>
        <p:nvPicPr>
          <p:cNvPr id="6" name="Picture 6" descr="cartcoo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6353" y="2614573"/>
            <a:ext cx="4419340" cy="3291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6096000" y="1675219"/>
            <a:ext cx="5255566" cy="584776"/>
          </a:xfrm>
          <a:prstGeom prst="rect">
            <a:avLst/>
          </a:prstGeom>
          <a:noFill/>
        </p:spPr>
        <p:txBody>
          <a:bodyPr wrap="none" rtlCol="0">
            <a:spAutoFit/>
          </a:bodyPr>
          <a:lstStyle/>
          <a:p>
            <a:r>
              <a:rPr lang="en-US" sz="3200"/>
              <a:t>Planar / Cartesion (Projected)</a:t>
            </a:r>
          </a:p>
        </p:txBody>
      </p:sp>
    </p:spTree>
    <p:extLst>
      <p:ext uri="{BB962C8B-B14F-4D97-AF65-F5344CB8AC3E}">
        <p14:creationId xmlns:p14="http://schemas.microsoft.com/office/powerpoint/2010/main" val="3905819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ext Box 6"/>
          <p:cNvSpPr txBox="1">
            <a:spLocks noChangeArrowheads="1"/>
          </p:cNvSpPr>
          <p:nvPr/>
        </p:nvSpPr>
        <p:spPr bwMode="auto">
          <a:xfrm>
            <a:off x="6756597" y="5029133"/>
            <a:ext cx="3626800" cy="646400"/>
          </a:xfrm>
          <a:prstGeom prst="rect">
            <a:avLst/>
          </a:prstGeom>
          <a:noFill/>
          <a:ln>
            <a:noFill/>
          </a:ln>
        </p:spPr>
        <p:txBody>
          <a:bodyPr spcFirstLastPara="1" wrap="square" lIns="91425" tIns="91425" rIns="91425" bIns="91425" anchor="b" anchorCtr="0">
            <a:normAutofit/>
          </a:bodyPr>
          <a:lstStyle/>
          <a:p>
            <a:pPr marL="457200" indent="-317500">
              <a:lnSpc>
                <a:spcPct val="90000"/>
              </a:lnSpc>
              <a:spcAft>
                <a:spcPts val="600"/>
              </a:spcAft>
              <a:buClr>
                <a:schemeClr val="dk1"/>
              </a:buClr>
              <a:buSzPts val="2400"/>
            </a:pPr>
            <a:r>
              <a:rPr lang="en-US" sz="1000" dirty="0">
                <a:solidFill>
                  <a:schemeClr val="dk1"/>
                </a:solidFill>
                <a:latin typeface="Roboto"/>
                <a:ea typeface="Roboto"/>
                <a:cs typeface="Roboto"/>
                <a:sym typeface="Roboto"/>
              </a:rPr>
              <a:t>Universal Transverse Mercator (UTM) includes enough zones to ensure geometric accuracy</a:t>
            </a:r>
          </a:p>
        </p:txBody>
      </p:sp>
      <p:sp>
        <p:nvSpPr>
          <p:cNvPr id="48130" name="Rectangle 2"/>
          <p:cNvSpPr>
            <a:spLocks noGrp="1" noChangeArrowheads="1"/>
          </p:cNvSpPr>
          <p:nvPr>
            <p:ph type="title"/>
          </p:nvPr>
        </p:nvSpPr>
        <p:spPr>
          <a:xfrm>
            <a:off x="477800" y="491733"/>
            <a:ext cx="11236400" cy="865600"/>
          </a:xfrm>
        </p:spPr>
        <p:txBody>
          <a:bodyPr spcFirstLastPara="1" wrap="square" lIns="91425" tIns="91425" rIns="91425" bIns="91425" anchor="t" anchorCtr="0">
            <a:normAutofit/>
          </a:bodyPr>
          <a:lstStyle/>
          <a:p>
            <a:r>
              <a:rPr lang="en-US" dirty="0">
                <a:highlight>
                  <a:srgbClr val="FFFF00"/>
                </a:highlight>
              </a:rPr>
              <a:t>Planar Coordinate System</a:t>
            </a:r>
          </a:p>
        </p:txBody>
      </p:sp>
      <p:pic>
        <p:nvPicPr>
          <p:cNvPr id="48131" name="Picture 1" descr="Intro-02_Michigan_map.tif"/>
          <p:cNvPicPr>
            <a:picLocks noChangeAspect="1"/>
          </p:cNvPicPr>
          <p:nvPr/>
        </p:nvPicPr>
        <p:blipFill>
          <a:blip r:embed="rId2" cstate="print"/>
          <a:stretch>
            <a:fillRect/>
          </a:stretch>
        </p:blipFill>
        <p:spPr bwMode="auto">
          <a:xfrm>
            <a:off x="5540713" y="1830608"/>
            <a:ext cx="6058568" cy="3198525"/>
          </a:xfrm>
          <a:prstGeom prst="rect">
            <a:avLst/>
          </a:prstGeom>
          <a:noFill/>
          <a:ln w="28575" cap="flat" cmpd="sng">
            <a:solidFill>
              <a:schemeClr val="dk1"/>
            </a:solidFill>
            <a:prstDash val="solid"/>
            <a:round/>
            <a:headEnd type="none" w="sm" len="sm"/>
            <a:tailEnd type="none" w="sm" len="sm"/>
          </a:ln>
        </p:spPr>
      </p:pic>
      <p:sp>
        <p:nvSpPr>
          <p:cNvPr id="2" name="TextBox 1"/>
          <p:cNvSpPr txBox="1"/>
          <p:nvPr/>
        </p:nvSpPr>
        <p:spPr>
          <a:xfrm>
            <a:off x="592719" y="1829704"/>
            <a:ext cx="4403352" cy="2631490"/>
          </a:xfrm>
          <a:prstGeom prst="rect">
            <a:avLst/>
          </a:prstGeom>
          <a:noFill/>
        </p:spPr>
        <p:txBody>
          <a:bodyPr wrap="square" rtlCol="0">
            <a:spAutoFit/>
          </a:bodyPr>
          <a:lstStyle/>
          <a:p>
            <a:pPr marL="285750" indent="-285750">
              <a:spcAft>
                <a:spcPts val="600"/>
              </a:spcAft>
              <a:buFont typeface="Arial"/>
              <a:buChar char="•"/>
            </a:pPr>
            <a:r>
              <a:rPr lang="en-US" sz="2000" dirty="0"/>
              <a:t>UTM is not a particular projection or co-ordinate system, but rather </a:t>
            </a:r>
            <a:r>
              <a:rPr lang="en-US" sz="2000" b="1" dirty="0"/>
              <a:t>defines a set of map projections and co-ordinate systems </a:t>
            </a:r>
            <a:r>
              <a:rPr lang="en-US" sz="2000" dirty="0"/>
              <a:t>designed for large scale mapping in all parts of the world. </a:t>
            </a:r>
          </a:p>
          <a:p>
            <a:pPr marL="285750" indent="-285750">
              <a:spcAft>
                <a:spcPts val="600"/>
              </a:spcAft>
              <a:buFont typeface="Arial"/>
              <a:buChar char="•"/>
            </a:pPr>
            <a:r>
              <a:rPr lang="en-US" sz="2000" dirty="0"/>
              <a:t>It comprises 60 different Transverse Mercator projections.</a:t>
            </a:r>
          </a:p>
        </p:txBody>
      </p:sp>
    </p:spTree>
    <p:extLst>
      <p:ext uri="{BB962C8B-B14F-4D97-AF65-F5344CB8AC3E}">
        <p14:creationId xmlns:p14="http://schemas.microsoft.com/office/powerpoint/2010/main" val="3249053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4" name="Rectangle 10"/>
          <p:cNvSpPr>
            <a:spLocks noGrp="1" noChangeArrowheads="1"/>
          </p:cNvSpPr>
          <p:nvPr>
            <p:ph type="title"/>
          </p:nvPr>
        </p:nvSpPr>
        <p:spPr/>
        <p:txBody>
          <a:bodyPr/>
          <a:lstStyle/>
          <a:p>
            <a:pPr eaLnBrk="1" hangingPunct="1"/>
            <a:r>
              <a:rPr lang="en-US" dirty="0">
                <a:highlight>
                  <a:srgbClr val="FFFF00"/>
                </a:highlight>
              </a:rPr>
              <a:t>Universal Transverse Mercator</a:t>
            </a:r>
          </a:p>
        </p:txBody>
      </p:sp>
      <p:sp>
        <p:nvSpPr>
          <p:cNvPr id="83975" name="Rectangle 11"/>
          <p:cNvSpPr>
            <a:spLocks noGrp="1" noChangeArrowheads="1"/>
          </p:cNvSpPr>
          <p:nvPr>
            <p:ph idx="4294967295"/>
          </p:nvPr>
        </p:nvSpPr>
        <p:spPr>
          <a:xfrm>
            <a:off x="914400" y="4823110"/>
            <a:ext cx="8083826" cy="1817667"/>
          </a:xfrm>
        </p:spPr>
        <p:txBody>
          <a:bodyPr/>
          <a:lstStyle/>
          <a:p>
            <a:pPr eaLnBrk="1" hangingPunct="1">
              <a:lnSpc>
                <a:spcPct val="80000"/>
              </a:lnSpc>
            </a:pPr>
            <a:r>
              <a:rPr lang="en-US" sz="2000" dirty="0"/>
              <a:t>Based on Transverse Mercator (cylindrical) projection</a:t>
            </a:r>
          </a:p>
          <a:p>
            <a:pPr eaLnBrk="1" hangingPunct="1">
              <a:lnSpc>
                <a:spcPct val="80000"/>
              </a:lnSpc>
            </a:pPr>
            <a:r>
              <a:rPr lang="en-US" sz="2000" dirty="0"/>
              <a:t>World divided into 60 zones 6 degrees wide</a:t>
            </a:r>
          </a:p>
          <a:p>
            <a:pPr eaLnBrk="1" hangingPunct="1">
              <a:lnSpc>
                <a:spcPct val="80000"/>
              </a:lnSpc>
            </a:pPr>
            <a:r>
              <a:rPr lang="en-US" sz="2000" dirty="0"/>
              <a:t>Distortion is minimal within each zone</a:t>
            </a:r>
          </a:p>
          <a:p>
            <a:pPr eaLnBrk="1" hangingPunct="1">
              <a:lnSpc>
                <a:spcPct val="80000"/>
              </a:lnSpc>
            </a:pPr>
            <a:r>
              <a:rPr lang="en-US" sz="2000" dirty="0"/>
              <a:t>Maps of different areas use best zone</a:t>
            </a:r>
          </a:p>
          <a:p>
            <a:pPr eaLnBrk="1" hangingPunct="1">
              <a:lnSpc>
                <a:spcPct val="80000"/>
              </a:lnSpc>
            </a:pPr>
            <a:r>
              <a:rPr lang="en-US" sz="2000" dirty="0"/>
              <a:t>Best for maps covering small area in one zone</a:t>
            </a:r>
          </a:p>
        </p:txBody>
      </p:sp>
      <p:pic>
        <p:nvPicPr>
          <p:cNvPr id="83982" name="Picture 3"/>
          <p:cNvPicPr>
            <a:picLocks noChangeAspect="1" noChangeArrowheads="1"/>
          </p:cNvPicPr>
          <p:nvPr/>
        </p:nvPicPr>
        <p:blipFill>
          <a:blip r:embed="rId3" cstate="print"/>
          <a:srcRect/>
          <a:stretch>
            <a:fillRect/>
          </a:stretch>
        </p:blipFill>
        <p:spPr bwMode="auto">
          <a:xfrm>
            <a:off x="5715000" y="1371600"/>
            <a:ext cx="4572000" cy="3124200"/>
          </a:xfrm>
          <a:prstGeom prst="rect">
            <a:avLst/>
          </a:prstGeom>
          <a:noFill/>
          <a:ln w="12700">
            <a:solidFill>
              <a:srgbClr val="969696"/>
            </a:solidFill>
            <a:miter lim="800000"/>
            <a:headEnd/>
            <a:tailEnd/>
          </a:ln>
        </p:spPr>
      </p:pic>
      <p:grpSp>
        <p:nvGrpSpPr>
          <p:cNvPr id="83973" name="Group 5"/>
          <p:cNvGrpSpPr>
            <a:grpSpLocks/>
          </p:cNvGrpSpPr>
          <p:nvPr/>
        </p:nvGrpSpPr>
        <p:grpSpPr bwMode="auto">
          <a:xfrm>
            <a:off x="1676400" y="1371601"/>
            <a:ext cx="3733800" cy="3190875"/>
            <a:chOff x="2229" y="7531"/>
            <a:chExt cx="3424" cy="2925"/>
          </a:xfrm>
        </p:grpSpPr>
        <p:pic>
          <p:nvPicPr>
            <p:cNvPr id="83978" name="Picture 6"/>
            <p:cNvPicPr>
              <a:picLocks noChangeAspect="1" noChangeArrowheads="1"/>
            </p:cNvPicPr>
            <p:nvPr/>
          </p:nvPicPr>
          <p:blipFill>
            <a:blip r:embed="rId4" cstate="print"/>
            <a:srcRect/>
            <a:stretch>
              <a:fillRect/>
            </a:stretch>
          </p:blipFill>
          <p:spPr bwMode="auto">
            <a:xfrm>
              <a:off x="2414" y="7531"/>
              <a:ext cx="3193" cy="2925"/>
            </a:xfrm>
            <a:prstGeom prst="rect">
              <a:avLst/>
            </a:prstGeom>
            <a:noFill/>
            <a:ln w="9525">
              <a:noFill/>
              <a:miter lim="800000"/>
              <a:headEnd/>
              <a:tailEnd/>
            </a:ln>
          </p:spPr>
        </p:pic>
        <p:sp>
          <p:nvSpPr>
            <p:cNvPr id="83979" name="AutoShape 7"/>
            <p:cNvSpPr>
              <a:spLocks noChangeArrowheads="1"/>
            </p:cNvSpPr>
            <p:nvPr/>
          </p:nvSpPr>
          <p:spPr bwMode="auto">
            <a:xfrm rot="16200000" flipH="1">
              <a:off x="2619" y="7249"/>
              <a:ext cx="2644" cy="3424"/>
            </a:xfrm>
            <a:prstGeom prst="can">
              <a:avLst>
                <a:gd name="adj" fmla="val 32375"/>
              </a:avLst>
            </a:prstGeom>
            <a:noFill/>
            <a:ln w="19050">
              <a:solidFill>
                <a:srgbClr val="000000"/>
              </a:solidFill>
              <a:round/>
              <a:headEnd/>
              <a:tailEnd/>
            </a:ln>
          </p:spPr>
          <p:txBody>
            <a:bodyPr/>
            <a:lstStyle/>
            <a:p>
              <a:endParaRPr lang="en-US"/>
            </a:p>
          </p:txBody>
        </p:sp>
        <p:sp>
          <p:nvSpPr>
            <p:cNvPr id="83980" name="Text Box 8"/>
            <p:cNvSpPr txBox="1">
              <a:spLocks noChangeArrowheads="1"/>
            </p:cNvSpPr>
            <p:nvPr/>
          </p:nvSpPr>
          <p:spPr bwMode="auto">
            <a:xfrm>
              <a:off x="3127" y="8995"/>
              <a:ext cx="1017" cy="390"/>
            </a:xfrm>
            <a:prstGeom prst="rect">
              <a:avLst/>
            </a:prstGeom>
            <a:noFill/>
            <a:ln w="9525">
              <a:noFill/>
              <a:miter lim="800000"/>
              <a:headEnd/>
              <a:tailEnd/>
            </a:ln>
          </p:spPr>
          <p:txBody>
            <a:bodyPr/>
            <a:lstStyle/>
            <a:p>
              <a:r>
                <a:rPr lang="en-US" sz="1600" b="1" dirty="0">
                  <a:latin typeface="Calibri" pitchFamily="34" charset="0"/>
                  <a:cs typeface="Calibri" pitchFamily="34" charset="0"/>
                </a:rPr>
                <a:t>Zone 16</a:t>
              </a:r>
              <a:endParaRPr lang="en-US" sz="1600" dirty="0">
                <a:latin typeface="Calibri" pitchFamily="34" charset="0"/>
                <a:cs typeface="Calibri" pitchFamily="34" charset="0"/>
              </a:endParaRPr>
            </a:p>
          </p:txBody>
        </p:sp>
        <p:sp>
          <p:nvSpPr>
            <p:cNvPr id="83981" name="Line 9"/>
            <p:cNvSpPr>
              <a:spLocks noChangeShapeType="1"/>
            </p:cNvSpPr>
            <p:nvPr/>
          </p:nvSpPr>
          <p:spPr bwMode="auto">
            <a:xfrm flipV="1">
              <a:off x="4040" y="9049"/>
              <a:ext cx="374" cy="100"/>
            </a:xfrm>
            <a:prstGeom prst="line">
              <a:avLst/>
            </a:prstGeom>
            <a:noFill/>
            <a:ln w="9525">
              <a:solidFill>
                <a:srgbClr val="000000"/>
              </a:solidFill>
              <a:round/>
              <a:headEnd/>
              <a:tailEnd type="triangle" w="med" len="med"/>
            </a:ln>
          </p:spPr>
          <p:txBody>
            <a:bodyPr/>
            <a:lstStyle/>
            <a:p>
              <a:endParaRPr lang="en-US"/>
            </a:p>
          </p:txBody>
        </p:sp>
      </p:grpSp>
      <p:pic>
        <p:nvPicPr>
          <p:cNvPr id="83976" name="Picture 12"/>
          <p:cNvPicPr>
            <a:picLocks noChangeAspect="1" noChangeArrowheads="1"/>
          </p:cNvPicPr>
          <p:nvPr/>
        </p:nvPicPr>
        <p:blipFill>
          <a:blip r:embed="rId5" cstate="print"/>
          <a:srcRect/>
          <a:stretch>
            <a:fillRect/>
          </a:stretch>
        </p:blipFill>
        <p:spPr bwMode="auto">
          <a:xfrm>
            <a:off x="4648200" y="3429001"/>
            <a:ext cx="2057400" cy="1235075"/>
          </a:xfrm>
          <a:prstGeom prst="rect">
            <a:avLst/>
          </a:prstGeom>
          <a:noFill/>
          <a:ln w="28575">
            <a:solidFill>
              <a:srgbClr val="000000"/>
            </a:solidFill>
            <a:miter lim="800000"/>
            <a:headEnd/>
            <a:tailEnd/>
          </a:ln>
        </p:spPr>
      </p:pic>
      <p:sp>
        <p:nvSpPr>
          <p:cNvPr id="83977" name="Line 13"/>
          <p:cNvSpPr>
            <a:spLocks noChangeShapeType="1"/>
          </p:cNvSpPr>
          <p:nvPr/>
        </p:nvSpPr>
        <p:spPr bwMode="auto">
          <a:xfrm flipH="1" flipV="1">
            <a:off x="4114800" y="3200400"/>
            <a:ext cx="533400" cy="228600"/>
          </a:xfrm>
          <a:prstGeom prst="line">
            <a:avLst/>
          </a:prstGeom>
          <a:noFill/>
          <a:ln w="57150">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327109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2"/>
          <p:cNvSpPr>
            <a:spLocks noGrp="1" noChangeArrowheads="1"/>
          </p:cNvSpPr>
          <p:nvPr>
            <p:ph type="title"/>
          </p:nvPr>
        </p:nvSpPr>
        <p:spPr/>
        <p:txBody>
          <a:bodyPr/>
          <a:lstStyle/>
          <a:p>
            <a:pPr eaLnBrk="1" hangingPunct="1"/>
            <a:r>
              <a:rPr lang="en-US" dirty="0">
                <a:highlight>
                  <a:srgbClr val="FFFF00"/>
                </a:highlight>
              </a:rPr>
              <a:t>State Plane System</a:t>
            </a:r>
          </a:p>
        </p:txBody>
      </p:sp>
      <p:sp>
        <p:nvSpPr>
          <p:cNvPr id="84997" name="Rectangle 3"/>
          <p:cNvSpPr>
            <a:spLocks noGrp="1" noChangeArrowheads="1"/>
          </p:cNvSpPr>
          <p:nvPr>
            <p:ph idx="4294967295"/>
          </p:nvPr>
        </p:nvSpPr>
        <p:spPr>
          <a:xfrm>
            <a:off x="583096" y="1402701"/>
            <a:ext cx="8229600" cy="4525963"/>
          </a:xfrm>
        </p:spPr>
        <p:txBody>
          <a:bodyPr/>
          <a:lstStyle/>
          <a:p>
            <a:pPr eaLnBrk="1" hangingPunct="1"/>
            <a:r>
              <a:rPr lang="en-US" sz="2800" dirty="0"/>
              <a:t>States divided into one or more zones identified by a unique FIPS number</a:t>
            </a:r>
          </a:p>
          <a:p>
            <a:pPr eaLnBrk="1" hangingPunct="1"/>
            <a:r>
              <a:rPr lang="en-US" sz="2800" dirty="0"/>
              <a:t>A projection and parameters are established for each zone to achieve desired accuracy</a:t>
            </a:r>
          </a:p>
          <a:p>
            <a:pPr lvl="1" eaLnBrk="1" hangingPunct="1"/>
            <a:r>
              <a:rPr lang="en-US" sz="2400" dirty="0"/>
              <a:t>Transverse Mercator, Lambert Conformal Conic, and Oblique Mercator are standard projections used</a:t>
            </a:r>
          </a:p>
          <a:p>
            <a:pPr eaLnBrk="1" hangingPunct="1"/>
            <a:r>
              <a:rPr lang="en-US" sz="2800" dirty="0"/>
              <a:t>Several varieties in common use</a:t>
            </a:r>
          </a:p>
          <a:p>
            <a:pPr lvl="1" eaLnBrk="1" hangingPunct="1"/>
            <a:r>
              <a:rPr lang="en-US" sz="2400" dirty="0"/>
              <a:t>State Plane NAD 1927 uses feet</a:t>
            </a:r>
          </a:p>
          <a:p>
            <a:pPr lvl="1" eaLnBrk="1" hangingPunct="1"/>
            <a:r>
              <a:rPr lang="en-US" sz="2400" dirty="0"/>
              <a:t>State Plane NAD 1983 uses meters</a:t>
            </a:r>
          </a:p>
          <a:p>
            <a:pPr lvl="1" eaLnBrk="1" hangingPunct="1"/>
            <a:r>
              <a:rPr lang="en-US" sz="2400" dirty="0"/>
              <a:t>Some choose to use NAD 1983 (feet)</a:t>
            </a:r>
          </a:p>
          <a:p>
            <a:pPr eaLnBrk="1" hangingPunct="1"/>
            <a:endParaRPr lang="en-US" sz="2800" dirty="0"/>
          </a:p>
        </p:txBody>
      </p:sp>
      <p:pic>
        <p:nvPicPr>
          <p:cNvPr id="84998" name="Picture 4"/>
          <p:cNvPicPr>
            <a:picLocks noChangeAspect="1" noChangeArrowheads="1"/>
          </p:cNvPicPr>
          <p:nvPr/>
        </p:nvPicPr>
        <p:blipFill>
          <a:blip r:embed="rId3" cstate="print"/>
          <a:srcRect/>
          <a:stretch>
            <a:fillRect/>
          </a:stretch>
        </p:blipFill>
        <p:spPr bwMode="auto">
          <a:xfrm>
            <a:off x="8077201" y="4343401"/>
            <a:ext cx="2219325" cy="942975"/>
          </a:xfrm>
          <a:prstGeom prst="rect">
            <a:avLst/>
          </a:prstGeom>
          <a:noFill/>
          <a:ln w="28575">
            <a:solidFill>
              <a:srgbClr val="000000"/>
            </a:solidFill>
            <a:miter lim="800000"/>
            <a:headEnd/>
            <a:tailEnd/>
          </a:ln>
        </p:spPr>
      </p:pic>
      <p:pic>
        <p:nvPicPr>
          <p:cNvPr id="84999" name="Picture 5"/>
          <p:cNvPicPr>
            <a:picLocks noChangeAspect="1" noChangeArrowheads="1"/>
          </p:cNvPicPr>
          <p:nvPr/>
        </p:nvPicPr>
        <p:blipFill>
          <a:blip r:embed="rId4" cstate="print"/>
          <a:srcRect/>
          <a:stretch>
            <a:fillRect/>
          </a:stretch>
        </p:blipFill>
        <p:spPr bwMode="auto">
          <a:xfrm>
            <a:off x="8001000" y="5486400"/>
            <a:ext cx="2438400" cy="108585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4109500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0" y="6245225"/>
            <a:ext cx="3860800" cy="476250"/>
          </a:xfrm>
          <a:prstGeom prst="rect">
            <a:avLst/>
          </a:prstGeom>
        </p:spPr>
        <p:txBody>
          <a:bodyPr/>
          <a:lstStyle/>
          <a:p>
            <a:pPr>
              <a:defRPr/>
            </a:pPr>
            <a:r>
              <a:rPr lang="en-US"/>
              <a:t>3- </a:t>
            </a:r>
            <a:fld id="{90B42E01-CBF0-4059-9266-A485BEE64C84}" type="slidenum">
              <a:rPr lang="en-US" smtClean="0"/>
              <a:pPr>
                <a:defRPr/>
              </a:pPr>
              <a:t>44</a:t>
            </a:fld>
            <a:endParaRPr lang="en-US" dirty="0"/>
          </a:p>
        </p:txBody>
      </p:sp>
      <p:sp>
        <p:nvSpPr>
          <p:cNvPr id="86020" name="Rectangle 2"/>
          <p:cNvSpPr>
            <a:spLocks noChangeArrowheads="1"/>
          </p:cNvSpPr>
          <p:nvPr/>
        </p:nvSpPr>
        <p:spPr bwMode="auto">
          <a:xfrm>
            <a:off x="1524000" y="0"/>
            <a:ext cx="9144000" cy="6858000"/>
          </a:xfrm>
          <a:prstGeom prst="rect">
            <a:avLst/>
          </a:prstGeom>
          <a:solidFill>
            <a:schemeClr val="bg1"/>
          </a:solidFill>
          <a:ln w="9525">
            <a:solidFill>
              <a:schemeClr val="tx1"/>
            </a:solidFill>
            <a:miter lim="800000"/>
            <a:headEnd/>
            <a:tailEnd/>
          </a:ln>
        </p:spPr>
        <p:txBody>
          <a:bodyPr wrap="none" anchor="ctr"/>
          <a:lstStyle/>
          <a:p>
            <a:endParaRPr lang="en-US"/>
          </a:p>
        </p:txBody>
      </p:sp>
      <p:pic>
        <p:nvPicPr>
          <p:cNvPr id="86021" name="Picture 3"/>
          <p:cNvPicPr>
            <a:picLocks noChangeAspect="1" noChangeArrowheads="1"/>
          </p:cNvPicPr>
          <p:nvPr/>
        </p:nvPicPr>
        <p:blipFill>
          <a:blip r:embed="rId3" cstate="print"/>
          <a:srcRect/>
          <a:stretch>
            <a:fillRect/>
          </a:stretch>
        </p:blipFill>
        <p:spPr bwMode="auto">
          <a:xfrm>
            <a:off x="1524000" y="47626"/>
            <a:ext cx="8229600" cy="6810375"/>
          </a:xfrm>
          <a:prstGeom prst="rect">
            <a:avLst/>
          </a:prstGeom>
          <a:noFill/>
          <a:ln w="9525">
            <a:noFill/>
            <a:miter lim="800000"/>
            <a:headEnd/>
            <a:tailEnd/>
          </a:ln>
        </p:spPr>
      </p:pic>
      <p:sp>
        <p:nvSpPr>
          <p:cNvPr id="86022" name="Rectangle 4"/>
          <p:cNvSpPr>
            <a:spLocks noChangeArrowheads="1"/>
          </p:cNvSpPr>
          <p:nvPr/>
        </p:nvSpPr>
        <p:spPr bwMode="auto">
          <a:xfrm>
            <a:off x="9677400" y="0"/>
            <a:ext cx="76200" cy="6858000"/>
          </a:xfrm>
          <a:prstGeom prst="rect">
            <a:avLst/>
          </a:prstGeom>
          <a:solidFill>
            <a:schemeClr val="bg1"/>
          </a:solidFill>
          <a:ln w="9525">
            <a:noFill/>
            <a:miter lim="800000"/>
            <a:headEnd/>
            <a:tailEnd/>
          </a:ln>
        </p:spPr>
        <p:txBody>
          <a:bodyPr wrap="none" anchor="ctr"/>
          <a:lstStyle/>
          <a:p>
            <a:endParaRPr lang="en-US"/>
          </a:p>
        </p:txBody>
      </p:sp>
      <p:sp>
        <p:nvSpPr>
          <p:cNvPr id="86023" name="Text Box 5"/>
          <p:cNvSpPr txBox="1">
            <a:spLocks noChangeArrowheads="1"/>
          </p:cNvSpPr>
          <p:nvPr/>
        </p:nvSpPr>
        <p:spPr bwMode="auto">
          <a:xfrm>
            <a:off x="7772401" y="152401"/>
            <a:ext cx="2390463" cy="461665"/>
          </a:xfrm>
          <a:prstGeom prst="rect">
            <a:avLst/>
          </a:prstGeom>
          <a:noFill/>
          <a:ln w="9525">
            <a:noFill/>
            <a:miter lim="800000"/>
            <a:headEnd/>
            <a:tailEnd/>
          </a:ln>
        </p:spPr>
        <p:txBody>
          <a:bodyPr wrap="none">
            <a:spAutoFit/>
          </a:bodyPr>
          <a:lstStyle/>
          <a:p>
            <a:r>
              <a:rPr lang="en-US" sz="2400">
                <a:latin typeface="Calibri" pitchFamily="34" charset="0"/>
                <a:cs typeface="Calibri" pitchFamily="34" charset="0"/>
              </a:rPr>
              <a:t>State Plane Zones</a:t>
            </a:r>
          </a:p>
        </p:txBody>
      </p:sp>
      <p:sp>
        <p:nvSpPr>
          <p:cNvPr id="86024" name="Text Box 6"/>
          <p:cNvSpPr txBox="1">
            <a:spLocks noChangeArrowheads="1"/>
          </p:cNvSpPr>
          <p:nvPr/>
        </p:nvSpPr>
        <p:spPr bwMode="auto">
          <a:xfrm>
            <a:off x="5791200" y="5029200"/>
            <a:ext cx="2362200" cy="523220"/>
          </a:xfrm>
          <a:prstGeom prst="rect">
            <a:avLst/>
          </a:prstGeom>
          <a:noFill/>
          <a:ln w="9525">
            <a:noFill/>
            <a:miter lim="800000"/>
            <a:headEnd/>
            <a:tailEnd/>
          </a:ln>
        </p:spPr>
        <p:txBody>
          <a:bodyPr>
            <a:spAutoFit/>
          </a:bodyPr>
          <a:lstStyle/>
          <a:p>
            <a:pPr>
              <a:spcBef>
                <a:spcPct val="50000"/>
              </a:spcBef>
            </a:pPr>
            <a:r>
              <a:rPr lang="en-US" sz="1400" b="1" dirty="0">
                <a:latin typeface="Calibri" pitchFamily="34" charset="0"/>
                <a:cs typeface="Calibri" pitchFamily="34" charset="0"/>
              </a:rPr>
              <a:t>East-west zones typically Lambert Conformal Conic</a:t>
            </a:r>
          </a:p>
        </p:txBody>
      </p:sp>
      <p:sp>
        <p:nvSpPr>
          <p:cNvPr id="86025" name="Text Box 7"/>
          <p:cNvSpPr txBox="1">
            <a:spLocks noChangeArrowheads="1"/>
          </p:cNvSpPr>
          <p:nvPr/>
        </p:nvSpPr>
        <p:spPr bwMode="auto">
          <a:xfrm>
            <a:off x="9067800" y="2590801"/>
            <a:ext cx="1143000" cy="954107"/>
          </a:xfrm>
          <a:prstGeom prst="rect">
            <a:avLst/>
          </a:prstGeom>
          <a:solidFill>
            <a:schemeClr val="bg1"/>
          </a:solidFill>
          <a:ln w="9525">
            <a:noFill/>
            <a:miter lim="800000"/>
            <a:headEnd/>
            <a:tailEnd/>
          </a:ln>
        </p:spPr>
        <p:txBody>
          <a:bodyPr>
            <a:spAutoFit/>
          </a:bodyPr>
          <a:lstStyle/>
          <a:p>
            <a:pPr>
              <a:spcBef>
                <a:spcPct val="50000"/>
              </a:spcBef>
            </a:pPr>
            <a:r>
              <a:rPr lang="en-US" sz="1400" b="1">
                <a:latin typeface="Calibri" pitchFamily="34" charset="0"/>
                <a:cs typeface="Calibri" pitchFamily="34" charset="0"/>
              </a:rPr>
              <a:t>N-S zones usually Transverse Mercator</a:t>
            </a:r>
          </a:p>
        </p:txBody>
      </p:sp>
      <p:pic>
        <p:nvPicPr>
          <p:cNvPr id="86026" name="Picture 8"/>
          <p:cNvPicPr>
            <a:picLocks noChangeAspect="1" noChangeArrowheads="1"/>
          </p:cNvPicPr>
          <p:nvPr/>
        </p:nvPicPr>
        <p:blipFill>
          <a:blip r:embed="rId4" cstate="print"/>
          <a:srcRect/>
          <a:stretch>
            <a:fillRect/>
          </a:stretch>
        </p:blipFill>
        <p:spPr bwMode="auto">
          <a:xfrm>
            <a:off x="5867400" y="5610225"/>
            <a:ext cx="2438400" cy="1085850"/>
          </a:xfrm>
          <a:prstGeom prst="rect">
            <a:avLst/>
          </a:prstGeom>
          <a:noFill/>
          <a:ln w="28575">
            <a:solidFill>
              <a:srgbClr val="000000"/>
            </a:solidFill>
            <a:miter lim="800000"/>
            <a:headEnd/>
            <a:tailEnd/>
          </a:ln>
        </p:spPr>
      </p:pic>
      <p:sp>
        <p:nvSpPr>
          <p:cNvPr id="86027" name="Line 9"/>
          <p:cNvSpPr>
            <a:spLocks noChangeShapeType="1"/>
          </p:cNvSpPr>
          <p:nvPr/>
        </p:nvSpPr>
        <p:spPr bwMode="auto">
          <a:xfrm flipH="1" flipV="1">
            <a:off x="5562600" y="4619625"/>
            <a:ext cx="304800" cy="990600"/>
          </a:xfrm>
          <a:prstGeom prst="line">
            <a:avLst/>
          </a:prstGeom>
          <a:noFill/>
          <a:ln w="57150">
            <a:solidFill>
              <a:schemeClr val="tx1"/>
            </a:solidFill>
            <a:round/>
            <a:headEnd/>
            <a:tailEnd type="triangle" w="med" len="med"/>
          </a:ln>
        </p:spPr>
        <p:txBody>
          <a:bodyPr/>
          <a:lstStyle/>
          <a:p>
            <a:endParaRPr lang="en-US"/>
          </a:p>
        </p:txBody>
      </p:sp>
      <p:pic>
        <p:nvPicPr>
          <p:cNvPr id="86028" name="Picture 10"/>
          <p:cNvPicPr>
            <a:picLocks noChangeAspect="1" noChangeArrowheads="1"/>
          </p:cNvPicPr>
          <p:nvPr/>
        </p:nvPicPr>
        <p:blipFill>
          <a:blip r:embed="rId5" cstate="print"/>
          <a:srcRect/>
          <a:stretch>
            <a:fillRect/>
          </a:stretch>
        </p:blipFill>
        <p:spPr bwMode="auto">
          <a:xfrm>
            <a:off x="5638800" y="685800"/>
            <a:ext cx="2495550" cy="933450"/>
          </a:xfrm>
          <a:prstGeom prst="rect">
            <a:avLst/>
          </a:prstGeom>
          <a:noFill/>
          <a:ln w="28575">
            <a:solidFill>
              <a:srgbClr val="000000"/>
            </a:solidFill>
            <a:miter lim="800000"/>
            <a:headEnd/>
            <a:tailEnd/>
          </a:ln>
        </p:spPr>
      </p:pic>
      <p:pic>
        <p:nvPicPr>
          <p:cNvPr id="86029" name="Picture 11"/>
          <p:cNvPicPr>
            <a:picLocks noChangeAspect="1" noChangeArrowheads="1"/>
          </p:cNvPicPr>
          <p:nvPr/>
        </p:nvPicPr>
        <p:blipFill>
          <a:blip r:embed="rId6" cstate="print"/>
          <a:srcRect/>
          <a:stretch>
            <a:fillRect/>
          </a:stretch>
        </p:blipFill>
        <p:spPr bwMode="auto">
          <a:xfrm>
            <a:off x="8267700" y="4114801"/>
            <a:ext cx="2400300" cy="942975"/>
          </a:xfrm>
          <a:prstGeom prst="rect">
            <a:avLst/>
          </a:prstGeom>
          <a:noFill/>
          <a:ln w="28575">
            <a:solidFill>
              <a:srgbClr val="000000"/>
            </a:solidFill>
            <a:miter lim="800000"/>
            <a:headEnd/>
            <a:tailEnd/>
          </a:ln>
        </p:spPr>
      </p:pic>
      <p:sp>
        <p:nvSpPr>
          <p:cNvPr id="86030" name="Line 12"/>
          <p:cNvSpPr>
            <a:spLocks noChangeShapeType="1"/>
          </p:cNvSpPr>
          <p:nvPr/>
        </p:nvSpPr>
        <p:spPr bwMode="auto">
          <a:xfrm flipH="1" flipV="1">
            <a:off x="7772400" y="4419600"/>
            <a:ext cx="457200" cy="76200"/>
          </a:xfrm>
          <a:prstGeom prst="line">
            <a:avLst/>
          </a:prstGeom>
          <a:noFill/>
          <a:ln w="57150">
            <a:solidFill>
              <a:schemeClr val="tx1"/>
            </a:solidFill>
            <a:round/>
            <a:headEnd/>
            <a:tailEnd type="triangle" w="med" len="med"/>
          </a:ln>
        </p:spPr>
        <p:txBody>
          <a:bodyPr/>
          <a:lstStyle/>
          <a:p>
            <a:endParaRPr lang="en-US"/>
          </a:p>
        </p:txBody>
      </p:sp>
      <p:sp>
        <p:nvSpPr>
          <p:cNvPr id="86031" name="Line 13"/>
          <p:cNvSpPr>
            <a:spLocks noChangeShapeType="1"/>
          </p:cNvSpPr>
          <p:nvPr/>
        </p:nvSpPr>
        <p:spPr bwMode="auto">
          <a:xfrm>
            <a:off x="8153400" y="1219200"/>
            <a:ext cx="533400" cy="228600"/>
          </a:xfrm>
          <a:prstGeom prst="line">
            <a:avLst/>
          </a:prstGeom>
          <a:noFill/>
          <a:ln w="57150">
            <a:solidFill>
              <a:schemeClr val="tx1"/>
            </a:solidFill>
            <a:round/>
            <a:headEnd/>
            <a:tailEnd type="triangle" w="med" len="med"/>
          </a:ln>
        </p:spPr>
        <p:txBody>
          <a:bodyPr/>
          <a:lstStyle/>
          <a:p>
            <a:endParaRPr lang="en-US"/>
          </a:p>
        </p:txBody>
      </p:sp>
      <p:sp>
        <p:nvSpPr>
          <p:cNvPr id="86032" name="Text Box 15"/>
          <p:cNvSpPr txBox="1">
            <a:spLocks noChangeArrowheads="1"/>
          </p:cNvSpPr>
          <p:nvPr/>
        </p:nvSpPr>
        <p:spPr bwMode="auto">
          <a:xfrm>
            <a:off x="1681163" y="6353175"/>
            <a:ext cx="1644650" cy="304800"/>
          </a:xfrm>
          <a:prstGeom prst="rect">
            <a:avLst/>
          </a:prstGeom>
          <a:noFill/>
          <a:ln w="9525">
            <a:noFill/>
            <a:miter lim="800000"/>
            <a:headEnd/>
            <a:tailEnd/>
          </a:ln>
        </p:spPr>
        <p:txBody>
          <a:bodyPr>
            <a:spAutoFit/>
          </a:bodyPr>
          <a:lstStyle/>
          <a:p>
            <a:pPr>
              <a:spcBef>
                <a:spcPct val="50000"/>
              </a:spcBef>
            </a:pPr>
            <a:r>
              <a:rPr lang="en-US" sz="1400" b="1">
                <a:latin typeface="Calibri" pitchFamily="34" charset="0"/>
                <a:cs typeface="Calibri" pitchFamily="34" charset="0"/>
              </a:rPr>
              <a:t>Oblique Mercator</a:t>
            </a:r>
          </a:p>
        </p:txBody>
      </p:sp>
      <p:sp>
        <p:nvSpPr>
          <p:cNvPr id="86033" name="Line 16"/>
          <p:cNvSpPr>
            <a:spLocks noChangeShapeType="1"/>
          </p:cNvSpPr>
          <p:nvPr/>
        </p:nvSpPr>
        <p:spPr bwMode="auto">
          <a:xfrm flipV="1">
            <a:off x="2006601" y="5548314"/>
            <a:ext cx="703263" cy="827087"/>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8953966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7C8C543-D44F-0B40-8C9E-A17312CF61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1563" y="0"/>
            <a:ext cx="4968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560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0F36C-5B22-1C47-B493-3EFE6F551494}"/>
              </a:ext>
            </a:extLst>
          </p:cNvPr>
          <p:cNvSpPr>
            <a:spLocks noGrp="1"/>
          </p:cNvSpPr>
          <p:nvPr>
            <p:ph type="title"/>
          </p:nvPr>
        </p:nvSpPr>
        <p:spPr/>
        <p:txBody>
          <a:bodyPr/>
          <a:lstStyle/>
          <a:p>
            <a:r>
              <a:rPr lang="en-US" dirty="0">
                <a:highlight>
                  <a:srgbClr val="FFFF00"/>
                </a:highlight>
              </a:rPr>
              <a:t>Do we really need projections?</a:t>
            </a:r>
          </a:p>
        </p:txBody>
      </p:sp>
      <p:pic>
        <p:nvPicPr>
          <p:cNvPr id="3" name="Picture 6" descr="Diagram, text&#10;&#10;Description automatically generated">
            <a:extLst>
              <a:ext uri="{FF2B5EF4-FFF2-40B4-BE49-F238E27FC236}">
                <a16:creationId xmlns:a16="http://schemas.microsoft.com/office/drawing/2014/main" id="{CF27C0C5-8A7F-4044-ABF6-9F82C725613A}"/>
              </a:ext>
            </a:extLst>
          </p:cNvPr>
          <p:cNvPicPr>
            <a:picLocks noChangeAspect="1"/>
          </p:cNvPicPr>
          <p:nvPr/>
        </p:nvPicPr>
        <p:blipFill>
          <a:blip r:embed="rId2"/>
          <a:stretch>
            <a:fillRect/>
          </a:stretch>
        </p:blipFill>
        <p:spPr>
          <a:xfrm>
            <a:off x="2849880" y="1492523"/>
            <a:ext cx="6208773" cy="4810448"/>
          </a:xfrm>
          <a:prstGeom prst="rect">
            <a:avLst/>
          </a:prstGeom>
        </p:spPr>
      </p:pic>
    </p:spTree>
    <p:extLst>
      <p:ext uri="{BB962C8B-B14F-4D97-AF65-F5344CB8AC3E}">
        <p14:creationId xmlns:p14="http://schemas.microsoft.com/office/powerpoint/2010/main" val="3398053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city&#10;&#10;Description automatically generated">
            <a:extLst>
              <a:ext uri="{FF2B5EF4-FFF2-40B4-BE49-F238E27FC236}">
                <a16:creationId xmlns:a16="http://schemas.microsoft.com/office/drawing/2014/main" id="{CCDC9F93-4C98-6F43-B1FD-D1189ED15D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120" y="-2588"/>
            <a:ext cx="9506174" cy="6860588"/>
          </a:xfrm>
          <a:prstGeom prst="rect">
            <a:avLst/>
          </a:prstGeom>
        </p:spPr>
      </p:pic>
    </p:spTree>
    <p:extLst>
      <p:ext uri="{BB962C8B-B14F-4D97-AF65-F5344CB8AC3E}">
        <p14:creationId xmlns:p14="http://schemas.microsoft.com/office/powerpoint/2010/main" val="27693207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FB8F6-84D7-FA4B-B417-F1BB8013842E}"/>
              </a:ext>
            </a:extLst>
          </p:cNvPr>
          <p:cNvSpPr>
            <a:spLocks noGrp="1"/>
          </p:cNvSpPr>
          <p:nvPr>
            <p:ph type="title"/>
          </p:nvPr>
        </p:nvSpPr>
        <p:spPr/>
        <p:txBody>
          <a:bodyPr/>
          <a:lstStyle/>
          <a:p>
            <a:r>
              <a:rPr lang="en-US" dirty="0">
                <a:highlight>
                  <a:srgbClr val="FFFF00"/>
                </a:highlight>
              </a:rPr>
              <a:t>BIG IDEAS</a:t>
            </a:r>
          </a:p>
        </p:txBody>
      </p:sp>
      <p:sp>
        <p:nvSpPr>
          <p:cNvPr id="3" name="TextBox 2">
            <a:extLst>
              <a:ext uri="{FF2B5EF4-FFF2-40B4-BE49-F238E27FC236}">
                <a16:creationId xmlns:a16="http://schemas.microsoft.com/office/drawing/2014/main" id="{0C0483FE-EE95-7044-905C-C05B7CCAB13C}"/>
              </a:ext>
            </a:extLst>
          </p:cNvPr>
          <p:cNvSpPr txBox="1"/>
          <p:nvPr/>
        </p:nvSpPr>
        <p:spPr>
          <a:xfrm>
            <a:off x="808383" y="1683026"/>
            <a:ext cx="9700591" cy="4216539"/>
          </a:xfrm>
          <a:prstGeom prst="rect">
            <a:avLst/>
          </a:prstGeom>
          <a:noFill/>
        </p:spPr>
        <p:txBody>
          <a:bodyPr wrap="square" rtlCol="0">
            <a:spAutoFit/>
          </a:bodyPr>
          <a:lstStyle/>
          <a:p>
            <a:pPr marL="342900" indent="-342900">
              <a:buFont typeface="Arial" panose="020B0604020202020204" pitchFamily="34" charset="0"/>
              <a:buChar char="•"/>
            </a:pPr>
            <a:r>
              <a:rPr lang="en-US" sz="2000" dirty="0"/>
              <a:t>All projections distort, all projections preserve. It’s up to you the cartographer as to what you want to preserve and you’re willing to distort.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Two types of coordinate systems, 2D and 3D.</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A lot of the time when we’re mapping we’re working at a scale that doesn’t require us to be too concerned about choosing the right projection </a:t>
            </a:r>
            <a:r>
              <a:rPr lang="en-US" sz="2000" dirty="0" err="1"/>
              <a:t>eg.</a:t>
            </a:r>
            <a:r>
              <a:rPr lang="en-US" sz="2000" dirty="0"/>
              <a:t> we can’t see the different distortions.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But you still need a projection, so choose a locally appropriate projection and keep it simple.</a:t>
            </a:r>
          </a:p>
          <a:p>
            <a:pPr lvl="2"/>
            <a:endParaRPr lang="en-US" sz="2000" dirty="0"/>
          </a:p>
          <a:p>
            <a:endParaRPr lang="en-US" dirty="0"/>
          </a:p>
          <a:p>
            <a:endParaRPr lang="en-US" dirty="0"/>
          </a:p>
        </p:txBody>
      </p:sp>
    </p:spTree>
    <p:extLst>
      <p:ext uri="{BB962C8B-B14F-4D97-AF65-F5344CB8AC3E}">
        <p14:creationId xmlns:p14="http://schemas.microsoft.com/office/powerpoint/2010/main" val="404338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0000" y="2712592"/>
            <a:ext cx="10272000" cy="1122400"/>
          </a:xfrm>
        </p:spPr>
        <p:txBody>
          <a:bodyPr wrap="square" anchor="t">
            <a:normAutofit/>
          </a:bodyPr>
          <a:lstStyle/>
          <a:p>
            <a:r>
              <a:rPr lang="en-US" dirty="0">
                <a:highlight>
                  <a:srgbClr val="FFFF00"/>
                </a:highlight>
              </a:rPr>
              <a:t>Lab Prep</a:t>
            </a:r>
          </a:p>
        </p:txBody>
      </p:sp>
    </p:spTree>
    <p:extLst>
      <p:ext uri="{BB962C8B-B14F-4D97-AF65-F5344CB8AC3E}">
        <p14:creationId xmlns:p14="http://schemas.microsoft.com/office/powerpoint/2010/main" val="139588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w="25400">
            <a:solidFill>
              <a:schemeClr val="dk2"/>
            </a:solidFill>
          </a:ln>
        </p:spPr>
        <p:txBody>
          <a:bodyPr/>
          <a:lstStyle/>
          <a:p>
            <a:pPr eaLnBrk="1" hangingPunct="1"/>
            <a:r>
              <a:rPr lang="en-US" sz="3600" b="1" dirty="0">
                <a:highlight>
                  <a:srgbClr val="FFFF00"/>
                </a:highlight>
              </a:rPr>
              <a:t>The earth as a geoid</a:t>
            </a:r>
          </a:p>
        </p:txBody>
      </p:sp>
      <p:sp>
        <p:nvSpPr>
          <p:cNvPr id="15363" name="Text Box 4"/>
          <p:cNvSpPr txBox="1">
            <a:spLocks noChangeArrowheads="1"/>
          </p:cNvSpPr>
          <p:nvPr/>
        </p:nvSpPr>
        <p:spPr bwMode="auto">
          <a:xfrm>
            <a:off x="4226723" y="4992289"/>
            <a:ext cx="7548554" cy="1200328"/>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ndara" panose="020E0502030303020204"/>
                <a:ea typeface="+mn-ea"/>
                <a:cs typeface="+mn-cs"/>
              </a:rPr>
              <a:t>A model that accounts for more regional bulges and</a:t>
            </a:r>
            <a:r>
              <a:rPr kumimoji="0" lang="en-US" sz="2400" b="0" i="0" u="none" strike="noStrike" kern="1200" cap="none" spc="0" normalizeH="0" noProof="0" dirty="0">
                <a:ln>
                  <a:noFill/>
                </a:ln>
                <a:solidFill>
                  <a:srgbClr val="000000"/>
                </a:solidFill>
                <a:effectLst/>
                <a:uLnTx/>
                <a:uFillTx/>
                <a:latin typeface="Candara" panose="020E0502030303020204"/>
                <a:ea typeface="+mn-ea"/>
                <a:cs typeface="+mn-cs"/>
              </a:rPr>
              <a:t> </a:t>
            </a:r>
            <a:r>
              <a:rPr kumimoji="0" lang="en-US" sz="2400" b="0" i="0" u="none" strike="noStrike" kern="1200" cap="none" spc="0" normalizeH="0" baseline="0" noProof="0" dirty="0">
                <a:ln>
                  <a:noFill/>
                </a:ln>
                <a:solidFill>
                  <a:srgbClr val="000000"/>
                </a:solidFill>
                <a:effectLst/>
                <a:uLnTx/>
                <a:uFillTx/>
                <a:latin typeface="Candara" panose="020E0502030303020204"/>
                <a:ea typeface="+mn-ea"/>
                <a:cs typeface="+mn-cs"/>
              </a:rPr>
              <a:t>depressions on the Earth than an ellipsoid </a:t>
            </a:r>
            <a:r>
              <a:rPr kumimoji="0" lang="mr-IN" sz="2400" b="0" i="0" u="none" strike="noStrike" kern="1200" cap="none" spc="0" normalizeH="0" baseline="0" noProof="0" dirty="0">
                <a:ln>
                  <a:noFill/>
                </a:ln>
                <a:solidFill>
                  <a:srgbClr val="000000"/>
                </a:solidFill>
                <a:effectLst/>
                <a:uLnTx/>
                <a:uFillTx/>
                <a:latin typeface="Candara" panose="020E0502030303020204"/>
                <a:ea typeface="+mn-ea"/>
                <a:cs typeface="+mn-cs"/>
              </a:rPr>
              <a:t>–</a:t>
            </a:r>
            <a:r>
              <a:rPr kumimoji="0" lang="en-US" sz="2400" b="0" i="0" u="none" strike="noStrike" kern="1200" cap="none" spc="0" normalizeH="0" baseline="0" noProof="0" dirty="0">
                <a:ln>
                  <a:noFill/>
                </a:ln>
                <a:solidFill>
                  <a:srgbClr val="000000"/>
                </a:solidFill>
                <a:effectLst/>
                <a:uLnTx/>
                <a:uFillTx/>
                <a:latin typeface="Candara" panose="020E0502030303020204"/>
                <a:ea typeface="+mn-ea"/>
                <a:cs typeface="+mn-cs"/>
              </a:rPr>
              <a:t> irregular shape that defines zero</a:t>
            </a:r>
            <a:r>
              <a:rPr kumimoji="0" lang="en-US" sz="2400" b="0" i="0" u="none" strike="noStrike" kern="1200" cap="none" spc="0" normalizeH="0" noProof="0" dirty="0">
                <a:ln>
                  <a:noFill/>
                </a:ln>
                <a:solidFill>
                  <a:srgbClr val="000000"/>
                </a:solidFill>
                <a:effectLst/>
                <a:uLnTx/>
                <a:uFillTx/>
                <a:latin typeface="Candara" panose="020E0502030303020204"/>
                <a:ea typeface="+mn-ea"/>
                <a:cs typeface="+mn-cs"/>
              </a:rPr>
              <a:t> elevation</a:t>
            </a:r>
            <a:endParaRPr kumimoji="0" lang="en-US" sz="2400" b="0" i="0" u="none" strike="noStrike" kern="1200" cap="none" spc="0" normalizeH="0" baseline="0" noProof="0" dirty="0">
              <a:ln>
                <a:noFill/>
              </a:ln>
              <a:solidFill>
                <a:srgbClr val="000000"/>
              </a:solidFill>
              <a:effectLst/>
              <a:uLnTx/>
              <a:uFillTx/>
              <a:latin typeface="Candara" panose="020E0502030303020204"/>
              <a:ea typeface="+mn-ea"/>
              <a:cs typeface="+mn-cs"/>
            </a:endParaRPr>
          </a:p>
        </p:txBody>
      </p:sp>
      <p:pic>
        <p:nvPicPr>
          <p:cNvPr id="15364" name="Picture 9" descr="fig3-5"/>
          <p:cNvPicPr>
            <a:picLocks noChangeAspect="1" noChangeArrowheads="1"/>
          </p:cNvPicPr>
          <p:nvPr/>
        </p:nvPicPr>
        <p:blipFill>
          <a:blip r:embed="rId2" cstate="print"/>
          <a:srcRect/>
          <a:stretch>
            <a:fillRect/>
          </a:stretch>
        </p:blipFill>
        <p:spPr bwMode="auto">
          <a:xfrm>
            <a:off x="4876800" y="1714500"/>
            <a:ext cx="3429000" cy="3429000"/>
          </a:xfrm>
          <a:prstGeom prst="rect">
            <a:avLst/>
          </a:prstGeom>
          <a:noFill/>
          <a:ln w="9525">
            <a:noFill/>
            <a:miter lim="800000"/>
            <a:headEnd/>
            <a:tailEnd/>
          </a:ln>
        </p:spPr>
      </p:pic>
      <p:sp>
        <p:nvSpPr>
          <p:cNvPr id="15367" name="Line 12"/>
          <p:cNvSpPr>
            <a:spLocks noChangeShapeType="1"/>
          </p:cNvSpPr>
          <p:nvPr/>
        </p:nvSpPr>
        <p:spPr bwMode="auto">
          <a:xfrm flipH="1">
            <a:off x="7848600" y="2220876"/>
            <a:ext cx="457200" cy="457200"/>
          </a:xfrm>
          <a:prstGeom prst="line">
            <a:avLst/>
          </a:prstGeom>
          <a:noFill/>
          <a:ln w="9525">
            <a:solidFill>
              <a:schemeClr val="tx1"/>
            </a:solidFill>
            <a:round/>
            <a:headEnd/>
            <a:tailEnd type="triangle" w="med" len="me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ndara" panose="020E0502030303020204"/>
              <a:ea typeface="+mn-ea"/>
              <a:cs typeface="+mn-cs"/>
            </a:endParaRPr>
          </a:p>
        </p:txBody>
      </p:sp>
      <p:sp>
        <p:nvSpPr>
          <p:cNvPr id="15368" name="Text Box 13"/>
          <p:cNvSpPr txBox="1">
            <a:spLocks noChangeArrowheads="1"/>
          </p:cNvSpPr>
          <p:nvPr/>
        </p:nvSpPr>
        <p:spPr bwMode="auto">
          <a:xfrm>
            <a:off x="8305800" y="1357333"/>
            <a:ext cx="2133600" cy="1200150"/>
          </a:xfrm>
          <a:prstGeom prst="rect">
            <a:avLst/>
          </a:prstGeom>
          <a:noFill/>
          <a:ln w="9525">
            <a:solidFill>
              <a:schemeClr val="tx1"/>
            </a:solidFill>
            <a:miter lim="800000"/>
            <a:headEnd/>
            <a:tailEnd/>
          </a:ln>
        </p:spPr>
        <p:txBody>
          <a:bodyPr>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ndara" panose="020E0502030303020204"/>
                <a:ea typeface="+mn-ea"/>
                <a:cs typeface="+mn-cs"/>
              </a:rPr>
              <a:t>Bulges and depressions result from variations in local gravity</a:t>
            </a:r>
          </a:p>
        </p:txBody>
      </p:sp>
      <p:sp>
        <p:nvSpPr>
          <p:cNvPr id="2" name="Rectangle 1"/>
          <p:cNvSpPr/>
          <p:nvPr/>
        </p:nvSpPr>
        <p:spPr>
          <a:xfrm>
            <a:off x="210455" y="6336504"/>
            <a:ext cx="5947812" cy="646331"/>
          </a:xfrm>
          <a:prstGeom prst="rect">
            <a:avLst/>
          </a:prstGeom>
        </p:spPr>
        <p:txBody>
          <a:bodyPr wrap="none">
            <a:spAutoFit/>
          </a:bodyPr>
          <a:lstStyle/>
          <a:p>
            <a:r>
              <a:rPr lang="en-US"/>
              <a:t>More here - </a:t>
            </a:r>
            <a:r>
              <a:rPr lang="en-US">
                <a:hlinkClick r:id="rId3"/>
              </a:rPr>
              <a:t>https://oceanservice.noaa.gov/facts/geoid.html</a:t>
            </a:r>
            <a:endParaRPr lang="en-US"/>
          </a:p>
          <a:p>
            <a:endParaRPr lang="en-US"/>
          </a:p>
        </p:txBody>
      </p:sp>
      <p:sp>
        <p:nvSpPr>
          <p:cNvPr id="3" name="Rectangle 2"/>
          <p:cNvSpPr/>
          <p:nvPr/>
        </p:nvSpPr>
        <p:spPr>
          <a:xfrm>
            <a:off x="569392" y="1536174"/>
            <a:ext cx="3316809" cy="3785652"/>
          </a:xfrm>
          <a:prstGeom prst="rect">
            <a:avLst/>
          </a:prstGeom>
        </p:spPr>
        <p:txBody>
          <a:bodyPr wrap="square">
            <a:spAutoFit/>
          </a:bodyPr>
          <a:lstStyle/>
          <a:p>
            <a:r>
              <a:rPr lang="en-US" sz="2400" dirty="0"/>
              <a:t>The shape that the ocean surface would take under the influence of the gravity and rotation of Earth alone, if other influences such as winds and tides were absent</a:t>
            </a:r>
          </a:p>
          <a:p>
            <a:endParaRPr lang="en-US" sz="2400" dirty="0"/>
          </a:p>
        </p:txBody>
      </p:sp>
    </p:spTree>
    <p:extLst>
      <p:ext uri="{BB962C8B-B14F-4D97-AF65-F5344CB8AC3E}">
        <p14:creationId xmlns:p14="http://schemas.microsoft.com/office/powerpoint/2010/main" val="2838827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“Define Projection” vs “Project” in </a:t>
            </a:r>
            <a:r>
              <a:rPr lang="en-US" dirty="0" err="1">
                <a:highlight>
                  <a:srgbClr val="FFFF00"/>
                </a:highlight>
              </a:rPr>
              <a:t>Arcmap</a:t>
            </a:r>
            <a:endParaRPr lang="en-US" dirty="0">
              <a:highlight>
                <a:srgbClr val="FFFF00"/>
              </a:highlight>
            </a:endParaRPr>
          </a:p>
        </p:txBody>
      </p:sp>
      <p:sp>
        <p:nvSpPr>
          <p:cNvPr id="5" name="Text Placeholder 4"/>
          <p:cNvSpPr>
            <a:spLocks noGrp="1"/>
          </p:cNvSpPr>
          <p:nvPr>
            <p:ph type="body" idx="4294967295"/>
          </p:nvPr>
        </p:nvSpPr>
        <p:spPr>
          <a:xfrm>
            <a:off x="708025" y="2353384"/>
            <a:ext cx="5386388" cy="639762"/>
          </a:xfrm>
        </p:spPr>
        <p:txBody>
          <a:bodyPr/>
          <a:lstStyle/>
          <a:p>
            <a:r>
              <a:rPr lang="en-US" b="1" i="1" dirty="0"/>
              <a:t>Define Projection Tool</a:t>
            </a:r>
          </a:p>
        </p:txBody>
      </p:sp>
      <p:sp>
        <p:nvSpPr>
          <p:cNvPr id="3" name="Content Placeholder 2"/>
          <p:cNvSpPr>
            <a:spLocks noGrp="1"/>
          </p:cNvSpPr>
          <p:nvPr>
            <p:ph sz="half" idx="4294967295"/>
          </p:nvPr>
        </p:nvSpPr>
        <p:spPr>
          <a:xfrm>
            <a:off x="708025" y="2932747"/>
            <a:ext cx="5386388" cy="3951288"/>
          </a:xfrm>
        </p:spPr>
        <p:txBody>
          <a:bodyPr>
            <a:normAutofit/>
          </a:bodyPr>
          <a:lstStyle/>
          <a:p>
            <a:r>
              <a:rPr lang="en-US" dirty="0"/>
              <a:t>What you use when the data has no defined coordinate system</a:t>
            </a:r>
          </a:p>
          <a:p>
            <a:r>
              <a:rPr lang="en-US" dirty="0"/>
              <a:t>When you run the “Define Projection” tool, the tool does not change the projection. It only changes the metadata describing the current projection of the dataset.</a:t>
            </a:r>
          </a:p>
          <a:p>
            <a:r>
              <a:rPr lang="en-US" dirty="0"/>
              <a:t>BUT, You have to know what projection the data is in to run this tool</a:t>
            </a:r>
            <a:r>
              <a:rPr lang="en-US" dirty="0">
                <a:effectLst/>
              </a:rPr>
              <a:t> </a:t>
            </a:r>
            <a:endParaRPr lang="en-US" dirty="0"/>
          </a:p>
        </p:txBody>
      </p:sp>
      <p:sp>
        <p:nvSpPr>
          <p:cNvPr id="6" name="Text Placeholder 5"/>
          <p:cNvSpPr>
            <a:spLocks noGrp="1"/>
          </p:cNvSpPr>
          <p:nvPr>
            <p:ph type="body" sz="quarter" idx="4294967295"/>
          </p:nvPr>
        </p:nvSpPr>
        <p:spPr>
          <a:xfrm>
            <a:off x="6802438" y="2373313"/>
            <a:ext cx="5389562" cy="639762"/>
          </a:xfrm>
        </p:spPr>
        <p:txBody>
          <a:bodyPr/>
          <a:lstStyle/>
          <a:p>
            <a:r>
              <a:rPr lang="en-US" b="1" i="1" dirty="0"/>
              <a:t>Project Tool</a:t>
            </a:r>
          </a:p>
        </p:txBody>
      </p:sp>
      <p:sp>
        <p:nvSpPr>
          <p:cNvPr id="7" name="Content Placeholder 6"/>
          <p:cNvSpPr>
            <a:spLocks noGrp="1"/>
          </p:cNvSpPr>
          <p:nvPr>
            <p:ph sz="quarter" idx="4294967295"/>
          </p:nvPr>
        </p:nvSpPr>
        <p:spPr>
          <a:xfrm>
            <a:off x="6802438" y="2906712"/>
            <a:ext cx="4451350" cy="3143568"/>
          </a:xfrm>
        </p:spPr>
        <p:txBody>
          <a:bodyPr>
            <a:normAutofit/>
          </a:bodyPr>
          <a:lstStyle/>
          <a:p>
            <a:r>
              <a:rPr lang="en-US" dirty="0"/>
              <a:t>Converts the projected coordinate system of your data to another coordinate system</a:t>
            </a:r>
          </a:p>
          <a:p>
            <a:r>
              <a:rPr lang="en-US" dirty="0"/>
              <a:t>This is the tool to use if your data is currently in latitude and longitude and you want to project it to a Projected Coordinate system OR if it is in one projected coordinate system (like State Plane) and you want it in another (like UTM)</a:t>
            </a:r>
            <a:r>
              <a:rPr lang="en-US" dirty="0">
                <a:effectLst/>
              </a:rPr>
              <a:t> </a:t>
            </a:r>
            <a:endParaRPr lang="en-US" dirty="0"/>
          </a:p>
        </p:txBody>
      </p:sp>
      <p:sp>
        <p:nvSpPr>
          <p:cNvPr id="4" name="Rectangle 3"/>
          <p:cNvSpPr/>
          <p:nvPr/>
        </p:nvSpPr>
        <p:spPr>
          <a:xfrm>
            <a:off x="619029" y="1664987"/>
            <a:ext cx="10953941" cy="400110"/>
          </a:xfrm>
          <a:prstGeom prst="rect">
            <a:avLst/>
          </a:prstGeom>
        </p:spPr>
        <p:txBody>
          <a:bodyPr wrap="square">
            <a:spAutoFit/>
          </a:bodyPr>
          <a:lstStyle/>
          <a:p>
            <a:r>
              <a:rPr lang="en-US" sz="2000" dirty="0" err="1"/>
              <a:t>Arcmap</a:t>
            </a:r>
            <a:r>
              <a:rPr lang="en-US" sz="2000" dirty="0"/>
              <a:t> has 2 tools related to projection that have similar names, so it can be confusing</a:t>
            </a:r>
          </a:p>
        </p:txBody>
      </p:sp>
    </p:spTree>
    <p:extLst>
      <p:ext uri="{BB962C8B-B14F-4D97-AF65-F5344CB8AC3E}">
        <p14:creationId xmlns:p14="http://schemas.microsoft.com/office/powerpoint/2010/main" val="2915370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4E6E700-92BF-4F1F-2926-E8E3A324BC82}"/>
              </a:ext>
            </a:extLst>
          </p:cNvPr>
          <p:cNvSpPr>
            <a:spLocks noGrp="1"/>
          </p:cNvSpPr>
          <p:nvPr>
            <p:ph type="body" idx="1"/>
          </p:nvPr>
        </p:nvSpPr>
        <p:spPr/>
        <p:txBody>
          <a:bodyPr/>
          <a:lstStyle/>
          <a:p>
            <a:pPr>
              <a:buClr>
                <a:schemeClr val="bg2"/>
              </a:buClr>
            </a:pPr>
            <a:r>
              <a:rPr lang="en-US" sz="2400" dirty="0"/>
              <a:t>Define Coordinate System</a:t>
            </a:r>
          </a:p>
          <a:p>
            <a:pPr>
              <a:buClr>
                <a:schemeClr val="bg2"/>
              </a:buClr>
            </a:pPr>
            <a:r>
              <a:rPr lang="en-US" sz="2400" dirty="0"/>
              <a:t>Transform Projections</a:t>
            </a:r>
          </a:p>
          <a:p>
            <a:pPr>
              <a:buClr>
                <a:schemeClr val="bg2"/>
              </a:buClr>
            </a:pPr>
            <a:r>
              <a:rPr lang="en-US" sz="2400" dirty="0"/>
              <a:t>Sort attribute table</a:t>
            </a:r>
          </a:p>
          <a:p>
            <a:pPr>
              <a:buClr>
                <a:schemeClr val="bg2"/>
              </a:buClr>
            </a:pPr>
            <a:r>
              <a:rPr lang="en-US" sz="2400" dirty="0"/>
              <a:t>Symbology:</a:t>
            </a:r>
          </a:p>
          <a:p>
            <a:pPr lvl="1">
              <a:buClr>
                <a:schemeClr val="bg2"/>
              </a:buClr>
            </a:pPr>
            <a:r>
              <a:rPr lang="en-US" sz="2400" dirty="0"/>
              <a:t>Graduated Colors</a:t>
            </a:r>
          </a:p>
          <a:p>
            <a:pPr lvl="1">
              <a:buClr>
                <a:schemeClr val="bg2"/>
              </a:buClr>
            </a:pPr>
            <a:r>
              <a:rPr lang="en-US" sz="2400" dirty="0"/>
              <a:t>Classification</a:t>
            </a:r>
          </a:p>
          <a:p>
            <a:pPr lvl="1">
              <a:buClr>
                <a:schemeClr val="bg2"/>
              </a:buClr>
            </a:pPr>
            <a:r>
              <a:rPr lang="en-US" sz="2400" dirty="0"/>
              <a:t>Normalization</a:t>
            </a:r>
          </a:p>
          <a:p>
            <a:pPr lvl="1">
              <a:buClr>
                <a:schemeClr val="bg2"/>
              </a:buClr>
            </a:pPr>
            <a:r>
              <a:rPr lang="en-US" sz="2400" dirty="0"/>
              <a:t>Color Schemes</a:t>
            </a:r>
          </a:p>
          <a:p>
            <a:pPr>
              <a:buClr>
                <a:schemeClr val="bg2"/>
              </a:buClr>
            </a:pPr>
            <a:r>
              <a:rPr lang="en-US" sz="2400" dirty="0"/>
              <a:t>Using ArcGIS Help</a:t>
            </a:r>
          </a:p>
        </p:txBody>
      </p:sp>
      <p:sp>
        <p:nvSpPr>
          <p:cNvPr id="2" name="Title 1">
            <a:extLst>
              <a:ext uri="{FF2B5EF4-FFF2-40B4-BE49-F238E27FC236}">
                <a16:creationId xmlns:a16="http://schemas.microsoft.com/office/drawing/2014/main" id="{99775A13-650D-E6B4-B576-8734055E5571}"/>
              </a:ext>
            </a:extLst>
          </p:cNvPr>
          <p:cNvSpPr>
            <a:spLocks noGrp="1"/>
          </p:cNvSpPr>
          <p:nvPr>
            <p:ph type="title"/>
          </p:nvPr>
        </p:nvSpPr>
        <p:spPr>
          <a:xfrm>
            <a:off x="477800" y="494467"/>
            <a:ext cx="11236400" cy="865600"/>
          </a:xfrm>
        </p:spPr>
        <p:txBody>
          <a:bodyPr/>
          <a:lstStyle/>
          <a:p>
            <a:r>
              <a:rPr lang="en-US" dirty="0">
                <a:highlight>
                  <a:srgbClr val="FFFF00"/>
                </a:highlight>
              </a:rPr>
              <a:t>Lab 2 operations</a:t>
            </a:r>
          </a:p>
        </p:txBody>
      </p:sp>
      <p:sp>
        <p:nvSpPr>
          <p:cNvPr id="8" name="Content Placeholder 7">
            <a:extLst>
              <a:ext uri="{FF2B5EF4-FFF2-40B4-BE49-F238E27FC236}">
                <a16:creationId xmlns:a16="http://schemas.microsoft.com/office/drawing/2014/main" id="{60D8D610-22E0-58F5-EA92-009D00D9629B}"/>
              </a:ext>
            </a:extLst>
          </p:cNvPr>
          <p:cNvSpPr>
            <a:spLocks noGrp="1"/>
          </p:cNvSpPr>
          <p:nvPr>
            <p:ph sz="half" idx="4294967295"/>
          </p:nvPr>
        </p:nvSpPr>
        <p:spPr>
          <a:xfrm>
            <a:off x="6700520" y="1523551"/>
            <a:ext cx="4165600" cy="4525963"/>
          </a:xfrm>
        </p:spPr>
        <p:txBody>
          <a:bodyPr/>
          <a:lstStyle/>
          <a:p>
            <a:r>
              <a:rPr lang="en-US" sz="2400" dirty="0"/>
              <a:t>Insert Map Layout</a:t>
            </a:r>
          </a:p>
          <a:p>
            <a:r>
              <a:rPr lang="en-US" sz="2400" dirty="0"/>
              <a:t>Insert Map Frame</a:t>
            </a:r>
          </a:p>
          <a:p>
            <a:r>
              <a:rPr lang="en-US" sz="2400" dirty="0"/>
              <a:t>Insert Scale bar, legend, north arrow</a:t>
            </a:r>
          </a:p>
          <a:p>
            <a:r>
              <a:rPr lang="en-US" sz="2400" dirty="0"/>
              <a:t>Insert dynamic and fixed text</a:t>
            </a:r>
          </a:p>
          <a:p>
            <a:r>
              <a:rPr lang="en-US" sz="2400" dirty="0"/>
              <a:t>Edit legend text</a:t>
            </a:r>
          </a:p>
          <a:p>
            <a:r>
              <a:rPr lang="en-US" sz="2400" dirty="0"/>
              <a:t>Insert inset map</a:t>
            </a:r>
          </a:p>
          <a:p>
            <a:r>
              <a:rPr lang="en-US" sz="2400" dirty="0"/>
              <a:t>Save project file</a:t>
            </a:r>
          </a:p>
          <a:p>
            <a:r>
              <a:rPr lang="en-US" sz="2400" dirty="0"/>
              <a:t>Export to PNG</a:t>
            </a:r>
          </a:p>
        </p:txBody>
      </p:sp>
    </p:spTree>
    <p:extLst>
      <p:ext uri="{BB962C8B-B14F-4D97-AF65-F5344CB8AC3E}">
        <p14:creationId xmlns:p14="http://schemas.microsoft.com/office/powerpoint/2010/main" val="121870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77800" y="491732"/>
            <a:ext cx="11236400" cy="1339277"/>
          </a:xfrm>
          <a:noFill/>
          <a:ln w="31750">
            <a:solidFill>
              <a:schemeClr val="dk2"/>
            </a:solidFill>
          </a:ln>
        </p:spPr>
        <p:txBody>
          <a:bodyPr/>
          <a:lstStyle/>
          <a:p>
            <a:pPr eaLnBrk="1" hangingPunct="1"/>
            <a:r>
              <a:rPr lang="en-US" sz="3600" b="1" dirty="0">
                <a:highlight>
                  <a:srgbClr val="FFFF00"/>
                </a:highlight>
              </a:rPr>
              <a:t>Representing the shape of </a:t>
            </a:r>
            <a:br>
              <a:rPr lang="en-US" sz="3600" b="1" dirty="0">
                <a:highlight>
                  <a:srgbClr val="FFFF00"/>
                </a:highlight>
              </a:rPr>
            </a:br>
            <a:r>
              <a:rPr lang="en-US" sz="3600" b="1" dirty="0">
                <a:highlight>
                  <a:srgbClr val="FFFF00"/>
                </a:highlight>
              </a:rPr>
              <a:t>the earth as an Ellipsoid</a:t>
            </a:r>
          </a:p>
        </p:txBody>
      </p:sp>
      <p:sp>
        <p:nvSpPr>
          <p:cNvPr id="14339" name="Text Box 5"/>
          <p:cNvSpPr txBox="1">
            <a:spLocks noChangeArrowheads="1"/>
          </p:cNvSpPr>
          <p:nvPr/>
        </p:nvSpPr>
        <p:spPr bwMode="auto">
          <a:xfrm>
            <a:off x="783252" y="2371844"/>
            <a:ext cx="5461431" cy="3477875"/>
          </a:xfrm>
          <a:prstGeom prst="rect">
            <a:avLst/>
          </a:prstGeom>
          <a:noFill/>
          <a:ln w="9525">
            <a:noFill/>
            <a:miter lim="800000"/>
            <a:headEnd/>
            <a:tailEnd/>
          </a:ln>
        </p:spPr>
        <p:txBody>
          <a:bodyPr wrap="square">
            <a:spAutoFit/>
          </a:bodyPr>
          <a:lstStyle/>
          <a:p>
            <a:pPr marL="342900" marR="0" lvl="0" indent="-342900" defTabSz="4572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We commonly represent the geoid shaped Earth as an </a:t>
            </a:r>
            <a:r>
              <a:rPr kumimoji="0" lang="en-US" sz="2200" b="1" i="0" u="none" strike="noStrike" kern="1200" cap="none" spc="0" normalizeH="0" baseline="0" noProof="0" dirty="0">
                <a:ln>
                  <a:noFill/>
                </a:ln>
                <a:solidFill>
                  <a:srgbClr val="000000"/>
                </a:solidFill>
                <a:effectLst/>
                <a:uLnTx/>
                <a:uFillTx/>
                <a:latin typeface="Candara" panose="020E0502030303020204"/>
                <a:ea typeface="+mn-ea"/>
                <a:cs typeface="+mn-cs"/>
              </a:rPr>
              <a:t>oblate</a:t>
            </a: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 </a:t>
            </a:r>
            <a:r>
              <a:rPr kumimoji="0" lang="en-US" sz="2200" b="1" i="0" u="none" strike="noStrike" kern="1200" cap="none" spc="0" normalizeH="0" baseline="0" noProof="0" dirty="0">
                <a:ln>
                  <a:noFill/>
                </a:ln>
                <a:solidFill>
                  <a:srgbClr val="000000"/>
                </a:solidFill>
                <a:effectLst/>
                <a:uLnTx/>
                <a:uFillTx/>
                <a:latin typeface="Candara" panose="020E0502030303020204"/>
                <a:ea typeface="+mn-ea"/>
                <a:cs typeface="+mn-cs"/>
              </a:rPr>
              <a:t>spheroid</a:t>
            </a: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 </a:t>
            </a:r>
            <a:r>
              <a:rPr lang="en-US" sz="2200" kern="1200" dirty="0">
                <a:latin typeface="Candara" panose="020E0502030303020204"/>
                <a:ea typeface="+mn-ea"/>
                <a:cs typeface="+mn-cs"/>
              </a:rPr>
              <a:t>aka</a:t>
            </a: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 </a:t>
            </a:r>
            <a:r>
              <a:rPr kumimoji="0" lang="en-US" sz="2200" b="1" i="0" u="none" strike="noStrike" kern="1200" cap="none" spc="0" normalizeH="0" baseline="0" noProof="0" dirty="0">
                <a:ln>
                  <a:noFill/>
                </a:ln>
                <a:solidFill>
                  <a:srgbClr val="000000"/>
                </a:solidFill>
                <a:effectLst/>
                <a:uLnTx/>
                <a:uFillTx/>
                <a:latin typeface="Candara" panose="020E0502030303020204"/>
                <a:ea typeface="+mn-ea"/>
                <a:cs typeface="+mn-cs"/>
              </a:rPr>
              <a:t>ellipsoid</a:t>
            </a: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 </a:t>
            </a:r>
          </a:p>
          <a:p>
            <a:pPr marL="342900" marR="0" lvl="0" indent="-342900" defTabSz="4572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lang="en-US" sz="2200" kern="1200" dirty="0">
                <a:latin typeface="Candara" panose="020E0502030303020204"/>
                <a:ea typeface="+mn-ea"/>
                <a:cs typeface="+mn-cs"/>
              </a:rPr>
              <a:t>An ellipsoid is a </a:t>
            </a:r>
            <a:r>
              <a:rPr kumimoji="0" lang="en-US" sz="2200" b="0" i="0" u="none" strike="noStrike" kern="1200" cap="none" spc="0" normalizeH="0" baseline="0" noProof="0" dirty="0">
                <a:ln>
                  <a:noFill/>
                </a:ln>
                <a:solidFill>
                  <a:srgbClr val="000000"/>
                </a:solidFill>
                <a:effectLst/>
                <a:uLnTx/>
                <a:uFillTx/>
                <a:latin typeface="Candara" panose="020E0502030303020204"/>
                <a:ea typeface="+mn-ea"/>
                <a:cs typeface="+mn-cs"/>
              </a:rPr>
              <a:t>model of the Earth as a slightly ‘flattened’ sphere </a:t>
            </a:r>
          </a:p>
          <a:p>
            <a:pPr marL="342900" marR="0" lvl="0" indent="-342900" defTabSz="4572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lang="en-US" sz="2200" kern="1200" dirty="0">
                <a:latin typeface="Candara" panose="020E0502030303020204"/>
                <a:ea typeface="+mn-ea"/>
                <a:cs typeface="+mn-cs"/>
              </a:rPr>
              <a:t>Mapping things requires LATITUDE and LONGITUDE, meaning a grid system. To map things we place a gird system on top of a 3D model aka </a:t>
            </a:r>
            <a:r>
              <a:rPr lang="en-US" sz="2200" b="1" kern="1200" dirty="0">
                <a:latin typeface="Candara" panose="020E0502030303020204"/>
                <a:ea typeface="+mn-ea"/>
                <a:cs typeface="+mn-cs"/>
              </a:rPr>
              <a:t>Ellipsoid</a:t>
            </a:r>
            <a:endParaRPr lang="en-US" sz="2200" kern="1200" dirty="0">
              <a:latin typeface="Candara" panose="020E0502030303020204"/>
              <a:ea typeface="+mn-ea"/>
              <a:cs typeface="+mn-cs"/>
            </a:endParaRPr>
          </a:p>
        </p:txBody>
      </p:sp>
      <p:pic>
        <p:nvPicPr>
          <p:cNvPr id="14340" name="Picture 6" descr="OblateSpheroid"/>
          <p:cNvPicPr>
            <a:picLocks noChangeAspect="1" noChangeArrowheads="1"/>
          </p:cNvPicPr>
          <p:nvPr/>
        </p:nvPicPr>
        <p:blipFill>
          <a:blip r:embed="rId2" cstate="print"/>
          <a:srcRect/>
          <a:stretch>
            <a:fillRect/>
          </a:stretch>
        </p:blipFill>
        <p:spPr bwMode="auto">
          <a:xfrm>
            <a:off x="6412185" y="2039655"/>
            <a:ext cx="4996563" cy="3834679"/>
          </a:xfrm>
          <a:prstGeom prst="rect">
            <a:avLst/>
          </a:prstGeom>
          <a:noFill/>
          <a:ln w="9525">
            <a:noFill/>
            <a:miter lim="800000"/>
            <a:headEnd/>
            <a:tailEnd/>
          </a:ln>
        </p:spPr>
      </p:pic>
    </p:spTree>
    <p:extLst>
      <p:ext uri="{BB962C8B-B14F-4D97-AF65-F5344CB8AC3E}">
        <p14:creationId xmlns:p14="http://schemas.microsoft.com/office/powerpoint/2010/main" val="1901164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What do we use for mapping?</a:t>
            </a:r>
          </a:p>
        </p:txBody>
      </p:sp>
      <p:sp>
        <p:nvSpPr>
          <p:cNvPr id="3" name="Content Placeholder 2"/>
          <p:cNvSpPr>
            <a:spLocks noGrp="1"/>
          </p:cNvSpPr>
          <p:nvPr>
            <p:ph type="body" idx="4294967295"/>
          </p:nvPr>
        </p:nvSpPr>
        <p:spPr>
          <a:xfrm>
            <a:off x="751535" y="1505490"/>
            <a:ext cx="4551363" cy="4076700"/>
          </a:xfrm>
        </p:spPr>
        <p:txBody>
          <a:bodyPr>
            <a:normAutofit lnSpcReduction="10000"/>
          </a:bodyPr>
          <a:lstStyle/>
          <a:p>
            <a:pPr marL="139700" indent="0">
              <a:buNone/>
            </a:pPr>
            <a:endParaRPr lang="en-US" dirty="0"/>
          </a:p>
          <a:p>
            <a:r>
              <a:rPr lang="en-US" dirty="0"/>
              <a:t>We use </a:t>
            </a:r>
            <a:r>
              <a:rPr lang="en-US" b="1" dirty="0"/>
              <a:t>ellipsoids</a:t>
            </a:r>
            <a:r>
              <a:rPr lang="en-US" dirty="0"/>
              <a:t> and shift them relative to the geoid to determine best-fit.</a:t>
            </a:r>
          </a:p>
          <a:p>
            <a:endParaRPr lang="en-US" dirty="0"/>
          </a:p>
          <a:p>
            <a:r>
              <a:rPr lang="en-US" dirty="0"/>
              <a:t>There is a diversity of ellipsoids that we can use to serve as an approximation of our earth.</a:t>
            </a:r>
          </a:p>
          <a:p>
            <a:endParaRPr lang="en-US" dirty="0"/>
          </a:p>
          <a:p>
            <a:r>
              <a:rPr lang="en-US" dirty="0"/>
              <a:t>Many ellipsoids were created to best suit specific countries.</a:t>
            </a:r>
          </a:p>
          <a:p>
            <a:pPr marL="139700" indent="0">
              <a:buNone/>
            </a:pPr>
            <a:endParaRPr lang="en-US" dirty="0"/>
          </a:p>
          <a:p>
            <a:r>
              <a:rPr lang="en-US" b="1" dirty="0"/>
              <a:t>Datasets based on different ellipsoids will not work together.</a:t>
            </a:r>
          </a:p>
          <a:p>
            <a:pPr marL="139700" indent="0">
              <a:buNone/>
            </a:pPr>
            <a:endParaRPr lang="en-US" dirty="0"/>
          </a:p>
          <a:p>
            <a:endParaRPr lang="en-US" dirty="0"/>
          </a:p>
          <a:p>
            <a:endParaRPr lang="en-US" dirty="0"/>
          </a:p>
        </p:txBody>
      </p:sp>
      <p:sp>
        <p:nvSpPr>
          <p:cNvPr id="8" name="TextBox 7"/>
          <p:cNvSpPr txBox="1"/>
          <p:nvPr/>
        </p:nvSpPr>
        <p:spPr>
          <a:xfrm>
            <a:off x="750499" y="5872909"/>
            <a:ext cx="7574121" cy="646331"/>
          </a:xfrm>
          <a:prstGeom prst="rect">
            <a:avLst/>
          </a:prstGeom>
          <a:noFill/>
        </p:spPr>
        <p:txBody>
          <a:bodyPr wrap="none" rtlCol="0">
            <a:spAutoFit/>
          </a:bodyPr>
          <a:lstStyle/>
          <a:p>
            <a:r>
              <a:rPr lang="en-US" dirty="0"/>
              <a:t>For another explanation: </a:t>
            </a:r>
            <a:r>
              <a:rPr lang="en-US" dirty="0">
                <a:hlinkClick r:id="rId2"/>
              </a:rPr>
              <a:t>https://www.youtube.com/watch?v=ThtQwbi8UVo</a:t>
            </a:r>
            <a:endParaRPr lang="en-US" dirty="0"/>
          </a:p>
          <a:p>
            <a:endParaRPr lang="en-US" dirty="0"/>
          </a:p>
        </p:txBody>
      </p:sp>
      <p:pic>
        <p:nvPicPr>
          <p:cNvPr id="9" name="Picture 7" descr="fig3-8">
            <a:extLst>
              <a:ext uri="{FF2B5EF4-FFF2-40B4-BE49-F238E27FC236}">
                <a16:creationId xmlns:a16="http://schemas.microsoft.com/office/drawing/2014/main" id="{B73D226E-1ABD-5D45-A7E5-D485A321A7E3}"/>
              </a:ext>
            </a:extLst>
          </p:cNvPr>
          <p:cNvPicPr>
            <a:picLocks noChangeAspect="1" noChangeArrowheads="1"/>
          </p:cNvPicPr>
          <p:nvPr/>
        </p:nvPicPr>
        <p:blipFill>
          <a:blip r:embed="rId3" cstate="print"/>
          <a:srcRect/>
          <a:stretch>
            <a:fillRect/>
          </a:stretch>
        </p:blipFill>
        <p:spPr bwMode="auto">
          <a:xfrm>
            <a:off x="6889103" y="1648052"/>
            <a:ext cx="3792620" cy="4076700"/>
          </a:xfrm>
          <a:prstGeom prst="rect">
            <a:avLst/>
          </a:prstGeom>
          <a:noFill/>
          <a:ln w="9525">
            <a:noFill/>
            <a:miter lim="800000"/>
            <a:headEnd/>
            <a:tailEnd/>
          </a:ln>
        </p:spPr>
      </p:pic>
    </p:spTree>
    <p:extLst>
      <p:ext uri="{BB962C8B-B14F-4D97-AF65-F5344CB8AC3E}">
        <p14:creationId xmlns:p14="http://schemas.microsoft.com/office/powerpoint/2010/main" val="428879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86BFD2E-0E52-804C-BCA5-B9A851C049C6}"/>
              </a:ext>
            </a:extLst>
          </p:cNvPr>
          <p:cNvSpPr>
            <a:spLocks noGrp="1" noChangeArrowheads="1"/>
          </p:cNvSpPr>
          <p:nvPr>
            <p:ph type="title"/>
          </p:nvPr>
        </p:nvSpPr>
        <p:spPr>
          <a:noFill/>
          <a:ln w="25400">
            <a:solidFill>
              <a:schemeClr val="bg2"/>
            </a:solidFill>
          </a:ln>
        </p:spPr>
        <p:txBody>
          <a:bodyPr/>
          <a:lstStyle/>
          <a:p>
            <a:pPr eaLnBrk="1" hangingPunct="1"/>
            <a:r>
              <a:rPr lang="en-US" sz="3600" dirty="0">
                <a:highlight>
                  <a:srgbClr val="FFFF00"/>
                </a:highlight>
              </a:rPr>
              <a:t>Representing the shape of the earth</a:t>
            </a:r>
          </a:p>
        </p:txBody>
      </p:sp>
      <p:sp>
        <p:nvSpPr>
          <p:cNvPr id="21507" name="Rectangle 3"/>
          <p:cNvSpPr>
            <a:spLocks noGrp="1" noChangeArrowheads="1"/>
          </p:cNvSpPr>
          <p:nvPr>
            <p:ph type="body" idx="1"/>
          </p:nvPr>
        </p:nvSpPr>
        <p:spPr>
          <a:xfrm>
            <a:off x="6460610" y="1451153"/>
            <a:ext cx="4920153" cy="4640157"/>
          </a:xfrm>
          <a:solidFill>
            <a:schemeClr val="bg1"/>
          </a:solidFill>
        </p:spPr>
        <p:txBody>
          <a:bodyPr>
            <a:normAutofit lnSpcReduction="10000"/>
          </a:bodyPr>
          <a:lstStyle/>
          <a:p>
            <a:pPr marL="609600" indent="-609600" eaLnBrk="1" hangingPunct="1">
              <a:buNone/>
            </a:pPr>
            <a:r>
              <a:rPr lang="en-US" b="1" dirty="0"/>
              <a:t>Geodetic Datum (aka Datum)</a:t>
            </a:r>
          </a:p>
          <a:p>
            <a:pPr marL="609600" indent="-609600" eaLnBrk="1" hangingPunct="1"/>
            <a:r>
              <a:rPr lang="en-US" sz="2400" dirty="0"/>
              <a:t>Global reference frame for precisely representing positions on Earth (or other planets) by means of geodetic coordiantes (latitude, longitude, &amp; height)</a:t>
            </a:r>
          </a:p>
          <a:p>
            <a:pPr marL="609600" indent="-609600" eaLnBrk="1" hangingPunct="1"/>
            <a:r>
              <a:rPr lang="en-US" sz="2400" dirty="0"/>
              <a:t>Hundreds of geodetic </a:t>
            </a:r>
            <a:r>
              <a:rPr lang="en-US" sz="2400" dirty="0" err="1"/>
              <a:t>datums</a:t>
            </a:r>
            <a:r>
              <a:rPr lang="en-US" sz="2400" dirty="0"/>
              <a:t> are in use around the world</a:t>
            </a:r>
          </a:p>
          <a:p>
            <a:pPr marL="609600" indent="-609600" eaLnBrk="1" hangingPunct="1"/>
            <a:r>
              <a:rPr lang="en-US" sz="2400" dirty="0"/>
              <a:t>The Global Positioning System is based on the World Geodetic System 1984 (WGS-84)</a:t>
            </a:r>
          </a:p>
          <a:p>
            <a:pPr lvl="1"/>
            <a:endParaRPr lang="en-US" dirty="0"/>
          </a:p>
          <a:p>
            <a:endParaRPr lang="en-US" dirty="0"/>
          </a:p>
          <a:p>
            <a:endParaRPr lang="en-US" dirty="0"/>
          </a:p>
          <a:p>
            <a:pPr marL="609600" indent="-609600"/>
            <a:endParaRPr lang="en-US" dirty="0"/>
          </a:p>
          <a:p>
            <a:pPr marL="0" indent="0">
              <a:buNone/>
            </a:pPr>
            <a:endParaRPr lang="en-US" dirty="0"/>
          </a:p>
        </p:txBody>
      </p:sp>
      <p:sp>
        <p:nvSpPr>
          <p:cNvPr id="2" name="Picture Placeholder 1">
            <a:extLst>
              <a:ext uri="{FF2B5EF4-FFF2-40B4-BE49-F238E27FC236}">
                <a16:creationId xmlns:a16="http://schemas.microsoft.com/office/drawing/2014/main" id="{36476BA2-E3CE-2F41-920B-6496543FA6E9}"/>
              </a:ext>
            </a:extLst>
          </p:cNvPr>
          <p:cNvSpPr>
            <a:spLocks noGrp="1"/>
          </p:cNvSpPr>
          <p:nvPr>
            <p:ph type="pic" idx="2"/>
          </p:nvPr>
        </p:nvSpPr>
        <p:spPr/>
        <p:txBody>
          <a:bodyPr/>
          <a:lstStyle/>
          <a:p>
            <a:endParaRPr lang="en-US"/>
          </a:p>
        </p:txBody>
      </p:sp>
      <p:pic>
        <p:nvPicPr>
          <p:cNvPr id="4" name="Picture 6"/>
          <p:cNvPicPr>
            <a:picLocks noChangeAspect="1" noChangeArrowheads="1"/>
          </p:cNvPicPr>
          <p:nvPr/>
        </p:nvPicPr>
        <p:blipFill>
          <a:blip r:embed="rId2" cstate="print"/>
          <a:srcRect/>
          <a:stretch>
            <a:fillRect/>
          </a:stretch>
        </p:blipFill>
        <p:spPr bwMode="auto">
          <a:xfrm>
            <a:off x="953467" y="1451154"/>
            <a:ext cx="5031476" cy="4821157"/>
          </a:xfrm>
          <a:prstGeom prst="rect">
            <a:avLst/>
          </a:prstGeom>
          <a:noFill/>
          <a:ln w="9525">
            <a:noFill/>
            <a:miter lim="800000"/>
            <a:headEnd/>
            <a:tailEnd/>
          </a:ln>
        </p:spPr>
      </p:pic>
    </p:spTree>
    <p:extLst>
      <p:ext uri="{BB962C8B-B14F-4D97-AF65-F5344CB8AC3E}">
        <p14:creationId xmlns:p14="http://schemas.microsoft.com/office/powerpoint/2010/main" val="3826106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highlight>
                  <a:srgbClr val="FFFF00"/>
                </a:highlight>
              </a:rPr>
              <a:t>Datum</a:t>
            </a:r>
          </a:p>
        </p:txBody>
      </p:sp>
      <p:sp>
        <p:nvSpPr>
          <p:cNvPr id="3" name="Content Placeholder 2"/>
          <p:cNvSpPr>
            <a:spLocks noGrp="1"/>
          </p:cNvSpPr>
          <p:nvPr>
            <p:ph idx="4294967295"/>
          </p:nvPr>
        </p:nvSpPr>
        <p:spPr>
          <a:xfrm>
            <a:off x="646771" y="1704897"/>
            <a:ext cx="10337180" cy="3547327"/>
          </a:xfrm>
        </p:spPr>
        <p:txBody>
          <a:bodyPr/>
          <a:lstStyle/>
          <a:p>
            <a:r>
              <a:rPr lang="en-US" sz="2000" dirty="0"/>
              <a:t>Specifies which ellipsoid is used as model of the earth &amp; at what location that ellipsoid aligns with the earth's surface</a:t>
            </a:r>
          </a:p>
          <a:p>
            <a:endParaRPr lang="en-US" sz="2000" dirty="0"/>
          </a:p>
          <a:p>
            <a:r>
              <a:rPr lang="en-US" sz="2000" dirty="0"/>
              <a:t>Hundreds of geodetic datums are in use around the world</a:t>
            </a:r>
          </a:p>
          <a:p>
            <a:endParaRPr lang="en-US" sz="2000" dirty="0"/>
          </a:p>
          <a:p>
            <a:r>
              <a:rPr lang="en-US" sz="2000" dirty="0"/>
              <a:t>The Global Positioning System is based on the World Geodetic System 1984 (WGS-84)</a:t>
            </a:r>
          </a:p>
          <a:p>
            <a:endParaRPr lang="en-US" sz="2000" dirty="0"/>
          </a:p>
          <a:p>
            <a:r>
              <a:rPr lang="en-US" sz="2000" dirty="0"/>
              <a:t>Allows us to place a coordinate system and identify geographic features locations with the help of coordinates</a:t>
            </a:r>
          </a:p>
          <a:p>
            <a:endParaRPr lang="en-US" dirty="0"/>
          </a:p>
        </p:txBody>
      </p:sp>
    </p:spTree>
    <p:extLst>
      <p:ext uri="{BB962C8B-B14F-4D97-AF65-F5344CB8AC3E}">
        <p14:creationId xmlns:p14="http://schemas.microsoft.com/office/powerpoint/2010/main" val="3568937549"/>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and Modern</Template>
  <TotalTime>15098</TotalTime>
  <Words>2366</Words>
  <Application>Microsoft Office PowerPoint</Application>
  <PresentationFormat>Widescreen</PresentationFormat>
  <Paragraphs>301</Paragraphs>
  <Slides>51</Slides>
  <Notes>4</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51</vt:i4>
      </vt:variant>
    </vt:vector>
  </HeadingPairs>
  <TitlesOfParts>
    <vt:vector size="64" baseType="lpstr">
      <vt:lpstr>Anaheim</vt:lpstr>
      <vt:lpstr>Arial</vt:lpstr>
      <vt:lpstr>Bebas Neue</vt:lpstr>
      <vt:lpstr>Calibri</vt:lpstr>
      <vt:lpstr>Candara</vt:lpstr>
      <vt:lpstr>Open Sans</vt:lpstr>
      <vt:lpstr>Proxima Nova</vt:lpstr>
      <vt:lpstr>Roboto</vt:lpstr>
      <vt:lpstr>Times New Roman</vt:lpstr>
      <vt:lpstr>Wingdings</vt:lpstr>
      <vt:lpstr>Simple and Modern</vt:lpstr>
      <vt:lpstr>Slidesgo Final Pages</vt:lpstr>
      <vt:lpstr>1_Slidesgo Final Pages</vt:lpstr>
      <vt:lpstr>Projections and Coordinate Systems</vt:lpstr>
      <vt:lpstr>BIG IDEAS</vt:lpstr>
      <vt:lpstr>PowerPoint Presentation</vt:lpstr>
      <vt:lpstr>Representing the shape of the earth as a sphere</vt:lpstr>
      <vt:lpstr>The earth as a geoid</vt:lpstr>
      <vt:lpstr>Representing the shape of  the earth as an Ellipsoid</vt:lpstr>
      <vt:lpstr>What do we use for mapping?</vt:lpstr>
      <vt:lpstr>Representing the shape of the earth</vt:lpstr>
      <vt:lpstr>Datum</vt:lpstr>
      <vt:lpstr>Datum</vt:lpstr>
      <vt:lpstr>Common Datums used in North America</vt:lpstr>
      <vt:lpstr>Different Datums</vt:lpstr>
      <vt:lpstr>World Geodetic System</vt:lpstr>
      <vt:lpstr>Coordinate Systems</vt:lpstr>
      <vt:lpstr>Projections and datums</vt:lpstr>
      <vt:lpstr>PowerPoint Presentation</vt:lpstr>
      <vt:lpstr>PowerPoint Presentation</vt:lpstr>
      <vt:lpstr>Geographic Coordinate Systems</vt:lpstr>
      <vt:lpstr> Spherical (or Geographic) Coordinate System</vt:lpstr>
      <vt:lpstr>Geographic Coordinate System</vt:lpstr>
      <vt:lpstr>PowerPoint Presentation</vt:lpstr>
      <vt:lpstr>Several drawbacks with globes…</vt:lpstr>
      <vt:lpstr>PowerPoint Presentation</vt:lpstr>
      <vt:lpstr>Map Projections</vt:lpstr>
      <vt:lpstr>PowerPoint Presentation</vt:lpstr>
      <vt:lpstr>Projections</vt:lpstr>
      <vt:lpstr>PowerPoint Presentation</vt:lpstr>
      <vt:lpstr>Projection</vt:lpstr>
      <vt:lpstr>Classic Africa/Greenland Mercator Problem</vt:lpstr>
      <vt:lpstr>Classic Africa/Greenland Mercator Problem</vt:lpstr>
      <vt:lpstr>PowerPoint Presentation</vt:lpstr>
      <vt:lpstr>Preserving Size (Equal Area)</vt:lpstr>
      <vt:lpstr>Preserving Shape (Conformal)</vt:lpstr>
      <vt:lpstr>PowerPoint Presentation</vt:lpstr>
      <vt:lpstr>Preserving Distance and Direction (equidistant/true direction)</vt:lpstr>
      <vt:lpstr>Preserving Interruptions (or continuities)</vt:lpstr>
      <vt:lpstr>PowerPoint Presentation</vt:lpstr>
      <vt:lpstr>PowerPoint Presentation</vt:lpstr>
      <vt:lpstr>Coordinate Systems</vt:lpstr>
      <vt:lpstr>Geographic vs Projected Coordinate Systems</vt:lpstr>
      <vt:lpstr>Planar Coordinate System</vt:lpstr>
      <vt:lpstr>Universal Transverse Mercator</vt:lpstr>
      <vt:lpstr>State Plane System</vt:lpstr>
      <vt:lpstr>PowerPoint Presentation</vt:lpstr>
      <vt:lpstr>PowerPoint Presentation</vt:lpstr>
      <vt:lpstr>Do we really need projections?</vt:lpstr>
      <vt:lpstr>PowerPoint Presentation</vt:lpstr>
      <vt:lpstr>BIG IDEAS</vt:lpstr>
      <vt:lpstr>Lab Prep</vt:lpstr>
      <vt:lpstr>“Define Projection” vs “Project” in Arcmap</vt:lpstr>
      <vt:lpstr>Lab 2 operations</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Liv Raddatz</dc:creator>
  <cp:lastModifiedBy>Dirk A Kinsey</cp:lastModifiedBy>
  <cp:revision>107</cp:revision>
  <dcterms:created xsi:type="dcterms:W3CDTF">2016-09-15T11:40:53Z</dcterms:created>
  <dcterms:modified xsi:type="dcterms:W3CDTF">2025-02-10T14:55:55Z</dcterms:modified>
</cp:coreProperties>
</file>