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9" r:id="rId2"/>
    <p:sldId id="367" r:id="rId3"/>
    <p:sldId id="337" r:id="rId4"/>
    <p:sldId id="368" r:id="rId5"/>
    <p:sldId id="296" r:id="rId6"/>
    <p:sldId id="297" r:id="rId7"/>
    <p:sldId id="363" r:id="rId8"/>
    <p:sldId id="364" r:id="rId9"/>
    <p:sldId id="365" r:id="rId10"/>
    <p:sldId id="366" r:id="rId11"/>
    <p:sldId id="305" r:id="rId12"/>
    <p:sldId id="369" r:id="rId13"/>
    <p:sldId id="306" r:id="rId14"/>
    <p:sldId id="307" r:id="rId15"/>
    <p:sldId id="308" r:id="rId16"/>
    <p:sldId id="309" r:id="rId17"/>
    <p:sldId id="310" r:id="rId18"/>
    <p:sldId id="311" r:id="rId19"/>
    <p:sldId id="312" r:id="rId20"/>
    <p:sldId id="274" r:id="rId21"/>
    <p:sldId id="313" r:id="rId22"/>
    <p:sldId id="314" r:id="rId23"/>
    <p:sldId id="343" r:id="rId24"/>
    <p:sldId id="350" r:id="rId25"/>
    <p:sldId id="351"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37"/>
    <p:restoredTop sz="96271"/>
  </p:normalViewPr>
  <p:slideViewPr>
    <p:cSldViewPr snapToGrid="0" snapToObjects="1">
      <p:cViewPr varScale="1">
        <p:scale>
          <a:sx n="111" d="100"/>
          <a:sy n="111" d="100"/>
        </p:scale>
        <p:origin x="55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5A9F2-7ACB-B445-B11F-5F177E5BDE8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E5FD029-3F84-8E44-BC3C-9C07058F51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214B5F7-B24F-E345-B9C1-C5115483C07C}"/>
              </a:ext>
            </a:extLst>
          </p:cNvPr>
          <p:cNvSpPr>
            <a:spLocks noGrp="1"/>
          </p:cNvSpPr>
          <p:nvPr>
            <p:ph type="dt" sz="half" idx="10"/>
          </p:nvPr>
        </p:nvSpPr>
        <p:spPr/>
        <p:txBody>
          <a:bodyPr/>
          <a:lstStyle/>
          <a:p>
            <a:fld id="{A14947CC-ADB9-1245-8818-71C53C875E86}" type="datetimeFigureOut">
              <a:rPr lang="en-US" smtClean="0"/>
              <a:t>2/10/2025</a:t>
            </a:fld>
            <a:endParaRPr lang="en-US"/>
          </a:p>
        </p:txBody>
      </p:sp>
      <p:sp>
        <p:nvSpPr>
          <p:cNvPr id="5" name="Footer Placeholder 4">
            <a:extLst>
              <a:ext uri="{FF2B5EF4-FFF2-40B4-BE49-F238E27FC236}">
                <a16:creationId xmlns:a16="http://schemas.microsoft.com/office/drawing/2014/main" id="{92CE4B09-92B4-654A-97C9-99D8C4EA2A2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9E460C-D9B5-D84A-9BD7-D8F15AD47149}"/>
              </a:ext>
            </a:extLst>
          </p:cNvPr>
          <p:cNvSpPr>
            <a:spLocks noGrp="1"/>
          </p:cNvSpPr>
          <p:nvPr>
            <p:ph type="sldNum" sz="quarter" idx="12"/>
          </p:nvPr>
        </p:nvSpPr>
        <p:spPr/>
        <p:txBody>
          <a:bodyPr/>
          <a:lstStyle/>
          <a:p>
            <a:fld id="{27E90F4B-FCD6-6B4B-9BEC-B8F9FF57903A}" type="slidenum">
              <a:rPr lang="en-US" smtClean="0"/>
              <a:t>‹#›</a:t>
            </a:fld>
            <a:endParaRPr lang="en-US"/>
          </a:p>
        </p:txBody>
      </p:sp>
    </p:spTree>
    <p:extLst>
      <p:ext uri="{BB962C8B-B14F-4D97-AF65-F5344CB8AC3E}">
        <p14:creationId xmlns:p14="http://schemas.microsoft.com/office/powerpoint/2010/main" val="13300232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552E8-0AE4-0249-AF39-FFEB0EE9F79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57DEA8-2036-E644-85BA-9714AF59B84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4E2296-68B8-D04A-B757-375CB2722EA6}"/>
              </a:ext>
            </a:extLst>
          </p:cNvPr>
          <p:cNvSpPr>
            <a:spLocks noGrp="1"/>
          </p:cNvSpPr>
          <p:nvPr>
            <p:ph type="dt" sz="half" idx="10"/>
          </p:nvPr>
        </p:nvSpPr>
        <p:spPr/>
        <p:txBody>
          <a:bodyPr/>
          <a:lstStyle/>
          <a:p>
            <a:fld id="{A14947CC-ADB9-1245-8818-71C53C875E86}" type="datetimeFigureOut">
              <a:rPr lang="en-US" smtClean="0"/>
              <a:t>2/10/2025</a:t>
            </a:fld>
            <a:endParaRPr lang="en-US"/>
          </a:p>
        </p:txBody>
      </p:sp>
      <p:sp>
        <p:nvSpPr>
          <p:cNvPr id="5" name="Footer Placeholder 4">
            <a:extLst>
              <a:ext uri="{FF2B5EF4-FFF2-40B4-BE49-F238E27FC236}">
                <a16:creationId xmlns:a16="http://schemas.microsoft.com/office/drawing/2014/main" id="{AC413828-9E7F-9C42-A72A-C61CFD3B49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2DC800A-8973-D44D-8984-AE0F086BDD6E}"/>
              </a:ext>
            </a:extLst>
          </p:cNvPr>
          <p:cNvSpPr>
            <a:spLocks noGrp="1"/>
          </p:cNvSpPr>
          <p:nvPr>
            <p:ph type="sldNum" sz="quarter" idx="12"/>
          </p:nvPr>
        </p:nvSpPr>
        <p:spPr/>
        <p:txBody>
          <a:bodyPr/>
          <a:lstStyle/>
          <a:p>
            <a:fld id="{27E90F4B-FCD6-6B4B-9BEC-B8F9FF57903A}" type="slidenum">
              <a:rPr lang="en-US" smtClean="0"/>
              <a:t>‹#›</a:t>
            </a:fld>
            <a:endParaRPr lang="en-US"/>
          </a:p>
        </p:txBody>
      </p:sp>
    </p:spTree>
    <p:extLst>
      <p:ext uri="{BB962C8B-B14F-4D97-AF65-F5344CB8AC3E}">
        <p14:creationId xmlns:p14="http://schemas.microsoft.com/office/powerpoint/2010/main" val="2320949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C3B789-28EB-CF4A-B063-DBF481C97E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9B64AEB-5543-BB40-B076-8567494534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59510D-801B-924D-B139-926A47CEAA68}"/>
              </a:ext>
            </a:extLst>
          </p:cNvPr>
          <p:cNvSpPr>
            <a:spLocks noGrp="1"/>
          </p:cNvSpPr>
          <p:nvPr>
            <p:ph type="dt" sz="half" idx="10"/>
          </p:nvPr>
        </p:nvSpPr>
        <p:spPr/>
        <p:txBody>
          <a:bodyPr/>
          <a:lstStyle/>
          <a:p>
            <a:fld id="{A14947CC-ADB9-1245-8818-71C53C875E86}" type="datetimeFigureOut">
              <a:rPr lang="en-US" smtClean="0"/>
              <a:t>2/10/2025</a:t>
            </a:fld>
            <a:endParaRPr lang="en-US"/>
          </a:p>
        </p:txBody>
      </p:sp>
      <p:sp>
        <p:nvSpPr>
          <p:cNvPr id="5" name="Footer Placeholder 4">
            <a:extLst>
              <a:ext uri="{FF2B5EF4-FFF2-40B4-BE49-F238E27FC236}">
                <a16:creationId xmlns:a16="http://schemas.microsoft.com/office/drawing/2014/main" id="{A36979C9-D614-AE45-ACC5-F0187249F7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6FCF913-E226-CC4E-BDDB-66B88C8A448E}"/>
              </a:ext>
            </a:extLst>
          </p:cNvPr>
          <p:cNvSpPr>
            <a:spLocks noGrp="1"/>
          </p:cNvSpPr>
          <p:nvPr>
            <p:ph type="sldNum" sz="quarter" idx="12"/>
          </p:nvPr>
        </p:nvSpPr>
        <p:spPr/>
        <p:txBody>
          <a:bodyPr/>
          <a:lstStyle/>
          <a:p>
            <a:fld id="{27E90F4B-FCD6-6B4B-9BEC-B8F9FF57903A}" type="slidenum">
              <a:rPr lang="en-US" smtClean="0"/>
              <a:t>‹#›</a:t>
            </a:fld>
            <a:endParaRPr lang="en-US"/>
          </a:p>
        </p:txBody>
      </p:sp>
    </p:spTree>
    <p:extLst>
      <p:ext uri="{BB962C8B-B14F-4D97-AF65-F5344CB8AC3E}">
        <p14:creationId xmlns:p14="http://schemas.microsoft.com/office/powerpoint/2010/main" val="1523869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1_Title slide">
    <p:spTree>
      <p:nvGrpSpPr>
        <p:cNvPr id="1" name="Shape 8"/>
        <p:cNvGrpSpPr/>
        <p:nvPr/>
      </p:nvGrpSpPr>
      <p:grpSpPr>
        <a:xfrm>
          <a:off x="0" y="0"/>
          <a:ext cx="0" cy="0"/>
          <a:chOff x="0" y="0"/>
          <a:chExt cx="0" cy="0"/>
        </a:xfrm>
      </p:grpSpPr>
      <p:sp>
        <p:nvSpPr>
          <p:cNvPr id="9" name="Google Shape;9;p2"/>
          <p:cNvSpPr/>
          <p:nvPr/>
        </p:nvSpPr>
        <p:spPr>
          <a:xfrm>
            <a:off x="476567" y="353000"/>
            <a:ext cx="11239200" cy="61520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 name="Google Shape;10;p2"/>
          <p:cNvSpPr>
            <a:spLocks noGrp="1"/>
          </p:cNvSpPr>
          <p:nvPr>
            <p:ph type="pic" idx="2"/>
          </p:nvPr>
        </p:nvSpPr>
        <p:spPr>
          <a:xfrm>
            <a:off x="6857133" y="371900"/>
            <a:ext cx="2919200" cy="6114400"/>
          </a:xfrm>
          <a:prstGeom prst="rect">
            <a:avLst/>
          </a:prstGeom>
          <a:noFill/>
          <a:ln>
            <a:noFill/>
          </a:ln>
        </p:spPr>
      </p:sp>
      <p:sp>
        <p:nvSpPr>
          <p:cNvPr id="11" name="Google Shape;11;p2"/>
          <p:cNvSpPr txBox="1">
            <a:spLocks noGrp="1"/>
          </p:cNvSpPr>
          <p:nvPr>
            <p:ph type="ctrTitle"/>
          </p:nvPr>
        </p:nvSpPr>
        <p:spPr>
          <a:xfrm>
            <a:off x="476333" y="353000"/>
            <a:ext cx="6368000" cy="47864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90000"/>
              </a:lnSpc>
              <a:spcBef>
                <a:spcPts val="0"/>
              </a:spcBef>
              <a:spcAft>
                <a:spcPts val="0"/>
              </a:spcAft>
              <a:buSzPts val="5200"/>
              <a:buNone/>
              <a:defRPr sz="6667"/>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r>
              <a:rPr lang="en-US"/>
              <a:t>Click to edit Master title style</a:t>
            </a:r>
            <a:endParaRPr/>
          </a:p>
        </p:txBody>
      </p:sp>
      <p:sp>
        <p:nvSpPr>
          <p:cNvPr id="12" name="Google Shape;12;p2"/>
          <p:cNvSpPr txBox="1">
            <a:spLocks noGrp="1"/>
          </p:cNvSpPr>
          <p:nvPr>
            <p:ph type="subTitle" idx="1"/>
          </p:nvPr>
        </p:nvSpPr>
        <p:spPr>
          <a:xfrm>
            <a:off x="476333" y="5139367"/>
            <a:ext cx="6368000" cy="13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267"/>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r>
              <a:rPr lang="en-US"/>
              <a:t>Click to edit Master subtitle style</a:t>
            </a:r>
            <a:endParaRPr/>
          </a:p>
        </p:txBody>
      </p:sp>
    </p:spTree>
    <p:extLst>
      <p:ext uri="{BB962C8B-B14F-4D97-AF65-F5344CB8AC3E}">
        <p14:creationId xmlns:p14="http://schemas.microsoft.com/office/powerpoint/2010/main" val="21051040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9"/>
        <p:cNvGrpSpPr/>
        <p:nvPr/>
      </p:nvGrpSpPr>
      <p:grpSpPr>
        <a:xfrm>
          <a:off x="0" y="0"/>
          <a:ext cx="0" cy="0"/>
          <a:chOff x="0" y="0"/>
          <a:chExt cx="0" cy="0"/>
        </a:xfrm>
      </p:grpSpPr>
      <p:sp>
        <p:nvSpPr>
          <p:cNvPr id="40" name="Google Shape;40;p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41" name="Google Shape;41;p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42" name="Google Shape;42;p7"/>
          <p:cNvSpPr txBox="1">
            <a:spLocks noGrp="1"/>
          </p:cNvSpPr>
          <p:nvPr>
            <p:ph type="body" idx="1"/>
          </p:nvPr>
        </p:nvSpPr>
        <p:spPr>
          <a:xfrm>
            <a:off x="960000" y="1714500"/>
            <a:ext cx="4586800" cy="4077200"/>
          </a:xfrm>
          <a:prstGeom prst="rect">
            <a:avLst/>
          </a:prstGeom>
        </p:spPr>
        <p:txBody>
          <a:bodyPr spcFirstLastPara="1" wrap="square" lIns="91425" tIns="91425" rIns="91425" bIns="91425" anchor="t" anchorCtr="0">
            <a:noAutofit/>
          </a:bodyPr>
          <a:lstStyle>
            <a:lvl1pPr marL="609585" lvl="0" indent="-389457" rtl="0">
              <a:spcBef>
                <a:spcPts val="0"/>
              </a:spcBef>
              <a:spcAft>
                <a:spcPts val="0"/>
              </a:spcAft>
              <a:buClr>
                <a:schemeClr val="lt2"/>
              </a:buClr>
              <a:buSzPts val="1000"/>
              <a:buFont typeface="Anaheim"/>
              <a:buChar char="●"/>
              <a:defRPr sz="2133"/>
            </a:lvl1pPr>
            <a:lvl2pPr marL="1219170" lvl="1" indent="-423323" rtl="0">
              <a:lnSpc>
                <a:spcPct val="115000"/>
              </a:lnSpc>
              <a:spcBef>
                <a:spcPts val="0"/>
              </a:spcBef>
              <a:spcAft>
                <a:spcPts val="0"/>
              </a:spcAft>
              <a:buSzPts val="1400"/>
              <a:buFont typeface="Anaheim"/>
              <a:buChar char="○"/>
              <a:defRPr/>
            </a:lvl2pPr>
            <a:lvl3pPr marL="1828754" lvl="2" indent="-423323" rtl="0">
              <a:lnSpc>
                <a:spcPct val="115000"/>
              </a:lnSpc>
              <a:spcBef>
                <a:spcPts val="0"/>
              </a:spcBef>
              <a:spcAft>
                <a:spcPts val="0"/>
              </a:spcAft>
              <a:buSzPts val="1400"/>
              <a:buFont typeface="Anaheim"/>
              <a:buChar char="■"/>
              <a:defRPr/>
            </a:lvl3pPr>
            <a:lvl4pPr marL="2438339" lvl="3" indent="-423323" rtl="0">
              <a:lnSpc>
                <a:spcPct val="115000"/>
              </a:lnSpc>
              <a:spcBef>
                <a:spcPts val="0"/>
              </a:spcBef>
              <a:spcAft>
                <a:spcPts val="0"/>
              </a:spcAft>
              <a:buSzPts val="1400"/>
              <a:buFont typeface="Anaheim"/>
              <a:buChar char="●"/>
              <a:defRPr/>
            </a:lvl4pPr>
            <a:lvl5pPr marL="3047924" lvl="4" indent="-423323" rtl="0">
              <a:lnSpc>
                <a:spcPct val="115000"/>
              </a:lnSpc>
              <a:spcBef>
                <a:spcPts val="0"/>
              </a:spcBef>
              <a:spcAft>
                <a:spcPts val="0"/>
              </a:spcAft>
              <a:buSzPts val="1400"/>
              <a:buFont typeface="Anaheim"/>
              <a:buChar char="○"/>
              <a:defRPr/>
            </a:lvl5pPr>
            <a:lvl6pPr marL="3657509" lvl="5" indent="-423323" rtl="0">
              <a:lnSpc>
                <a:spcPct val="115000"/>
              </a:lnSpc>
              <a:spcBef>
                <a:spcPts val="0"/>
              </a:spcBef>
              <a:spcAft>
                <a:spcPts val="0"/>
              </a:spcAft>
              <a:buSzPts val="1400"/>
              <a:buFont typeface="Anaheim"/>
              <a:buChar char="■"/>
              <a:defRPr/>
            </a:lvl6pPr>
            <a:lvl7pPr marL="4267093" lvl="6" indent="-423323" rtl="0">
              <a:lnSpc>
                <a:spcPct val="115000"/>
              </a:lnSpc>
              <a:spcBef>
                <a:spcPts val="0"/>
              </a:spcBef>
              <a:spcAft>
                <a:spcPts val="0"/>
              </a:spcAft>
              <a:buSzPts val="1400"/>
              <a:buFont typeface="Anaheim"/>
              <a:buChar char="●"/>
              <a:defRPr/>
            </a:lvl7pPr>
            <a:lvl8pPr marL="4876678" lvl="7" indent="-423323" rtl="0">
              <a:lnSpc>
                <a:spcPct val="115000"/>
              </a:lnSpc>
              <a:spcBef>
                <a:spcPts val="0"/>
              </a:spcBef>
              <a:spcAft>
                <a:spcPts val="0"/>
              </a:spcAft>
              <a:buSzPts val="1400"/>
              <a:buFont typeface="Anaheim"/>
              <a:buChar char="○"/>
              <a:defRPr/>
            </a:lvl8pPr>
            <a:lvl9pPr marL="5486263" lvl="8" indent="-423323" rtl="0">
              <a:lnSpc>
                <a:spcPct val="115000"/>
              </a:lnSpc>
              <a:spcBef>
                <a:spcPts val="0"/>
              </a:spcBef>
              <a:spcAft>
                <a:spcPts val="0"/>
              </a:spcAft>
              <a:buSzPts val="1400"/>
              <a:buFont typeface="Anaheim"/>
              <a:buChar char="■"/>
              <a:defRPr/>
            </a:lvl9pPr>
          </a:lstStyle>
          <a:p>
            <a:pPr lvl="0"/>
            <a:r>
              <a:rPr lang="en-US"/>
              <a:t>Click to edit Master text styles</a:t>
            </a:r>
          </a:p>
        </p:txBody>
      </p:sp>
      <p:sp>
        <p:nvSpPr>
          <p:cNvPr id="43" name="Google Shape;43;p7"/>
          <p:cNvSpPr>
            <a:spLocks noGrp="1"/>
          </p:cNvSpPr>
          <p:nvPr>
            <p:ph type="pic" idx="2"/>
          </p:nvPr>
        </p:nvSpPr>
        <p:spPr>
          <a:xfrm>
            <a:off x="5974333" y="1379367"/>
            <a:ext cx="5737200" cy="4986800"/>
          </a:xfrm>
          <a:prstGeom prst="rect">
            <a:avLst/>
          </a:prstGeom>
          <a:noFill/>
          <a:ln w="28575" cap="flat" cmpd="sng">
            <a:solidFill>
              <a:schemeClr val="dk1"/>
            </a:solidFill>
            <a:prstDash val="solid"/>
            <a:round/>
            <a:headEnd type="none" w="sm" len="sm"/>
            <a:tailEnd type="none" w="sm" len="sm"/>
          </a:ln>
        </p:spPr>
      </p:sp>
    </p:spTree>
    <p:extLst>
      <p:ext uri="{BB962C8B-B14F-4D97-AF65-F5344CB8AC3E}">
        <p14:creationId xmlns:p14="http://schemas.microsoft.com/office/powerpoint/2010/main" val="17120080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103"/>
        <p:cNvGrpSpPr/>
        <p:nvPr/>
      </p:nvGrpSpPr>
      <p:grpSpPr>
        <a:xfrm>
          <a:off x="0" y="0"/>
          <a:ext cx="0" cy="0"/>
          <a:chOff x="0" y="0"/>
          <a:chExt cx="0" cy="0"/>
        </a:xfrm>
      </p:grpSpPr>
      <p:cxnSp>
        <p:nvCxnSpPr>
          <p:cNvPr id="104" name="Google Shape;104;p17"/>
          <p:cNvCxnSpPr/>
          <p:nvPr/>
        </p:nvCxnSpPr>
        <p:spPr>
          <a:xfrm rot="5400000">
            <a:off x="8411133" y="3540733"/>
            <a:ext cx="5654800" cy="0"/>
          </a:xfrm>
          <a:prstGeom prst="straightConnector1">
            <a:avLst/>
          </a:prstGeom>
          <a:noFill/>
          <a:ln w="28575" cap="flat" cmpd="sng">
            <a:solidFill>
              <a:schemeClr val="dk2"/>
            </a:solidFill>
            <a:prstDash val="solid"/>
            <a:round/>
            <a:headEnd type="none" w="med" len="med"/>
            <a:tailEnd type="none" w="med" len="med"/>
          </a:ln>
        </p:spPr>
      </p:cxnSp>
      <p:cxnSp>
        <p:nvCxnSpPr>
          <p:cNvPr id="105" name="Google Shape;105;p17"/>
          <p:cNvCxnSpPr/>
          <p:nvPr/>
        </p:nvCxnSpPr>
        <p:spPr>
          <a:xfrm rot="5400000">
            <a:off x="-1873933" y="3540733"/>
            <a:ext cx="5654800" cy="0"/>
          </a:xfrm>
          <a:prstGeom prst="straightConnector1">
            <a:avLst/>
          </a:prstGeom>
          <a:noFill/>
          <a:ln w="28575" cap="flat" cmpd="sng">
            <a:solidFill>
              <a:schemeClr val="dk2"/>
            </a:solidFill>
            <a:prstDash val="solid"/>
            <a:round/>
            <a:headEnd type="none" w="med" len="med"/>
            <a:tailEnd type="none" w="med" len="med"/>
          </a:ln>
        </p:spPr>
      </p:cxnSp>
      <p:sp>
        <p:nvSpPr>
          <p:cNvPr id="106" name="Google Shape;106;p1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07" name="Google Shape;107;p17"/>
          <p:cNvSpPr txBox="1">
            <a:spLocks noGrp="1"/>
          </p:cNvSpPr>
          <p:nvPr>
            <p:ph type="body" idx="1"/>
          </p:nvPr>
        </p:nvSpPr>
        <p:spPr>
          <a:xfrm>
            <a:off x="1092200" y="1642333"/>
            <a:ext cx="10007600" cy="4288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Clr>
                <a:schemeClr val="lt2"/>
              </a:buClr>
              <a:buSzPts val="1400"/>
              <a:buChar char="●"/>
              <a:defRPr sz="2000"/>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108" name="Google Shape;108;p17"/>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109" name="Google Shape;109;p1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23387702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0"/>
        <p:cNvGrpSpPr/>
        <p:nvPr/>
      </p:nvGrpSpPr>
      <p:grpSpPr>
        <a:xfrm>
          <a:off x="0" y="0"/>
          <a:ext cx="0" cy="0"/>
          <a:chOff x="0" y="0"/>
          <a:chExt cx="0" cy="0"/>
        </a:xfrm>
      </p:grpSpPr>
      <p:sp>
        <p:nvSpPr>
          <p:cNvPr id="21" name="Google Shape;21;p4"/>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2" name="Google Shape;22;p4"/>
          <p:cNvSpPr txBox="1">
            <a:spLocks noGrp="1"/>
          </p:cNvSpPr>
          <p:nvPr>
            <p:ph type="body" idx="1"/>
          </p:nvPr>
        </p:nvSpPr>
        <p:spPr>
          <a:xfrm>
            <a:off x="960000" y="1451843"/>
            <a:ext cx="10272000" cy="5224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pPr lvl="0"/>
            <a:r>
              <a:rPr lang="en-US"/>
              <a:t>Click to edit Master text styles</a:t>
            </a:r>
          </a:p>
        </p:txBody>
      </p:sp>
      <p:cxnSp>
        <p:nvCxnSpPr>
          <p:cNvPr id="23" name="Google Shape;23;p4"/>
          <p:cNvCxnSpPr/>
          <p:nvPr/>
        </p:nvCxnSpPr>
        <p:spPr>
          <a:xfrm>
            <a:off x="476400" y="1356967"/>
            <a:ext cx="11239200" cy="0"/>
          </a:xfrm>
          <a:prstGeom prst="straightConnector1">
            <a:avLst/>
          </a:prstGeom>
          <a:noFill/>
          <a:ln w="28575" cap="flat" cmpd="sng">
            <a:solidFill>
              <a:schemeClr val="dk2"/>
            </a:solidFill>
            <a:prstDash val="solid"/>
            <a:round/>
            <a:headEnd type="none" w="med" len="med"/>
            <a:tailEnd type="none" w="med" len="med"/>
          </a:ln>
        </p:spPr>
      </p:cxnSp>
      <p:sp>
        <p:nvSpPr>
          <p:cNvPr id="24" name="Google Shape;24;p4"/>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6726652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15"/>
        <p:cNvGrpSpPr/>
        <p:nvPr/>
      </p:nvGrpSpPr>
      <p:grpSpPr>
        <a:xfrm>
          <a:off x="0" y="0"/>
          <a:ext cx="0" cy="0"/>
          <a:chOff x="0" y="0"/>
          <a:chExt cx="0" cy="0"/>
        </a:xfrm>
      </p:grpSpPr>
      <p:sp>
        <p:nvSpPr>
          <p:cNvPr id="216" name="Google Shape;216;p27"/>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17" name="Google Shape;217;p27"/>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Tree>
    <p:extLst>
      <p:ext uri="{BB962C8B-B14F-4D97-AF65-F5344CB8AC3E}">
        <p14:creationId xmlns:p14="http://schemas.microsoft.com/office/powerpoint/2010/main" val="18701870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8"/>
        <p:cNvGrpSpPr/>
        <p:nvPr/>
      </p:nvGrpSpPr>
      <p:grpSpPr>
        <a:xfrm>
          <a:off x="0" y="0"/>
          <a:ext cx="0" cy="0"/>
          <a:chOff x="0" y="0"/>
          <a:chExt cx="0" cy="0"/>
        </a:xfrm>
      </p:grpSpPr>
      <p:sp>
        <p:nvSpPr>
          <p:cNvPr id="49" name="Google Shape;49;p9"/>
          <p:cNvSpPr txBox="1">
            <a:spLocks noGrp="1"/>
          </p:cNvSpPr>
          <p:nvPr>
            <p:ph type="title"/>
          </p:nvPr>
        </p:nvSpPr>
        <p:spPr>
          <a:xfrm>
            <a:off x="960000" y="489897"/>
            <a:ext cx="10272000" cy="1122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r>
              <a:rPr lang="en-US"/>
              <a:t>Click to edit Master title style</a:t>
            </a:r>
            <a:endParaRPr/>
          </a:p>
        </p:txBody>
      </p:sp>
      <p:sp>
        <p:nvSpPr>
          <p:cNvPr id="50" name="Google Shape;50;p9"/>
          <p:cNvSpPr txBox="1">
            <a:spLocks noGrp="1"/>
          </p:cNvSpPr>
          <p:nvPr>
            <p:ph type="subTitle" idx="1"/>
          </p:nvPr>
        </p:nvSpPr>
        <p:spPr>
          <a:xfrm>
            <a:off x="2988733" y="1798333"/>
            <a:ext cx="6214800" cy="2242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2133"/>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5847332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2">
  <p:cSld name="Title and four columns 2">
    <p:spTree>
      <p:nvGrpSpPr>
        <p:cNvPr id="1" name="Shape 156"/>
        <p:cNvGrpSpPr/>
        <p:nvPr/>
      </p:nvGrpSpPr>
      <p:grpSpPr>
        <a:xfrm>
          <a:off x="0" y="0"/>
          <a:ext cx="0" cy="0"/>
          <a:chOff x="0" y="0"/>
          <a:chExt cx="0" cy="0"/>
        </a:xfrm>
      </p:grpSpPr>
      <p:sp>
        <p:nvSpPr>
          <p:cNvPr id="157" name="Google Shape;157;p23"/>
          <p:cNvSpPr/>
          <p:nvPr/>
        </p:nvSpPr>
        <p:spPr>
          <a:xfrm>
            <a:off x="476567" y="491767"/>
            <a:ext cx="11239200" cy="5874400"/>
          </a:xfrm>
          <a:prstGeom prst="rect">
            <a:avLst/>
          </a:prstGeom>
          <a:noFill/>
          <a:ln w="28575" cap="flat" cmpd="sng">
            <a:solidFill>
              <a:schemeClr val="dk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58" name="Google Shape;158;p23"/>
          <p:cNvSpPr txBox="1">
            <a:spLocks noGrp="1"/>
          </p:cNvSpPr>
          <p:nvPr>
            <p:ph type="title"/>
          </p:nvPr>
        </p:nvSpPr>
        <p:spPr>
          <a:xfrm>
            <a:off x="477800" y="491733"/>
            <a:ext cx="11236400" cy="865600"/>
          </a:xfrm>
          <a:prstGeom prst="rect">
            <a:avLst/>
          </a:prstGeom>
          <a:solidFill>
            <a:schemeClr val="lt1"/>
          </a:solidFill>
          <a:ln w="2857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r>
              <a:rPr lang="en-US"/>
              <a:t>Click to edit Master title style</a:t>
            </a:r>
            <a:endParaRPr/>
          </a:p>
        </p:txBody>
      </p:sp>
      <p:sp>
        <p:nvSpPr>
          <p:cNvPr id="159" name="Google Shape;159;p23"/>
          <p:cNvSpPr>
            <a:spLocks noGrp="1"/>
          </p:cNvSpPr>
          <p:nvPr>
            <p:ph type="pic" idx="2"/>
          </p:nvPr>
        </p:nvSpPr>
        <p:spPr>
          <a:xfrm flipH="1">
            <a:off x="6096000" y="-84033"/>
            <a:ext cx="6197600" cy="7026000"/>
          </a:xfrm>
          <a:prstGeom prst="rect">
            <a:avLst/>
          </a:prstGeom>
          <a:noFill/>
          <a:ln w="28575" cap="flat" cmpd="sng">
            <a:solidFill>
              <a:schemeClr val="dk1"/>
            </a:solidFill>
            <a:prstDash val="solid"/>
            <a:round/>
            <a:headEnd type="none" w="sm" len="sm"/>
            <a:tailEnd type="none" w="sm" len="sm"/>
          </a:ln>
        </p:spPr>
      </p:sp>
      <p:sp>
        <p:nvSpPr>
          <p:cNvPr id="160" name="Google Shape;160;p23"/>
          <p:cNvSpPr txBox="1">
            <a:spLocks noGrp="1"/>
          </p:cNvSpPr>
          <p:nvPr>
            <p:ph type="subTitle" idx="1"/>
          </p:nvPr>
        </p:nvSpPr>
        <p:spPr>
          <a:xfrm>
            <a:off x="963533" y="43305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1" name="Google Shape;161;p23"/>
          <p:cNvSpPr txBox="1">
            <a:spLocks noGrp="1"/>
          </p:cNvSpPr>
          <p:nvPr>
            <p:ph type="subTitle" idx="3"/>
          </p:nvPr>
        </p:nvSpPr>
        <p:spPr>
          <a:xfrm>
            <a:off x="953467" y="3913197"/>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2" name="Google Shape;162;p23"/>
          <p:cNvSpPr txBox="1">
            <a:spLocks noGrp="1"/>
          </p:cNvSpPr>
          <p:nvPr>
            <p:ph type="subTitle" idx="4"/>
          </p:nvPr>
        </p:nvSpPr>
        <p:spPr>
          <a:xfrm>
            <a:off x="963533" y="5467900"/>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3" name="Google Shape;163;p23"/>
          <p:cNvSpPr txBox="1">
            <a:spLocks noGrp="1"/>
          </p:cNvSpPr>
          <p:nvPr>
            <p:ph type="subTitle" idx="5"/>
          </p:nvPr>
        </p:nvSpPr>
        <p:spPr>
          <a:xfrm>
            <a:off x="953467" y="5050635"/>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4" name="Google Shape;164;p23"/>
          <p:cNvSpPr txBox="1">
            <a:spLocks noGrp="1"/>
          </p:cNvSpPr>
          <p:nvPr>
            <p:ph type="subTitle" idx="6"/>
          </p:nvPr>
        </p:nvSpPr>
        <p:spPr>
          <a:xfrm>
            <a:off x="968533" y="2055668"/>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5" name="Google Shape;165;p23"/>
          <p:cNvSpPr txBox="1">
            <a:spLocks noGrp="1"/>
          </p:cNvSpPr>
          <p:nvPr>
            <p:ph type="subTitle" idx="7"/>
          </p:nvPr>
        </p:nvSpPr>
        <p:spPr>
          <a:xfrm>
            <a:off x="958500" y="1638300"/>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
        <p:nvSpPr>
          <p:cNvPr id="166" name="Google Shape;166;p23"/>
          <p:cNvSpPr txBox="1">
            <a:spLocks noGrp="1"/>
          </p:cNvSpPr>
          <p:nvPr>
            <p:ph type="subTitle" idx="8"/>
          </p:nvPr>
        </p:nvSpPr>
        <p:spPr>
          <a:xfrm>
            <a:off x="968533" y="3193097"/>
            <a:ext cx="4800000" cy="5088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20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r>
              <a:rPr lang="en-US"/>
              <a:t>Click to edit Master subtitle style</a:t>
            </a:r>
            <a:endParaRPr/>
          </a:p>
        </p:txBody>
      </p:sp>
      <p:sp>
        <p:nvSpPr>
          <p:cNvPr id="167" name="Google Shape;167;p23"/>
          <p:cNvSpPr txBox="1">
            <a:spLocks noGrp="1"/>
          </p:cNvSpPr>
          <p:nvPr>
            <p:ph type="subTitle" idx="9"/>
          </p:nvPr>
        </p:nvSpPr>
        <p:spPr>
          <a:xfrm>
            <a:off x="958500" y="2775796"/>
            <a:ext cx="4800000" cy="6012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Font typeface="Bebas Neue"/>
              <a:buNone/>
              <a:defRPr sz="3200">
                <a:solidFill>
                  <a:schemeClr val="dk1"/>
                </a:solidFill>
              </a:defRPr>
            </a:lvl1pPr>
            <a:lvl2pPr lvl="1"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200">
                <a:solidFill>
                  <a:schemeClr val="dk1"/>
                </a:solidFill>
                <a:latin typeface="Bebas Neue"/>
                <a:ea typeface="Bebas Neue"/>
                <a:cs typeface="Bebas Neue"/>
                <a:sym typeface="Bebas Neue"/>
              </a:defRPr>
            </a:lvl9pPr>
          </a:lstStyle>
          <a:p>
            <a:r>
              <a:rPr lang="en-US"/>
              <a:t>Click to edit Master subtitle style</a:t>
            </a:r>
            <a:endParaRPr/>
          </a:p>
        </p:txBody>
      </p:sp>
    </p:spTree>
    <p:extLst>
      <p:ext uri="{BB962C8B-B14F-4D97-AF65-F5344CB8AC3E}">
        <p14:creationId xmlns:p14="http://schemas.microsoft.com/office/powerpoint/2010/main" val="39507325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B4CC0-7F7A-B84C-9682-CE015E7A521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967780-88CF-5C4F-8D80-78CB4A3118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1B2CBA-9D47-C845-AEAD-44338FE3509B}"/>
              </a:ext>
            </a:extLst>
          </p:cNvPr>
          <p:cNvSpPr>
            <a:spLocks noGrp="1"/>
          </p:cNvSpPr>
          <p:nvPr>
            <p:ph type="dt" sz="half" idx="10"/>
          </p:nvPr>
        </p:nvSpPr>
        <p:spPr/>
        <p:txBody>
          <a:bodyPr/>
          <a:lstStyle/>
          <a:p>
            <a:fld id="{A14947CC-ADB9-1245-8818-71C53C875E86}" type="datetimeFigureOut">
              <a:rPr lang="en-US" smtClean="0"/>
              <a:t>2/10/2025</a:t>
            </a:fld>
            <a:endParaRPr lang="en-US"/>
          </a:p>
        </p:txBody>
      </p:sp>
      <p:sp>
        <p:nvSpPr>
          <p:cNvPr id="5" name="Footer Placeholder 4">
            <a:extLst>
              <a:ext uri="{FF2B5EF4-FFF2-40B4-BE49-F238E27FC236}">
                <a16:creationId xmlns:a16="http://schemas.microsoft.com/office/drawing/2014/main" id="{DD297BD8-27F7-3D4D-AB9F-15331D40F1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D2B872-73EE-8442-AAE3-30732B78EFA6}"/>
              </a:ext>
            </a:extLst>
          </p:cNvPr>
          <p:cNvSpPr>
            <a:spLocks noGrp="1"/>
          </p:cNvSpPr>
          <p:nvPr>
            <p:ph type="sldNum" sz="quarter" idx="12"/>
          </p:nvPr>
        </p:nvSpPr>
        <p:spPr/>
        <p:txBody>
          <a:bodyPr/>
          <a:lstStyle/>
          <a:p>
            <a:fld id="{27E90F4B-FCD6-6B4B-9BEC-B8F9FF57903A}" type="slidenum">
              <a:rPr lang="en-US" smtClean="0"/>
              <a:t>‹#›</a:t>
            </a:fld>
            <a:endParaRPr lang="en-US"/>
          </a:p>
        </p:txBody>
      </p:sp>
    </p:spTree>
    <p:extLst>
      <p:ext uri="{BB962C8B-B14F-4D97-AF65-F5344CB8AC3E}">
        <p14:creationId xmlns:p14="http://schemas.microsoft.com/office/powerpoint/2010/main" val="1553363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AFEA7-C36B-3741-9D0D-26CFCA595AC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6703D6-BE7A-3D4E-B417-1FEE523C4E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1724C2-8C03-F84B-95EC-231649519096}"/>
              </a:ext>
            </a:extLst>
          </p:cNvPr>
          <p:cNvSpPr>
            <a:spLocks noGrp="1"/>
          </p:cNvSpPr>
          <p:nvPr>
            <p:ph type="dt" sz="half" idx="10"/>
          </p:nvPr>
        </p:nvSpPr>
        <p:spPr/>
        <p:txBody>
          <a:bodyPr/>
          <a:lstStyle/>
          <a:p>
            <a:fld id="{A14947CC-ADB9-1245-8818-71C53C875E86}" type="datetimeFigureOut">
              <a:rPr lang="en-US" smtClean="0"/>
              <a:t>2/10/2025</a:t>
            </a:fld>
            <a:endParaRPr lang="en-US"/>
          </a:p>
        </p:txBody>
      </p:sp>
      <p:sp>
        <p:nvSpPr>
          <p:cNvPr id="5" name="Footer Placeholder 4">
            <a:extLst>
              <a:ext uri="{FF2B5EF4-FFF2-40B4-BE49-F238E27FC236}">
                <a16:creationId xmlns:a16="http://schemas.microsoft.com/office/drawing/2014/main" id="{E5ADA0A1-851D-D94F-B243-B17622B725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ED0E37-90B8-CB42-8907-BD437FBFEADF}"/>
              </a:ext>
            </a:extLst>
          </p:cNvPr>
          <p:cNvSpPr>
            <a:spLocks noGrp="1"/>
          </p:cNvSpPr>
          <p:nvPr>
            <p:ph type="sldNum" sz="quarter" idx="12"/>
          </p:nvPr>
        </p:nvSpPr>
        <p:spPr/>
        <p:txBody>
          <a:bodyPr/>
          <a:lstStyle/>
          <a:p>
            <a:fld id="{27E90F4B-FCD6-6B4B-9BEC-B8F9FF57903A}" type="slidenum">
              <a:rPr lang="en-US" smtClean="0"/>
              <a:t>‹#›</a:t>
            </a:fld>
            <a:endParaRPr lang="en-US"/>
          </a:p>
        </p:txBody>
      </p:sp>
    </p:spTree>
    <p:extLst>
      <p:ext uri="{BB962C8B-B14F-4D97-AF65-F5344CB8AC3E}">
        <p14:creationId xmlns:p14="http://schemas.microsoft.com/office/powerpoint/2010/main" val="1774104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50D74-C3D0-DD4F-8862-48161E0940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FE60A3-A7D3-8648-A54F-F6E368E99AA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27952C4-2282-D443-9DB9-31C22F2985F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CDAF0E-B7F8-3B45-8C0F-E19501C15C9C}"/>
              </a:ext>
            </a:extLst>
          </p:cNvPr>
          <p:cNvSpPr>
            <a:spLocks noGrp="1"/>
          </p:cNvSpPr>
          <p:nvPr>
            <p:ph type="dt" sz="half" idx="10"/>
          </p:nvPr>
        </p:nvSpPr>
        <p:spPr/>
        <p:txBody>
          <a:bodyPr/>
          <a:lstStyle/>
          <a:p>
            <a:fld id="{A14947CC-ADB9-1245-8818-71C53C875E86}" type="datetimeFigureOut">
              <a:rPr lang="en-US" smtClean="0"/>
              <a:t>2/10/2025</a:t>
            </a:fld>
            <a:endParaRPr lang="en-US"/>
          </a:p>
        </p:txBody>
      </p:sp>
      <p:sp>
        <p:nvSpPr>
          <p:cNvPr id="6" name="Footer Placeholder 5">
            <a:extLst>
              <a:ext uri="{FF2B5EF4-FFF2-40B4-BE49-F238E27FC236}">
                <a16:creationId xmlns:a16="http://schemas.microsoft.com/office/drawing/2014/main" id="{E5A258FB-F7E5-1946-AB7B-E9F2F12F7E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971EFC-4B00-B448-8ECA-4A1EA10C1652}"/>
              </a:ext>
            </a:extLst>
          </p:cNvPr>
          <p:cNvSpPr>
            <a:spLocks noGrp="1"/>
          </p:cNvSpPr>
          <p:nvPr>
            <p:ph type="sldNum" sz="quarter" idx="12"/>
          </p:nvPr>
        </p:nvSpPr>
        <p:spPr/>
        <p:txBody>
          <a:bodyPr/>
          <a:lstStyle/>
          <a:p>
            <a:fld id="{27E90F4B-FCD6-6B4B-9BEC-B8F9FF57903A}" type="slidenum">
              <a:rPr lang="en-US" smtClean="0"/>
              <a:t>‹#›</a:t>
            </a:fld>
            <a:endParaRPr lang="en-US"/>
          </a:p>
        </p:txBody>
      </p:sp>
    </p:spTree>
    <p:extLst>
      <p:ext uri="{BB962C8B-B14F-4D97-AF65-F5344CB8AC3E}">
        <p14:creationId xmlns:p14="http://schemas.microsoft.com/office/powerpoint/2010/main" val="41061789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43026-4235-6E47-B8D7-0EEB52FBC0D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0AC20D6-4C19-4446-AAEC-21DB59AEDF1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A1C642-5E8A-0348-B3DF-CD24C5817CD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848318E-36B0-E74B-9246-CD73F3BD24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F7B0F92-D6B3-F645-B17C-FAB0CCF9027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8BAAC92-4FA9-0743-922C-9F87AAF6074A}"/>
              </a:ext>
            </a:extLst>
          </p:cNvPr>
          <p:cNvSpPr>
            <a:spLocks noGrp="1"/>
          </p:cNvSpPr>
          <p:nvPr>
            <p:ph type="dt" sz="half" idx="10"/>
          </p:nvPr>
        </p:nvSpPr>
        <p:spPr/>
        <p:txBody>
          <a:bodyPr/>
          <a:lstStyle/>
          <a:p>
            <a:fld id="{A14947CC-ADB9-1245-8818-71C53C875E86}" type="datetimeFigureOut">
              <a:rPr lang="en-US" smtClean="0"/>
              <a:t>2/10/2025</a:t>
            </a:fld>
            <a:endParaRPr lang="en-US"/>
          </a:p>
        </p:txBody>
      </p:sp>
      <p:sp>
        <p:nvSpPr>
          <p:cNvPr id="8" name="Footer Placeholder 7">
            <a:extLst>
              <a:ext uri="{FF2B5EF4-FFF2-40B4-BE49-F238E27FC236}">
                <a16:creationId xmlns:a16="http://schemas.microsoft.com/office/drawing/2014/main" id="{5D964E61-5E32-F545-A7BE-7C9BC446093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4BDE765-57B2-4E40-8842-5702BD543277}"/>
              </a:ext>
            </a:extLst>
          </p:cNvPr>
          <p:cNvSpPr>
            <a:spLocks noGrp="1"/>
          </p:cNvSpPr>
          <p:nvPr>
            <p:ph type="sldNum" sz="quarter" idx="12"/>
          </p:nvPr>
        </p:nvSpPr>
        <p:spPr/>
        <p:txBody>
          <a:bodyPr/>
          <a:lstStyle/>
          <a:p>
            <a:fld id="{27E90F4B-FCD6-6B4B-9BEC-B8F9FF57903A}" type="slidenum">
              <a:rPr lang="en-US" smtClean="0"/>
              <a:t>‹#›</a:t>
            </a:fld>
            <a:endParaRPr lang="en-US"/>
          </a:p>
        </p:txBody>
      </p:sp>
    </p:spTree>
    <p:extLst>
      <p:ext uri="{BB962C8B-B14F-4D97-AF65-F5344CB8AC3E}">
        <p14:creationId xmlns:p14="http://schemas.microsoft.com/office/powerpoint/2010/main" val="2377212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9238BA-D751-B44A-BD0D-6945BFE1FB9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00D817C-270A-8E4F-8EA4-602629392E12}"/>
              </a:ext>
            </a:extLst>
          </p:cNvPr>
          <p:cNvSpPr>
            <a:spLocks noGrp="1"/>
          </p:cNvSpPr>
          <p:nvPr>
            <p:ph type="dt" sz="half" idx="10"/>
          </p:nvPr>
        </p:nvSpPr>
        <p:spPr/>
        <p:txBody>
          <a:bodyPr/>
          <a:lstStyle/>
          <a:p>
            <a:fld id="{A14947CC-ADB9-1245-8818-71C53C875E86}" type="datetimeFigureOut">
              <a:rPr lang="en-US" smtClean="0"/>
              <a:t>2/10/2025</a:t>
            </a:fld>
            <a:endParaRPr lang="en-US"/>
          </a:p>
        </p:txBody>
      </p:sp>
      <p:sp>
        <p:nvSpPr>
          <p:cNvPr id="4" name="Footer Placeholder 3">
            <a:extLst>
              <a:ext uri="{FF2B5EF4-FFF2-40B4-BE49-F238E27FC236}">
                <a16:creationId xmlns:a16="http://schemas.microsoft.com/office/drawing/2014/main" id="{B09F64B6-87E0-164C-B63F-681BDAE305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4501F7F-77AC-BC43-A11B-7F7CAF44442E}"/>
              </a:ext>
            </a:extLst>
          </p:cNvPr>
          <p:cNvSpPr>
            <a:spLocks noGrp="1"/>
          </p:cNvSpPr>
          <p:nvPr>
            <p:ph type="sldNum" sz="quarter" idx="12"/>
          </p:nvPr>
        </p:nvSpPr>
        <p:spPr/>
        <p:txBody>
          <a:bodyPr/>
          <a:lstStyle/>
          <a:p>
            <a:fld id="{27E90F4B-FCD6-6B4B-9BEC-B8F9FF57903A}" type="slidenum">
              <a:rPr lang="en-US" smtClean="0"/>
              <a:t>‹#›</a:t>
            </a:fld>
            <a:endParaRPr lang="en-US"/>
          </a:p>
        </p:txBody>
      </p:sp>
    </p:spTree>
    <p:extLst>
      <p:ext uri="{BB962C8B-B14F-4D97-AF65-F5344CB8AC3E}">
        <p14:creationId xmlns:p14="http://schemas.microsoft.com/office/powerpoint/2010/main" val="3005966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F3D15D-8404-BB4A-8F89-1E008E3BB0BF}"/>
              </a:ext>
            </a:extLst>
          </p:cNvPr>
          <p:cNvSpPr>
            <a:spLocks noGrp="1"/>
          </p:cNvSpPr>
          <p:nvPr>
            <p:ph type="dt" sz="half" idx="10"/>
          </p:nvPr>
        </p:nvSpPr>
        <p:spPr/>
        <p:txBody>
          <a:bodyPr/>
          <a:lstStyle/>
          <a:p>
            <a:fld id="{A14947CC-ADB9-1245-8818-71C53C875E86}" type="datetimeFigureOut">
              <a:rPr lang="en-US" smtClean="0"/>
              <a:t>2/10/2025</a:t>
            </a:fld>
            <a:endParaRPr lang="en-US"/>
          </a:p>
        </p:txBody>
      </p:sp>
      <p:sp>
        <p:nvSpPr>
          <p:cNvPr id="3" name="Footer Placeholder 2">
            <a:extLst>
              <a:ext uri="{FF2B5EF4-FFF2-40B4-BE49-F238E27FC236}">
                <a16:creationId xmlns:a16="http://schemas.microsoft.com/office/drawing/2014/main" id="{A1C1F556-3ECC-D945-88B6-AF4071BE3A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37DFC18-386A-6644-B964-DDE0DDAFD865}"/>
              </a:ext>
            </a:extLst>
          </p:cNvPr>
          <p:cNvSpPr>
            <a:spLocks noGrp="1"/>
          </p:cNvSpPr>
          <p:nvPr>
            <p:ph type="sldNum" sz="quarter" idx="12"/>
          </p:nvPr>
        </p:nvSpPr>
        <p:spPr/>
        <p:txBody>
          <a:bodyPr/>
          <a:lstStyle/>
          <a:p>
            <a:fld id="{27E90F4B-FCD6-6B4B-9BEC-B8F9FF57903A}" type="slidenum">
              <a:rPr lang="en-US" smtClean="0"/>
              <a:t>‹#›</a:t>
            </a:fld>
            <a:endParaRPr lang="en-US"/>
          </a:p>
        </p:txBody>
      </p:sp>
    </p:spTree>
    <p:extLst>
      <p:ext uri="{BB962C8B-B14F-4D97-AF65-F5344CB8AC3E}">
        <p14:creationId xmlns:p14="http://schemas.microsoft.com/office/powerpoint/2010/main" val="481375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EBE388-3AA4-2C4D-89FF-68659118DC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C3706E-6036-B24C-B22A-E8EC5931C0E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7D6227E-2682-3E4E-9D37-F012F64292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5AC7EA6-4320-544F-9B65-4D19936137E0}"/>
              </a:ext>
            </a:extLst>
          </p:cNvPr>
          <p:cNvSpPr>
            <a:spLocks noGrp="1"/>
          </p:cNvSpPr>
          <p:nvPr>
            <p:ph type="dt" sz="half" idx="10"/>
          </p:nvPr>
        </p:nvSpPr>
        <p:spPr/>
        <p:txBody>
          <a:bodyPr/>
          <a:lstStyle/>
          <a:p>
            <a:fld id="{A14947CC-ADB9-1245-8818-71C53C875E86}" type="datetimeFigureOut">
              <a:rPr lang="en-US" smtClean="0"/>
              <a:t>2/10/2025</a:t>
            </a:fld>
            <a:endParaRPr lang="en-US"/>
          </a:p>
        </p:txBody>
      </p:sp>
      <p:sp>
        <p:nvSpPr>
          <p:cNvPr id="6" name="Footer Placeholder 5">
            <a:extLst>
              <a:ext uri="{FF2B5EF4-FFF2-40B4-BE49-F238E27FC236}">
                <a16:creationId xmlns:a16="http://schemas.microsoft.com/office/drawing/2014/main" id="{0DF582E5-BB85-1C43-A0CC-01CFAD8E9BA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08062B8-3F87-584A-B180-F554C8CFEA66}"/>
              </a:ext>
            </a:extLst>
          </p:cNvPr>
          <p:cNvSpPr>
            <a:spLocks noGrp="1"/>
          </p:cNvSpPr>
          <p:nvPr>
            <p:ph type="sldNum" sz="quarter" idx="12"/>
          </p:nvPr>
        </p:nvSpPr>
        <p:spPr/>
        <p:txBody>
          <a:bodyPr/>
          <a:lstStyle/>
          <a:p>
            <a:fld id="{27E90F4B-FCD6-6B4B-9BEC-B8F9FF57903A}" type="slidenum">
              <a:rPr lang="en-US" smtClean="0"/>
              <a:t>‹#›</a:t>
            </a:fld>
            <a:endParaRPr lang="en-US"/>
          </a:p>
        </p:txBody>
      </p:sp>
    </p:spTree>
    <p:extLst>
      <p:ext uri="{BB962C8B-B14F-4D97-AF65-F5344CB8AC3E}">
        <p14:creationId xmlns:p14="http://schemas.microsoft.com/office/powerpoint/2010/main" val="614290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F307A-396C-A84B-9119-6F077059432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1F17F32-919E-1E4E-AFD5-A6DB543746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BA0F0F5-EC0A-F14B-9665-AABE583FF9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A7F0723-2A4A-1741-8BE1-63B5628C88DB}"/>
              </a:ext>
            </a:extLst>
          </p:cNvPr>
          <p:cNvSpPr>
            <a:spLocks noGrp="1"/>
          </p:cNvSpPr>
          <p:nvPr>
            <p:ph type="dt" sz="half" idx="10"/>
          </p:nvPr>
        </p:nvSpPr>
        <p:spPr/>
        <p:txBody>
          <a:bodyPr/>
          <a:lstStyle/>
          <a:p>
            <a:fld id="{A14947CC-ADB9-1245-8818-71C53C875E86}" type="datetimeFigureOut">
              <a:rPr lang="en-US" smtClean="0"/>
              <a:t>2/10/2025</a:t>
            </a:fld>
            <a:endParaRPr lang="en-US"/>
          </a:p>
        </p:txBody>
      </p:sp>
      <p:sp>
        <p:nvSpPr>
          <p:cNvPr id="6" name="Footer Placeholder 5">
            <a:extLst>
              <a:ext uri="{FF2B5EF4-FFF2-40B4-BE49-F238E27FC236}">
                <a16:creationId xmlns:a16="http://schemas.microsoft.com/office/drawing/2014/main" id="{76BC35EB-6D16-4749-B219-46C951BE42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F82BCB-5620-5E49-AC5D-E2ADB7202496}"/>
              </a:ext>
            </a:extLst>
          </p:cNvPr>
          <p:cNvSpPr>
            <a:spLocks noGrp="1"/>
          </p:cNvSpPr>
          <p:nvPr>
            <p:ph type="sldNum" sz="quarter" idx="12"/>
          </p:nvPr>
        </p:nvSpPr>
        <p:spPr/>
        <p:txBody>
          <a:bodyPr/>
          <a:lstStyle/>
          <a:p>
            <a:fld id="{27E90F4B-FCD6-6B4B-9BEC-B8F9FF57903A}" type="slidenum">
              <a:rPr lang="en-US" smtClean="0"/>
              <a:t>‹#›</a:t>
            </a:fld>
            <a:endParaRPr lang="en-US"/>
          </a:p>
        </p:txBody>
      </p:sp>
    </p:spTree>
    <p:extLst>
      <p:ext uri="{BB962C8B-B14F-4D97-AF65-F5344CB8AC3E}">
        <p14:creationId xmlns:p14="http://schemas.microsoft.com/office/powerpoint/2010/main" val="2576286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CB6ED9D-07E7-9247-9C74-A5A3E4B302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1BF589-9912-2448-9F26-CC8C5B3747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B8440C-F83E-234A-84B4-72DC95EE0E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4947CC-ADB9-1245-8818-71C53C875E86}" type="datetimeFigureOut">
              <a:rPr lang="en-US" smtClean="0"/>
              <a:t>2/10/2025</a:t>
            </a:fld>
            <a:endParaRPr lang="en-US"/>
          </a:p>
        </p:txBody>
      </p:sp>
      <p:sp>
        <p:nvSpPr>
          <p:cNvPr id="5" name="Footer Placeholder 4">
            <a:extLst>
              <a:ext uri="{FF2B5EF4-FFF2-40B4-BE49-F238E27FC236}">
                <a16:creationId xmlns:a16="http://schemas.microsoft.com/office/drawing/2014/main" id="{3B299BE9-D7B1-E742-A21D-972B376C15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940F3B0-22D6-F44F-818F-BF41D1B72D5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E90F4B-FCD6-6B4B-9BEC-B8F9FF57903A}" type="slidenum">
              <a:rPr lang="en-US" smtClean="0"/>
              <a:t>‹#›</a:t>
            </a:fld>
            <a:endParaRPr lang="en-US"/>
          </a:p>
        </p:txBody>
      </p:sp>
    </p:spTree>
    <p:extLst>
      <p:ext uri="{BB962C8B-B14F-4D97-AF65-F5344CB8AC3E}">
        <p14:creationId xmlns:p14="http://schemas.microsoft.com/office/powerpoint/2010/main" val="2554063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mailto:dkinsey@brynmawr.edu" TargetMode="Externa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4.xml"/><Relationship Id="rId4" Type="http://schemas.openxmlformats.org/officeDocument/2006/relationships/image" Target="../media/image9.jpeg"/></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personal.psu.edu/cab38/GEOG321/04_color02/color5.html"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3" Type="http://schemas.openxmlformats.org/officeDocument/2006/relationships/hyperlink" Target="http://colorbrewer2.org/" TargetMode="External"/><Relationship Id="rId2" Type="http://schemas.openxmlformats.org/officeDocument/2006/relationships/image" Target="../media/image19.pn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0EC4C2E5-2E7F-3048-8631-E929B5DF9AE4}"/>
              </a:ext>
            </a:extLst>
          </p:cNvPr>
          <p:cNvSpPr>
            <a:spLocks noGrp="1"/>
          </p:cNvSpPr>
          <p:nvPr>
            <p:ph type="pic" idx="2"/>
          </p:nvPr>
        </p:nvSpPr>
        <p:spPr>
          <a:xfrm>
            <a:off x="7802706" y="353000"/>
            <a:ext cx="2919200" cy="6114400"/>
          </a:xfrm>
        </p:spPr>
        <p:txBody>
          <a:bodyPr/>
          <a:lstStyle/>
          <a:p>
            <a:endParaRPr lang="en-US"/>
          </a:p>
        </p:txBody>
      </p:sp>
      <p:sp>
        <p:nvSpPr>
          <p:cNvPr id="3" name="Title 2">
            <a:extLst>
              <a:ext uri="{FF2B5EF4-FFF2-40B4-BE49-F238E27FC236}">
                <a16:creationId xmlns:a16="http://schemas.microsoft.com/office/drawing/2014/main" id="{83800885-3A54-9647-A25A-9FCCFBD41CB6}"/>
              </a:ext>
            </a:extLst>
          </p:cNvPr>
          <p:cNvSpPr>
            <a:spLocks noGrp="1"/>
          </p:cNvSpPr>
          <p:nvPr>
            <p:ph type="ctrTitle"/>
          </p:nvPr>
        </p:nvSpPr>
        <p:spPr/>
        <p:txBody>
          <a:bodyPr/>
          <a:lstStyle/>
          <a:p>
            <a:r>
              <a:rPr lang="en-US" b="1" dirty="0">
                <a:highlight>
                  <a:srgbClr val="FFFF00"/>
                </a:highlight>
              </a:rPr>
              <a:t>Projections and Coordinate Systems</a:t>
            </a:r>
          </a:p>
        </p:txBody>
      </p:sp>
      <p:sp>
        <p:nvSpPr>
          <p:cNvPr id="4" name="Subtitle 3">
            <a:extLst>
              <a:ext uri="{FF2B5EF4-FFF2-40B4-BE49-F238E27FC236}">
                <a16:creationId xmlns:a16="http://schemas.microsoft.com/office/drawing/2014/main" id="{62B5B627-8C4F-C84B-8F4A-B56EC1C3D1EC}"/>
              </a:ext>
            </a:extLst>
          </p:cNvPr>
          <p:cNvSpPr>
            <a:spLocks noGrp="1"/>
          </p:cNvSpPr>
          <p:nvPr>
            <p:ph type="subTitle" idx="1"/>
          </p:nvPr>
        </p:nvSpPr>
        <p:spPr/>
        <p:txBody>
          <a:bodyPr/>
          <a:lstStyle/>
          <a:p>
            <a:r>
              <a:rPr lang="en-US" dirty="0"/>
              <a:t>Spring 2025, WEEK 4</a:t>
            </a:r>
          </a:p>
          <a:p>
            <a:r>
              <a:rPr lang="en-US" dirty="0"/>
              <a:t>Dr. Dirk Kinsey</a:t>
            </a:r>
          </a:p>
          <a:p>
            <a:r>
              <a:rPr lang="en-US" dirty="0">
                <a:hlinkClick r:id="rId2"/>
              </a:rPr>
              <a:t>dkinsey@brynmawr</a:t>
            </a:r>
            <a:r>
              <a:rPr lang="en-US">
                <a:hlinkClick r:id="rId2"/>
              </a:rPr>
              <a:t>.edu</a:t>
            </a:r>
            <a:endParaRPr lang="en-US" dirty="0"/>
          </a:p>
        </p:txBody>
      </p:sp>
      <p:pic>
        <p:nvPicPr>
          <p:cNvPr id="1026" name="Picture 2" descr="Map Scale, Coordinate Systems, and Map Projections">
            <a:extLst>
              <a:ext uri="{FF2B5EF4-FFF2-40B4-BE49-F238E27FC236}">
                <a16:creationId xmlns:a16="http://schemas.microsoft.com/office/drawing/2014/main" id="{11B57D48-C514-0349-859F-D7EEF1E146E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6863" y="667968"/>
            <a:ext cx="4450886" cy="55220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3519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sz="3600" dirty="0">
                <a:highlight>
                  <a:srgbClr val="FFFF00"/>
                </a:highlight>
                <a:latin typeface="+mn-lt"/>
              </a:rPr>
              <a:t>Natural Breaks</a:t>
            </a:r>
          </a:p>
        </p:txBody>
      </p:sp>
      <p:pic>
        <p:nvPicPr>
          <p:cNvPr id="12290" name="Picture 2" descr="Histogram and choropleth map for a natural interpolation for a stepped map.">
            <a:extLst>
              <a:ext uri="{FF2B5EF4-FFF2-40B4-BE49-F238E27FC236}">
                <a16:creationId xmlns:a16="http://schemas.microsoft.com/office/drawing/2014/main" id="{D0B5F6B1-F96E-9742-ADE7-57F353147F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3136" y="1523587"/>
            <a:ext cx="7728664" cy="453084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F7D69B1-21CF-C745-9BA7-EF55A82B9641}"/>
              </a:ext>
            </a:extLst>
          </p:cNvPr>
          <p:cNvSpPr txBox="1"/>
          <p:nvPr/>
        </p:nvSpPr>
        <p:spPr>
          <a:xfrm>
            <a:off x="750013" y="1523587"/>
            <a:ext cx="2630185" cy="1938992"/>
          </a:xfrm>
          <a:prstGeom prst="rect">
            <a:avLst/>
          </a:prstGeom>
          <a:noFill/>
        </p:spPr>
        <p:txBody>
          <a:bodyPr wrap="square" rtlCol="0">
            <a:spAutoFit/>
          </a:bodyPr>
          <a:lstStyle/>
          <a:p>
            <a:r>
              <a:rPr lang="en-US" sz="2000" i="1" dirty="0"/>
              <a:t>Great choice for a default classification scheme because it takes into account characteristics of the data distribution.</a:t>
            </a:r>
          </a:p>
        </p:txBody>
      </p:sp>
    </p:spTree>
    <p:extLst>
      <p:ext uri="{BB962C8B-B14F-4D97-AF65-F5344CB8AC3E}">
        <p14:creationId xmlns:p14="http://schemas.microsoft.com/office/powerpoint/2010/main" val="14025842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1" descr="naturalbreaks"/>
          <p:cNvPicPr>
            <a:picLocks noChangeAspect="1" noChangeArrowheads="1"/>
          </p:cNvPicPr>
          <p:nvPr/>
        </p:nvPicPr>
        <p:blipFill>
          <a:blip r:embed="rId2">
            <a:extLst>
              <a:ext uri="{28A0092B-C50C-407E-A947-70E740481C1C}">
                <a14:useLocalDpi xmlns:a14="http://schemas.microsoft.com/office/drawing/2010/main" val="0"/>
              </a:ext>
            </a:extLst>
          </a:blip>
          <a:srcRect l="11765" t="18182" r="11765" b="18182"/>
          <a:stretch>
            <a:fillRect/>
          </a:stretch>
        </p:blipFill>
        <p:spPr bwMode="auto">
          <a:xfrm>
            <a:off x="1905000" y="2590801"/>
            <a:ext cx="2743200" cy="2955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0963" name="Picture 2" descr="quantile"/>
          <p:cNvPicPr>
            <a:picLocks noChangeAspect="1" noChangeArrowheads="1"/>
          </p:cNvPicPr>
          <p:nvPr/>
        </p:nvPicPr>
        <p:blipFill>
          <a:blip r:embed="rId3">
            <a:extLst>
              <a:ext uri="{28A0092B-C50C-407E-A947-70E740481C1C}">
                <a14:useLocalDpi xmlns:a14="http://schemas.microsoft.com/office/drawing/2010/main" val="0"/>
              </a:ext>
            </a:extLst>
          </a:blip>
          <a:srcRect l="11765" t="18182" r="11765" b="18182"/>
          <a:stretch>
            <a:fillRect/>
          </a:stretch>
        </p:blipFill>
        <p:spPr bwMode="auto">
          <a:xfrm>
            <a:off x="4724400" y="2590801"/>
            <a:ext cx="2743200" cy="2955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64" name="TextBox 3"/>
          <p:cNvSpPr txBox="1">
            <a:spLocks noChangeArrowheads="1"/>
          </p:cNvSpPr>
          <p:nvPr/>
        </p:nvSpPr>
        <p:spPr bwMode="auto">
          <a:xfrm>
            <a:off x="5791200" y="2057400"/>
            <a:ext cx="1066800"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Quantile</a:t>
            </a:r>
          </a:p>
        </p:txBody>
      </p:sp>
      <p:pic>
        <p:nvPicPr>
          <p:cNvPr id="40965" name="Picture 3" descr="equalinterval"/>
          <p:cNvPicPr>
            <a:picLocks noChangeAspect="1" noChangeArrowheads="1"/>
          </p:cNvPicPr>
          <p:nvPr/>
        </p:nvPicPr>
        <p:blipFill>
          <a:blip r:embed="rId4">
            <a:extLst>
              <a:ext uri="{28A0092B-C50C-407E-A947-70E740481C1C}">
                <a14:useLocalDpi xmlns:a14="http://schemas.microsoft.com/office/drawing/2010/main" val="0"/>
              </a:ext>
            </a:extLst>
          </a:blip>
          <a:srcRect l="11765" t="18182" r="11765" b="18182"/>
          <a:stretch>
            <a:fillRect/>
          </a:stretch>
        </p:blipFill>
        <p:spPr bwMode="auto">
          <a:xfrm>
            <a:off x="7620000" y="2590801"/>
            <a:ext cx="2743200" cy="2955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0966" name="TextBox 5"/>
          <p:cNvSpPr txBox="1">
            <a:spLocks noChangeArrowheads="1"/>
          </p:cNvSpPr>
          <p:nvPr/>
        </p:nvSpPr>
        <p:spPr bwMode="auto">
          <a:xfrm>
            <a:off x="8534400" y="1905001"/>
            <a:ext cx="10668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Equal Interval</a:t>
            </a:r>
          </a:p>
        </p:txBody>
      </p:sp>
      <p:sp>
        <p:nvSpPr>
          <p:cNvPr id="40967" name="TextBox 6"/>
          <p:cNvSpPr txBox="1">
            <a:spLocks noChangeArrowheads="1"/>
          </p:cNvSpPr>
          <p:nvPr/>
        </p:nvSpPr>
        <p:spPr bwMode="auto">
          <a:xfrm>
            <a:off x="2743200" y="1828801"/>
            <a:ext cx="1066800" cy="6461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a:t>Natural Breaks</a:t>
            </a:r>
          </a:p>
        </p:txBody>
      </p:sp>
      <p:sp>
        <p:nvSpPr>
          <p:cNvPr id="40968" name="Rectangle 2"/>
          <p:cNvSpPr>
            <a:spLocks noGrp="1" noChangeArrowheads="1"/>
          </p:cNvSpPr>
          <p:nvPr>
            <p:ph type="title"/>
          </p:nvPr>
        </p:nvSpPr>
        <p:spPr/>
        <p:txBody>
          <a:bodyPr/>
          <a:lstStyle/>
          <a:p>
            <a:r>
              <a:rPr lang="en-US" altLang="en-US" sz="3600" dirty="0">
                <a:highlight>
                  <a:srgbClr val="FFFF00"/>
                </a:highlight>
              </a:rPr>
              <a:t>Comparing Data Classification</a:t>
            </a:r>
          </a:p>
        </p:txBody>
      </p:sp>
    </p:spTree>
    <p:extLst>
      <p:ext uri="{BB962C8B-B14F-4D97-AF65-F5344CB8AC3E}">
        <p14:creationId xmlns:p14="http://schemas.microsoft.com/office/powerpoint/2010/main" val="2750814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B5263F36-DC43-054D-88CC-2997FB852AA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412750"/>
            <a:ext cx="9525000" cy="603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413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1202076" y="1489754"/>
            <a:ext cx="9667982" cy="3585680"/>
          </a:xfrm>
          <a:prstGeom prst="rect">
            <a:avLst/>
          </a:prstGeom>
          <a:noFill/>
          <a:ln w="9525">
            <a:noFill/>
            <a:miter lim="800000"/>
            <a:headEnd/>
            <a:tailEnd/>
          </a:ln>
        </p:spPr>
        <p:txBody>
          <a:bodyPr/>
          <a:lstStyle/>
          <a:p>
            <a:pPr marL="342900" indent="-342900" eaLnBrk="0" hangingPunct="0">
              <a:lnSpc>
                <a:spcPct val="90000"/>
              </a:lnSpc>
              <a:spcBef>
                <a:spcPct val="20000"/>
              </a:spcBef>
              <a:buFontTx/>
              <a:buChar char="•"/>
              <a:defRPr/>
            </a:pPr>
            <a:r>
              <a:rPr lang="en-US" sz="2000" kern="0" dirty="0"/>
              <a:t>Sequential</a:t>
            </a:r>
          </a:p>
          <a:p>
            <a:pPr marL="742950" lvl="1" indent="-285750" eaLnBrk="0" hangingPunct="0">
              <a:lnSpc>
                <a:spcPct val="90000"/>
              </a:lnSpc>
              <a:spcBef>
                <a:spcPct val="20000"/>
              </a:spcBef>
              <a:buFontTx/>
              <a:buChar char="–"/>
              <a:defRPr/>
            </a:pPr>
            <a:r>
              <a:rPr lang="en-US" sz="2000" kern="0" dirty="0"/>
              <a:t>Appropriate for ordered data that progresses from low to high</a:t>
            </a:r>
          </a:p>
          <a:p>
            <a:pPr marL="742950" lvl="1" indent="-285750" eaLnBrk="0" hangingPunct="0">
              <a:lnSpc>
                <a:spcPct val="90000"/>
              </a:lnSpc>
              <a:spcBef>
                <a:spcPct val="20000"/>
              </a:spcBef>
              <a:buFontTx/>
              <a:buChar char="–"/>
              <a:defRPr/>
            </a:pPr>
            <a:r>
              <a:rPr lang="en-US" sz="2000" kern="0" dirty="0"/>
              <a:t>Typically, light colors represent low values; darker colors represent high values</a:t>
            </a:r>
          </a:p>
          <a:p>
            <a:pPr marL="742950" lvl="1" indent="-285750" eaLnBrk="0" hangingPunct="0">
              <a:lnSpc>
                <a:spcPct val="90000"/>
              </a:lnSpc>
              <a:spcBef>
                <a:spcPct val="20000"/>
              </a:spcBef>
              <a:buFontTx/>
              <a:buChar char="–"/>
              <a:defRPr/>
            </a:pPr>
            <a:endParaRPr lang="en-US" sz="2000" kern="0" dirty="0"/>
          </a:p>
          <a:p>
            <a:pPr marL="342900" indent="-342900" eaLnBrk="0" hangingPunct="0">
              <a:lnSpc>
                <a:spcPct val="90000"/>
              </a:lnSpc>
              <a:spcBef>
                <a:spcPct val="20000"/>
              </a:spcBef>
              <a:buFontTx/>
              <a:buChar char="•"/>
              <a:defRPr/>
            </a:pPr>
            <a:r>
              <a:rPr lang="en-US" sz="2000" kern="0" dirty="0"/>
              <a:t>Diverging</a:t>
            </a:r>
          </a:p>
          <a:p>
            <a:pPr marL="742950" lvl="1" indent="-285750" eaLnBrk="0" hangingPunct="0">
              <a:lnSpc>
                <a:spcPct val="90000"/>
              </a:lnSpc>
              <a:spcBef>
                <a:spcPct val="20000"/>
              </a:spcBef>
              <a:buFontTx/>
              <a:buChar char="–"/>
              <a:defRPr/>
            </a:pPr>
            <a:r>
              <a:rPr lang="en-US" sz="2000" kern="0" dirty="0"/>
              <a:t>Appropriate for ordered data that progresses from low to high</a:t>
            </a:r>
          </a:p>
          <a:p>
            <a:pPr marL="742950" lvl="1" indent="-285750" eaLnBrk="0" hangingPunct="0">
              <a:lnSpc>
                <a:spcPct val="90000"/>
              </a:lnSpc>
              <a:spcBef>
                <a:spcPct val="20000"/>
              </a:spcBef>
              <a:buFontTx/>
              <a:buChar char="–"/>
              <a:defRPr/>
            </a:pPr>
            <a:r>
              <a:rPr lang="en-US" sz="2000" kern="0" dirty="0"/>
              <a:t>Places emphasis on extreme high, extreme low, and middle range values</a:t>
            </a:r>
          </a:p>
        </p:txBody>
      </p:sp>
      <p:sp>
        <p:nvSpPr>
          <p:cNvPr id="41987" name="Rectangle 2"/>
          <p:cNvSpPr>
            <a:spLocks noGrp="1" noChangeArrowheads="1"/>
          </p:cNvSpPr>
          <p:nvPr>
            <p:ph type="title"/>
          </p:nvPr>
        </p:nvSpPr>
        <p:spPr/>
        <p:txBody>
          <a:bodyPr/>
          <a:lstStyle/>
          <a:p>
            <a:r>
              <a:rPr lang="en-US" altLang="en-US" sz="3600" dirty="0">
                <a:highlight>
                  <a:srgbClr val="FFFF00"/>
                </a:highlight>
              </a:rPr>
              <a:t>Color Schemes</a:t>
            </a:r>
          </a:p>
        </p:txBody>
      </p:sp>
      <p:sp>
        <p:nvSpPr>
          <p:cNvPr id="41988" name="Rectangle 1"/>
          <p:cNvSpPr>
            <a:spLocks noChangeArrowheads="1"/>
          </p:cNvSpPr>
          <p:nvPr/>
        </p:nvSpPr>
        <p:spPr bwMode="auto">
          <a:xfrm>
            <a:off x="3632200" y="5256214"/>
            <a:ext cx="4927600" cy="460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200">
                <a:ea typeface="Times New Roman" panose="02020603050405020304" pitchFamily="18" charset="0"/>
                <a:cs typeface="Arial" panose="020B0604020202020204" pitchFamily="34" charset="0"/>
              </a:rPr>
              <a:t>From Cindy Brewer:</a:t>
            </a:r>
            <a:endParaRPr lang="en-US" altLang="en-US" sz="900">
              <a:ea typeface="Times New Roman" panose="02020603050405020304" pitchFamily="18" charset="0"/>
              <a:cs typeface="Arial" panose="020B0604020202020204" pitchFamily="34" charset="0"/>
            </a:endParaRPr>
          </a:p>
          <a:p>
            <a:pPr algn="ctr"/>
            <a:r>
              <a:rPr lang="en-US" altLang="en-US" sz="1200">
                <a:ea typeface="Times New Roman" panose="02020603050405020304" pitchFamily="18" charset="0"/>
                <a:cs typeface="Arial" panose="020B0604020202020204" pitchFamily="34" charset="0"/>
                <a:hlinkClick r:id="rId2"/>
              </a:rPr>
              <a:t>http://www.personal.psu.edu/cab38/GEOG321/04_color02/color5.html</a:t>
            </a:r>
            <a:endParaRPr lang="en-US" altLang="en-US">
              <a:cs typeface="Arial" panose="020B0604020202020204" pitchFamily="34" charset="0"/>
            </a:endParaRPr>
          </a:p>
        </p:txBody>
      </p:sp>
    </p:spTree>
    <p:extLst>
      <p:ext uri="{BB962C8B-B14F-4D97-AF65-F5344CB8AC3E}">
        <p14:creationId xmlns:p14="http://schemas.microsoft.com/office/powerpoint/2010/main" val="4059530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1600201"/>
            <a:ext cx="4819650" cy="42767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3011" name="Rectangle 2"/>
          <p:cNvSpPr>
            <a:spLocks noGrp="1" noChangeArrowheads="1"/>
          </p:cNvSpPr>
          <p:nvPr>
            <p:ph type="title"/>
          </p:nvPr>
        </p:nvSpPr>
        <p:spPr/>
        <p:txBody>
          <a:bodyPr/>
          <a:lstStyle/>
          <a:p>
            <a:r>
              <a:rPr lang="en-US" altLang="en-US" sz="3600" dirty="0">
                <a:highlight>
                  <a:srgbClr val="FFFF00"/>
                </a:highlight>
              </a:rPr>
              <a:t>Sequential Color Schemes</a:t>
            </a:r>
          </a:p>
        </p:txBody>
      </p:sp>
    </p:spTree>
    <p:extLst>
      <p:ext uri="{BB962C8B-B14F-4D97-AF65-F5344CB8AC3E}">
        <p14:creationId xmlns:p14="http://schemas.microsoft.com/office/powerpoint/2010/main" val="26602545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1057276"/>
            <a:ext cx="7315200" cy="5648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4035" name="Rectangle 2"/>
          <p:cNvSpPr>
            <a:spLocks noGrp="1" noChangeArrowheads="1"/>
          </p:cNvSpPr>
          <p:nvPr>
            <p:ph type="title"/>
          </p:nvPr>
        </p:nvSpPr>
        <p:spPr/>
        <p:txBody>
          <a:bodyPr/>
          <a:lstStyle/>
          <a:p>
            <a:r>
              <a:rPr lang="en-US" altLang="en-US" sz="3600" dirty="0">
                <a:highlight>
                  <a:srgbClr val="FFFF00"/>
                </a:highlight>
              </a:rPr>
              <a:t>Sequential Color Scheme</a:t>
            </a:r>
          </a:p>
        </p:txBody>
      </p:sp>
    </p:spTree>
    <p:extLst>
      <p:ext uri="{BB962C8B-B14F-4D97-AF65-F5344CB8AC3E}">
        <p14:creationId xmlns:p14="http://schemas.microsoft.com/office/powerpoint/2010/main" val="2784159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en-US" altLang="en-US" sz="3600" dirty="0">
                <a:highlight>
                  <a:srgbClr val="FFFF00"/>
                </a:highlight>
              </a:rPr>
              <a:t>Sequential Color Scheme</a:t>
            </a:r>
          </a:p>
        </p:txBody>
      </p:sp>
      <p:pic>
        <p:nvPicPr>
          <p:cNvPr id="4505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35382" y="1447722"/>
            <a:ext cx="6816436" cy="491854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6496439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14DDAA-EEAF-B54D-A625-533783B2C492}"/>
              </a:ext>
            </a:extLst>
          </p:cNvPr>
          <p:cNvSpPr>
            <a:spLocks noGrp="1"/>
          </p:cNvSpPr>
          <p:nvPr>
            <p:ph type="body" idx="1"/>
          </p:nvPr>
        </p:nvSpPr>
        <p:spPr/>
        <p:txBody>
          <a:bodyPr/>
          <a:lstStyle/>
          <a:p>
            <a:endParaRPr lang="en-US"/>
          </a:p>
        </p:txBody>
      </p:sp>
      <p:sp>
        <p:nvSpPr>
          <p:cNvPr id="46082" name="Rectangle 2"/>
          <p:cNvSpPr>
            <a:spLocks noGrp="1" noChangeArrowheads="1"/>
          </p:cNvSpPr>
          <p:nvPr>
            <p:ph type="title"/>
          </p:nvPr>
        </p:nvSpPr>
        <p:spPr/>
        <p:txBody>
          <a:bodyPr/>
          <a:lstStyle/>
          <a:p>
            <a:r>
              <a:rPr lang="en-US" altLang="en-US" sz="3600" dirty="0">
                <a:highlight>
                  <a:srgbClr val="FFFF00"/>
                </a:highlight>
              </a:rPr>
              <a:t>Diverging Color Scheme</a:t>
            </a:r>
          </a:p>
        </p:txBody>
      </p:sp>
      <p:pic>
        <p:nvPicPr>
          <p:cNvPr id="46083"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905000"/>
            <a:ext cx="3257550" cy="3257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608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48401" y="1981200"/>
            <a:ext cx="3400425" cy="29527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475967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F1132A-4D0D-584B-A592-A1EEA918851A}"/>
              </a:ext>
            </a:extLst>
          </p:cNvPr>
          <p:cNvSpPr>
            <a:spLocks noGrp="1"/>
          </p:cNvSpPr>
          <p:nvPr>
            <p:ph type="body" idx="1"/>
          </p:nvPr>
        </p:nvSpPr>
        <p:spPr/>
        <p:txBody>
          <a:bodyPr/>
          <a:lstStyle/>
          <a:p>
            <a:endParaRPr lang="en-US"/>
          </a:p>
        </p:txBody>
      </p:sp>
      <p:sp>
        <p:nvSpPr>
          <p:cNvPr id="47106" name="Rectangle 2"/>
          <p:cNvSpPr>
            <a:spLocks noGrp="1" noChangeArrowheads="1"/>
          </p:cNvSpPr>
          <p:nvPr>
            <p:ph type="title"/>
          </p:nvPr>
        </p:nvSpPr>
        <p:spPr/>
        <p:txBody>
          <a:bodyPr/>
          <a:lstStyle/>
          <a:p>
            <a:r>
              <a:rPr lang="en-US" altLang="en-US" sz="3600" dirty="0">
                <a:highlight>
                  <a:srgbClr val="FFFF00"/>
                </a:highlight>
              </a:rPr>
              <a:t>Diverging Color Scheme</a:t>
            </a:r>
          </a:p>
        </p:txBody>
      </p:sp>
      <p:pic>
        <p:nvPicPr>
          <p:cNvPr id="4710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571964" y="1402637"/>
            <a:ext cx="6171343" cy="476779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559554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477800" y="491733"/>
            <a:ext cx="11236400" cy="617876"/>
          </a:xfrm>
        </p:spPr>
        <p:txBody>
          <a:bodyPr/>
          <a:lstStyle/>
          <a:p>
            <a:r>
              <a:rPr lang="en-US" altLang="en-US" sz="2800" dirty="0">
                <a:highlight>
                  <a:srgbClr val="FFFF00"/>
                </a:highlight>
              </a:rPr>
              <a:t>Bivariate Color Scheme: Sequential-Sequential</a:t>
            </a:r>
            <a:br>
              <a:rPr lang="en-US" altLang="en-US" sz="2800" dirty="0">
                <a:highlight>
                  <a:srgbClr val="FFFF00"/>
                </a:highlight>
              </a:rPr>
            </a:br>
            <a:endParaRPr lang="en-US" altLang="en-US" sz="2800" dirty="0">
              <a:highlight>
                <a:srgbClr val="FFFF00"/>
              </a:highlight>
            </a:endParaRPr>
          </a:p>
        </p:txBody>
      </p:sp>
      <p:pic>
        <p:nvPicPr>
          <p:cNvPr id="4813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t="4045" b="6963"/>
          <a:stretch>
            <a:fillRect/>
          </a:stretch>
        </p:blipFill>
        <p:spPr bwMode="auto">
          <a:xfrm>
            <a:off x="1969791" y="1201219"/>
            <a:ext cx="7512797" cy="51650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582075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F2FC99-29AD-3B49-8F46-70C3B63764A8}"/>
              </a:ext>
            </a:extLst>
          </p:cNvPr>
          <p:cNvSpPr>
            <a:spLocks noGrp="1"/>
          </p:cNvSpPr>
          <p:nvPr>
            <p:ph type="body" idx="1"/>
          </p:nvPr>
        </p:nvSpPr>
        <p:spPr>
          <a:xfrm>
            <a:off x="694186" y="1568801"/>
            <a:ext cx="3824035" cy="4535228"/>
          </a:xfrm>
        </p:spPr>
        <p:txBody>
          <a:bodyPr/>
          <a:lstStyle/>
          <a:p>
            <a:r>
              <a:rPr lang="en-US" sz="1800" dirty="0"/>
              <a:t>Data classification= a method of putting boundaries between classes between </a:t>
            </a:r>
          </a:p>
          <a:p>
            <a:endParaRPr lang="en-US" sz="1800" dirty="0"/>
          </a:p>
          <a:p>
            <a:r>
              <a:rPr lang="en-US" sz="1800" dirty="0"/>
              <a:t>Data classification used to break features of the map into similar groupings (</a:t>
            </a:r>
            <a:r>
              <a:rPr lang="en-US" sz="1800" dirty="0" err="1"/>
              <a:t>ie</a:t>
            </a:r>
            <a:r>
              <a:rPr lang="en-US" sz="1800" dirty="0"/>
              <a:t>. classes)</a:t>
            </a:r>
          </a:p>
          <a:p>
            <a:endParaRPr lang="en-US" sz="1800" dirty="0"/>
          </a:p>
          <a:p>
            <a:r>
              <a:rPr lang="en-US" sz="1800" dirty="0"/>
              <a:t>In general, features in the same class should be more similar than dissimilar; features in different classes should be more dissimilar than similar.</a:t>
            </a:r>
          </a:p>
          <a:p>
            <a:pPr marL="186262" indent="0">
              <a:buNone/>
            </a:pPr>
            <a:r>
              <a:rPr lang="en-US" sz="2000" dirty="0"/>
              <a:t> </a:t>
            </a:r>
          </a:p>
        </p:txBody>
      </p:sp>
      <p:sp>
        <p:nvSpPr>
          <p:cNvPr id="3" name="Title 2">
            <a:extLst>
              <a:ext uri="{FF2B5EF4-FFF2-40B4-BE49-F238E27FC236}">
                <a16:creationId xmlns:a16="http://schemas.microsoft.com/office/drawing/2014/main" id="{602273BA-E079-BD4D-9891-ED7184AC8930}"/>
              </a:ext>
            </a:extLst>
          </p:cNvPr>
          <p:cNvSpPr>
            <a:spLocks noGrp="1"/>
          </p:cNvSpPr>
          <p:nvPr>
            <p:ph type="title"/>
          </p:nvPr>
        </p:nvSpPr>
        <p:spPr/>
        <p:txBody>
          <a:bodyPr/>
          <a:lstStyle/>
          <a:p>
            <a:r>
              <a:rPr lang="en-US" dirty="0">
                <a:highlight>
                  <a:srgbClr val="FFFF00"/>
                </a:highlight>
              </a:rPr>
              <a:t>Data Classification</a:t>
            </a:r>
          </a:p>
        </p:txBody>
      </p:sp>
      <p:pic>
        <p:nvPicPr>
          <p:cNvPr id="5" name="Picture 4" descr="A map of a neighborhood&#10;&#10;Description automatically generated">
            <a:extLst>
              <a:ext uri="{FF2B5EF4-FFF2-40B4-BE49-F238E27FC236}">
                <a16:creationId xmlns:a16="http://schemas.microsoft.com/office/drawing/2014/main" id="{E643656E-D211-294C-8213-D65602C5E254}"/>
              </a:ext>
            </a:extLst>
          </p:cNvPr>
          <p:cNvPicPr>
            <a:picLocks noChangeAspect="1"/>
          </p:cNvPicPr>
          <p:nvPr/>
        </p:nvPicPr>
        <p:blipFill>
          <a:blip r:embed="rId2"/>
          <a:stretch>
            <a:fillRect/>
          </a:stretch>
        </p:blipFill>
        <p:spPr>
          <a:xfrm>
            <a:off x="5015364" y="1357333"/>
            <a:ext cx="6698836" cy="4746696"/>
          </a:xfrm>
          <a:prstGeom prst="rect">
            <a:avLst/>
          </a:prstGeom>
        </p:spPr>
      </p:pic>
    </p:spTree>
    <p:extLst>
      <p:ext uri="{BB962C8B-B14F-4D97-AF65-F5344CB8AC3E}">
        <p14:creationId xmlns:p14="http://schemas.microsoft.com/office/powerpoint/2010/main" val="6818507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AD83D-8E81-AA4D-B209-09A78D48443A}"/>
              </a:ext>
            </a:extLst>
          </p:cNvPr>
          <p:cNvSpPr>
            <a:spLocks noGrp="1"/>
          </p:cNvSpPr>
          <p:nvPr>
            <p:ph type="title"/>
          </p:nvPr>
        </p:nvSpPr>
        <p:spPr>
          <a:xfrm>
            <a:off x="477800" y="491732"/>
            <a:ext cx="5382673" cy="1106427"/>
          </a:xfrm>
        </p:spPr>
        <p:txBody>
          <a:bodyPr wrap="square" anchor="t">
            <a:normAutofit/>
          </a:bodyPr>
          <a:lstStyle/>
          <a:p>
            <a:r>
              <a:rPr lang="en-US" sz="3600" dirty="0">
                <a:highlight>
                  <a:srgbClr val="FFFF00"/>
                </a:highlight>
              </a:rPr>
              <a:t>Ecological Fallacy and MAUP </a:t>
            </a:r>
          </a:p>
        </p:txBody>
      </p:sp>
      <p:sp>
        <p:nvSpPr>
          <p:cNvPr id="3" name="Content Placeholder 2">
            <a:extLst>
              <a:ext uri="{FF2B5EF4-FFF2-40B4-BE49-F238E27FC236}">
                <a16:creationId xmlns:a16="http://schemas.microsoft.com/office/drawing/2014/main" id="{D3559A13-2F5A-1A41-B268-5C33EEAC4271}"/>
              </a:ext>
            </a:extLst>
          </p:cNvPr>
          <p:cNvSpPr>
            <a:spLocks noGrp="1"/>
          </p:cNvSpPr>
          <p:nvPr>
            <p:ph idx="4294967295"/>
          </p:nvPr>
        </p:nvSpPr>
        <p:spPr>
          <a:xfrm>
            <a:off x="650540" y="1726058"/>
            <a:ext cx="5072166" cy="4293087"/>
          </a:xfrm>
        </p:spPr>
        <p:txBody>
          <a:bodyPr anchor="ctr">
            <a:normAutofit/>
          </a:bodyPr>
          <a:lstStyle/>
          <a:p>
            <a:pPr>
              <a:lnSpc>
                <a:spcPct val="90000"/>
              </a:lnSpc>
              <a:spcAft>
                <a:spcPts val="600"/>
              </a:spcAft>
            </a:pPr>
            <a:r>
              <a:rPr lang="en-US" sz="1400" b="1" dirty="0"/>
              <a:t>Modifiable Areal Unit Problem</a:t>
            </a:r>
            <a:r>
              <a:rPr lang="en-US" sz="1400" dirty="0"/>
              <a:t> (</a:t>
            </a:r>
            <a:r>
              <a:rPr lang="en-US" sz="1400" b="1" dirty="0"/>
              <a:t>MAUP</a:t>
            </a:r>
            <a:r>
              <a:rPr lang="en-US" sz="1400" dirty="0"/>
              <a:t>)</a:t>
            </a:r>
          </a:p>
          <a:p>
            <a:pPr>
              <a:lnSpc>
                <a:spcPct val="90000"/>
              </a:lnSpc>
              <a:spcAft>
                <a:spcPts val="600"/>
              </a:spcAft>
            </a:pPr>
            <a:r>
              <a:rPr lang="en-US" sz="1400" dirty="0"/>
              <a:t>A census choropleth map calculating population density using state boundaries will yield radically different results than a map that calculates density based on county boundaries. Furthermore, census district boundaries are also subject to change over time, meaning the MAUP must be considered when comparing past data to current data. </a:t>
            </a:r>
            <a:endParaRPr lang="en-US" sz="1400" b="1" dirty="0"/>
          </a:p>
          <a:p>
            <a:pPr>
              <a:lnSpc>
                <a:spcPct val="90000"/>
              </a:lnSpc>
              <a:spcAft>
                <a:spcPts val="600"/>
              </a:spcAft>
            </a:pPr>
            <a:r>
              <a:rPr lang="en-US" sz="1400" b="1" dirty="0"/>
              <a:t>Ecological Fallacy</a:t>
            </a:r>
          </a:p>
          <a:p>
            <a:pPr>
              <a:lnSpc>
                <a:spcPct val="90000"/>
              </a:lnSpc>
              <a:spcAft>
                <a:spcPts val="600"/>
              </a:spcAft>
            </a:pPr>
            <a:r>
              <a:rPr lang="en-US" sz="1400" dirty="0"/>
              <a:t>Is a formal fallacy in the interpretation of statistical data that occurs when inferences about the nature of individuals are deduced from inferences about the group (or geography) to which those individuals belong.</a:t>
            </a:r>
          </a:p>
        </p:txBody>
      </p:sp>
      <p:pic>
        <p:nvPicPr>
          <p:cNvPr id="2050" name="Picture 2" descr="MAUP Scale Effect">
            <a:extLst>
              <a:ext uri="{FF2B5EF4-FFF2-40B4-BE49-F238E27FC236}">
                <a16:creationId xmlns:a16="http://schemas.microsoft.com/office/drawing/2014/main" id="{37C943F3-E5A2-E94F-9069-3C4321370D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4951" y="1726058"/>
            <a:ext cx="5866509" cy="2933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1510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en-US" altLang="en-US" sz="4000" dirty="0">
                <a:highlight>
                  <a:srgbClr val="FFFF00"/>
                </a:highlight>
              </a:rPr>
              <a:t>Need help deciding what colors to use?</a:t>
            </a:r>
          </a:p>
        </p:txBody>
      </p:sp>
      <p:pic>
        <p:nvPicPr>
          <p:cNvPr id="4915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66655" y="1728210"/>
            <a:ext cx="8180244" cy="390698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9156" name="Text Box 5"/>
          <p:cNvSpPr txBox="1">
            <a:spLocks noChangeArrowheads="1"/>
          </p:cNvSpPr>
          <p:nvPr/>
        </p:nvSpPr>
        <p:spPr bwMode="auto">
          <a:xfrm>
            <a:off x="824346" y="1594566"/>
            <a:ext cx="2362200" cy="17081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800" dirty="0"/>
              <a:t>Check out the </a:t>
            </a:r>
            <a:r>
              <a:rPr lang="en-US" altLang="en-US" sz="2800" dirty="0" err="1"/>
              <a:t>ColorBrewer</a:t>
            </a:r>
            <a:r>
              <a:rPr lang="en-US" altLang="en-US" sz="2800" dirty="0"/>
              <a:t>!</a:t>
            </a:r>
          </a:p>
          <a:p>
            <a:pPr eaLnBrk="1" hangingPunct="1">
              <a:spcBef>
                <a:spcPct val="50000"/>
              </a:spcBef>
            </a:pPr>
            <a:r>
              <a:rPr lang="en-US" altLang="en-US" dirty="0">
                <a:hlinkClick r:id="rId3"/>
              </a:rPr>
              <a:t>http://colorbrewer2.org/</a:t>
            </a:r>
            <a:r>
              <a:rPr lang="en-US" altLang="en-US" dirty="0"/>
              <a:t> </a:t>
            </a:r>
          </a:p>
        </p:txBody>
      </p:sp>
    </p:spTree>
    <p:extLst>
      <p:ext uri="{BB962C8B-B14F-4D97-AF65-F5344CB8AC3E}">
        <p14:creationId xmlns:p14="http://schemas.microsoft.com/office/powerpoint/2010/main" val="35953214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noFill/>
        </p:spPr>
        <p:txBody>
          <a:bodyPr/>
          <a:lstStyle/>
          <a:p>
            <a:pPr eaLnBrk="1" hangingPunct="1"/>
            <a:r>
              <a:rPr lang="en-US" altLang="en-US" sz="3200" b="1" dirty="0">
                <a:highlight>
                  <a:srgbClr val="FFFF00"/>
                </a:highlight>
              </a:rPr>
              <a:t>Thematic Map Elements</a:t>
            </a:r>
          </a:p>
        </p:txBody>
      </p:sp>
      <p:sp>
        <p:nvSpPr>
          <p:cNvPr id="50179" name="Text Box 4"/>
          <p:cNvSpPr txBox="1">
            <a:spLocks noChangeArrowheads="1"/>
          </p:cNvSpPr>
          <p:nvPr/>
        </p:nvSpPr>
        <p:spPr bwMode="auto">
          <a:xfrm>
            <a:off x="1156855" y="1586346"/>
            <a:ext cx="6248400" cy="43396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342900" indent="-342900" eaLnBrk="1" hangingPunct="1">
              <a:spcBef>
                <a:spcPct val="50000"/>
              </a:spcBef>
              <a:buFont typeface="Wingdings" pitchFamily="2" charset="2"/>
              <a:buChar char="v"/>
            </a:pPr>
            <a:r>
              <a:rPr lang="en-US" altLang="en-US" sz="2400" dirty="0"/>
              <a:t>Title</a:t>
            </a:r>
          </a:p>
          <a:p>
            <a:pPr marL="342900" indent="-342900" eaLnBrk="1" hangingPunct="1">
              <a:spcBef>
                <a:spcPct val="50000"/>
              </a:spcBef>
              <a:buFont typeface="Wingdings" pitchFamily="2" charset="2"/>
              <a:buChar char="v"/>
            </a:pPr>
            <a:r>
              <a:rPr lang="en-US" altLang="en-US" sz="2400" dirty="0"/>
              <a:t>Legend</a:t>
            </a:r>
          </a:p>
          <a:p>
            <a:pPr marL="342900" indent="-342900" eaLnBrk="1" hangingPunct="1">
              <a:spcBef>
                <a:spcPct val="50000"/>
              </a:spcBef>
              <a:buFont typeface="Wingdings" pitchFamily="2" charset="2"/>
              <a:buChar char="v"/>
            </a:pPr>
            <a:r>
              <a:rPr lang="en-US" altLang="en-US" sz="2400" dirty="0"/>
              <a:t>Scale</a:t>
            </a:r>
          </a:p>
          <a:p>
            <a:pPr marL="342900" indent="-342900" eaLnBrk="1" hangingPunct="1">
              <a:spcBef>
                <a:spcPct val="50000"/>
              </a:spcBef>
              <a:buFont typeface="Wingdings" pitchFamily="2" charset="2"/>
              <a:buChar char="v"/>
            </a:pPr>
            <a:r>
              <a:rPr lang="en-US" altLang="en-US" sz="2400" dirty="0"/>
              <a:t>Credits</a:t>
            </a:r>
          </a:p>
          <a:p>
            <a:pPr marL="342900" indent="-342900" eaLnBrk="1" hangingPunct="1">
              <a:spcBef>
                <a:spcPct val="50000"/>
              </a:spcBef>
              <a:buFont typeface="Wingdings" pitchFamily="2" charset="2"/>
              <a:buChar char="v"/>
            </a:pPr>
            <a:r>
              <a:rPr lang="en-US" altLang="en-US" sz="2400" dirty="0"/>
              <a:t>Mapped areas</a:t>
            </a:r>
          </a:p>
          <a:p>
            <a:pPr marL="342900" indent="-342900" eaLnBrk="1" hangingPunct="1">
              <a:spcBef>
                <a:spcPct val="50000"/>
              </a:spcBef>
              <a:buFont typeface="Wingdings" pitchFamily="2" charset="2"/>
              <a:buChar char="v"/>
            </a:pPr>
            <a:r>
              <a:rPr lang="en-US" altLang="en-US" sz="2400" dirty="0"/>
              <a:t>Borders</a:t>
            </a:r>
          </a:p>
          <a:p>
            <a:pPr marL="342900" indent="-342900" eaLnBrk="1" hangingPunct="1">
              <a:spcBef>
                <a:spcPct val="50000"/>
              </a:spcBef>
              <a:buFont typeface="Wingdings" pitchFamily="2" charset="2"/>
              <a:buChar char="v"/>
            </a:pPr>
            <a:r>
              <a:rPr lang="en-US" altLang="en-US" sz="2400" dirty="0"/>
              <a:t>Map symbols</a:t>
            </a:r>
          </a:p>
          <a:p>
            <a:pPr marL="342900" indent="-342900" eaLnBrk="1" hangingPunct="1">
              <a:spcBef>
                <a:spcPct val="50000"/>
              </a:spcBef>
              <a:buFont typeface="Wingdings" pitchFamily="2" charset="2"/>
              <a:buChar char="v"/>
            </a:pPr>
            <a:r>
              <a:rPr lang="en-US" altLang="en-US" sz="2400" dirty="0"/>
              <a:t>Place names and labeling</a:t>
            </a:r>
          </a:p>
        </p:txBody>
      </p:sp>
    </p:spTree>
    <p:extLst>
      <p:ext uri="{BB962C8B-B14F-4D97-AF65-F5344CB8AC3E}">
        <p14:creationId xmlns:p14="http://schemas.microsoft.com/office/powerpoint/2010/main" val="126143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60000" y="2712592"/>
            <a:ext cx="10272000" cy="1122400"/>
          </a:xfrm>
        </p:spPr>
        <p:txBody>
          <a:bodyPr wrap="square" anchor="t">
            <a:normAutofit/>
          </a:bodyPr>
          <a:lstStyle/>
          <a:p>
            <a:r>
              <a:rPr lang="en-US" dirty="0">
                <a:highlight>
                  <a:srgbClr val="FFFF00"/>
                </a:highlight>
              </a:rPr>
              <a:t>Lab Prep</a:t>
            </a:r>
          </a:p>
        </p:txBody>
      </p:sp>
    </p:spTree>
    <p:extLst>
      <p:ext uri="{BB962C8B-B14F-4D97-AF65-F5344CB8AC3E}">
        <p14:creationId xmlns:p14="http://schemas.microsoft.com/office/powerpoint/2010/main" val="1395881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ighlight>
                  <a:srgbClr val="FFFF00"/>
                </a:highlight>
              </a:rPr>
              <a:t>“Define Projection” vs “Project” in ArcGIS</a:t>
            </a:r>
          </a:p>
        </p:txBody>
      </p:sp>
      <p:sp>
        <p:nvSpPr>
          <p:cNvPr id="5" name="Text Placeholder 4"/>
          <p:cNvSpPr>
            <a:spLocks noGrp="1"/>
          </p:cNvSpPr>
          <p:nvPr>
            <p:ph type="body" idx="4294967295"/>
          </p:nvPr>
        </p:nvSpPr>
        <p:spPr>
          <a:xfrm>
            <a:off x="708025" y="2353384"/>
            <a:ext cx="5386388" cy="639762"/>
          </a:xfrm>
        </p:spPr>
        <p:txBody>
          <a:bodyPr/>
          <a:lstStyle/>
          <a:p>
            <a:r>
              <a:rPr lang="en-US" b="1" i="1" dirty="0"/>
              <a:t>Define Projection Tool</a:t>
            </a:r>
          </a:p>
        </p:txBody>
      </p:sp>
      <p:sp>
        <p:nvSpPr>
          <p:cNvPr id="3" name="Content Placeholder 2"/>
          <p:cNvSpPr>
            <a:spLocks noGrp="1"/>
          </p:cNvSpPr>
          <p:nvPr>
            <p:ph sz="half" idx="4294967295"/>
          </p:nvPr>
        </p:nvSpPr>
        <p:spPr>
          <a:xfrm>
            <a:off x="708025" y="2932747"/>
            <a:ext cx="5255453" cy="2792192"/>
          </a:xfrm>
        </p:spPr>
        <p:txBody>
          <a:bodyPr>
            <a:normAutofit/>
          </a:bodyPr>
          <a:lstStyle/>
          <a:p>
            <a:r>
              <a:rPr lang="en-US" sz="2000" i="1" dirty="0"/>
              <a:t>What you use when the data has no defined coordinate system</a:t>
            </a:r>
          </a:p>
          <a:p>
            <a:r>
              <a:rPr lang="en-US" sz="2000" dirty="0"/>
              <a:t>When you run the “Define Projection” tool, the tool does not change the projection. It only changes the metadata describing the current projection of the dataset.</a:t>
            </a:r>
          </a:p>
          <a:p>
            <a:r>
              <a:rPr lang="en-US" sz="2000" dirty="0"/>
              <a:t>BUT, You have to know what projection the data is in to run this tool</a:t>
            </a:r>
            <a:r>
              <a:rPr lang="en-US" sz="2000" dirty="0">
                <a:effectLst/>
              </a:rPr>
              <a:t> </a:t>
            </a:r>
            <a:endParaRPr lang="en-US" sz="2000" dirty="0"/>
          </a:p>
        </p:txBody>
      </p:sp>
      <p:sp>
        <p:nvSpPr>
          <p:cNvPr id="6" name="Text Placeholder 5"/>
          <p:cNvSpPr>
            <a:spLocks noGrp="1"/>
          </p:cNvSpPr>
          <p:nvPr>
            <p:ph type="body" sz="quarter" idx="4294967295"/>
          </p:nvPr>
        </p:nvSpPr>
        <p:spPr>
          <a:xfrm>
            <a:off x="6540568" y="2372751"/>
            <a:ext cx="5389562" cy="639762"/>
          </a:xfrm>
        </p:spPr>
        <p:txBody>
          <a:bodyPr/>
          <a:lstStyle/>
          <a:p>
            <a:r>
              <a:rPr lang="en-US" b="1" i="1" dirty="0"/>
              <a:t>Project Tool</a:t>
            </a:r>
          </a:p>
        </p:txBody>
      </p:sp>
      <p:sp>
        <p:nvSpPr>
          <p:cNvPr id="7" name="Content Placeholder 6"/>
          <p:cNvSpPr>
            <a:spLocks noGrp="1"/>
          </p:cNvSpPr>
          <p:nvPr>
            <p:ph sz="quarter" idx="4294967295"/>
          </p:nvPr>
        </p:nvSpPr>
        <p:spPr>
          <a:xfrm>
            <a:off x="6540568" y="2932747"/>
            <a:ext cx="4451350" cy="3143568"/>
          </a:xfrm>
        </p:spPr>
        <p:txBody>
          <a:bodyPr>
            <a:normAutofit/>
          </a:bodyPr>
          <a:lstStyle/>
          <a:p>
            <a:r>
              <a:rPr lang="en-US" sz="2000" i="1" dirty="0"/>
              <a:t>Converts the projected coordinate system of your data to another coordinate system</a:t>
            </a:r>
          </a:p>
          <a:p>
            <a:r>
              <a:rPr lang="en-US" sz="2000" dirty="0"/>
              <a:t>This is the tool to use if your data is currently in latitude and longitude and you want to project it to a Projected Coordinate system OR if it is in one projected coordinate system (like State Plane) and you want it in another (like UTM)</a:t>
            </a:r>
            <a:r>
              <a:rPr lang="en-US" sz="2000" dirty="0">
                <a:effectLst/>
              </a:rPr>
              <a:t> </a:t>
            </a:r>
            <a:endParaRPr lang="en-US" sz="2000" dirty="0"/>
          </a:p>
        </p:txBody>
      </p:sp>
      <p:sp>
        <p:nvSpPr>
          <p:cNvPr id="4" name="Rectangle 3"/>
          <p:cNvSpPr/>
          <p:nvPr/>
        </p:nvSpPr>
        <p:spPr>
          <a:xfrm>
            <a:off x="619029" y="1664987"/>
            <a:ext cx="10953941" cy="400110"/>
          </a:xfrm>
          <a:prstGeom prst="rect">
            <a:avLst/>
          </a:prstGeom>
        </p:spPr>
        <p:txBody>
          <a:bodyPr wrap="square">
            <a:spAutoFit/>
          </a:bodyPr>
          <a:lstStyle/>
          <a:p>
            <a:r>
              <a:rPr lang="en-US" sz="2000" dirty="0"/>
              <a:t>ArcGIS has 2 tools related to projection that have similar names, so it can be confusing</a:t>
            </a:r>
          </a:p>
        </p:txBody>
      </p:sp>
    </p:spTree>
    <p:extLst>
      <p:ext uri="{BB962C8B-B14F-4D97-AF65-F5344CB8AC3E}">
        <p14:creationId xmlns:p14="http://schemas.microsoft.com/office/powerpoint/2010/main" val="2915370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4E6E700-92BF-4F1F-2926-E8E3A324BC82}"/>
              </a:ext>
            </a:extLst>
          </p:cNvPr>
          <p:cNvSpPr>
            <a:spLocks noGrp="1"/>
          </p:cNvSpPr>
          <p:nvPr>
            <p:ph type="body" idx="1"/>
          </p:nvPr>
        </p:nvSpPr>
        <p:spPr/>
        <p:txBody>
          <a:bodyPr/>
          <a:lstStyle/>
          <a:p>
            <a:pPr>
              <a:buClr>
                <a:schemeClr val="bg2"/>
              </a:buClr>
            </a:pPr>
            <a:r>
              <a:rPr lang="en-US" sz="2400" dirty="0"/>
              <a:t>Define Coordinate System</a:t>
            </a:r>
          </a:p>
          <a:p>
            <a:pPr>
              <a:buClr>
                <a:schemeClr val="bg2"/>
              </a:buClr>
            </a:pPr>
            <a:r>
              <a:rPr lang="en-US" sz="2400" dirty="0"/>
              <a:t>Transform Projections</a:t>
            </a:r>
          </a:p>
          <a:p>
            <a:pPr>
              <a:buClr>
                <a:schemeClr val="bg2"/>
              </a:buClr>
            </a:pPr>
            <a:r>
              <a:rPr lang="en-US" sz="2400" dirty="0"/>
              <a:t>Sort attribute table</a:t>
            </a:r>
          </a:p>
          <a:p>
            <a:pPr>
              <a:buClr>
                <a:schemeClr val="bg2"/>
              </a:buClr>
            </a:pPr>
            <a:r>
              <a:rPr lang="en-US" sz="2400" dirty="0"/>
              <a:t>Symbology:</a:t>
            </a:r>
          </a:p>
          <a:p>
            <a:pPr lvl="1">
              <a:buClr>
                <a:schemeClr val="bg2"/>
              </a:buClr>
            </a:pPr>
            <a:r>
              <a:rPr lang="en-US" sz="2400" dirty="0"/>
              <a:t>Graduated Colors</a:t>
            </a:r>
          </a:p>
          <a:p>
            <a:pPr lvl="1">
              <a:buClr>
                <a:schemeClr val="bg2"/>
              </a:buClr>
            </a:pPr>
            <a:r>
              <a:rPr lang="en-US" sz="2400" dirty="0"/>
              <a:t>Classification</a:t>
            </a:r>
          </a:p>
          <a:p>
            <a:pPr lvl="1">
              <a:buClr>
                <a:schemeClr val="bg2"/>
              </a:buClr>
            </a:pPr>
            <a:r>
              <a:rPr lang="en-US" sz="2400" dirty="0"/>
              <a:t>Normalization</a:t>
            </a:r>
          </a:p>
          <a:p>
            <a:pPr lvl="1">
              <a:buClr>
                <a:schemeClr val="bg2"/>
              </a:buClr>
            </a:pPr>
            <a:r>
              <a:rPr lang="en-US" sz="2400" dirty="0"/>
              <a:t>Color Schemes</a:t>
            </a:r>
          </a:p>
          <a:p>
            <a:pPr>
              <a:buClr>
                <a:schemeClr val="bg2"/>
              </a:buClr>
            </a:pPr>
            <a:r>
              <a:rPr lang="en-US" sz="2400" dirty="0"/>
              <a:t>Using ArcGIS Help</a:t>
            </a:r>
          </a:p>
        </p:txBody>
      </p:sp>
      <p:sp>
        <p:nvSpPr>
          <p:cNvPr id="2" name="Title 1">
            <a:extLst>
              <a:ext uri="{FF2B5EF4-FFF2-40B4-BE49-F238E27FC236}">
                <a16:creationId xmlns:a16="http://schemas.microsoft.com/office/drawing/2014/main" id="{99775A13-650D-E6B4-B576-8734055E5571}"/>
              </a:ext>
            </a:extLst>
          </p:cNvPr>
          <p:cNvSpPr>
            <a:spLocks noGrp="1"/>
          </p:cNvSpPr>
          <p:nvPr>
            <p:ph type="title"/>
          </p:nvPr>
        </p:nvSpPr>
        <p:spPr>
          <a:xfrm>
            <a:off x="477800" y="494467"/>
            <a:ext cx="11236400" cy="865600"/>
          </a:xfrm>
        </p:spPr>
        <p:txBody>
          <a:bodyPr/>
          <a:lstStyle/>
          <a:p>
            <a:r>
              <a:rPr lang="en-US" dirty="0">
                <a:highlight>
                  <a:srgbClr val="FFFF00"/>
                </a:highlight>
              </a:rPr>
              <a:t>Lab 2 operations</a:t>
            </a:r>
          </a:p>
        </p:txBody>
      </p:sp>
      <p:sp>
        <p:nvSpPr>
          <p:cNvPr id="8" name="Content Placeholder 7">
            <a:extLst>
              <a:ext uri="{FF2B5EF4-FFF2-40B4-BE49-F238E27FC236}">
                <a16:creationId xmlns:a16="http://schemas.microsoft.com/office/drawing/2014/main" id="{60D8D610-22E0-58F5-EA92-009D00D9629B}"/>
              </a:ext>
            </a:extLst>
          </p:cNvPr>
          <p:cNvSpPr>
            <a:spLocks noGrp="1"/>
          </p:cNvSpPr>
          <p:nvPr>
            <p:ph sz="half" idx="4294967295"/>
          </p:nvPr>
        </p:nvSpPr>
        <p:spPr>
          <a:xfrm>
            <a:off x="6328381" y="1642333"/>
            <a:ext cx="4165600" cy="4525963"/>
          </a:xfrm>
        </p:spPr>
        <p:txBody>
          <a:bodyPr/>
          <a:lstStyle/>
          <a:p>
            <a:r>
              <a:rPr lang="en-US" sz="2400" dirty="0"/>
              <a:t>Insert Map Layout</a:t>
            </a:r>
          </a:p>
          <a:p>
            <a:r>
              <a:rPr lang="en-US" sz="2400" dirty="0"/>
              <a:t>Insert Map Frame</a:t>
            </a:r>
          </a:p>
          <a:p>
            <a:r>
              <a:rPr lang="en-US" sz="2400" dirty="0"/>
              <a:t>Insert Scale bar, legend, north arrow</a:t>
            </a:r>
          </a:p>
          <a:p>
            <a:r>
              <a:rPr lang="en-US" sz="2400" dirty="0"/>
              <a:t>Insert dynamic and fixed text</a:t>
            </a:r>
          </a:p>
          <a:p>
            <a:r>
              <a:rPr lang="en-US" sz="2400" dirty="0"/>
              <a:t>Edit legend text</a:t>
            </a:r>
          </a:p>
          <a:p>
            <a:r>
              <a:rPr lang="en-US" sz="2400" dirty="0"/>
              <a:t>Insert inset map</a:t>
            </a:r>
          </a:p>
          <a:p>
            <a:r>
              <a:rPr lang="en-US" sz="2400" dirty="0"/>
              <a:t>Save project file</a:t>
            </a:r>
          </a:p>
          <a:p>
            <a:r>
              <a:rPr lang="en-US" sz="2400" dirty="0"/>
              <a:t>Export to PNG</a:t>
            </a:r>
          </a:p>
        </p:txBody>
      </p:sp>
    </p:spTree>
    <p:extLst>
      <p:ext uri="{BB962C8B-B14F-4D97-AF65-F5344CB8AC3E}">
        <p14:creationId xmlns:p14="http://schemas.microsoft.com/office/powerpoint/2010/main" val="1218706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4A0C3-7434-9773-913F-660BC6D62275}"/>
              </a:ext>
            </a:extLst>
          </p:cNvPr>
          <p:cNvSpPr>
            <a:spLocks noGrp="1"/>
          </p:cNvSpPr>
          <p:nvPr>
            <p:ph type="title"/>
          </p:nvPr>
        </p:nvSpPr>
        <p:spPr/>
        <p:txBody>
          <a:bodyPr>
            <a:normAutofit/>
          </a:bodyPr>
          <a:lstStyle/>
          <a:p>
            <a:pPr>
              <a:lnSpc>
                <a:spcPct val="90000"/>
              </a:lnSpc>
            </a:pPr>
            <a:r>
              <a:rPr lang="en-US" altLang="en-US" sz="3700" b="1" dirty="0">
                <a:highlight>
                  <a:srgbClr val="FFFF00"/>
                </a:highlight>
              </a:rPr>
              <a:t>Classification in Choropleth Mapping</a:t>
            </a:r>
            <a:endParaRPr lang="en-US" sz="3700" dirty="0">
              <a:highlight>
                <a:srgbClr val="FFFF00"/>
              </a:highlight>
            </a:endParaRPr>
          </a:p>
        </p:txBody>
      </p:sp>
      <p:sp>
        <p:nvSpPr>
          <p:cNvPr id="3" name="Content Placeholder 2">
            <a:extLst>
              <a:ext uri="{FF2B5EF4-FFF2-40B4-BE49-F238E27FC236}">
                <a16:creationId xmlns:a16="http://schemas.microsoft.com/office/drawing/2014/main" id="{58457F19-58B2-9346-1FFA-4F96AE2DCD97}"/>
              </a:ext>
            </a:extLst>
          </p:cNvPr>
          <p:cNvSpPr>
            <a:spLocks noGrp="1"/>
          </p:cNvSpPr>
          <p:nvPr>
            <p:ph type="body" idx="1"/>
          </p:nvPr>
        </p:nvSpPr>
        <p:spPr/>
        <p:txBody>
          <a:bodyPr anchor="ctr">
            <a:normAutofit lnSpcReduction="10000"/>
          </a:bodyPr>
          <a:lstStyle/>
          <a:p>
            <a:pPr marL="342900" indent="-342900">
              <a:buClr>
                <a:schemeClr val="tx1"/>
              </a:buClr>
              <a:buFont typeface="Wingdings" pitchFamily="2" charset="2"/>
              <a:buChar char="v"/>
            </a:pPr>
            <a:r>
              <a:rPr lang="en-US" sz="2400" dirty="0"/>
              <a:t>We use classification in order to make maps more clear and easier to interpret</a:t>
            </a:r>
          </a:p>
          <a:p>
            <a:pPr marL="342900" indent="-342900">
              <a:buClr>
                <a:schemeClr val="tx1"/>
              </a:buClr>
              <a:buFont typeface="Wingdings" pitchFamily="2" charset="2"/>
              <a:buChar char="v"/>
            </a:pPr>
            <a:endParaRPr lang="en-US" sz="2400" dirty="0"/>
          </a:p>
          <a:p>
            <a:pPr marL="342900" indent="-342900">
              <a:buClr>
                <a:schemeClr val="tx1"/>
              </a:buClr>
              <a:buFont typeface="Wingdings" pitchFamily="2" charset="2"/>
              <a:buChar char="v"/>
            </a:pPr>
            <a:r>
              <a:rPr lang="en-US" sz="2400" dirty="0"/>
              <a:t>If every unit had a different value and was assigned a different hue we might have a tough time interpreting patterns.</a:t>
            </a:r>
          </a:p>
          <a:p>
            <a:pPr marL="342900" indent="-342900">
              <a:buClr>
                <a:schemeClr val="tx1"/>
              </a:buClr>
              <a:buFont typeface="Wingdings" pitchFamily="2" charset="2"/>
              <a:buChar char="v"/>
            </a:pPr>
            <a:endParaRPr lang="en-US" sz="2400" dirty="0"/>
          </a:p>
          <a:p>
            <a:pPr marL="342900" indent="-342900">
              <a:buClr>
                <a:schemeClr val="tx1"/>
              </a:buClr>
              <a:buFont typeface="Wingdings" pitchFamily="2" charset="2"/>
              <a:buChar char="v"/>
            </a:pPr>
            <a:r>
              <a:rPr lang="en-US" sz="2400" dirty="0"/>
              <a:t>Pay attention to your data distribution to choose your classification method</a:t>
            </a:r>
          </a:p>
        </p:txBody>
      </p:sp>
      <p:sp>
        <p:nvSpPr>
          <p:cNvPr id="4" name="Picture Placeholder 3">
            <a:extLst>
              <a:ext uri="{FF2B5EF4-FFF2-40B4-BE49-F238E27FC236}">
                <a16:creationId xmlns:a16="http://schemas.microsoft.com/office/drawing/2014/main" id="{1B7889C6-B17F-BB45-81F6-6C24306CF625}"/>
              </a:ext>
            </a:extLst>
          </p:cNvPr>
          <p:cNvSpPr>
            <a:spLocks noGrp="1"/>
          </p:cNvSpPr>
          <p:nvPr>
            <p:ph type="pic" idx="2"/>
          </p:nvPr>
        </p:nvSpPr>
        <p:spPr/>
        <p:txBody>
          <a:bodyPr/>
          <a:lstStyle/>
          <a:p>
            <a:endParaRPr lang="en-US"/>
          </a:p>
        </p:txBody>
      </p:sp>
      <p:pic>
        <p:nvPicPr>
          <p:cNvPr id="1026" name="Picture 2" descr="Histograms can be described as symmetric, skewed, uniform, unimodal, bimodal, and multimodal">
            <a:extLst>
              <a:ext uri="{FF2B5EF4-FFF2-40B4-BE49-F238E27FC236}">
                <a16:creationId xmlns:a16="http://schemas.microsoft.com/office/drawing/2014/main" id="{0532CC19-EBB1-0063-94EF-FD91FDB4FBA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160560" y="2363932"/>
            <a:ext cx="5364746" cy="3017669"/>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65617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60B0AF-CC2C-F04F-B0A4-2BD0AE292EA1}"/>
              </a:ext>
            </a:extLst>
          </p:cNvPr>
          <p:cNvSpPr>
            <a:spLocks noGrp="1"/>
          </p:cNvSpPr>
          <p:nvPr>
            <p:ph type="body" idx="1"/>
          </p:nvPr>
        </p:nvSpPr>
        <p:spPr/>
        <p:txBody>
          <a:bodyPr/>
          <a:lstStyle/>
          <a:p>
            <a:r>
              <a:rPr lang="en-US" sz="2000" dirty="0"/>
              <a:t>How many classes do I need?</a:t>
            </a:r>
          </a:p>
          <a:p>
            <a:pPr lvl="1"/>
            <a:r>
              <a:rPr lang="en-US" sz="2000" dirty="0"/>
              <a:t>Depends on the story you’re telling</a:t>
            </a:r>
            <a:r>
              <a:rPr lang="en-US" dirty="0"/>
              <a:t>.</a:t>
            </a:r>
          </a:p>
          <a:p>
            <a:pPr lvl="1"/>
            <a:endParaRPr lang="en-US" dirty="0"/>
          </a:p>
          <a:p>
            <a:pPr lvl="1"/>
            <a:endParaRPr lang="en-US" dirty="0"/>
          </a:p>
        </p:txBody>
      </p:sp>
      <p:sp>
        <p:nvSpPr>
          <p:cNvPr id="3" name="Title 2">
            <a:extLst>
              <a:ext uri="{FF2B5EF4-FFF2-40B4-BE49-F238E27FC236}">
                <a16:creationId xmlns:a16="http://schemas.microsoft.com/office/drawing/2014/main" id="{B06EC37E-7C3A-2749-861D-6080B5A61CCB}"/>
              </a:ext>
            </a:extLst>
          </p:cNvPr>
          <p:cNvSpPr>
            <a:spLocks noGrp="1"/>
          </p:cNvSpPr>
          <p:nvPr>
            <p:ph type="title"/>
          </p:nvPr>
        </p:nvSpPr>
        <p:spPr/>
        <p:txBody>
          <a:bodyPr/>
          <a:lstStyle/>
          <a:p>
            <a:r>
              <a:rPr lang="en-US" dirty="0">
                <a:highlight>
                  <a:srgbClr val="FFFF00"/>
                </a:highlight>
              </a:rPr>
              <a:t>Data Classification</a:t>
            </a:r>
          </a:p>
        </p:txBody>
      </p:sp>
    </p:spTree>
    <p:extLst>
      <p:ext uri="{BB962C8B-B14F-4D97-AF65-F5344CB8AC3E}">
        <p14:creationId xmlns:p14="http://schemas.microsoft.com/office/powerpoint/2010/main" val="3787487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n-US" altLang="en-US" sz="3600" b="1" dirty="0">
                <a:highlight>
                  <a:srgbClr val="FFFF00"/>
                </a:highlight>
              </a:rPr>
              <a:t>Equal Interval</a:t>
            </a:r>
          </a:p>
        </p:txBody>
      </p:sp>
      <p:sp>
        <p:nvSpPr>
          <p:cNvPr id="31747" name="Rectangle 3"/>
          <p:cNvSpPr>
            <a:spLocks noChangeArrowheads="1"/>
          </p:cNvSpPr>
          <p:nvPr/>
        </p:nvSpPr>
        <p:spPr bwMode="auto">
          <a:xfrm>
            <a:off x="1387787" y="1482231"/>
            <a:ext cx="9071572" cy="5262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Font typeface="Wingdings" pitchFamily="2" charset="2"/>
              <a:buChar char="v"/>
            </a:pPr>
            <a:r>
              <a:rPr lang="en-US" altLang="en-US" sz="2400" dirty="0">
                <a:latin typeface="+mj-lt"/>
              </a:rPr>
              <a:t>This classification scheme divides the range of attribute values into </a:t>
            </a:r>
            <a:r>
              <a:rPr lang="en-US" altLang="en-US" sz="2400" b="1" dirty="0">
                <a:latin typeface="+mj-lt"/>
              </a:rPr>
              <a:t>equal-sized subranges</a:t>
            </a:r>
            <a:r>
              <a:rPr lang="en-US" altLang="en-US" sz="2400" dirty="0">
                <a:latin typeface="+mj-lt"/>
              </a:rPr>
              <a:t>. </a:t>
            </a:r>
          </a:p>
          <a:p>
            <a:pPr marL="342900" indent="-342900" eaLnBrk="1" hangingPunct="1">
              <a:buFont typeface="Wingdings" pitchFamily="2" charset="2"/>
              <a:buChar char="v"/>
            </a:pPr>
            <a:endParaRPr lang="en-US" altLang="en-US" sz="2400" dirty="0">
              <a:latin typeface="+mj-lt"/>
            </a:endParaRPr>
          </a:p>
          <a:p>
            <a:pPr marL="342900" indent="-342900" eaLnBrk="1" hangingPunct="1">
              <a:buFont typeface="Wingdings" pitchFamily="2" charset="2"/>
              <a:buChar char="v"/>
            </a:pPr>
            <a:r>
              <a:rPr lang="en-US" altLang="en-US" sz="2400" dirty="0">
                <a:latin typeface="+mj-lt"/>
              </a:rPr>
              <a:t>For </a:t>
            </a:r>
            <a:r>
              <a:rPr lang="en-US" altLang="en-US" sz="2400" b="1" dirty="0">
                <a:latin typeface="+mj-lt"/>
              </a:rPr>
              <a:t>example</a:t>
            </a:r>
            <a:r>
              <a:rPr lang="en-US" altLang="en-US" sz="2400" dirty="0">
                <a:latin typeface="+mj-lt"/>
              </a:rPr>
              <a:t>, if observations have attribute values ranging from 0 to 300 and you have three classes, each class represents a range of 100 with class ranges of 0–100, 101–200, and 201–300. Here, the class range is held constant while the number of observations per class is allowed to vary.</a:t>
            </a:r>
          </a:p>
          <a:p>
            <a:pPr marL="342900" indent="-342900" eaLnBrk="1" hangingPunct="1">
              <a:buFont typeface="Wingdings" pitchFamily="2" charset="2"/>
              <a:buChar char="v"/>
            </a:pPr>
            <a:endParaRPr lang="en-US" altLang="en-US" sz="2400" dirty="0">
              <a:latin typeface="+mj-lt"/>
            </a:endParaRPr>
          </a:p>
          <a:p>
            <a:pPr marL="342900" indent="-342900" eaLnBrk="1" hangingPunct="1">
              <a:buFont typeface="Wingdings" pitchFamily="2" charset="2"/>
              <a:buChar char="v"/>
            </a:pPr>
            <a:r>
              <a:rPr lang="en-US" altLang="en-US" sz="2400" i="1" dirty="0">
                <a:latin typeface="+mj-lt"/>
              </a:rPr>
              <a:t>Do not account for data distribution and may result in most data values falling into one or two classes. It's best applied to familiar data ranges, such as percentages OR to call attention to outliers</a:t>
            </a:r>
          </a:p>
          <a:p>
            <a:pPr eaLnBrk="1" hangingPunct="1"/>
            <a:r>
              <a:rPr lang="en-US" altLang="en-US" sz="2400" i="1" dirty="0">
                <a:latin typeface="+mj-lt"/>
              </a:rPr>
              <a:t> </a:t>
            </a:r>
          </a:p>
        </p:txBody>
      </p:sp>
    </p:spTree>
    <p:extLst>
      <p:ext uri="{BB962C8B-B14F-4D97-AF65-F5344CB8AC3E}">
        <p14:creationId xmlns:p14="http://schemas.microsoft.com/office/powerpoint/2010/main" val="3858418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p:cNvSpPr>
            <a:spLocks noGrp="1" noChangeArrowheads="1"/>
          </p:cNvSpPr>
          <p:nvPr>
            <p:ph type="title"/>
          </p:nvPr>
        </p:nvSpPr>
        <p:spPr/>
        <p:txBody>
          <a:bodyPr/>
          <a:lstStyle/>
          <a:p>
            <a:r>
              <a:rPr lang="en-US" altLang="en-US" sz="3600" b="1" dirty="0">
                <a:highlight>
                  <a:srgbClr val="FFFF00"/>
                </a:highlight>
              </a:rPr>
              <a:t>Equal Interval</a:t>
            </a:r>
          </a:p>
        </p:txBody>
      </p:sp>
      <p:sp>
        <p:nvSpPr>
          <p:cNvPr id="32773" name="Text Box 7"/>
          <p:cNvSpPr txBox="1">
            <a:spLocks noChangeArrowheads="1"/>
          </p:cNvSpPr>
          <p:nvPr/>
        </p:nvSpPr>
        <p:spPr bwMode="auto">
          <a:xfrm>
            <a:off x="727981" y="1460573"/>
            <a:ext cx="2251370" cy="26776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latin typeface="+mn-lt"/>
              </a:rPr>
              <a:t>Number of observations per interval will vary, and interval ranges will be constant.</a:t>
            </a:r>
          </a:p>
        </p:txBody>
      </p:sp>
      <p:pic>
        <p:nvPicPr>
          <p:cNvPr id="10244" name="Picture 4" descr="Histogram and choropleth map for a linear, stepped interpolation">
            <a:extLst>
              <a:ext uri="{FF2B5EF4-FFF2-40B4-BE49-F238E27FC236}">
                <a16:creationId xmlns:a16="http://schemas.microsoft.com/office/drawing/2014/main" id="{016C0DD6-462C-534B-8FBC-B34F18D436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8946" y="1460573"/>
            <a:ext cx="8240651" cy="4836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2524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1"/>
          <p:cNvSpPr>
            <a:spLocks noChangeArrowheads="1"/>
          </p:cNvSpPr>
          <p:nvPr/>
        </p:nvSpPr>
        <p:spPr bwMode="auto">
          <a:xfrm>
            <a:off x="1305310" y="1715516"/>
            <a:ext cx="8496237" cy="34163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Font typeface="Wingdings" pitchFamily="2" charset="2"/>
              <a:buChar char="v"/>
            </a:pPr>
            <a:r>
              <a:rPr lang="en-US" altLang="en-US" sz="2400" dirty="0">
                <a:latin typeface="+mn-lt"/>
              </a:rPr>
              <a:t>Each class contains an </a:t>
            </a:r>
            <a:r>
              <a:rPr lang="en-US" altLang="en-US" sz="2400" b="1" dirty="0">
                <a:latin typeface="+mn-lt"/>
              </a:rPr>
              <a:t>equal number of features</a:t>
            </a:r>
            <a:r>
              <a:rPr lang="en-US" altLang="en-US" sz="2400" dirty="0">
                <a:latin typeface="+mn-lt"/>
              </a:rPr>
              <a:t>.  </a:t>
            </a:r>
          </a:p>
          <a:p>
            <a:pPr marL="342900" indent="-342900" eaLnBrk="1" hangingPunct="1">
              <a:buFont typeface="Wingdings" pitchFamily="2" charset="2"/>
              <a:buChar char="v"/>
            </a:pPr>
            <a:endParaRPr lang="en-US" altLang="en-US" sz="2400" dirty="0">
              <a:latin typeface="+mn-lt"/>
            </a:endParaRPr>
          </a:p>
          <a:p>
            <a:pPr marL="342900" indent="-342900" eaLnBrk="1" hangingPunct="1">
              <a:buFont typeface="Wingdings" pitchFamily="2" charset="2"/>
              <a:buChar char="v"/>
            </a:pPr>
            <a:r>
              <a:rPr lang="en-US" altLang="en-US" sz="2400" dirty="0">
                <a:latin typeface="+mn-lt"/>
              </a:rPr>
              <a:t>For </a:t>
            </a:r>
            <a:r>
              <a:rPr lang="en-US" altLang="en-US" sz="2400" b="1" dirty="0">
                <a:latin typeface="+mn-lt"/>
              </a:rPr>
              <a:t>example</a:t>
            </a:r>
            <a:r>
              <a:rPr lang="en-US" altLang="en-US" sz="2400" dirty="0">
                <a:latin typeface="+mn-lt"/>
              </a:rPr>
              <a:t>, if you have 100 observations and 5 classes, there will be 20 observations in each class.  Here, the number of observations per class is held constant while the class range for each class is allowed to vary. </a:t>
            </a:r>
          </a:p>
          <a:p>
            <a:pPr marL="342900" indent="-342900" eaLnBrk="1" hangingPunct="1">
              <a:buFont typeface="Wingdings" pitchFamily="2" charset="2"/>
              <a:buChar char="v"/>
            </a:pPr>
            <a:endParaRPr lang="en-US" altLang="en-US" sz="2400" dirty="0">
              <a:latin typeface="+mn-lt"/>
            </a:endParaRPr>
          </a:p>
          <a:p>
            <a:pPr marL="342900" indent="-342900" eaLnBrk="1" hangingPunct="1">
              <a:buFont typeface="Wingdings" pitchFamily="2" charset="2"/>
              <a:buChar char="v"/>
            </a:pPr>
            <a:r>
              <a:rPr lang="en-US" altLang="en-US" sz="2400" i="1" dirty="0">
                <a:latin typeface="+mn-lt"/>
              </a:rPr>
              <a:t>The problem is that they often place similar values in different classes or very different values in the same class.</a:t>
            </a:r>
          </a:p>
        </p:txBody>
      </p:sp>
      <p:sp>
        <p:nvSpPr>
          <p:cNvPr id="35843" name="Rectangle 2"/>
          <p:cNvSpPr>
            <a:spLocks noGrp="1" noChangeArrowheads="1"/>
          </p:cNvSpPr>
          <p:nvPr>
            <p:ph type="title"/>
          </p:nvPr>
        </p:nvSpPr>
        <p:spPr/>
        <p:txBody>
          <a:bodyPr/>
          <a:lstStyle/>
          <a:p>
            <a:r>
              <a:rPr lang="en-US" altLang="en-US" sz="4000" b="1" dirty="0">
                <a:highlight>
                  <a:srgbClr val="FFFF00"/>
                </a:highlight>
              </a:rPr>
              <a:t>Quantile</a:t>
            </a:r>
          </a:p>
        </p:txBody>
      </p:sp>
    </p:spTree>
    <p:extLst>
      <p:ext uri="{BB962C8B-B14F-4D97-AF65-F5344CB8AC3E}">
        <p14:creationId xmlns:p14="http://schemas.microsoft.com/office/powerpoint/2010/main" val="2575175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p:cNvSpPr>
            <a:spLocks noGrp="1" noChangeArrowheads="1"/>
          </p:cNvSpPr>
          <p:nvPr>
            <p:ph type="title"/>
          </p:nvPr>
        </p:nvSpPr>
        <p:spPr/>
        <p:txBody>
          <a:bodyPr/>
          <a:lstStyle/>
          <a:p>
            <a:r>
              <a:rPr lang="en-US" altLang="en-US" sz="3600">
                <a:highlight>
                  <a:srgbClr val="FFFF00"/>
                </a:highlight>
              </a:rPr>
              <a:t>Quantile</a:t>
            </a:r>
          </a:p>
        </p:txBody>
      </p:sp>
      <p:sp>
        <p:nvSpPr>
          <p:cNvPr id="36869" name="Text Box 7"/>
          <p:cNvSpPr txBox="1">
            <a:spLocks noChangeArrowheads="1"/>
          </p:cNvSpPr>
          <p:nvPr/>
        </p:nvSpPr>
        <p:spPr bwMode="auto">
          <a:xfrm>
            <a:off x="1119728" y="1488302"/>
            <a:ext cx="1942127" cy="3046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en-US" altLang="en-US" sz="2400" dirty="0">
                <a:latin typeface="+mn-lt"/>
              </a:rPr>
              <a:t>Number of observations per interval will be constant, and interval ranges will vary.</a:t>
            </a:r>
          </a:p>
        </p:txBody>
      </p:sp>
      <p:pic>
        <p:nvPicPr>
          <p:cNvPr id="11268" name="Picture 4" descr="Histogram and choropleth map for a quantile interpolation with five steps.">
            <a:extLst>
              <a:ext uri="{FF2B5EF4-FFF2-40B4-BE49-F238E27FC236}">
                <a16:creationId xmlns:a16="http://schemas.microsoft.com/office/drawing/2014/main" id="{288C00FA-B3CC-0E48-B65A-9096ECDE9A0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86546" y="1488302"/>
            <a:ext cx="8311736" cy="48779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879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r>
              <a:rPr lang="en-US" altLang="en-US" sz="3600" dirty="0">
                <a:highlight>
                  <a:srgbClr val="FFFF00"/>
                </a:highlight>
                <a:latin typeface="+mn-lt"/>
              </a:rPr>
              <a:t>Natural Breaks</a:t>
            </a:r>
          </a:p>
        </p:txBody>
      </p:sp>
      <p:sp>
        <p:nvSpPr>
          <p:cNvPr id="30723" name="Rectangle 3"/>
          <p:cNvSpPr>
            <a:spLocks noChangeArrowheads="1"/>
          </p:cNvSpPr>
          <p:nvPr/>
        </p:nvSpPr>
        <p:spPr bwMode="auto">
          <a:xfrm>
            <a:off x="943493" y="1977749"/>
            <a:ext cx="8971068" cy="3477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342900" indent="-342900" eaLnBrk="1" hangingPunct="1">
              <a:buFont typeface="Wingdings" pitchFamily="2" charset="2"/>
              <a:buChar char="v"/>
            </a:pPr>
            <a:r>
              <a:rPr lang="en-US" altLang="en-US" sz="2000" dirty="0">
                <a:latin typeface="+mn-lt"/>
              </a:rPr>
              <a:t>Classes are based on </a:t>
            </a:r>
            <a:r>
              <a:rPr lang="en-US" altLang="en-US" sz="2000" b="1" dirty="0">
                <a:latin typeface="+mn-lt"/>
              </a:rPr>
              <a:t>natural groupings </a:t>
            </a:r>
            <a:r>
              <a:rPr lang="en-US" altLang="en-US" sz="2000" dirty="0">
                <a:latin typeface="+mn-lt"/>
              </a:rPr>
              <a:t>inherent in the data. </a:t>
            </a:r>
          </a:p>
          <a:p>
            <a:pPr marL="342900" indent="-342900" eaLnBrk="1" hangingPunct="1">
              <a:buFont typeface="Wingdings" pitchFamily="2" charset="2"/>
              <a:buChar char="v"/>
            </a:pPr>
            <a:endParaRPr lang="en-US" altLang="en-US" sz="2000" dirty="0">
              <a:latin typeface="+mn-lt"/>
            </a:endParaRPr>
          </a:p>
          <a:p>
            <a:pPr marL="342900" indent="-342900" eaLnBrk="1" hangingPunct="1">
              <a:buFont typeface="Wingdings" pitchFamily="2" charset="2"/>
              <a:buChar char="v"/>
            </a:pPr>
            <a:r>
              <a:rPr lang="en-US" altLang="en-US" sz="2000" dirty="0">
                <a:latin typeface="+mn-lt"/>
              </a:rPr>
              <a:t>Class breaks are chosen that </a:t>
            </a:r>
            <a:r>
              <a:rPr lang="en-US" altLang="en-US" sz="2000" b="1" dirty="0">
                <a:latin typeface="+mn-lt"/>
              </a:rPr>
              <a:t>best group similar values </a:t>
            </a:r>
            <a:r>
              <a:rPr lang="en-US" altLang="en-US" sz="2000" dirty="0">
                <a:latin typeface="+mn-lt"/>
              </a:rPr>
              <a:t>and maximize the differences between classes. The features are divided into classes whose boundaries are set where there are relatively big jumps in the data values.</a:t>
            </a:r>
          </a:p>
          <a:p>
            <a:pPr eaLnBrk="1" hangingPunct="1"/>
            <a:endParaRPr lang="en-US" altLang="en-US" sz="2000" dirty="0">
              <a:latin typeface="+mn-lt"/>
            </a:endParaRPr>
          </a:p>
          <a:p>
            <a:pPr marL="342900" indent="-342900" eaLnBrk="1" hangingPunct="1">
              <a:buFont typeface="Wingdings" pitchFamily="2" charset="2"/>
              <a:buChar char="v"/>
            </a:pPr>
            <a:r>
              <a:rPr lang="en-US" altLang="en-US" sz="2000" dirty="0">
                <a:latin typeface="+mn-lt"/>
              </a:rPr>
              <a:t>Both the number of observations per interval and interval ranges will vary.</a:t>
            </a:r>
          </a:p>
          <a:p>
            <a:pPr eaLnBrk="1" hangingPunct="1"/>
            <a:r>
              <a:rPr lang="en-US" altLang="en-US" sz="2000" dirty="0">
                <a:latin typeface="+mn-lt"/>
              </a:rPr>
              <a:t> </a:t>
            </a:r>
          </a:p>
          <a:p>
            <a:pPr eaLnBrk="1" hangingPunct="1"/>
            <a:endParaRPr lang="en-US" altLang="en-US" sz="2000" dirty="0">
              <a:latin typeface="+mn-lt"/>
            </a:endParaRPr>
          </a:p>
          <a:p>
            <a:pPr eaLnBrk="1" hangingPunct="1"/>
            <a:endParaRPr lang="en-US" altLang="en-US" sz="2000" dirty="0">
              <a:latin typeface="+mn-lt"/>
            </a:endParaRPr>
          </a:p>
        </p:txBody>
      </p:sp>
    </p:spTree>
    <p:extLst>
      <p:ext uri="{BB962C8B-B14F-4D97-AF65-F5344CB8AC3E}">
        <p14:creationId xmlns:p14="http://schemas.microsoft.com/office/powerpoint/2010/main" val="39279391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1271</TotalTime>
  <Words>890</Words>
  <Application>Microsoft Office PowerPoint</Application>
  <PresentationFormat>Widescreen</PresentationFormat>
  <Paragraphs>111</Paragraphs>
  <Slides>25</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Anaheim</vt:lpstr>
      <vt:lpstr>Arial</vt:lpstr>
      <vt:lpstr>Bebas Neue</vt:lpstr>
      <vt:lpstr>Calibri</vt:lpstr>
      <vt:lpstr>Calibri Light</vt:lpstr>
      <vt:lpstr>Times New Roman</vt:lpstr>
      <vt:lpstr>Wingdings</vt:lpstr>
      <vt:lpstr>Office Theme</vt:lpstr>
      <vt:lpstr>Projections and Coordinate Systems</vt:lpstr>
      <vt:lpstr>Data Classification</vt:lpstr>
      <vt:lpstr>Classification in Choropleth Mapping</vt:lpstr>
      <vt:lpstr>Data Classification</vt:lpstr>
      <vt:lpstr>Equal Interval</vt:lpstr>
      <vt:lpstr>Equal Interval</vt:lpstr>
      <vt:lpstr>Quantile</vt:lpstr>
      <vt:lpstr>Quantile</vt:lpstr>
      <vt:lpstr>Natural Breaks</vt:lpstr>
      <vt:lpstr>Natural Breaks</vt:lpstr>
      <vt:lpstr>Comparing Data Classification</vt:lpstr>
      <vt:lpstr>PowerPoint Presentation</vt:lpstr>
      <vt:lpstr>Color Schemes</vt:lpstr>
      <vt:lpstr>Sequential Color Schemes</vt:lpstr>
      <vt:lpstr>Sequential Color Scheme</vt:lpstr>
      <vt:lpstr>Sequential Color Scheme</vt:lpstr>
      <vt:lpstr>Diverging Color Scheme</vt:lpstr>
      <vt:lpstr>Diverging Color Scheme</vt:lpstr>
      <vt:lpstr>Bivariate Color Scheme: Sequential-Sequential </vt:lpstr>
      <vt:lpstr>Ecological Fallacy and MAUP </vt:lpstr>
      <vt:lpstr>Need help deciding what colors to use?</vt:lpstr>
      <vt:lpstr>Thematic Map Elements</vt:lpstr>
      <vt:lpstr>Lab Prep</vt:lpstr>
      <vt:lpstr>“Define Projection” vs “Project” in ArcGIS</vt:lpstr>
      <vt:lpstr>Lab 2 operations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Projections and Coordinate Systems</dc:title>
  <dc:creator>Dirk A Kinsey</dc:creator>
  <cp:lastModifiedBy>Dirk A Kinsey</cp:lastModifiedBy>
  <cp:revision>2</cp:revision>
  <dcterms:created xsi:type="dcterms:W3CDTF">2024-02-07T19:12:51Z</dcterms:created>
  <dcterms:modified xsi:type="dcterms:W3CDTF">2025-02-10T14:59:04Z</dcterms:modified>
</cp:coreProperties>
</file>