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1"/>
    <p:sldMasterId id="2147483705" r:id="rId2"/>
    <p:sldMasterId id="2147483708" r:id="rId3"/>
  </p:sldMasterIdLst>
  <p:notesMasterIdLst>
    <p:notesMasterId r:id="rId31"/>
  </p:notesMasterIdLst>
  <p:sldIdLst>
    <p:sldId id="256" r:id="rId4"/>
    <p:sldId id="296" r:id="rId5"/>
    <p:sldId id="350" r:id="rId6"/>
    <p:sldId id="353" r:id="rId7"/>
    <p:sldId id="351" r:id="rId8"/>
    <p:sldId id="352" r:id="rId9"/>
    <p:sldId id="300" r:id="rId10"/>
    <p:sldId id="302" r:id="rId11"/>
    <p:sldId id="257" r:id="rId12"/>
    <p:sldId id="263" r:id="rId13"/>
    <p:sldId id="340" r:id="rId14"/>
    <p:sldId id="341" r:id="rId15"/>
    <p:sldId id="343" r:id="rId16"/>
    <p:sldId id="344" r:id="rId17"/>
    <p:sldId id="345" r:id="rId18"/>
    <p:sldId id="346" r:id="rId19"/>
    <p:sldId id="347" r:id="rId20"/>
    <p:sldId id="348" r:id="rId21"/>
    <p:sldId id="349" r:id="rId22"/>
    <p:sldId id="338" r:id="rId23"/>
    <p:sldId id="332" r:id="rId24"/>
    <p:sldId id="333" r:id="rId25"/>
    <p:sldId id="334" r:id="rId26"/>
    <p:sldId id="342" r:id="rId27"/>
    <p:sldId id="339" r:id="rId28"/>
    <p:sldId id="309" r:id="rId29"/>
    <p:sldId id="310" r:id="rId3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A4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03" autoAdjust="0"/>
    <p:restoredTop sz="96271" autoAdjust="0"/>
  </p:normalViewPr>
  <p:slideViewPr>
    <p:cSldViewPr snapToGrid="0">
      <p:cViewPr varScale="1">
        <p:scale>
          <a:sx n="106" d="100"/>
          <a:sy n="106" d="100"/>
        </p:scale>
        <p:origin x="732" y="15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C5778-F6D4-41EC-977B-A0D846DF04B2}" type="datetimeFigureOut">
              <a:rPr lang="en-US" smtClean="0"/>
              <a:t>9/22/2025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C1FAB2-DDE2-4985-81ED-8546362A6348}" type="slidenum">
              <a:rPr lang="en-US" smtClean="0"/>
              <a:t>‹#›</a:t>
            </a:fld>
            <a:endParaRPr lang="en-US"/>
          </a:p>
        </p:txBody>
      </p:sp>
    </p:spTree>
    <p:extLst>
      <p:ext uri="{BB962C8B-B14F-4D97-AF65-F5344CB8AC3E}">
        <p14:creationId xmlns:p14="http://schemas.microsoft.com/office/powerpoint/2010/main" val="1810751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476567" y="353000"/>
            <a:ext cx="11239200" cy="61520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a:spLocks noGrp="1"/>
          </p:cNvSpPr>
          <p:nvPr>
            <p:ph type="pic" idx="2"/>
          </p:nvPr>
        </p:nvSpPr>
        <p:spPr>
          <a:xfrm>
            <a:off x="6857133" y="371900"/>
            <a:ext cx="2919200" cy="6114400"/>
          </a:xfrm>
          <a:prstGeom prst="rect">
            <a:avLst/>
          </a:prstGeom>
          <a:noFill/>
          <a:ln>
            <a:noFill/>
          </a:ln>
        </p:spPr>
        <p:txBody>
          <a:bodyPr/>
          <a:lstStyle/>
          <a:p>
            <a:endParaRPr lang="en-US"/>
          </a:p>
        </p:txBody>
      </p:sp>
      <p:sp>
        <p:nvSpPr>
          <p:cNvPr id="11" name="Google Shape;11;p2"/>
          <p:cNvSpPr txBox="1">
            <a:spLocks noGrp="1"/>
          </p:cNvSpPr>
          <p:nvPr>
            <p:ph type="ctrTitle"/>
          </p:nvPr>
        </p:nvSpPr>
        <p:spPr>
          <a:xfrm>
            <a:off x="476333" y="353000"/>
            <a:ext cx="6368000" cy="4786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667"/>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2" name="Google Shape;12;p2"/>
          <p:cNvSpPr txBox="1">
            <a:spLocks noGrp="1"/>
          </p:cNvSpPr>
          <p:nvPr>
            <p:ph type="subTitle" idx="1"/>
          </p:nvPr>
        </p:nvSpPr>
        <p:spPr>
          <a:xfrm>
            <a:off x="476333" y="5139367"/>
            <a:ext cx="6368000" cy="13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2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129221030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sp>
        <p:nvSpPr>
          <p:cNvPr id="85" name="Google Shape;85;p1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86" name="Google Shape;86;p14"/>
          <p:cNvCxnSpPr/>
          <p:nvPr/>
        </p:nvCxnSpPr>
        <p:spPr>
          <a:xfrm rot="5400000">
            <a:off x="8727733"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7" name="Google Shape;87;p14"/>
          <p:cNvSpPr txBox="1">
            <a:spLocks noGrp="1"/>
          </p:cNvSpPr>
          <p:nvPr>
            <p:ph type="subTitle" idx="1"/>
          </p:nvPr>
        </p:nvSpPr>
        <p:spPr>
          <a:xfrm>
            <a:off x="1651000" y="713333"/>
            <a:ext cx="8890000" cy="198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r>
              <a:rPr lang="en-US"/>
              <a:t>Click to edit Master subtitle style</a:t>
            </a:r>
            <a:endParaRPr/>
          </a:p>
        </p:txBody>
      </p:sp>
      <p:cxnSp>
        <p:nvCxnSpPr>
          <p:cNvPr id="88" name="Google Shape;88;p14"/>
          <p:cNvCxnSpPr/>
          <p:nvPr/>
        </p:nvCxnSpPr>
        <p:spPr>
          <a:xfrm rot="5400000">
            <a:off x="-1557349"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9" name="Google Shape;89;p14"/>
          <p:cNvSpPr>
            <a:spLocks noGrp="1"/>
          </p:cNvSpPr>
          <p:nvPr>
            <p:ph type="pic" idx="2"/>
          </p:nvPr>
        </p:nvSpPr>
        <p:spPr>
          <a:xfrm>
            <a:off x="-127000" y="3805133"/>
            <a:ext cx="12446000" cy="3289200"/>
          </a:xfrm>
          <a:prstGeom prst="rect">
            <a:avLst/>
          </a:prstGeom>
          <a:noFill/>
          <a:ln w="28575" cap="flat" cmpd="sng">
            <a:solidFill>
              <a:schemeClr val="dk1"/>
            </a:solidFill>
            <a:prstDash val="solid"/>
            <a:round/>
            <a:headEnd type="none" w="sm" len="sm"/>
            <a:tailEnd type="none" w="sm" len="sm"/>
          </a:ln>
        </p:spPr>
      </p:sp>
      <p:sp>
        <p:nvSpPr>
          <p:cNvPr id="90" name="Google Shape;90;p14"/>
          <p:cNvSpPr txBox="1">
            <a:spLocks noGrp="1"/>
          </p:cNvSpPr>
          <p:nvPr>
            <p:ph type="title"/>
          </p:nvPr>
        </p:nvSpPr>
        <p:spPr>
          <a:xfrm>
            <a:off x="953467" y="2855033"/>
            <a:ext cx="10285200" cy="950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r" rtl="0">
              <a:spcBef>
                <a:spcPts val="0"/>
              </a:spcBef>
              <a:spcAft>
                <a:spcPts val="0"/>
              </a:spcAft>
              <a:buSzPts val="3000"/>
              <a:buNone/>
              <a:defRPr sz="4000">
                <a:highlight>
                  <a:schemeClr val="lt2"/>
                </a:highlight>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en-US"/>
              <a:t>Click to edit Master title style</a:t>
            </a:r>
            <a:endParaRPr/>
          </a:p>
        </p:txBody>
      </p:sp>
    </p:spTree>
    <p:extLst>
      <p:ext uri="{BB962C8B-B14F-4D97-AF65-F5344CB8AC3E}">
        <p14:creationId xmlns:p14="http://schemas.microsoft.com/office/powerpoint/2010/main" val="388508145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91"/>
        <p:cNvGrpSpPr/>
        <p:nvPr/>
      </p:nvGrpSpPr>
      <p:grpSpPr>
        <a:xfrm>
          <a:off x="0" y="0"/>
          <a:ext cx="0" cy="0"/>
          <a:chOff x="0" y="0"/>
          <a:chExt cx="0" cy="0"/>
        </a:xfrm>
      </p:grpSpPr>
      <p:sp>
        <p:nvSpPr>
          <p:cNvPr id="92" name="Google Shape;92;p1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1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94" name="Google Shape;94;p15"/>
          <p:cNvSpPr txBox="1">
            <a:spLocks noGrp="1"/>
          </p:cNvSpPr>
          <p:nvPr>
            <p:ph type="body" idx="1"/>
          </p:nvPr>
        </p:nvSpPr>
        <p:spPr>
          <a:xfrm>
            <a:off x="6651733" y="1697700"/>
            <a:ext cx="4586800" cy="41684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95" name="Google Shape;95;p15"/>
          <p:cNvSpPr>
            <a:spLocks noGrp="1"/>
          </p:cNvSpPr>
          <p:nvPr>
            <p:ph type="pic" idx="2"/>
          </p:nvPr>
        </p:nvSpPr>
        <p:spPr>
          <a:xfrm>
            <a:off x="477800" y="1357333"/>
            <a:ext cx="5737200" cy="5008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92990718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6"/>
        <p:cNvGrpSpPr/>
        <p:nvPr/>
      </p:nvGrpSpPr>
      <p:grpSpPr>
        <a:xfrm>
          <a:off x="0" y="0"/>
          <a:ext cx="0" cy="0"/>
          <a:chOff x="0" y="0"/>
          <a:chExt cx="0" cy="0"/>
        </a:xfrm>
      </p:grpSpPr>
      <p:sp>
        <p:nvSpPr>
          <p:cNvPr id="97" name="Google Shape;97;p1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98" name="Google Shape;98;p16"/>
          <p:cNvCxnSpPr/>
          <p:nvPr/>
        </p:nvCxnSpPr>
        <p:spPr>
          <a:xfrm rot="5400000">
            <a:off x="8301333" y="3430967"/>
            <a:ext cx="5874400" cy="0"/>
          </a:xfrm>
          <a:prstGeom prst="straightConnector1">
            <a:avLst/>
          </a:prstGeom>
          <a:noFill/>
          <a:ln w="28575" cap="flat" cmpd="sng">
            <a:solidFill>
              <a:schemeClr val="dk2"/>
            </a:solidFill>
            <a:prstDash val="solid"/>
            <a:round/>
            <a:headEnd type="none" w="med" len="med"/>
            <a:tailEnd type="none" w="med" len="med"/>
          </a:ln>
        </p:spPr>
      </p:cxnSp>
      <p:cxnSp>
        <p:nvCxnSpPr>
          <p:cNvPr id="99" name="Google Shape;99;p16"/>
          <p:cNvCxnSpPr/>
          <p:nvPr/>
        </p:nvCxnSpPr>
        <p:spPr>
          <a:xfrm rot="5400000">
            <a:off x="-1983733" y="3430967"/>
            <a:ext cx="5874400" cy="0"/>
          </a:xfrm>
          <a:prstGeom prst="straightConnector1">
            <a:avLst/>
          </a:prstGeom>
          <a:noFill/>
          <a:ln w="28575" cap="flat" cmpd="sng">
            <a:solidFill>
              <a:schemeClr val="dk2"/>
            </a:solidFill>
            <a:prstDash val="solid"/>
            <a:round/>
            <a:headEnd type="none" w="med" len="med"/>
            <a:tailEnd type="none" w="med" len="med"/>
          </a:ln>
        </p:spPr>
      </p:cxnSp>
      <p:sp>
        <p:nvSpPr>
          <p:cNvPr id="100" name="Google Shape;100;p16"/>
          <p:cNvSpPr>
            <a:spLocks noGrp="1"/>
          </p:cNvSpPr>
          <p:nvPr>
            <p:ph type="pic" idx="2"/>
          </p:nvPr>
        </p:nvSpPr>
        <p:spPr>
          <a:xfrm flipH="1">
            <a:off x="953465" y="4038600"/>
            <a:ext cx="4100800" cy="2336800"/>
          </a:xfrm>
          <a:prstGeom prst="rect">
            <a:avLst/>
          </a:prstGeom>
          <a:noFill/>
          <a:ln w="28575" cap="flat" cmpd="sng">
            <a:solidFill>
              <a:schemeClr val="dk1"/>
            </a:solidFill>
            <a:prstDash val="solid"/>
            <a:round/>
            <a:headEnd type="none" w="sm" len="sm"/>
            <a:tailEnd type="none" w="sm" len="sm"/>
          </a:ln>
        </p:spPr>
      </p:sp>
      <p:sp>
        <p:nvSpPr>
          <p:cNvPr id="101" name="Google Shape;101;p16"/>
          <p:cNvSpPr txBox="1">
            <a:spLocks noGrp="1"/>
          </p:cNvSpPr>
          <p:nvPr>
            <p:ph type="body" idx="1"/>
          </p:nvPr>
        </p:nvSpPr>
        <p:spPr>
          <a:xfrm>
            <a:off x="1098648" y="1636733"/>
            <a:ext cx="3484800" cy="209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400"/>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102" name="Google Shape;102;p1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308377149"/>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10"/>
        <p:cNvGrpSpPr/>
        <p:nvPr/>
      </p:nvGrpSpPr>
      <p:grpSpPr>
        <a:xfrm>
          <a:off x="0" y="0"/>
          <a:ext cx="0" cy="0"/>
          <a:chOff x="0" y="0"/>
          <a:chExt cx="0" cy="0"/>
        </a:xfrm>
      </p:grpSpPr>
      <p:sp>
        <p:nvSpPr>
          <p:cNvPr id="111" name="Google Shape;111;p1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18"/>
          <p:cNvSpPr txBox="1">
            <a:spLocks noGrp="1"/>
          </p:cNvSpPr>
          <p:nvPr>
            <p:ph type="subTitle" idx="1"/>
          </p:nvPr>
        </p:nvSpPr>
        <p:spPr>
          <a:xfrm>
            <a:off x="957867" y="25263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3" name="Google Shape;113;p18"/>
          <p:cNvSpPr txBox="1">
            <a:spLocks noGrp="1"/>
          </p:cNvSpPr>
          <p:nvPr>
            <p:ph type="subTitle" idx="2"/>
          </p:nvPr>
        </p:nvSpPr>
        <p:spPr>
          <a:xfrm>
            <a:off x="953467" y="1562100"/>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4" name="Google Shape;114;p18"/>
          <p:cNvSpPr txBox="1">
            <a:spLocks noGrp="1"/>
          </p:cNvSpPr>
          <p:nvPr>
            <p:ph type="subTitle" idx="3"/>
          </p:nvPr>
        </p:nvSpPr>
        <p:spPr>
          <a:xfrm>
            <a:off x="957867" y="49738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5" name="Google Shape;115;p18"/>
          <p:cNvSpPr txBox="1">
            <a:spLocks noGrp="1"/>
          </p:cNvSpPr>
          <p:nvPr>
            <p:ph type="subTitle" idx="4"/>
          </p:nvPr>
        </p:nvSpPr>
        <p:spPr>
          <a:xfrm>
            <a:off x="953467" y="3907896"/>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6" name="Google Shape;116;p18"/>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20698288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17"/>
        <p:cNvGrpSpPr/>
        <p:nvPr/>
      </p:nvGrpSpPr>
      <p:grpSpPr>
        <a:xfrm>
          <a:off x="0" y="0"/>
          <a:ext cx="0" cy="0"/>
          <a:chOff x="0" y="0"/>
          <a:chExt cx="0" cy="0"/>
        </a:xfrm>
      </p:grpSpPr>
      <p:sp>
        <p:nvSpPr>
          <p:cNvPr id="118" name="Google Shape;118;p19"/>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19"/>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20" name="Google Shape;120;p19"/>
          <p:cNvSpPr txBox="1">
            <a:spLocks noGrp="1"/>
          </p:cNvSpPr>
          <p:nvPr>
            <p:ph type="body" idx="1"/>
          </p:nvPr>
        </p:nvSpPr>
        <p:spPr>
          <a:xfrm>
            <a:off x="6226640" y="1600200"/>
            <a:ext cx="5012000" cy="44068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chemeClr val="lt2"/>
              </a:buClr>
              <a:buSzPts val="1400"/>
              <a:buFont typeface="Anaheim"/>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
        <p:nvSpPr>
          <p:cNvPr id="121" name="Google Shape;121;p19"/>
          <p:cNvSpPr txBox="1">
            <a:spLocks noGrp="1"/>
          </p:cNvSpPr>
          <p:nvPr>
            <p:ph type="body" idx="2"/>
          </p:nvPr>
        </p:nvSpPr>
        <p:spPr>
          <a:xfrm>
            <a:off x="953533" y="1600200"/>
            <a:ext cx="5012000" cy="44068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chemeClr val="lt2"/>
              </a:buClr>
              <a:buSzPts val="1200"/>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Tree>
    <p:extLst>
      <p:ext uri="{BB962C8B-B14F-4D97-AF65-F5344CB8AC3E}">
        <p14:creationId xmlns:p14="http://schemas.microsoft.com/office/powerpoint/2010/main" val="303327288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22"/>
        <p:cNvGrpSpPr/>
        <p:nvPr/>
      </p:nvGrpSpPr>
      <p:grpSpPr>
        <a:xfrm>
          <a:off x="0" y="0"/>
          <a:ext cx="0" cy="0"/>
          <a:chOff x="0" y="0"/>
          <a:chExt cx="0" cy="0"/>
        </a:xfrm>
      </p:grpSpPr>
      <p:sp>
        <p:nvSpPr>
          <p:cNvPr id="123" name="Google Shape;123;p2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4" name="Google Shape;124;p20"/>
          <p:cNvSpPr txBox="1">
            <a:spLocks noGrp="1"/>
          </p:cNvSpPr>
          <p:nvPr>
            <p:ph type="title"/>
          </p:nvPr>
        </p:nvSpPr>
        <p:spPr>
          <a:xfrm>
            <a:off x="477833"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25" name="Google Shape;125;p20"/>
          <p:cNvSpPr txBox="1">
            <a:spLocks noGrp="1"/>
          </p:cNvSpPr>
          <p:nvPr>
            <p:ph type="subTitle" idx="1"/>
          </p:nvPr>
        </p:nvSpPr>
        <p:spPr>
          <a:xfrm>
            <a:off x="2191431" y="2109700"/>
            <a:ext cx="2888400" cy="763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26" name="Google Shape;126;p20"/>
          <p:cNvSpPr txBox="1">
            <a:spLocks noGrp="1"/>
          </p:cNvSpPr>
          <p:nvPr>
            <p:ph type="subTitle" idx="2"/>
          </p:nvPr>
        </p:nvSpPr>
        <p:spPr>
          <a:xfrm>
            <a:off x="2185367" y="1568133"/>
            <a:ext cx="288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27" name="Google Shape;127;p20"/>
          <p:cNvSpPr txBox="1">
            <a:spLocks noGrp="1"/>
          </p:cNvSpPr>
          <p:nvPr>
            <p:ph type="subTitle" idx="3"/>
          </p:nvPr>
        </p:nvSpPr>
        <p:spPr>
          <a:xfrm>
            <a:off x="2191431" y="3720149"/>
            <a:ext cx="2888400" cy="763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28" name="Google Shape;128;p20"/>
          <p:cNvSpPr txBox="1">
            <a:spLocks noGrp="1"/>
          </p:cNvSpPr>
          <p:nvPr>
            <p:ph type="subTitle" idx="4"/>
          </p:nvPr>
        </p:nvSpPr>
        <p:spPr>
          <a:xfrm>
            <a:off x="2185367" y="3178584"/>
            <a:ext cx="288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29" name="Google Shape;129;p20"/>
          <p:cNvSpPr txBox="1">
            <a:spLocks noGrp="1"/>
          </p:cNvSpPr>
          <p:nvPr>
            <p:ph type="subTitle" idx="5"/>
          </p:nvPr>
        </p:nvSpPr>
        <p:spPr>
          <a:xfrm>
            <a:off x="2191431" y="5330633"/>
            <a:ext cx="2888400" cy="763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0" name="Google Shape;130;p20"/>
          <p:cNvSpPr txBox="1">
            <a:spLocks noGrp="1"/>
          </p:cNvSpPr>
          <p:nvPr>
            <p:ph type="subTitle" idx="6"/>
          </p:nvPr>
        </p:nvSpPr>
        <p:spPr>
          <a:xfrm>
            <a:off x="2185367" y="4789067"/>
            <a:ext cx="288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1" name="Google Shape;131;p20"/>
          <p:cNvSpPr>
            <a:spLocks noGrp="1"/>
          </p:cNvSpPr>
          <p:nvPr>
            <p:ph type="pic" idx="7"/>
          </p:nvPr>
        </p:nvSpPr>
        <p:spPr>
          <a:xfrm>
            <a:off x="5532199" y="-84033"/>
            <a:ext cx="67360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095121658"/>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2"/>
        <p:cNvGrpSpPr/>
        <p:nvPr/>
      </p:nvGrpSpPr>
      <p:grpSpPr>
        <a:xfrm>
          <a:off x="0" y="0"/>
          <a:ext cx="0" cy="0"/>
          <a:chOff x="0" y="0"/>
          <a:chExt cx="0" cy="0"/>
        </a:xfrm>
      </p:grpSpPr>
      <p:sp>
        <p:nvSpPr>
          <p:cNvPr id="133" name="Google Shape;133;p2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21"/>
          <p:cNvSpPr txBox="1">
            <a:spLocks noGrp="1"/>
          </p:cNvSpPr>
          <p:nvPr>
            <p:ph type="subTitle" idx="1"/>
          </p:nvPr>
        </p:nvSpPr>
        <p:spPr>
          <a:xfrm>
            <a:off x="4520684"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5" name="Google Shape;135;p21"/>
          <p:cNvSpPr txBox="1">
            <a:spLocks noGrp="1"/>
          </p:cNvSpPr>
          <p:nvPr>
            <p:ph type="subTitle" idx="2"/>
          </p:nvPr>
        </p:nvSpPr>
        <p:spPr>
          <a:xfrm>
            <a:off x="4514485"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6" name="Google Shape;136;p21"/>
          <p:cNvSpPr txBox="1">
            <a:spLocks noGrp="1"/>
          </p:cNvSpPr>
          <p:nvPr>
            <p:ph type="subTitle" idx="3"/>
          </p:nvPr>
        </p:nvSpPr>
        <p:spPr>
          <a:xfrm>
            <a:off x="4520684"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7" name="Google Shape;137;p21"/>
          <p:cNvSpPr txBox="1">
            <a:spLocks noGrp="1"/>
          </p:cNvSpPr>
          <p:nvPr>
            <p:ph type="subTitle" idx="4"/>
          </p:nvPr>
        </p:nvSpPr>
        <p:spPr>
          <a:xfrm>
            <a:off x="4514485"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8" name="Google Shape;138;p21"/>
          <p:cNvSpPr txBox="1">
            <a:spLocks noGrp="1"/>
          </p:cNvSpPr>
          <p:nvPr>
            <p:ph type="subTitle" idx="5"/>
          </p:nvPr>
        </p:nvSpPr>
        <p:spPr>
          <a:xfrm>
            <a:off x="1146800"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9" name="Google Shape;139;p21"/>
          <p:cNvSpPr txBox="1">
            <a:spLocks noGrp="1"/>
          </p:cNvSpPr>
          <p:nvPr>
            <p:ph type="subTitle" idx="6"/>
          </p:nvPr>
        </p:nvSpPr>
        <p:spPr>
          <a:xfrm>
            <a:off x="1140600"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0" name="Google Shape;140;p21"/>
          <p:cNvSpPr txBox="1">
            <a:spLocks noGrp="1"/>
          </p:cNvSpPr>
          <p:nvPr>
            <p:ph type="subTitle" idx="7"/>
          </p:nvPr>
        </p:nvSpPr>
        <p:spPr>
          <a:xfrm>
            <a:off x="1146800"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1" name="Google Shape;141;p21"/>
          <p:cNvSpPr txBox="1">
            <a:spLocks noGrp="1"/>
          </p:cNvSpPr>
          <p:nvPr>
            <p:ph type="subTitle" idx="8"/>
          </p:nvPr>
        </p:nvSpPr>
        <p:spPr>
          <a:xfrm>
            <a:off x="1140600"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2" name="Google Shape;142;p21"/>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43" name="Google Shape;143;p21"/>
          <p:cNvSpPr>
            <a:spLocks noGrp="1"/>
          </p:cNvSpPr>
          <p:nvPr>
            <p:ph type="pic" idx="9"/>
          </p:nvPr>
        </p:nvSpPr>
        <p:spPr>
          <a:xfrm flipH="1">
            <a:off x="8236400" y="-84033"/>
            <a:ext cx="4057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796496303"/>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44"/>
        <p:cNvGrpSpPr/>
        <p:nvPr/>
      </p:nvGrpSpPr>
      <p:grpSpPr>
        <a:xfrm>
          <a:off x="0" y="0"/>
          <a:ext cx="0" cy="0"/>
          <a:chOff x="0" y="0"/>
          <a:chExt cx="0" cy="0"/>
        </a:xfrm>
      </p:grpSpPr>
      <p:sp>
        <p:nvSpPr>
          <p:cNvPr id="145" name="Google Shape;145;p22"/>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2"/>
          <p:cNvSpPr txBox="1">
            <a:spLocks noGrp="1"/>
          </p:cNvSpPr>
          <p:nvPr>
            <p:ph type="subTitle" idx="1"/>
          </p:nvPr>
        </p:nvSpPr>
        <p:spPr>
          <a:xfrm>
            <a:off x="643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7" name="Google Shape;147;p22"/>
          <p:cNvSpPr txBox="1">
            <a:spLocks noGrp="1"/>
          </p:cNvSpPr>
          <p:nvPr>
            <p:ph type="subTitle" idx="2"/>
          </p:nvPr>
        </p:nvSpPr>
        <p:spPr>
          <a:xfrm>
            <a:off x="642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8" name="Google Shape;148;p22"/>
          <p:cNvSpPr txBox="1">
            <a:spLocks noGrp="1"/>
          </p:cNvSpPr>
          <p:nvPr>
            <p:ph type="subTitle" idx="3"/>
          </p:nvPr>
        </p:nvSpPr>
        <p:spPr>
          <a:xfrm>
            <a:off x="643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9" name="Google Shape;149;p22"/>
          <p:cNvSpPr txBox="1">
            <a:spLocks noGrp="1"/>
          </p:cNvSpPr>
          <p:nvPr>
            <p:ph type="subTitle" idx="4"/>
          </p:nvPr>
        </p:nvSpPr>
        <p:spPr>
          <a:xfrm>
            <a:off x="642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0" name="Google Shape;150;p22"/>
          <p:cNvSpPr txBox="1">
            <a:spLocks noGrp="1"/>
          </p:cNvSpPr>
          <p:nvPr>
            <p:ph type="subTitle" idx="5"/>
          </p:nvPr>
        </p:nvSpPr>
        <p:spPr>
          <a:xfrm>
            <a:off x="643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1" name="Google Shape;151;p22"/>
          <p:cNvSpPr txBox="1">
            <a:spLocks noGrp="1"/>
          </p:cNvSpPr>
          <p:nvPr>
            <p:ph type="subTitle" idx="6"/>
          </p:nvPr>
        </p:nvSpPr>
        <p:spPr>
          <a:xfrm>
            <a:off x="642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2" name="Google Shape;152;p22"/>
          <p:cNvSpPr txBox="1">
            <a:spLocks noGrp="1"/>
          </p:cNvSpPr>
          <p:nvPr>
            <p:ph type="subTitle" idx="7"/>
          </p:nvPr>
        </p:nvSpPr>
        <p:spPr>
          <a:xfrm>
            <a:off x="643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3" name="Google Shape;153;p22"/>
          <p:cNvSpPr txBox="1">
            <a:spLocks noGrp="1"/>
          </p:cNvSpPr>
          <p:nvPr>
            <p:ph type="subTitle" idx="8"/>
          </p:nvPr>
        </p:nvSpPr>
        <p:spPr>
          <a:xfrm>
            <a:off x="642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4" name="Google Shape;154;p22"/>
          <p:cNvSpPr>
            <a:spLocks noGrp="1"/>
          </p:cNvSpPr>
          <p:nvPr>
            <p:ph type="pic" idx="9"/>
          </p:nvPr>
        </p:nvSpPr>
        <p:spPr>
          <a:xfrm flipH="1">
            <a:off x="-101600" y="-84033"/>
            <a:ext cx="6020400" cy="7026000"/>
          </a:xfrm>
          <a:prstGeom prst="rect">
            <a:avLst/>
          </a:prstGeom>
          <a:noFill/>
          <a:ln w="28575" cap="flat" cmpd="sng">
            <a:solidFill>
              <a:schemeClr val="dk1"/>
            </a:solidFill>
            <a:prstDash val="solid"/>
            <a:round/>
            <a:headEnd type="none" w="sm" len="sm"/>
            <a:tailEnd type="none" w="sm" len="sm"/>
          </a:ln>
        </p:spPr>
      </p:sp>
      <p:sp>
        <p:nvSpPr>
          <p:cNvPr id="155" name="Google Shape;155;p22"/>
          <p:cNvSpPr txBox="1">
            <a:spLocks noGrp="1"/>
          </p:cNvSpPr>
          <p:nvPr>
            <p:ph type="title"/>
          </p:nvPr>
        </p:nvSpPr>
        <p:spPr>
          <a:xfrm>
            <a:off x="5918800" y="491733"/>
            <a:ext cx="57956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171097154"/>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156"/>
        <p:cNvGrpSpPr/>
        <p:nvPr/>
      </p:nvGrpSpPr>
      <p:grpSpPr>
        <a:xfrm>
          <a:off x="0" y="0"/>
          <a:ext cx="0" cy="0"/>
          <a:chOff x="0" y="0"/>
          <a:chExt cx="0" cy="0"/>
        </a:xfrm>
      </p:grpSpPr>
      <p:sp>
        <p:nvSpPr>
          <p:cNvPr id="157" name="Google Shape;157;p2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23"/>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59" name="Google Shape;159;p23"/>
          <p:cNvSpPr>
            <a:spLocks noGrp="1"/>
          </p:cNvSpPr>
          <p:nvPr>
            <p:ph type="pic" idx="2"/>
          </p:nvPr>
        </p:nvSpPr>
        <p:spPr>
          <a:xfrm flipH="1">
            <a:off x="6096000" y="-84033"/>
            <a:ext cx="6197600" cy="7026000"/>
          </a:xfrm>
          <a:prstGeom prst="rect">
            <a:avLst/>
          </a:prstGeom>
          <a:noFill/>
          <a:ln w="28575" cap="flat" cmpd="sng">
            <a:solidFill>
              <a:schemeClr val="dk1"/>
            </a:solidFill>
            <a:prstDash val="solid"/>
            <a:round/>
            <a:headEnd type="none" w="sm" len="sm"/>
            <a:tailEnd type="none" w="sm" len="sm"/>
          </a:ln>
        </p:spPr>
      </p:sp>
      <p:sp>
        <p:nvSpPr>
          <p:cNvPr id="160" name="Google Shape;160;p23"/>
          <p:cNvSpPr txBox="1">
            <a:spLocks noGrp="1"/>
          </p:cNvSpPr>
          <p:nvPr>
            <p:ph type="subTitle" idx="1"/>
          </p:nvPr>
        </p:nvSpPr>
        <p:spPr>
          <a:xfrm>
            <a:off x="96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1" name="Google Shape;161;p23"/>
          <p:cNvSpPr txBox="1">
            <a:spLocks noGrp="1"/>
          </p:cNvSpPr>
          <p:nvPr>
            <p:ph type="subTitle" idx="3"/>
          </p:nvPr>
        </p:nvSpPr>
        <p:spPr>
          <a:xfrm>
            <a:off x="95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2" name="Google Shape;162;p23"/>
          <p:cNvSpPr txBox="1">
            <a:spLocks noGrp="1"/>
          </p:cNvSpPr>
          <p:nvPr>
            <p:ph type="subTitle" idx="4"/>
          </p:nvPr>
        </p:nvSpPr>
        <p:spPr>
          <a:xfrm>
            <a:off x="96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3" name="Google Shape;163;p23"/>
          <p:cNvSpPr txBox="1">
            <a:spLocks noGrp="1"/>
          </p:cNvSpPr>
          <p:nvPr>
            <p:ph type="subTitle" idx="5"/>
          </p:nvPr>
        </p:nvSpPr>
        <p:spPr>
          <a:xfrm>
            <a:off x="95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4" name="Google Shape;164;p23"/>
          <p:cNvSpPr txBox="1">
            <a:spLocks noGrp="1"/>
          </p:cNvSpPr>
          <p:nvPr>
            <p:ph type="subTitle" idx="6"/>
          </p:nvPr>
        </p:nvSpPr>
        <p:spPr>
          <a:xfrm>
            <a:off x="96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5" name="Google Shape;165;p23"/>
          <p:cNvSpPr txBox="1">
            <a:spLocks noGrp="1"/>
          </p:cNvSpPr>
          <p:nvPr>
            <p:ph type="subTitle" idx="7"/>
          </p:nvPr>
        </p:nvSpPr>
        <p:spPr>
          <a:xfrm>
            <a:off x="95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6" name="Google Shape;166;p23"/>
          <p:cNvSpPr txBox="1">
            <a:spLocks noGrp="1"/>
          </p:cNvSpPr>
          <p:nvPr>
            <p:ph type="subTitle" idx="8"/>
          </p:nvPr>
        </p:nvSpPr>
        <p:spPr>
          <a:xfrm>
            <a:off x="96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7" name="Google Shape;167;p23"/>
          <p:cNvSpPr txBox="1">
            <a:spLocks noGrp="1"/>
          </p:cNvSpPr>
          <p:nvPr>
            <p:ph type="subTitle" idx="9"/>
          </p:nvPr>
        </p:nvSpPr>
        <p:spPr>
          <a:xfrm>
            <a:off x="95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350727542"/>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68"/>
        <p:cNvGrpSpPr/>
        <p:nvPr/>
      </p:nvGrpSpPr>
      <p:grpSpPr>
        <a:xfrm>
          <a:off x="0" y="0"/>
          <a:ext cx="0" cy="0"/>
          <a:chOff x="0" y="0"/>
          <a:chExt cx="0" cy="0"/>
        </a:xfrm>
      </p:grpSpPr>
      <p:sp>
        <p:nvSpPr>
          <p:cNvPr id="169" name="Google Shape;169;p2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24"/>
          <p:cNvSpPr txBox="1">
            <a:spLocks noGrp="1"/>
          </p:cNvSpPr>
          <p:nvPr>
            <p:ph type="subTitle" idx="1"/>
          </p:nvPr>
        </p:nvSpPr>
        <p:spPr>
          <a:xfrm>
            <a:off x="4018504"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1" name="Google Shape;171;p24"/>
          <p:cNvSpPr txBox="1">
            <a:spLocks noGrp="1"/>
          </p:cNvSpPr>
          <p:nvPr>
            <p:ph type="subTitle" idx="2"/>
          </p:nvPr>
        </p:nvSpPr>
        <p:spPr>
          <a:xfrm>
            <a:off x="4018504"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2" name="Google Shape;172;p24"/>
          <p:cNvSpPr txBox="1">
            <a:spLocks noGrp="1"/>
          </p:cNvSpPr>
          <p:nvPr>
            <p:ph type="subTitle" idx="3"/>
          </p:nvPr>
        </p:nvSpPr>
        <p:spPr>
          <a:xfrm>
            <a:off x="1137332"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3" name="Google Shape;173;p24"/>
          <p:cNvSpPr txBox="1">
            <a:spLocks noGrp="1"/>
          </p:cNvSpPr>
          <p:nvPr>
            <p:ph type="subTitle" idx="4"/>
          </p:nvPr>
        </p:nvSpPr>
        <p:spPr>
          <a:xfrm>
            <a:off x="1137332"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4" name="Google Shape;174;p24"/>
          <p:cNvSpPr txBox="1">
            <a:spLocks noGrp="1"/>
          </p:cNvSpPr>
          <p:nvPr>
            <p:ph type="subTitle" idx="5"/>
          </p:nvPr>
        </p:nvSpPr>
        <p:spPr>
          <a:xfrm>
            <a:off x="1137332"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5" name="Google Shape;175;p24"/>
          <p:cNvSpPr txBox="1">
            <a:spLocks noGrp="1"/>
          </p:cNvSpPr>
          <p:nvPr>
            <p:ph type="subTitle" idx="6"/>
          </p:nvPr>
        </p:nvSpPr>
        <p:spPr>
          <a:xfrm>
            <a:off x="1137332"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6" name="Google Shape;176;p24"/>
          <p:cNvSpPr txBox="1">
            <a:spLocks noGrp="1"/>
          </p:cNvSpPr>
          <p:nvPr>
            <p:ph type="subTitle" idx="7"/>
          </p:nvPr>
        </p:nvSpPr>
        <p:spPr>
          <a:xfrm>
            <a:off x="1137332"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7" name="Google Shape;177;p24"/>
          <p:cNvSpPr txBox="1">
            <a:spLocks noGrp="1"/>
          </p:cNvSpPr>
          <p:nvPr>
            <p:ph type="subTitle" idx="8"/>
          </p:nvPr>
        </p:nvSpPr>
        <p:spPr>
          <a:xfrm>
            <a:off x="1137332"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8" name="Google Shape;178;p2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79" name="Google Shape;179;p24"/>
          <p:cNvSpPr txBox="1">
            <a:spLocks noGrp="1"/>
          </p:cNvSpPr>
          <p:nvPr>
            <p:ph type="subTitle" idx="9"/>
          </p:nvPr>
        </p:nvSpPr>
        <p:spPr>
          <a:xfrm>
            <a:off x="4018504"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0" name="Google Shape;180;p24"/>
          <p:cNvSpPr txBox="1">
            <a:spLocks noGrp="1"/>
          </p:cNvSpPr>
          <p:nvPr>
            <p:ph type="subTitle" idx="13"/>
          </p:nvPr>
        </p:nvSpPr>
        <p:spPr>
          <a:xfrm>
            <a:off x="4018504"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1" name="Google Shape;181;p24"/>
          <p:cNvSpPr txBox="1">
            <a:spLocks noGrp="1"/>
          </p:cNvSpPr>
          <p:nvPr>
            <p:ph type="subTitle" idx="14"/>
          </p:nvPr>
        </p:nvSpPr>
        <p:spPr>
          <a:xfrm>
            <a:off x="4018504"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2" name="Google Shape;182;p24"/>
          <p:cNvSpPr txBox="1">
            <a:spLocks noGrp="1"/>
          </p:cNvSpPr>
          <p:nvPr>
            <p:ph type="subTitle" idx="15"/>
          </p:nvPr>
        </p:nvSpPr>
        <p:spPr>
          <a:xfrm>
            <a:off x="4018504"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3" name="Google Shape;183;p24"/>
          <p:cNvSpPr>
            <a:spLocks noGrp="1"/>
          </p:cNvSpPr>
          <p:nvPr>
            <p:ph type="pic" idx="16"/>
          </p:nvPr>
        </p:nvSpPr>
        <p:spPr>
          <a:xfrm>
            <a:off x="7188400" y="-84033"/>
            <a:ext cx="510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00278626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15" name="Google Shape;15;p3"/>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16" name="Google Shape;16;p3"/>
          <p:cNvSpPr>
            <a:spLocks noGrp="1"/>
          </p:cNvSpPr>
          <p:nvPr>
            <p:ph type="pic" idx="2"/>
          </p:nvPr>
        </p:nvSpPr>
        <p:spPr>
          <a:xfrm>
            <a:off x="6211067" y="-84033"/>
            <a:ext cx="6082400" cy="7026000"/>
          </a:xfrm>
          <a:prstGeom prst="rect">
            <a:avLst/>
          </a:prstGeom>
          <a:noFill/>
          <a:ln w="28575" cap="flat" cmpd="sng">
            <a:solidFill>
              <a:schemeClr val="dk1"/>
            </a:solidFill>
            <a:prstDash val="solid"/>
            <a:round/>
            <a:headEnd type="none" w="sm" len="sm"/>
            <a:tailEnd type="none" w="sm" len="sm"/>
          </a:ln>
        </p:spPr>
      </p:sp>
      <p:sp>
        <p:nvSpPr>
          <p:cNvPr id="17" name="Google Shape;17;p3"/>
          <p:cNvSpPr txBox="1">
            <a:spLocks noGrp="1"/>
          </p:cNvSpPr>
          <p:nvPr>
            <p:ph type="title"/>
          </p:nvPr>
        </p:nvSpPr>
        <p:spPr>
          <a:xfrm>
            <a:off x="953467" y="2141500"/>
            <a:ext cx="5257600" cy="27592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b" anchorCtr="0">
            <a:noAutofit/>
          </a:bodyPr>
          <a:lstStyle>
            <a:lvl1pPr lvl="0" algn="ctr">
              <a:spcBef>
                <a:spcPts val="0"/>
              </a:spcBef>
              <a:spcAft>
                <a:spcPts val="0"/>
              </a:spcAft>
              <a:buSzPts val="3600"/>
              <a:buNone/>
              <a:defRPr sz="8133"/>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r>
              <a:rPr lang="en-US"/>
              <a:t>Click to edit Master title style</a:t>
            </a:r>
            <a:endParaRPr/>
          </a:p>
        </p:txBody>
      </p:sp>
      <p:sp>
        <p:nvSpPr>
          <p:cNvPr id="18" name="Google Shape;18;p3"/>
          <p:cNvSpPr txBox="1">
            <a:spLocks noGrp="1"/>
          </p:cNvSpPr>
          <p:nvPr>
            <p:ph type="title" idx="3" hasCustomPrompt="1"/>
          </p:nvPr>
        </p:nvSpPr>
        <p:spPr>
          <a:xfrm>
            <a:off x="2904667" y="713333"/>
            <a:ext cx="13552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933">
                <a:highlight>
                  <a:schemeClr val="lt2"/>
                </a:highlight>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19" name="Google Shape;19;p3"/>
          <p:cNvSpPr txBox="1">
            <a:spLocks noGrp="1"/>
          </p:cNvSpPr>
          <p:nvPr>
            <p:ph type="subTitle" idx="1"/>
          </p:nvPr>
        </p:nvSpPr>
        <p:spPr>
          <a:xfrm>
            <a:off x="953467" y="5022300"/>
            <a:ext cx="5257600" cy="1122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6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78421924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184"/>
        <p:cNvGrpSpPr/>
        <p:nvPr/>
      </p:nvGrpSpPr>
      <p:grpSpPr>
        <a:xfrm>
          <a:off x="0" y="0"/>
          <a:ext cx="0" cy="0"/>
          <a:chOff x="0" y="0"/>
          <a:chExt cx="0" cy="0"/>
        </a:xfrm>
      </p:grpSpPr>
      <p:sp>
        <p:nvSpPr>
          <p:cNvPr id="185" name="Google Shape;185;p2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25"/>
          <p:cNvSpPr txBox="1">
            <a:spLocks noGrp="1"/>
          </p:cNvSpPr>
          <p:nvPr>
            <p:ph type="subTitle" idx="1"/>
          </p:nvPr>
        </p:nvSpPr>
        <p:spPr>
          <a:xfrm>
            <a:off x="4780000"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7" name="Google Shape;187;p25"/>
          <p:cNvSpPr txBox="1">
            <a:spLocks noGrp="1"/>
          </p:cNvSpPr>
          <p:nvPr>
            <p:ph type="subTitle" idx="2"/>
          </p:nvPr>
        </p:nvSpPr>
        <p:spPr>
          <a:xfrm>
            <a:off x="4780000"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8" name="Google Shape;188;p25"/>
          <p:cNvSpPr txBox="1">
            <a:spLocks noGrp="1"/>
          </p:cNvSpPr>
          <p:nvPr>
            <p:ph type="subTitle" idx="3"/>
          </p:nvPr>
        </p:nvSpPr>
        <p:spPr>
          <a:xfrm>
            <a:off x="958973"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9" name="Google Shape;189;p25"/>
          <p:cNvSpPr txBox="1">
            <a:spLocks noGrp="1"/>
          </p:cNvSpPr>
          <p:nvPr>
            <p:ph type="subTitle" idx="4"/>
          </p:nvPr>
        </p:nvSpPr>
        <p:spPr>
          <a:xfrm>
            <a:off x="958973"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0" name="Google Shape;190;p25"/>
          <p:cNvSpPr txBox="1">
            <a:spLocks noGrp="1"/>
          </p:cNvSpPr>
          <p:nvPr>
            <p:ph type="subTitle" idx="5"/>
          </p:nvPr>
        </p:nvSpPr>
        <p:spPr>
          <a:xfrm>
            <a:off x="958973"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1" name="Google Shape;191;p25"/>
          <p:cNvSpPr txBox="1">
            <a:spLocks noGrp="1"/>
          </p:cNvSpPr>
          <p:nvPr>
            <p:ph type="subTitle" idx="6"/>
          </p:nvPr>
        </p:nvSpPr>
        <p:spPr>
          <a:xfrm>
            <a:off x="958973"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2" name="Google Shape;192;p25"/>
          <p:cNvSpPr txBox="1">
            <a:spLocks noGrp="1"/>
          </p:cNvSpPr>
          <p:nvPr>
            <p:ph type="subTitle" idx="7"/>
          </p:nvPr>
        </p:nvSpPr>
        <p:spPr>
          <a:xfrm>
            <a:off x="8606536" y="53402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3" name="Google Shape;193;p25"/>
          <p:cNvSpPr txBox="1">
            <a:spLocks noGrp="1"/>
          </p:cNvSpPr>
          <p:nvPr>
            <p:ph type="subTitle" idx="8"/>
          </p:nvPr>
        </p:nvSpPr>
        <p:spPr>
          <a:xfrm>
            <a:off x="8606536" y="48459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4" name="Google Shape;194;p2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95" name="Google Shape;195;p25"/>
          <p:cNvSpPr txBox="1">
            <a:spLocks noGrp="1"/>
          </p:cNvSpPr>
          <p:nvPr>
            <p:ph type="subTitle" idx="9"/>
          </p:nvPr>
        </p:nvSpPr>
        <p:spPr>
          <a:xfrm>
            <a:off x="4780000"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6" name="Google Shape;196;p25"/>
          <p:cNvSpPr txBox="1">
            <a:spLocks noGrp="1"/>
          </p:cNvSpPr>
          <p:nvPr>
            <p:ph type="subTitle" idx="13"/>
          </p:nvPr>
        </p:nvSpPr>
        <p:spPr>
          <a:xfrm>
            <a:off x="4780000"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7" name="Google Shape;197;p25"/>
          <p:cNvSpPr txBox="1">
            <a:spLocks noGrp="1"/>
          </p:cNvSpPr>
          <p:nvPr>
            <p:ph type="subTitle" idx="14"/>
          </p:nvPr>
        </p:nvSpPr>
        <p:spPr>
          <a:xfrm>
            <a:off x="8606536" y="29805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8" name="Google Shape;198;p25"/>
          <p:cNvSpPr txBox="1">
            <a:spLocks noGrp="1"/>
          </p:cNvSpPr>
          <p:nvPr>
            <p:ph type="subTitle" idx="15"/>
          </p:nvPr>
        </p:nvSpPr>
        <p:spPr>
          <a:xfrm>
            <a:off x="8606536" y="24861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3944699997"/>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99"/>
        <p:cNvGrpSpPr/>
        <p:nvPr/>
      </p:nvGrpSpPr>
      <p:grpSpPr>
        <a:xfrm>
          <a:off x="0" y="0"/>
          <a:ext cx="0" cy="0"/>
          <a:chOff x="0" y="0"/>
          <a:chExt cx="0" cy="0"/>
        </a:xfrm>
      </p:grpSpPr>
      <p:sp>
        <p:nvSpPr>
          <p:cNvPr id="200" name="Google Shape;200;p2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201" name="Google Shape;201;p2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202" name="Google Shape;202;p2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203" name="Google Shape;203;p26"/>
          <p:cNvSpPr txBox="1">
            <a:spLocks noGrp="1"/>
          </p:cNvSpPr>
          <p:nvPr>
            <p:ph type="title" hasCustomPrompt="1"/>
          </p:nvPr>
        </p:nvSpPr>
        <p:spPr>
          <a:xfrm>
            <a:off x="1283400" y="1593941"/>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4" name="Google Shape;204;p26"/>
          <p:cNvSpPr txBox="1">
            <a:spLocks noGrp="1"/>
          </p:cNvSpPr>
          <p:nvPr>
            <p:ph type="subTitle" idx="1"/>
          </p:nvPr>
        </p:nvSpPr>
        <p:spPr>
          <a:xfrm>
            <a:off x="1283400" y="5146365"/>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5" name="Google Shape;205;p26"/>
          <p:cNvSpPr txBox="1">
            <a:spLocks noGrp="1"/>
          </p:cNvSpPr>
          <p:nvPr>
            <p:ph type="title" idx="2" hasCustomPrompt="1"/>
          </p:nvPr>
        </p:nvSpPr>
        <p:spPr>
          <a:xfrm>
            <a:off x="4711800" y="1593933"/>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6" name="Google Shape;206;p26"/>
          <p:cNvSpPr txBox="1">
            <a:spLocks noGrp="1"/>
          </p:cNvSpPr>
          <p:nvPr>
            <p:ph type="subTitle" idx="3"/>
          </p:nvPr>
        </p:nvSpPr>
        <p:spPr>
          <a:xfrm>
            <a:off x="4711800" y="5146371"/>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7" name="Google Shape;207;p26"/>
          <p:cNvSpPr txBox="1">
            <a:spLocks noGrp="1"/>
          </p:cNvSpPr>
          <p:nvPr>
            <p:ph type="title" idx="4" hasCustomPrompt="1"/>
          </p:nvPr>
        </p:nvSpPr>
        <p:spPr>
          <a:xfrm>
            <a:off x="8140251" y="1593939"/>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8" name="Google Shape;208;p26"/>
          <p:cNvSpPr txBox="1">
            <a:spLocks noGrp="1"/>
          </p:cNvSpPr>
          <p:nvPr>
            <p:ph type="subTitle" idx="5"/>
          </p:nvPr>
        </p:nvSpPr>
        <p:spPr>
          <a:xfrm>
            <a:off x="8140251" y="5146367"/>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9" name="Google Shape;209;p26"/>
          <p:cNvSpPr txBox="1">
            <a:spLocks noGrp="1"/>
          </p:cNvSpPr>
          <p:nvPr>
            <p:ph type="title" idx="6"/>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210" name="Google Shape;210;p26"/>
          <p:cNvSpPr txBox="1">
            <a:spLocks noGrp="1"/>
          </p:cNvSpPr>
          <p:nvPr>
            <p:ph type="subTitle" idx="7"/>
          </p:nvPr>
        </p:nvSpPr>
        <p:spPr>
          <a:xfrm>
            <a:off x="8140084"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1" name="Google Shape;211;p26"/>
          <p:cNvSpPr txBox="1">
            <a:spLocks noGrp="1"/>
          </p:cNvSpPr>
          <p:nvPr>
            <p:ph type="subTitle" idx="8"/>
          </p:nvPr>
        </p:nvSpPr>
        <p:spPr>
          <a:xfrm>
            <a:off x="4711800"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2" name="Google Shape;212;p26"/>
          <p:cNvSpPr txBox="1">
            <a:spLocks noGrp="1"/>
          </p:cNvSpPr>
          <p:nvPr>
            <p:ph type="subTitle" idx="9"/>
          </p:nvPr>
        </p:nvSpPr>
        <p:spPr>
          <a:xfrm>
            <a:off x="1283567"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213" name="Google Shape;213;p26"/>
          <p:cNvCxnSpPr/>
          <p:nvPr/>
        </p:nvCxnSpPr>
        <p:spPr>
          <a:xfrm rot="5400000">
            <a:off x="1871051" y="3868167"/>
            <a:ext cx="5021600" cy="0"/>
          </a:xfrm>
          <a:prstGeom prst="straightConnector1">
            <a:avLst/>
          </a:prstGeom>
          <a:noFill/>
          <a:ln w="28575" cap="flat" cmpd="sng">
            <a:solidFill>
              <a:schemeClr val="dk2"/>
            </a:solidFill>
            <a:prstDash val="solid"/>
            <a:round/>
            <a:headEnd type="none" w="med" len="med"/>
            <a:tailEnd type="none" w="med" len="med"/>
          </a:ln>
        </p:spPr>
      </p:cxnSp>
      <p:cxnSp>
        <p:nvCxnSpPr>
          <p:cNvPr id="214" name="Google Shape;214;p26"/>
          <p:cNvCxnSpPr/>
          <p:nvPr/>
        </p:nvCxnSpPr>
        <p:spPr>
          <a:xfrm rot="5400000">
            <a:off x="5299417" y="3868167"/>
            <a:ext cx="5021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371592066"/>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18"/>
        <p:cNvGrpSpPr/>
        <p:nvPr/>
      </p:nvGrpSpPr>
      <p:grpSpPr>
        <a:xfrm>
          <a:off x="0" y="0"/>
          <a:ext cx="0" cy="0"/>
          <a:chOff x="0" y="0"/>
          <a:chExt cx="0" cy="0"/>
        </a:xfrm>
      </p:grpSpPr>
      <p:sp>
        <p:nvSpPr>
          <p:cNvPr id="219" name="Google Shape;219;p2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28"/>
          <p:cNvSpPr txBox="1">
            <a:spLocks noGrp="1"/>
          </p:cNvSpPr>
          <p:nvPr>
            <p:ph type="ctrTitle"/>
          </p:nvPr>
        </p:nvSpPr>
        <p:spPr>
          <a:xfrm>
            <a:off x="1258267" y="304800"/>
            <a:ext cx="5257600" cy="191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110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r>
              <a:rPr lang="en-US"/>
              <a:t>Click to edit Master title style</a:t>
            </a:r>
            <a:endParaRPr/>
          </a:p>
        </p:txBody>
      </p:sp>
      <p:sp>
        <p:nvSpPr>
          <p:cNvPr id="221" name="Google Shape;221;p28"/>
          <p:cNvSpPr txBox="1">
            <a:spLocks noGrp="1"/>
          </p:cNvSpPr>
          <p:nvPr>
            <p:ph type="subTitle" idx="1"/>
          </p:nvPr>
        </p:nvSpPr>
        <p:spPr>
          <a:xfrm>
            <a:off x="953467" y="1967933"/>
            <a:ext cx="5891200" cy="15556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1333"/>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r>
              <a:rPr lang="en-US"/>
              <a:t>Click to edit Master subtitle style</a:t>
            </a:r>
            <a:endParaRPr/>
          </a:p>
        </p:txBody>
      </p:sp>
      <p:sp>
        <p:nvSpPr>
          <p:cNvPr id="222" name="Google Shape;222;p28"/>
          <p:cNvSpPr txBox="1"/>
          <p:nvPr/>
        </p:nvSpPr>
        <p:spPr>
          <a:xfrm>
            <a:off x="1262767" y="5025467"/>
            <a:ext cx="5257600" cy="600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333">
                <a:solidFill>
                  <a:schemeClr val="dk2"/>
                </a:solidFill>
                <a:latin typeface="Roboto"/>
                <a:ea typeface="Roboto"/>
                <a:cs typeface="Roboto"/>
                <a:sym typeface="Roboto"/>
              </a:rPr>
              <a:t>CREDITS: This presentation template was created by </a:t>
            </a:r>
            <a:r>
              <a:rPr lang="en" sz="1333" b="1">
                <a:solidFill>
                  <a:schemeClr val="dk2"/>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333">
                <a:solidFill>
                  <a:schemeClr val="dk2"/>
                </a:solidFill>
                <a:latin typeface="Roboto"/>
                <a:ea typeface="Roboto"/>
                <a:cs typeface="Roboto"/>
                <a:sym typeface="Roboto"/>
              </a:rPr>
              <a:t>, and includes icons by </a:t>
            </a:r>
            <a:r>
              <a:rPr lang="en" sz="1333" b="1">
                <a:solidFill>
                  <a:schemeClr val="dk2"/>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333" b="1">
                <a:solidFill>
                  <a:schemeClr val="dk2"/>
                </a:solidFill>
                <a:latin typeface="Roboto"/>
                <a:ea typeface="Roboto"/>
                <a:cs typeface="Roboto"/>
                <a:sym typeface="Roboto"/>
              </a:rPr>
              <a:t> </a:t>
            </a:r>
            <a:r>
              <a:rPr lang="en" sz="1333">
                <a:solidFill>
                  <a:schemeClr val="dk2"/>
                </a:solidFill>
                <a:latin typeface="Roboto"/>
                <a:ea typeface="Roboto"/>
                <a:cs typeface="Roboto"/>
                <a:sym typeface="Roboto"/>
              </a:rPr>
              <a:t>and infographics &amp; images by </a:t>
            </a:r>
            <a:r>
              <a:rPr lang="en" sz="1333" b="1">
                <a:solidFill>
                  <a:schemeClr val="dk2"/>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333" b="1">
              <a:solidFill>
                <a:schemeClr val="dk2"/>
              </a:solidFill>
              <a:latin typeface="Roboto"/>
              <a:ea typeface="Roboto"/>
              <a:cs typeface="Roboto"/>
              <a:sym typeface="Roboto"/>
            </a:endParaRPr>
          </a:p>
        </p:txBody>
      </p:sp>
      <p:cxnSp>
        <p:nvCxnSpPr>
          <p:cNvPr id="223" name="Google Shape;223;p28"/>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224" name="Google Shape;224;p28"/>
          <p:cNvSpPr>
            <a:spLocks noGrp="1"/>
          </p:cNvSpPr>
          <p:nvPr>
            <p:ph type="pic" idx="2"/>
          </p:nvPr>
        </p:nvSpPr>
        <p:spPr>
          <a:xfrm>
            <a:off x="6844831" y="-84033"/>
            <a:ext cx="557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7999284"/>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25"/>
        <p:cNvGrpSpPr/>
        <p:nvPr/>
      </p:nvGrpSpPr>
      <p:grpSpPr>
        <a:xfrm>
          <a:off x="0" y="0"/>
          <a:ext cx="0" cy="0"/>
          <a:chOff x="0" y="0"/>
          <a:chExt cx="0" cy="0"/>
        </a:xfrm>
      </p:grpSpPr>
      <p:cxnSp>
        <p:nvCxnSpPr>
          <p:cNvPr id="226" name="Google Shape;226;p29"/>
          <p:cNvCxnSpPr/>
          <p:nvPr/>
        </p:nvCxnSpPr>
        <p:spPr>
          <a:xfrm>
            <a:off x="-339800" y="491767"/>
            <a:ext cx="12871600" cy="0"/>
          </a:xfrm>
          <a:prstGeom prst="straightConnector1">
            <a:avLst/>
          </a:prstGeom>
          <a:noFill/>
          <a:ln w="28575" cap="flat" cmpd="sng">
            <a:solidFill>
              <a:schemeClr val="dk2"/>
            </a:solidFill>
            <a:prstDash val="solid"/>
            <a:round/>
            <a:headEnd type="none" w="med" len="med"/>
            <a:tailEnd type="none" w="med" len="med"/>
          </a:ln>
        </p:spPr>
      </p:cxnSp>
      <p:cxnSp>
        <p:nvCxnSpPr>
          <p:cNvPr id="227" name="Google Shape;227;p29"/>
          <p:cNvCxnSpPr/>
          <p:nvPr/>
        </p:nvCxnSpPr>
        <p:spPr>
          <a:xfrm>
            <a:off x="476567" y="63661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228" name="Google Shape;228;p29"/>
          <p:cNvCxnSpPr/>
          <p:nvPr/>
        </p:nvCxnSpPr>
        <p:spPr>
          <a:xfrm rot="5400000">
            <a:off x="8373967" y="3024300"/>
            <a:ext cx="6683600" cy="0"/>
          </a:xfrm>
          <a:prstGeom prst="straightConnector1">
            <a:avLst/>
          </a:prstGeom>
          <a:noFill/>
          <a:ln w="28575" cap="flat" cmpd="sng">
            <a:solidFill>
              <a:schemeClr val="dk2"/>
            </a:solidFill>
            <a:prstDash val="solid"/>
            <a:round/>
            <a:headEnd type="none" w="med" len="med"/>
            <a:tailEnd type="none" w="med" len="med"/>
          </a:ln>
        </p:spPr>
      </p:cxnSp>
      <p:cxnSp>
        <p:nvCxnSpPr>
          <p:cNvPr id="229" name="Google Shape;229;p29"/>
          <p:cNvCxnSpPr/>
          <p:nvPr/>
        </p:nvCxnSpPr>
        <p:spPr>
          <a:xfrm rot="5400000">
            <a:off x="-2865233" y="3024300"/>
            <a:ext cx="6683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755652446"/>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30"/>
        <p:cNvGrpSpPr/>
        <p:nvPr/>
      </p:nvGrpSpPr>
      <p:grpSpPr>
        <a:xfrm>
          <a:off x="0" y="0"/>
          <a:ext cx="0" cy="0"/>
          <a:chOff x="0" y="0"/>
          <a:chExt cx="0" cy="0"/>
        </a:xfrm>
      </p:grpSpPr>
      <p:cxnSp>
        <p:nvCxnSpPr>
          <p:cNvPr id="231" name="Google Shape;231;p30"/>
          <p:cNvCxnSpPr/>
          <p:nvPr/>
        </p:nvCxnSpPr>
        <p:spPr>
          <a:xfrm>
            <a:off x="476567" y="491767"/>
            <a:ext cx="12337600" cy="0"/>
          </a:xfrm>
          <a:prstGeom prst="straightConnector1">
            <a:avLst/>
          </a:prstGeom>
          <a:noFill/>
          <a:ln w="28575" cap="flat" cmpd="sng">
            <a:solidFill>
              <a:schemeClr val="dk2"/>
            </a:solidFill>
            <a:prstDash val="solid"/>
            <a:round/>
            <a:headEnd type="none" w="med" len="med"/>
            <a:tailEnd type="none" w="med" len="med"/>
          </a:ln>
        </p:spPr>
      </p:cxnSp>
      <p:cxnSp>
        <p:nvCxnSpPr>
          <p:cNvPr id="232" name="Google Shape;232;p30"/>
          <p:cNvCxnSpPr/>
          <p:nvPr/>
        </p:nvCxnSpPr>
        <p:spPr>
          <a:xfrm>
            <a:off x="476567" y="6366167"/>
            <a:ext cx="12337600" cy="0"/>
          </a:xfrm>
          <a:prstGeom prst="straightConnector1">
            <a:avLst/>
          </a:prstGeom>
          <a:noFill/>
          <a:ln w="28575" cap="flat" cmpd="sng">
            <a:solidFill>
              <a:schemeClr val="dk2"/>
            </a:solidFill>
            <a:prstDash val="solid"/>
            <a:round/>
            <a:headEnd type="none" w="med" len="med"/>
            <a:tailEnd type="none" w="med" len="med"/>
          </a:ln>
        </p:spPr>
      </p:cxnSp>
      <p:cxnSp>
        <p:nvCxnSpPr>
          <p:cNvPr id="233" name="Google Shape;233;p30"/>
          <p:cNvCxnSpPr/>
          <p:nvPr/>
        </p:nvCxnSpPr>
        <p:spPr>
          <a:xfrm rot="5400000">
            <a:off x="7981967" y="3429000"/>
            <a:ext cx="7467600" cy="0"/>
          </a:xfrm>
          <a:prstGeom prst="straightConnector1">
            <a:avLst/>
          </a:prstGeom>
          <a:noFill/>
          <a:ln w="28575" cap="flat" cmpd="sng">
            <a:solidFill>
              <a:schemeClr val="dk2"/>
            </a:solidFill>
            <a:prstDash val="solid"/>
            <a:round/>
            <a:headEnd type="none" w="med" len="med"/>
            <a:tailEnd type="none" w="med" len="med"/>
          </a:ln>
        </p:spPr>
      </p:cxnSp>
      <p:cxnSp>
        <p:nvCxnSpPr>
          <p:cNvPr id="234" name="Google Shape;234;p30"/>
          <p:cNvCxnSpPr/>
          <p:nvPr/>
        </p:nvCxnSpPr>
        <p:spPr>
          <a:xfrm rot="5400000">
            <a:off x="-2460633" y="3428967"/>
            <a:ext cx="58744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848690922"/>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38"/>
        <p:cNvGrpSpPr/>
        <p:nvPr/>
      </p:nvGrpSpPr>
      <p:grpSpPr>
        <a:xfrm>
          <a:off x="0" y="0"/>
          <a:ext cx="0" cy="0"/>
          <a:chOff x="0" y="0"/>
          <a:chExt cx="0" cy="0"/>
        </a:xfrm>
      </p:grpSpPr>
    </p:spTree>
    <p:extLst>
      <p:ext uri="{BB962C8B-B14F-4D97-AF65-F5344CB8AC3E}">
        <p14:creationId xmlns:p14="http://schemas.microsoft.com/office/powerpoint/2010/main" val="34233900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39"/>
        <p:cNvGrpSpPr/>
        <p:nvPr/>
      </p:nvGrpSpPr>
      <p:grpSpPr>
        <a:xfrm>
          <a:off x="0" y="0"/>
          <a:ext cx="0" cy="0"/>
          <a:chOff x="0" y="0"/>
          <a:chExt cx="0" cy="0"/>
        </a:xfrm>
      </p:grpSpPr>
      <p:sp>
        <p:nvSpPr>
          <p:cNvPr id="240" name="Google Shape;240;p33"/>
          <p:cNvSpPr txBox="1">
            <a:spLocks noGrp="1"/>
          </p:cNvSpPr>
          <p:nvPr>
            <p:ph type="title"/>
          </p:nvPr>
        </p:nvSpPr>
        <p:spPr>
          <a:xfrm>
            <a:off x="955700" y="681200"/>
            <a:ext cx="102808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17383884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44"/>
        <p:cNvGrpSpPr/>
        <p:nvPr/>
      </p:nvGrpSpPr>
      <p:grpSpPr>
        <a:xfrm>
          <a:off x="0" y="0"/>
          <a:ext cx="0" cy="0"/>
          <a:chOff x="0" y="0"/>
          <a:chExt cx="0" cy="0"/>
        </a:xfrm>
      </p:grpSpPr>
    </p:spTree>
    <p:extLst>
      <p:ext uri="{BB962C8B-B14F-4D97-AF65-F5344CB8AC3E}">
        <p14:creationId xmlns:p14="http://schemas.microsoft.com/office/powerpoint/2010/main" val="3251494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45"/>
        <p:cNvGrpSpPr/>
        <p:nvPr/>
      </p:nvGrpSpPr>
      <p:grpSpPr>
        <a:xfrm>
          <a:off x="0" y="0"/>
          <a:ext cx="0" cy="0"/>
          <a:chOff x="0" y="0"/>
          <a:chExt cx="0" cy="0"/>
        </a:xfrm>
      </p:grpSpPr>
      <p:sp>
        <p:nvSpPr>
          <p:cNvPr id="246" name="Google Shape;246;p36"/>
          <p:cNvSpPr txBox="1">
            <a:spLocks noGrp="1"/>
          </p:cNvSpPr>
          <p:nvPr>
            <p:ph type="title"/>
          </p:nvPr>
        </p:nvSpPr>
        <p:spPr>
          <a:xfrm>
            <a:off x="1397800" y="431800"/>
            <a:ext cx="93964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9487503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10" name="Google Shape;10;p2"/>
          <p:cNvSpPr>
            <a:spLocks noGrp="1"/>
          </p:cNvSpPr>
          <p:nvPr>
            <p:ph type="pic" idx="2"/>
          </p:nvPr>
        </p:nvSpPr>
        <p:spPr>
          <a:xfrm>
            <a:off x="6857133" y="371900"/>
            <a:ext cx="2919200" cy="6114400"/>
          </a:xfrm>
          <a:prstGeom prst="rect">
            <a:avLst/>
          </a:prstGeom>
          <a:noFill/>
          <a:ln>
            <a:noFill/>
          </a:ln>
        </p:spPr>
      </p:sp>
      <p:sp>
        <p:nvSpPr>
          <p:cNvPr id="11" name="Google Shape;11;p2"/>
          <p:cNvSpPr txBox="1">
            <a:spLocks noGrp="1"/>
          </p:cNvSpPr>
          <p:nvPr>
            <p:ph type="ctrTitle"/>
          </p:nvPr>
        </p:nvSpPr>
        <p:spPr>
          <a:xfrm>
            <a:off x="476333" y="353000"/>
            <a:ext cx="6368000" cy="4786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667"/>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2" name="Google Shape;12;p2"/>
          <p:cNvSpPr txBox="1">
            <a:spLocks noGrp="1"/>
          </p:cNvSpPr>
          <p:nvPr>
            <p:ph type="subTitle" idx="1"/>
          </p:nvPr>
        </p:nvSpPr>
        <p:spPr>
          <a:xfrm>
            <a:off x="476333" y="5139367"/>
            <a:ext cx="6368000" cy="13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2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415242250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4"/>
          <p:cNvSpPr txBox="1">
            <a:spLocks noGrp="1"/>
          </p:cNvSpPr>
          <p:nvPr>
            <p:ph type="body" idx="1"/>
          </p:nvPr>
        </p:nvSpPr>
        <p:spPr>
          <a:xfrm>
            <a:off x="960000" y="1451843"/>
            <a:ext cx="10272000" cy="522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23" name="Google Shape;23;p4"/>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24" name="Google Shape;24;p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805574310"/>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2" name="Google Shape;22;p4"/>
          <p:cNvSpPr txBox="1">
            <a:spLocks noGrp="1"/>
          </p:cNvSpPr>
          <p:nvPr>
            <p:ph type="body" idx="1"/>
          </p:nvPr>
        </p:nvSpPr>
        <p:spPr>
          <a:xfrm>
            <a:off x="960000" y="1451843"/>
            <a:ext cx="10272000" cy="522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sp>
        <p:nvSpPr>
          <p:cNvPr id="24" name="Google Shape;24;p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512491347"/>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3"/>
        <p:cNvGrpSpPr/>
        <p:nvPr/>
      </p:nvGrpSpPr>
      <p:grpSpPr>
        <a:xfrm>
          <a:off x="0" y="0"/>
          <a:ext cx="0" cy="0"/>
          <a:chOff x="0" y="0"/>
          <a:chExt cx="0" cy="0"/>
        </a:xfrm>
      </p:grpSpPr>
      <p:sp>
        <p:nvSpPr>
          <p:cNvPr id="107" name="Google Shape;107;p17"/>
          <p:cNvSpPr txBox="1">
            <a:spLocks noGrp="1"/>
          </p:cNvSpPr>
          <p:nvPr>
            <p:ph type="body" idx="1"/>
          </p:nvPr>
        </p:nvSpPr>
        <p:spPr>
          <a:xfrm>
            <a:off x="1092200" y="1642333"/>
            <a:ext cx="10007600" cy="42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lt2"/>
              </a:buClr>
              <a:buSzPts val="1400"/>
              <a:buChar char="●"/>
              <a:defRPr sz="2000"/>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sp>
        <p:nvSpPr>
          <p:cNvPr id="109" name="Google Shape;109;p1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479160472"/>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9"/>
            <a:ext cx="8825659" cy="706964"/>
          </a:xfrm>
          <a:prstGeom prst="rect">
            <a:avLst/>
          </a:prstGeom>
        </p:spPr>
        <p:txBody>
          <a:bodyPr anchor="ctr"/>
          <a:lstStyle/>
          <a:p>
            <a:r>
              <a:rPr lang="en-US"/>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6C0EF2-9919-473B-8215-8616BAF10692}" type="datetimeFigureOut">
              <a:rPr lang="en-US" dirty="0"/>
              <a:t>9/22/2025</a:t>
            </a:fld>
            <a:endParaRPr lang="en-US" dirty="0"/>
          </a:p>
        </p:txBody>
      </p:sp>
      <p:sp>
        <p:nvSpPr>
          <p:cNvPr id="5" name="Footer Placeholder 4"/>
          <p:cNvSpPr>
            <a:spLocks noGrp="1"/>
          </p:cNvSpPr>
          <p:nvPr>
            <p:ph type="ftr" sz="quarter" idx="11"/>
          </p:nvPr>
        </p:nvSpPr>
        <p:spPr/>
        <p:txBody>
          <a:bodyPr/>
          <a:lstStyle>
            <a:lvl1pPr>
              <a:defRPr sz="1000" b="1"/>
            </a:lvl1pPr>
          </a:lstStyle>
          <a:p>
            <a:r>
              <a:rPr lang="en-US" dirty="0"/>
              <a:t>
              </a:t>
            </a:r>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27319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5"/>
        <p:cNvGrpSpPr/>
        <p:nvPr/>
      </p:nvGrpSpPr>
      <p:grpSpPr>
        <a:xfrm>
          <a:off x="0" y="0"/>
          <a:ext cx="0" cy="0"/>
          <a:chOff x="0" y="0"/>
          <a:chExt cx="0" cy="0"/>
        </a:xfrm>
      </p:grpSpPr>
      <p:sp>
        <p:nvSpPr>
          <p:cNvPr id="26" name="Google Shape;26;p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subTitle" idx="1"/>
          </p:nvPr>
        </p:nvSpPr>
        <p:spPr>
          <a:xfrm>
            <a:off x="1249800" y="2490267"/>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28" name="Google Shape;28;p5"/>
          <p:cNvSpPr txBox="1">
            <a:spLocks noGrp="1"/>
          </p:cNvSpPr>
          <p:nvPr>
            <p:ph type="subTitle" idx="2"/>
          </p:nvPr>
        </p:nvSpPr>
        <p:spPr>
          <a:xfrm>
            <a:off x="1242200" y="1750833"/>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9" name="Google Shape;29;p5"/>
          <p:cNvSpPr txBox="1">
            <a:spLocks noGrp="1"/>
          </p:cNvSpPr>
          <p:nvPr>
            <p:ph type="subTitle" idx="3"/>
          </p:nvPr>
        </p:nvSpPr>
        <p:spPr>
          <a:xfrm>
            <a:off x="1249800" y="4638933"/>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30" name="Google Shape;30;p5"/>
          <p:cNvSpPr txBox="1">
            <a:spLocks noGrp="1"/>
          </p:cNvSpPr>
          <p:nvPr>
            <p:ph type="subTitle" idx="4"/>
          </p:nvPr>
        </p:nvSpPr>
        <p:spPr>
          <a:xfrm>
            <a:off x="1242200" y="3899504"/>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31" name="Google Shape;31;p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32" name="Google Shape;32;p5"/>
          <p:cNvSpPr>
            <a:spLocks noGrp="1"/>
          </p:cNvSpPr>
          <p:nvPr>
            <p:ph type="pic" idx="5"/>
          </p:nvPr>
        </p:nvSpPr>
        <p:spPr>
          <a:xfrm flipH="1">
            <a:off x="5766000" y="-84033"/>
            <a:ext cx="65276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0906129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9"/>
        <p:cNvGrpSpPr/>
        <p:nvPr/>
      </p:nvGrpSpPr>
      <p:grpSpPr>
        <a:xfrm>
          <a:off x="0" y="0"/>
          <a:ext cx="0" cy="0"/>
          <a:chOff x="0" y="0"/>
          <a:chExt cx="0" cy="0"/>
        </a:xfrm>
      </p:grpSpPr>
      <p:sp>
        <p:nvSpPr>
          <p:cNvPr id="40" name="Google Shape;40;p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42" name="Google Shape;42;p7"/>
          <p:cNvSpPr txBox="1">
            <a:spLocks noGrp="1"/>
          </p:cNvSpPr>
          <p:nvPr>
            <p:ph type="body" idx="1"/>
          </p:nvPr>
        </p:nvSpPr>
        <p:spPr>
          <a:xfrm>
            <a:off x="960000" y="1714500"/>
            <a:ext cx="4586800" cy="407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43" name="Google Shape;43;p7"/>
          <p:cNvSpPr>
            <a:spLocks noGrp="1"/>
          </p:cNvSpPr>
          <p:nvPr>
            <p:ph type="pic" idx="2"/>
          </p:nvPr>
        </p:nvSpPr>
        <p:spPr>
          <a:xfrm>
            <a:off x="5974333" y="1379367"/>
            <a:ext cx="5737200" cy="4986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50947640"/>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4"/>
        <p:cNvGrpSpPr/>
        <p:nvPr/>
      </p:nvGrpSpPr>
      <p:grpSpPr>
        <a:xfrm>
          <a:off x="0" y="0"/>
          <a:ext cx="0" cy="0"/>
          <a:chOff x="0" y="0"/>
          <a:chExt cx="0" cy="0"/>
        </a:xfrm>
      </p:grpSpPr>
      <p:sp>
        <p:nvSpPr>
          <p:cNvPr id="45" name="Google Shape;45;p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8"/>
          <p:cNvSpPr txBox="1">
            <a:spLocks noGrp="1"/>
          </p:cNvSpPr>
          <p:nvPr>
            <p:ph type="title"/>
          </p:nvPr>
        </p:nvSpPr>
        <p:spPr>
          <a:xfrm>
            <a:off x="953467" y="1378233"/>
            <a:ext cx="7466800" cy="4108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6000"/>
              <a:buNone/>
              <a:defRPr sz="12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r>
              <a:rPr lang="en-US"/>
              <a:t>Click to edit Master title style</a:t>
            </a:r>
            <a:endParaRPr/>
          </a:p>
        </p:txBody>
      </p:sp>
      <p:sp>
        <p:nvSpPr>
          <p:cNvPr id="47" name="Google Shape;47;p8"/>
          <p:cNvSpPr>
            <a:spLocks noGrp="1"/>
          </p:cNvSpPr>
          <p:nvPr>
            <p:ph type="pic" idx="2"/>
          </p:nvPr>
        </p:nvSpPr>
        <p:spPr>
          <a:xfrm flipH="1">
            <a:off x="8420100" y="491767"/>
            <a:ext cx="3291600" cy="58744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184749516"/>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1"/>
        <p:cNvGrpSpPr/>
        <p:nvPr/>
      </p:nvGrpSpPr>
      <p:grpSpPr>
        <a:xfrm>
          <a:off x="0" y="0"/>
          <a:ext cx="0" cy="0"/>
          <a:chOff x="0" y="0"/>
          <a:chExt cx="0" cy="0"/>
        </a:xfrm>
      </p:grpSpPr>
      <p:sp>
        <p:nvSpPr>
          <p:cNvPr id="52" name="Google Shape;52;p10"/>
          <p:cNvSpPr>
            <a:spLocks noGrp="1"/>
          </p:cNvSpPr>
          <p:nvPr>
            <p:ph type="pic" idx="2"/>
          </p:nvPr>
        </p:nvSpPr>
        <p:spPr>
          <a:xfrm flipH="1">
            <a:off x="4" y="0"/>
            <a:ext cx="12192000" cy="6858000"/>
          </a:xfrm>
          <a:prstGeom prst="rect">
            <a:avLst/>
          </a:prstGeom>
          <a:noFill/>
          <a:ln>
            <a:noFill/>
          </a:ln>
        </p:spPr>
      </p:sp>
      <p:sp>
        <p:nvSpPr>
          <p:cNvPr id="53" name="Google Shape;53;p10"/>
          <p:cNvSpPr txBox="1">
            <a:spLocks noGrp="1"/>
          </p:cNvSpPr>
          <p:nvPr>
            <p:ph type="title"/>
          </p:nvPr>
        </p:nvSpPr>
        <p:spPr>
          <a:xfrm>
            <a:off x="477527" y="4770709"/>
            <a:ext cx="4634400" cy="1594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sz="32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rPr lang="en-US"/>
              <a:t>Click to edit Master title style</a:t>
            </a:r>
            <a:endParaRPr/>
          </a:p>
        </p:txBody>
      </p:sp>
      <p:sp>
        <p:nvSpPr>
          <p:cNvPr id="54" name="Google Shape;54;p1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95204421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5"/>
        <p:cNvGrpSpPr/>
        <p:nvPr/>
      </p:nvGrpSpPr>
      <p:grpSpPr>
        <a:xfrm>
          <a:off x="0" y="0"/>
          <a:ext cx="0" cy="0"/>
          <a:chOff x="0" y="0"/>
          <a:chExt cx="0" cy="0"/>
        </a:xfrm>
      </p:grpSpPr>
      <p:sp>
        <p:nvSpPr>
          <p:cNvPr id="56" name="Google Shape;56;p1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title" hasCustomPrompt="1"/>
          </p:nvPr>
        </p:nvSpPr>
        <p:spPr>
          <a:xfrm>
            <a:off x="953467" y="713332"/>
            <a:ext cx="6578800" cy="15528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8" name="Google Shape;58;p11"/>
          <p:cNvSpPr>
            <a:spLocks noGrp="1"/>
          </p:cNvSpPr>
          <p:nvPr>
            <p:ph type="pic" idx="2"/>
          </p:nvPr>
        </p:nvSpPr>
        <p:spPr>
          <a:xfrm>
            <a:off x="476267" y="2971800"/>
            <a:ext cx="7568000" cy="3390800"/>
          </a:xfrm>
          <a:prstGeom prst="rect">
            <a:avLst/>
          </a:prstGeom>
          <a:noFill/>
          <a:ln w="28575" cap="flat" cmpd="sng">
            <a:solidFill>
              <a:schemeClr val="dk1"/>
            </a:solidFill>
            <a:prstDash val="solid"/>
            <a:round/>
            <a:headEnd type="none" w="sm" len="sm"/>
            <a:tailEnd type="none" w="sm" len="sm"/>
          </a:ln>
        </p:spPr>
      </p:sp>
      <p:sp>
        <p:nvSpPr>
          <p:cNvPr id="59" name="Google Shape;59;p11"/>
          <p:cNvSpPr txBox="1">
            <a:spLocks noGrp="1"/>
          </p:cNvSpPr>
          <p:nvPr>
            <p:ph type="subTitle" idx="1"/>
          </p:nvPr>
        </p:nvSpPr>
        <p:spPr>
          <a:xfrm>
            <a:off x="953467" y="2266131"/>
            <a:ext cx="6578800" cy="55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400"/>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r>
              <a:rPr lang="en-US"/>
              <a:t>Click to edit Master subtitle style</a:t>
            </a:r>
            <a:endParaRPr/>
          </a:p>
        </p:txBody>
      </p:sp>
      <p:sp>
        <p:nvSpPr>
          <p:cNvPr id="60" name="Google Shape;60;p11"/>
          <p:cNvSpPr>
            <a:spLocks noGrp="1"/>
          </p:cNvSpPr>
          <p:nvPr>
            <p:ph type="pic" idx="3"/>
          </p:nvPr>
        </p:nvSpPr>
        <p:spPr>
          <a:xfrm>
            <a:off x="8044433" y="-152400"/>
            <a:ext cx="4223600" cy="7112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813539065"/>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2"/>
        <p:cNvGrpSpPr/>
        <p:nvPr/>
      </p:nvGrpSpPr>
      <p:grpSpPr>
        <a:xfrm>
          <a:off x="0" y="0"/>
          <a:ext cx="0" cy="0"/>
          <a:chOff x="0" y="0"/>
          <a:chExt cx="0" cy="0"/>
        </a:xfrm>
      </p:grpSpPr>
      <p:sp>
        <p:nvSpPr>
          <p:cNvPr id="63" name="Google Shape;63;p1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13"/>
          <p:cNvSpPr txBox="1">
            <a:spLocks noGrp="1"/>
          </p:cNvSpPr>
          <p:nvPr>
            <p:ph type="title" hasCustomPrompt="1"/>
          </p:nvPr>
        </p:nvSpPr>
        <p:spPr>
          <a:xfrm>
            <a:off x="9534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subTitle" idx="1"/>
          </p:nvPr>
        </p:nvSpPr>
        <p:spPr>
          <a:xfrm>
            <a:off x="1963967" y="2160480"/>
            <a:ext cx="39360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66" name="Google Shape;66;p13"/>
          <p:cNvSpPr txBox="1">
            <a:spLocks noGrp="1"/>
          </p:cNvSpPr>
          <p:nvPr>
            <p:ph type="subTitle" idx="2"/>
          </p:nvPr>
        </p:nvSpPr>
        <p:spPr>
          <a:xfrm>
            <a:off x="1964000" y="135736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67" name="Google Shape;67;p13"/>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68" name="Google Shape;68;p13"/>
          <p:cNvSpPr txBox="1">
            <a:spLocks noGrp="1"/>
          </p:cNvSpPr>
          <p:nvPr>
            <p:ph type="title" idx="3" hasCustomPrompt="1"/>
          </p:nvPr>
        </p:nvSpPr>
        <p:spPr>
          <a:xfrm>
            <a:off x="9534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subTitle" idx="4"/>
          </p:nvPr>
        </p:nvSpPr>
        <p:spPr>
          <a:xfrm>
            <a:off x="1964000" y="3825576"/>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0" name="Google Shape;70;p13"/>
          <p:cNvSpPr txBox="1">
            <a:spLocks noGrp="1"/>
          </p:cNvSpPr>
          <p:nvPr>
            <p:ph type="subTitle" idx="5"/>
          </p:nvPr>
        </p:nvSpPr>
        <p:spPr>
          <a:xfrm>
            <a:off x="1964000" y="301965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1" name="Google Shape;71;p13"/>
          <p:cNvSpPr txBox="1">
            <a:spLocks noGrp="1"/>
          </p:cNvSpPr>
          <p:nvPr>
            <p:ph type="title" idx="6" hasCustomPrompt="1"/>
          </p:nvPr>
        </p:nvSpPr>
        <p:spPr>
          <a:xfrm>
            <a:off x="9534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2" name="Google Shape;72;p13"/>
          <p:cNvSpPr txBox="1">
            <a:spLocks noGrp="1"/>
          </p:cNvSpPr>
          <p:nvPr>
            <p:ph type="subTitle" idx="7"/>
          </p:nvPr>
        </p:nvSpPr>
        <p:spPr>
          <a:xfrm>
            <a:off x="1964000" y="5496257"/>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3" name="Google Shape;73;p13"/>
          <p:cNvSpPr txBox="1">
            <a:spLocks noGrp="1"/>
          </p:cNvSpPr>
          <p:nvPr>
            <p:ph type="subTitle" idx="8"/>
          </p:nvPr>
        </p:nvSpPr>
        <p:spPr>
          <a:xfrm>
            <a:off x="1964000" y="4698497"/>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4" name="Google Shape;74;p13"/>
          <p:cNvSpPr txBox="1">
            <a:spLocks noGrp="1"/>
          </p:cNvSpPr>
          <p:nvPr>
            <p:ph type="title" idx="9" hasCustomPrompt="1"/>
          </p:nvPr>
        </p:nvSpPr>
        <p:spPr>
          <a:xfrm>
            <a:off x="62995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3"/>
          </p:nvPr>
        </p:nvSpPr>
        <p:spPr>
          <a:xfrm>
            <a:off x="7310767" y="2160879"/>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6" name="Google Shape;76;p13"/>
          <p:cNvSpPr txBox="1">
            <a:spLocks noGrp="1"/>
          </p:cNvSpPr>
          <p:nvPr>
            <p:ph type="subTitle" idx="14"/>
          </p:nvPr>
        </p:nvSpPr>
        <p:spPr>
          <a:xfrm>
            <a:off x="7314967" y="1357533"/>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 name="Google Shape;77;p13"/>
          <p:cNvSpPr txBox="1">
            <a:spLocks noGrp="1"/>
          </p:cNvSpPr>
          <p:nvPr>
            <p:ph type="title" idx="15" hasCustomPrompt="1"/>
          </p:nvPr>
        </p:nvSpPr>
        <p:spPr>
          <a:xfrm>
            <a:off x="62995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8" name="Google Shape;78;p13"/>
          <p:cNvSpPr txBox="1">
            <a:spLocks noGrp="1"/>
          </p:cNvSpPr>
          <p:nvPr>
            <p:ph type="subTitle" idx="16"/>
          </p:nvPr>
        </p:nvSpPr>
        <p:spPr>
          <a:xfrm>
            <a:off x="7310600" y="3829067"/>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9" name="Google Shape;79;p13"/>
          <p:cNvSpPr txBox="1">
            <a:spLocks noGrp="1"/>
          </p:cNvSpPr>
          <p:nvPr>
            <p:ph type="subTitle" idx="17"/>
          </p:nvPr>
        </p:nvSpPr>
        <p:spPr>
          <a:xfrm>
            <a:off x="7314967" y="3022497"/>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0" name="Google Shape;80;p13"/>
          <p:cNvSpPr txBox="1">
            <a:spLocks noGrp="1"/>
          </p:cNvSpPr>
          <p:nvPr>
            <p:ph type="title" idx="18" hasCustomPrompt="1"/>
          </p:nvPr>
        </p:nvSpPr>
        <p:spPr>
          <a:xfrm>
            <a:off x="62995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1" name="Google Shape;81;p13"/>
          <p:cNvSpPr txBox="1">
            <a:spLocks noGrp="1"/>
          </p:cNvSpPr>
          <p:nvPr>
            <p:ph type="subTitle" idx="19"/>
          </p:nvPr>
        </p:nvSpPr>
        <p:spPr>
          <a:xfrm>
            <a:off x="7310933" y="5497255"/>
            <a:ext cx="39192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82" name="Google Shape;82;p13"/>
          <p:cNvSpPr txBox="1">
            <a:spLocks noGrp="1"/>
          </p:cNvSpPr>
          <p:nvPr>
            <p:ph type="subTitle" idx="20"/>
          </p:nvPr>
        </p:nvSpPr>
        <p:spPr>
          <a:xfrm>
            <a:off x="7310933" y="4698497"/>
            <a:ext cx="39192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3" name="Google Shape;83;p13"/>
          <p:cNvSpPr txBox="1">
            <a:spLocks noGrp="1"/>
          </p:cNvSpPr>
          <p:nvPr>
            <p:ph type="title" idx="21"/>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94592733"/>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7"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1pPr>
            <a:lvl2pPr lvl="1"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2pPr>
            <a:lvl3pPr lvl="2"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3pPr>
            <a:lvl4pPr lvl="3"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4pPr>
            <a:lvl5pPr lvl="4"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5pPr>
            <a:lvl6pPr lvl="5"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6pPr>
            <a:lvl7pPr lvl="6"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7pPr>
            <a:lvl8pPr lvl="7"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8pPr>
            <a:lvl9pPr lvl="8"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1pPr>
            <a:lvl2pPr marL="914400" lvl="1"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rtl="0">
              <a:lnSpc>
                <a:spcPct val="100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Tree>
    <p:extLst>
      <p:ext uri="{BB962C8B-B14F-4D97-AF65-F5344CB8AC3E}">
        <p14:creationId xmlns:p14="http://schemas.microsoft.com/office/powerpoint/2010/main" val="2232751585"/>
      </p:ext>
    </p:extLst>
  </p:cSld>
  <p:clrMap bg1="lt1" tx1="dk1" bg2="dk2" tx2="lt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7" r:id="rId5"/>
    <p:sldLayoutId id="2147483678" r:id="rId6"/>
    <p:sldLayoutId id="2147483680" r:id="rId7"/>
    <p:sldLayoutId id="2147483681" r:id="rId8"/>
    <p:sldLayoutId id="2147483683" r:id="rId9"/>
    <p:sldLayoutId id="2147483684" r:id="rId10"/>
    <p:sldLayoutId id="2147483685" r:id="rId11"/>
    <p:sldLayoutId id="2147483686"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 id="2147483699" r:id="rId23"/>
    <p:sldLayoutId id="2147483700" r:id="rId24"/>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35"/>
        <p:cNvGrpSpPr/>
        <p:nvPr/>
      </p:nvGrpSpPr>
      <p:grpSpPr>
        <a:xfrm>
          <a:off x="0" y="0"/>
          <a:ext cx="0" cy="0"/>
          <a:chOff x="0" y="0"/>
          <a:chExt cx="0" cy="0"/>
        </a:xfrm>
      </p:grpSpPr>
      <p:sp>
        <p:nvSpPr>
          <p:cNvPr id="236" name="Google Shape;236;p31"/>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37" name="Google Shape;237;p31"/>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686239271"/>
      </p:ext>
    </p:extLst>
  </p:cSld>
  <p:clrMap bg1="lt1" tx1="dk1" bg2="dk2" tx2="lt2" accent1="accent1" accent2="accent2" accent3="accent3" accent4="accent4" accent5="accent5" accent6="accent6" hlink="hlink" folHlink="folHlink"/>
  <p:sldLayoutIdLst>
    <p:sldLayoutId id="2147483706" r:id="rId1"/>
    <p:sldLayoutId id="2147483707"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41"/>
        <p:cNvGrpSpPr/>
        <p:nvPr/>
      </p:nvGrpSpPr>
      <p:grpSpPr>
        <a:xfrm>
          <a:off x="0" y="0"/>
          <a:ext cx="0" cy="0"/>
          <a:chOff x="0" y="0"/>
          <a:chExt cx="0" cy="0"/>
        </a:xfrm>
      </p:grpSpPr>
      <p:sp>
        <p:nvSpPr>
          <p:cNvPr id="242" name="Google Shape;242;p34"/>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43" name="Google Shape;243;p34"/>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3989551215"/>
      </p:ext>
    </p:extLst>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kinsey@brynmawr.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mcdc.missouri.edu/geography/sumlevs/" TargetMode="External"/><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hyperlink" Target="https://guides.newman.baruch.cuny.edu/us_census/datasets" TargetMode="Externa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highlight>
                  <a:srgbClr val="FFFF00"/>
                </a:highlight>
              </a:rPr>
              <a:t>Databases/ attribute data and tables</a:t>
            </a:r>
            <a:endParaRPr lang="en-US" dirty="0"/>
          </a:p>
        </p:txBody>
      </p:sp>
      <p:sp>
        <p:nvSpPr>
          <p:cNvPr id="3" name="Subtitle 2"/>
          <p:cNvSpPr>
            <a:spLocks noGrp="1"/>
          </p:cNvSpPr>
          <p:nvPr>
            <p:ph type="subTitle" idx="1"/>
          </p:nvPr>
        </p:nvSpPr>
        <p:spPr/>
        <p:txBody>
          <a:bodyPr>
            <a:normAutofit lnSpcReduction="10000"/>
          </a:bodyPr>
          <a:lstStyle/>
          <a:p>
            <a:r>
              <a:rPr lang="en-US" sz="2000" dirty="0"/>
              <a:t>FALL 2025, WEEK 4</a:t>
            </a:r>
          </a:p>
          <a:p>
            <a:r>
              <a:rPr lang="en-US" sz="2000" dirty="0"/>
              <a:t>Dr. Dirk Kinsey</a:t>
            </a:r>
          </a:p>
          <a:p>
            <a:r>
              <a:rPr lang="en-US" sz="2000" dirty="0">
                <a:hlinkClick r:id="rId2"/>
              </a:rPr>
              <a:t>dkinsey@brynmawr.edu</a:t>
            </a:r>
            <a:endParaRPr lang="en-US" sz="2000" dirty="0"/>
          </a:p>
          <a:p>
            <a:r>
              <a:rPr lang="en-US" sz="2000" dirty="0"/>
              <a:t>Office Hours: Mon 11-12pm and Wed 11-12pm</a:t>
            </a:r>
          </a:p>
        </p:txBody>
      </p:sp>
      <p:pic>
        <p:nvPicPr>
          <p:cNvPr id="9" name="Picture 8">
            <a:extLst>
              <a:ext uri="{FF2B5EF4-FFF2-40B4-BE49-F238E27FC236}">
                <a16:creationId xmlns:a16="http://schemas.microsoft.com/office/drawing/2014/main" id="{2DE0501A-40B8-E54F-AA75-7AAA9E38D4F2}"/>
              </a:ext>
            </a:extLst>
          </p:cNvPr>
          <p:cNvPicPr>
            <a:picLocks noChangeAspect="1"/>
          </p:cNvPicPr>
          <p:nvPr/>
        </p:nvPicPr>
        <p:blipFill rotWithShape="1">
          <a:blip r:embed="rId3"/>
          <a:srcRect l="19078" t="25401" r="31748" b="16802"/>
          <a:stretch/>
        </p:blipFill>
        <p:spPr>
          <a:xfrm>
            <a:off x="6991842" y="1798860"/>
            <a:ext cx="4438261" cy="3260280"/>
          </a:xfrm>
          <a:prstGeom prst="rect">
            <a:avLst/>
          </a:prstGeom>
        </p:spPr>
      </p:pic>
    </p:spTree>
    <p:extLst>
      <p:ext uri="{BB962C8B-B14F-4D97-AF65-F5344CB8AC3E}">
        <p14:creationId xmlns:p14="http://schemas.microsoft.com/office/powerpoint/2010/main" val="4031873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a:xfrm>
            <a:off x="960000" y="1451842"/>
            <a:ext cx="10272000" cy="4706362"/>
          </a:xfrm>
        </p:spPr>
        <p:txBody>
          <a:bodyPr>
            <a:normAutofit fontScale="92500" lnSpcReduction="10000"/>
          </a:bodyPr>
          <a:lstStyle/>
          <a:p>
            <a:pPr marL="186262" indent="0">
              <a:buNone/>
            </a:pPr>
            <a:endParaRPr lang="en-US" sz="2000" dirty="0"/>
          </a:p>
          <a:p>
            <a:r>
              <a:rPr lang="en-US" sz="2000" dirty="0"/>
              <a:t>Composed of a set of tables connected by </a:t>
            </a:r>
            <a:r>
              <a:rPr lang="en-US" sz="2000" i="1" dirty="0"/>
              <a:t>relations</a:t>
            </a:r>
            <a:endParaRPr lang="en-US" sz="2000" dirty="0"/>
          </a:p>
          <a:p>
            <a:r>
              <a:rPr lang="en-US" sz="2000" dirty="0"/>
              <a:t>Records (rows) in the table are called </a:t>
            </a:r>
            <a:r>
              <a:rPr lang="en-US" sz="2000" i="1" dirty="0"/>
              <a:t>tuples</a:t>
            </a:r>
            <a:endParaRPr lang="en-US" sz="2000" dirty="0"/>
          </a:p>
          <a:p>
            <a:r>
              <a:rPr lang="en-US" sz="2000" dirty="0"/>
              <a:t>Fields (columns) in the table are called </a:t>
            </a:r>
            <a:r>
              <a:rPr lang="en-US" sz="2000" i="1" dirty="0"/>
              <a:t>domains</a:t>
            </a:r>
          </a:p>
          <a:p>
            <a:endParaRPr lang="en-US" sz="2000" i="1" dirty="0"/>
          </a:p>
          <a:p>
            <a:r>
              <a:rPr lang="en-US" sz="2000" i="1" dirty="0"/>
              <a:t>Records</a:t>
            </a:r>
            <a:r>
              <a:rPr lang="en-US" sz="2000" b="1" i="1" dirty="0"/>
              <a:t> RELATE </a:t>
            </a:r>
            <a:r>
              <a:rPr lang="en-US" sz="2000" i="1" dirty="0"/>
              <a:t>to fields and </a:t>
            </a:r>
            <a:r>
              <a:rPr lang="en-US" sz="2100" i="1" dirty="0"/>
              <a:t>Tables can be </a:t>
            </a:r>
            <a:r>
              <a:rPr lang="en-US" sz="2100" b="1" i="1" dirty="0"/>
              <a:t>RELATED</a:t>
            </a:r>
            <a:r>
              <a:rPr lang="en-US" sz="2100" i="1" dirty="0"/>
              <a:t> or joined based on common attribute values in relational databases </a:t>
            </a:r>
          </a:p>
          <a:p>
            <a:endParaRPr lang="en-US" sz="2000" i="1" dirty="0"/>
          </a:p>
          <a:p>
            <a:endParaRPr lang="en-US" sz="2000" i="1" dirty="0"/>
          </a:p>
          <a:p>
            <a:endParaRPr lang="en-US" sz="2000" i="1" dirty="0"/>
          </a:p>
          <a:p>
            <a:endParaRPr lang="en-US" sz="2000" dirty="0"/>
          </a:p>
          <a:p>
            <a:endParaRPr lang="en-US" sz="2400" dirty="0"/>
          </a:p>
          <a:p>
            <a:endParaRPr lang="en-US" sz="2400" dirty="0"/>
          </a:p>
          <a:p>
            <a:r>
              <a:rPr lang="en-US" sz="2400" dirty="0"/>
              <a:t>We use GIS terms </a:t>
            </a:r>
            <a:r>
              <a:rPr lang="en-US" sz="2400" b="1" dirty="0"/>
              <a:t>attribute</a:t>
            </a:r>
            <a:r>
              <a:rPr lang="en-US" sz="2400" dirty="0"/>
              <a:t> </a:t>
            </a:r>
            <a:r>
              <a:rPr lang="en-US" sz="2400" b="1" dirty="0"/>
              <a:t>tables, records, and fields</a:t>
            </a:r>
          </a:p>
          <a:p>
            <a:endParaRPr lang="en-US" sz="2000" dirty="0"/>
          </a:p>
        </p:txBody>
      </p:sp>
      <p:sp>
        <p:nvSpPr>
          <p:cNvPr id="2" name="Title 1"/>
          <p:cNvSpPr>
            <a:spLocks noGrp="1"/>
          </p:cNvSpPr>
          <p:nvPr>
            <p:ph type="title"/>
          </p:nvPr>
        </p:nvSpPr>
        <p:spPr/>
        <p:txBody>
          <a:bodyPr/>
          <a:lstStyle/>
          <a:p>
            <a:r>
              <a:rPr lang="en-US" dirty="0">
                <a:highlight>
                  <a:srgbClr val="FFFF00"/>
                </a:highlight>
              </a:rPr>
              <a:t>Relational database management systems (RDBMS)</a:t>
            </a:r>
          </a:p>
        </p:txBody>
      </p:sp>
      <p:pic>
        <p:nvPicPr>
          <p:cNvPr id="4" name="Picture 3">
            <a:extLst>
              <a:ext uri="{FF2B5EF4-FFF2-40B4-BE49-F238E27FC236}">
                <a16:creationId xmlns:a16="http://schemas.microsoft.com/office/drawing/2014/main" id="{7AB01208-DDB3-E340-9978-DE6BF9728E40}"/>
              </a:ext>
            </a:extLst>
          </p:cNvPr>
          <p:cNvPicPr>
            <a:picLocks noChangeAspect="1"/>
          </p:cNvPicPr>
          <p:nvPr/>
        </p:nvPicPr>
        <p:blipFill>
          <a:blip r:embed="rId2"/>
          <a:stretch>
            <a:fillRect/>
          </a:stretch>
        </p:blipFill>
        <p:spPr>
          <a:xfrm>
            <a:off x="1303283" y="3829030"/>
            <a:ext cx="7540788" cy="1577128"/>
          </a:xfrm>
          <a:prstGeom prst="rect">
            <a:avLst/>
          </a:prstGeom>
        </p:spPr>
      </p:pic>
    </p:spTree>
    <p:extLst>
      <p:ext uri="{BB962C8B-B14F-4D97-AF65-F5344CB8AC3E}">
        <p14:creationId xmlns:p14="http://schemas.microsoft.com/office/powerpoint/2010/main" val="571569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1DC64F-830E-F649-824E-8D893A5FD728}"/>
              </a:ext>
            </a:extLst>
          </p:cNvPr>
          <p:cNvSpPr>
            <a:spLocks noGrp="1"/>
          </p:cNvSpPr>
          <p:nvPr>
            <p:ph type="body" idx="1"/>
          </p:nvPr>
        </p:nvSpPr>
        <p:spPr/>
        <p:txBody>
          <a:bodyPr/>
          <a:lstStyle/>
          <a:p>
            <a:r>
              <a:rPr lang="en-US" sz="1800" dirty="0">
                <a:solidFill>
                  <a:schemeClr val="tx1"/>
                </a:solidFill>
                <a:effectLst/>
                <a:latin typeface="Roboto" panose="02000000000000000000" pitchFamily="2" charset="0"/>
                <a:ea typeface="Roboto" panose="02000000000000000000" pitchFamily="2" charset="0"/>
                <a:cs typeface="Roboto" panose="02000000000000000000" pitchFamily="2" charset="0"/>
              </a:rPr>
              <a:t>When adding a new field (column) to a table in GIS software, you will be prompted to choose a data type for the field. </a:t>
            </a:r>
          </a:p>
          <a:p>
            <a:r>
              <a:rPr lang="en-US" sz="1800" dirty="0">
                <a:solidFill>
                  <a:schemeClr val="tx1"/>
                </a:solidFill>
                <a:effectLst/>
                <a:latin typeface="Roboto" panose="02000000000000000000" pitchFamily="2" charset="0"/>
                <a:ea typeface="Roboto" panose="02000000000000000000" pitchFamily="2" charset="0"/>
                <a:cs typeface="Roboto" panose="02000000000000000000" pitchFamily="2" charset="0"/>
              </a:rPr>
              <a:t>There are three main data types: text, date, and number. </a:t>
            </a:r>
            <a:endParaRPr lang="en-US" sz="1800" dirty="0">
              <a:solidFill>
                <a:schemeClr val="tx1"/>
              </a:solidFill>
              <a:latin typeface="Roboto" panose="02000000000000000000" pitchFamily="2" charset="0"/>
              <a:ea typeface="Roboto" panose="02000000000000000000" pitchFamily="2" charset="0"/>
              <a:cs typeface="Roboto" panose="02000000000000000000" pitchFamily="2" charset="0"/>
            </a:endParaRPr>
          </a:p>
          <a:p>
            <a:pPr lvl="1"/>
            <a:r>
              <a:rPr lang="en-US" sz="1800" b="1" dirty="0">
                <a:solidFill>
                  <a:schemeClr val="tx1"/>
                </a:solidFill>
                <a:latin typeface="Roboto" panose="02000000000000000000" pitchFamily="2" charset="0"/>
                <a:ea typeface="Roboto" panose="02000000000000000000" pitchFamily="2" charset="0"/>
                <a:cs typeface="Roboto" panose="02000000000000000000" pitchFamily="2" charset="0"/>
              </a:rPr>
              <a:t>Text(String)</a:t>
            </a:r>
            <a:r>
              <a:rPr lang="en-US" sz="1800" dirty="0">
                <a:solidFill>
                  <a:schemeClr val="tx1"/>
                </a:solidFill>
                <a:latin typeface="Roboto" panose="02000000000000000000" pitchFamily="2" charset="0"/>
                <a:ea typeface="Roboto" panose="02000000000000000000" pitchFamily="2" charset="0"/>
                <a:cs typeface="Roboto" panose="02000000000000000000" pitchFamily="2" charset="0"/>
              </a:rPr>
              <a:t>-Any set of alphanumeric characters of a specified length.</a:t>
            </a:r>
          </a:p>
          <a:p>
            <a:pPr lvl="1"/>
            <a:r>
              <a:rPr lang="en-US" sz="1800" b="1" dirty="0">
                <a:solidFill>
                  <a:schemeClr val="tx1"/>
                </a:solidFill>
                <a:latin typeface="Roboto" panose="02000000000000000000" pitchFamily="2" charset="0"/>
                <a:ea typeface="Roboto" panose="02000000000000000000" pitchFamily="2" charset="0"/>
                <a:cs typeface="Roboto" panose="02000000000000000000" pitchFamily="2" charset="0"/>
              </a:rPr>
              <a:t>Date/Time</a:t>
            </a:r>
            <a:r>
              <a:rPr lang="en-US" sz="1800" dirty="0">
                <a:solidFill>
                  <a:schemeClr val="tx1"/>
                </a:solidFill>
                <a:latin typeface="Roboto" panose="02000000000000000000" pitchFamily="2" charset="0"/>
                <a:ea typeface="Roboto" panose="02000000000000000000" pitchFamily="2" charset="0"/>
                <a:cs typeface="Roboto" panose="02000000000000000000" pitchFamily="2" charset="0"/>
              </a:rPr>
              <a:t>- For ordering data temporally, not doing calculations.</a:t>
            </a:r>
          </a:p>
          <a:p>
            <a:pPr lvl="1"/>
            <a:r>
              <a:rPr lang="en-US" sz="1800" b="1" dirty="0">
                <a:solidFill>
                  <a:schemeClr val="tx1"/>
                </a:solidFill>
                <a:latin typeface="Roboto" panose="02000000000000000000" pitchFamily="2" charset="0"/>
                <a:ea typeface="Roboto" panose="02000000000000000000" pitchFamily="2" charset="0"/>
                <a:cs typeface="Roboto" panose="02000000000000000000" pitchFamily="2" charset="0"/>
              </a:rPr>
              <a:t>Numbers</a:t>
            </a:r>
            <a:r>
              <a:rPr lang="en-US" sz="1800" dirty="0">
                <a:solidFill>
                  <a:schemeClr val="tx1"/>
                </a:solidFill>
                <a:latin typeface="Roboto" panose="02000000000000000000" pitchFamily="2" charset="0"/>
                <a:ea typeface="Roboto" panose="02000000000000000000" pitchFamily="2" charset="0"/>
                <a:cs typeface="Roboto" panose="02000000000000000000" pitchFamily="2" charset="0"/>
              </a:rPr>
              <a:t>—Can be one of the following numeric data types:</a:t>
            </a:r>
          </a:p>
          <a:p>
            <a:pPr lvl="2"/>
            <a:r>
              <a:rPr lang="en-US" sz="1800" dirty="0">
                <a:solidFill>
                  <a:schemeClr val="tx1"/>
                </a:solidFill>
                <a:latin typeface="Roboto" panose="02000000000000000000" pitchFamily="2" charset="0"/>
                <a:ea typeface="Roboto" panose="02000000000000000000" pitchFamily="2" charset="0"/>
                <a:cs typeface="Roboto" panose="02000000000000000000" pitchFamily="2" charset="0"/>
              </a:rPr>
              <a:t>Short = Whole numbers, a few digits</a:t>
            </a:r>
          </a:p>
          <a:p>
            <a:pPr lvl="2"/>
            <a:r>
              <a:rPr lang="en-US" sz="1800" dirty="0">
                <a:solidFill>
                  <a:schemeClr val="tx1"/>
                </a:solidFill>
                <a:latin typeface="Roboto" panose="02000000000000000000" pitchFamily="2" charset="0"/>
                <a:ea typeface="Roboto" panose="02000000000000000000" pitchFamily="2" charset="0"/>
                <a:cs typeface="Roboto" panose="02000000000000000000" pitchFamily="2" charset="0"/>
              </a:rPr>
              <a:t>Long = Whole numbers, a lot of digits</a:t>
            </a:r>
          </a:p>
          <a:p>
            <a:pPr lvl="2"/>
            <a:r>
              <a:rPr lang="en-US" sz="1800" dirty="0">
                <a:solidFill>
                  <a:schemeClr val="tx1"/>
                </a:solidFill>
                <a:latin typeface="Roboto" panose="02000000000000000000" pitchFamily="2" charset="0"/>
                <a:ea typeface="Roboto" panose="02000000000000000000" pitchFamily="2" charset="0"/>
                <a:cs typeface="Roboto" panose="02000000000000000000" pitchFamily="2" charset="0"/>
              </a:rPr>
              <a:t>Float = fractional values, a few decimal places  </a:t>
            </a:r>
          </a:p>
          <a:p>
            <a:pPr lvl="2"/>
            <a:r>
              <a:rPr lang="en-US" sz="1800" dirty="0">
                <a:solidFill>
                  <a:schemeClr val="tx1"/>
                </a:solidFill>
                <a:latin typeface="Roboto" panose="02000000000000000000" pitchFamily="2" charset="0"/>
                <a:ea typeface="Roboto" panose="02000000000000000000" pitchFamily="2" charset="0"/>
                <a:cs typeface="Roboto" panose="02000000000000000000" pitchFamily="2" charset="0"/>
              </a:rPr>
              <a:t>Double = fractional values, a lot of decimal places</a:t>
            </a:r>
          </a:p>
          <a:p>
            <a:pPr lvl="2"/>
            <a:r>
              <a:rPr lang="en-US" sz="1800" dirty="0">
                <a:solidFill>
                  <a:schemeClr val="tx1"/>
                </a:solidFill>
                <a:latin typeface="Roboto" panose="02000000000000000000" pitchFamily="2" charset="0"/>
                <a:ea typeface="Roboto" panose="02000000000000000000" pitchFamily="2" charset="0"/>
                <a:cs typeface="Roboto" panose="02000000000000000000" pitchFamily="2" charset="0"/>
              </a:rPr>
              <a:t>Big integers = the name says it all</a:t>
            </a:r>
          </a:p>
          <a:p>
            <a:pPr lvl="1"/>
            <a:r>
              <a:rPr lang="en-US" sz="1800" b="1" dirty="0">
                <a:solidFill>
                  <a:schemeClr val="tx1"/>
                </a:solidFill>
                <a:latin typeface="Roboto" panose="02000000000000000000" pitchFamily="2" charset="0"/>
                <a:ea typeface="Roboto" panose="02000000000000000000" pitchFamily="2" charset="0"/>
                <a:cs typeface="Roboto" panose="02000000000000000000" pitchFamily="2" charset="0"/>
              </a:rPr>
              <a:t>Object ID</a:t>
            </a:r>
            <a:r>
              <a:rPr lang="en-US" sz="1800" dirty="0">
                <a:solidFill>
                  <a:schemeClr val="tx1"/>
                </a:solidFill>
                <a:latin typeface="Roboto" panose="02000000000000000000" pitchFamily="2" charset="0"/>
                <a:ea typeface="Roboto" panose="02000000000000000000" pitchFamily="2" charset="0"/>
                <a:cs typeface="Roboto" panose="02000000000000000000" pitchFamily="2" charset="0"/>
              </a:rPr>
              <a:t>—An object identifier is a unique integer field that cannot have null values and is added when a geodatabase table or feature class is created in ArcGIS. This object ID field stores a unique ID for each row in the table and is created in tables and feature classes</a:t>
            </a:r>
          </a:p>
          <a:p>
            <a:pPr lvl="1"/>
            <a:endParaRPr lang="en-US" dirty="0">
              <a:latin typeface="Times" pitchFamily="2" charset="0"/>
            </a:endParaRPr>
          </a:p>
          <a:p>
            <a:pPr lvl="1"/>
            <a:endParaRPr lang="en-US" dirty="0">
              <a:effectLst/>
              <a:latin typeface="Times" pitchFamily="2" charset="0"/>
            </a:endParaRPr>
          </a:p>
          <a:p>
            <a:endParaRPr lang="en-US" dirty="0"/>
          </a:p>
        </p:txBody>
      </p:sp>
      <p:sp>
        <p:nvSpPr>
          <p:cNvPr id="3" name="Title 2">
            <a:extLst>
              <a:ext uri="{FF2B5EF4-FFF2-40B4-BE49-F238E27FC236}">
                <a16:creationId xmlns:a16="http://schemas.microsoft.com/office/drawing/2014/main" id="{923B7233-0193-CD4A-B05A-4199734AE40E}"/>
              </a:ext>
            </a:extLst>
          </p:cNvPr>
          <p:cNvSpPr>
            <a:spLocks noGrp="1"/>
          </p:cNvSpPr>
          <p:nvPr>
            <p:ph type="title"/>
          </p:nvPr>
        </p:nvSpPr>
        <p:spPr/>
        <p:txBody>
          <a:bodyPr/>
          <a:lstStyle/>
          <a:p>
            <a:r>
              <a:rPr lang="en-US" dirty="0">
                <a:highlight>
                  <a:srgbClr val="FFFF00"/>
                </a:highlight>
              </a:rPr>
              <a:t>Field Types</a:t>
            </a:r>
            <a:endParaRPr lang="en-US" dirty="0"/>
          </a:p>
        </p:txBody>
      </p:sp>
    </p:spTree>
    <p:extLst>
      <p:ext uri="{BB962C8B-B14F-4D97-AF65-F5344CB8AC3E}">
        <p14:creationId xmlns:p14="http://schemas.microsoft.com/office/powerpoint/2010/main" val="42123984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1DC64F-830E-F649-824E-8D893A5FD728}"/>
              </a:ext>
            </a:extLst>
          </p:cNvPr>
          <p:cNvSpPr>
            <a:spLocks noGrp="1"/>
          </p:cNvSpPr>
          <p:nvPr>
            <p:ph type="body" idx="1"/>
          </p:nvPr>
        </p:nvSpPr>
        <p:spPr/>
        <p:txBody>
          <a:bodyPr/>
          <a:lstStyle/>
          <a:p>
            <a:pPr lvl="1"/>
            <a:endParaRPr lang="en-US" dirty="0">
              <a:latin typeface="Times" pitchFamily="2" charset="0"/>
            </a:endParaRPr>
          </a:p>
          <a:p>
            <a:pPr lvl="1"/>
            <a:endParaRPr lang="en-US" dirty="0">
              <a:effectLst/>
              <a:latin typeface="Times" pitchFamily="2" charset="0"/>
            </a:endParaRPr>
          </a:p>
          <a:p>
            <a:endParaRPr lang="en-US" dirty="0"/>
          </a:p>
        </p:txBody>
      </p:sp>
      <p:sp>
        <p:nvSpPr>
          <p:cNvPr id="3" name="Title 2">
            <a:extLst>
              <a:ext uri="{FF2B5EF4-FFF2-40B4-BE49-F238E27FC236}">
                <a16:creationId xmlns:a16="http://schemas.microsoft.com/office/drawing/2014/main" id="{923B7233-0193-CD4A-B05A-4199734AE40E}"/>
              </a:ext>
            </a:extLst>
          </p:cNvPr>
          <p:cNvSpPr>
            <a:spLocks noGrp="1"/>
          </p:cNvSpPr>
          <p:nvPr>
            <p:ph type="title"/>
          </p:nvPr>
        </p:nvSpPr>
        <p:spPr/>
        <p:txBody>
          <a:bodyPr/>
          <a:lstStyle/>
          <a:p>
            <a:r>
              <a:rPr lang="en-US" dirty="0">
                <a:highlight>
                  <a:srgbClr val="FFFF00"/>
                </a:highlight>
              </a:rPr>
              <a:t>Field Types</a:t>
            </a:r>
            <a:endParaRPr lang="en-US" dirty="0"/>
          </a:p>
        </p:txBody>
      </p:sp>
      <p:pic>
        <p:nvPicPr>
          <p:cNvPr id="4" name="Picture 3">
            <a:extLst>
              <a:ext uri="{FF2B5EF4-FFF2-40B4-BE49-F238E27FC236}">
                <a16:creationId xmlns:a16="http://schemas.microsoft.com/office/drawing/2014/main" id="{8378CCBE-5286-9744-AD5B-BED73978B73C}"/>
              </a:ext>
            </a:extLst>
          </p:cNvPr>
          <p:cNvPicPr>
            <a:picLocks noChangeAspect="1"/>
          </p:cNvPicPr>
          <p:nvPr/>
        </p:nvPicPr>
        <p:blipFill>
          <a:blip r:embed="rId2"/>
          <a:stretch>
            <a:fillRect/>
          </a:stretch>
        </p:blipFill>
        <p:spPr>
          <a:xfrm>
            <a:off x="1369266" y="1819922"/>
            <a:ext cx="9453468" cy="1977158"/>
          </a:xfrm>
          <a:prstGeom prst="rect">
            <a:avLst/>
          </a:prstGeom>
        </p:spPr>
      </p:pic>
      <p:sp>
        <p:nvSpPr>
          <p:cNvPr id="6" name="TextBox 5">
            <a:extLst>
              <a:ext uri="{FF2B5EF4-FFF2-40B4-BE49-F238E27FC236}">
                <a16:creationId xmlns:a16="http://schemas.microsoft.com/office/drawing/2014/main" id="{B5C764E5-74F2-9C40-B596-08BDEA4B93C9}"/>
              </a:ext>
            </a:extLst>
          </p:cNvPr>
          <p:cNvSpPr txBox="1"/>
          <p:nvPr/>
        </p:nvSpPr>
        <p:spPr>
          <a:xfrm>
            <a:off x="1082566" y="4165159"/>
            <a:ext cx="10149434" cy="1477328"/>
          </a:xfrm>
          <a:prstGeom prst="rect">
            <a:avLst/>
          </a:prstGeom>
          <a:noFill/>
        </p:spPr>
        <p:txBody>
          <a:bodyPr wrap="square">
            <a:spAutoFit/>
          </a:bodyPr>
          <a:lstStyle/>
          <a:p>
            <a:r>
              <a:rPr lang="en-US" sz="1800" dirty="0">
                <a:effectLst/>
                <a:latin typeface="Roboto" panose="02000000000000000000" pitchFamily="2" charset="0"/>
                <a:ea typeface="Roboto" panose="02000000000000000000" pitchFamily="2" charset="0"/>
                <a:cs typeface="Roboto" panose="02000000000000000000" pitchFamily="2" charset="0"/>
              </a:rPr>
              <a:t>What data type you should use depends on the type of data, </a:t>
            </a:r>
            <a:r>
              <a:rPr lang="en-US" sz="1800" dirty="0">
                <a:latin typeface="Roboto" panose="02000000000000000000" pitchFamily="2" charset="0"/>
                <a:ea typeface="Roboto" panose="02000000000000000000" pitchFamily="2" charset="0"/>
                <a:cs typeface="Roboto" panose="02000000000000000000" pitchFamily="2" charset="0"/>
              </a:rPr>
              <a:t>whether there are</a:t>
            </a:r>
            <a:r>
              <a:rPr lang="en-US" sz="1800" dirty="0">
                <a:effectLst/>
                <a:latin typeface="Roboto" panose="02000000000000000000" pitchFamily="2" charset="0"/>
                <a:ea typeface="Roboto" panose="02000000000000000000" pitchFamily="2" charset="0"/>
                <a:cs typeface="Roboto" panose="02000000000000000000" pitchFamily="2" charset="0"/>
              </a:rPr>
              <a:t> fractional values, and the possible range of numerical values. For example, a short integer is inadequate to store populations of large cities, since the largest possible value with a short integer is 32,767. </a:t>
            </a:r>
          </a:p>
          <a:p>
            <a:endParaRPr lang="en-US" sz="1800" dirty="0">
              <a:latin typeface="Roboto" panose="02000000000000000000" pitchFamily="2" charset="0"/>
              <a:ea typeface="Roboto" panose="02000000000000000000" pitchFamily="2" charset="0"/>
              <a:cs typeface="Roboto" panose="02000000000000000000" pitchFamily="2" charset="0"/>
            </a:endParaRPr>
          </a:p>
          <a:p>
            <a:endParaRPr lang="en-US" sz="1800" dirty="0">
              <a:effectLst/>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3938046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B6F6B9-ABDE-1942-A65B-221D12B0E7BD}"/>
              </a:ext>
            </a:extLst>
          </p:cNvPr>
          <p:cNvSpPr>
            <a:spLocks noGrp="1"/>
          </p:cNvSpPr>
          <p:nvPr>
            <p:ph type="body" idx="1"/>
          </p:nvPr>
        </p:nvSpPr>
        <p:spPr/>
        <p:txBody>
          <a:bodyPr/>
          <a:lstStyle/>
          <a:p>
            <a:r>
              <a:rPr lang="en-US" dirty="0">
                <a:effectLst/>
                <a:latin typeface="Roboto" panose="02000000000000000000" pitchFamily="2" charset="0"/>
                <a:ea typeface="Roboto" panose="02000000000000000000" pitchFamily="2" charset="0"/>
                <a:cs typeface="Roboto" panose="02000000000000000000" pitchFamily="2" charset="0"/>
              </a:rPr>
              <a:t>It is often necessary to join or relate tables in GIS. Table join is a fairly common task.</a:t>
            </a:r>
          </a:p>
          <a:p>
            <a:r>
              <a:rPr lang="en-US" dirty="0">
                <a:effectLst/>
                <a:latin typeface="Roboto" panose="02000000000000000000" pitchFamily="2" charset="0"/>
                <a:ea typeface="Roboto" panose="02000000000000000000" pitchFamily="2" charset="0"/>
                <a:cs typeface="Roboto" panose="02000000000000000000" pitchFamily="2" charset="0"/>
              </a:rPr>
              <a:t>Exa</a:t>
            </a:r>
            <a:r>
              <a:rPr lang="en-US" dirty="0">
                <a:latin typeface="Roboto" panose="02000000000000000000" pitchFamily="2" charset="0"/>
                <a:ea typeface="Roboto" panose="02000000000000000000" pitchFamily="2" charset="0"/>
                <a:cs typeface="Roboto" panose="02000000000000000000" pitchFamily="2" charset="0"/>
              </a:rPr>
              <a:t>mples</a:t>
            </a:r>
          </a:p>
          <a:p>
            <a:pPr lvl="1"/>
            <a:r>
              <a:rPr lang="en-US" dirty="0">
                <a:effectLst/>
                <a:latin typeface="Roboto" panose="02000000000000000000" pitchFamily="2" charset="0"/>
                <a:ea typeface="Roboto" panose="02000000000000000000" pitchFamily="2" charset="0"/>
                <a:cs typeface="Roboto" panose="02000000000000000000" pitchFamily="2" charset="0"/>
              </a:rPr>
              <a:t>Mapping unemployment rate by county from a excel file containing unemployment rates. </a:t>
            </a:r>
          </a:p>
          <a:p>
            <a:pPr lvl="1"/>
            <a:r>
              <a:rPr lang="en-US" dirty="0">
                <a:latin typeface="Roboto" panose="02000000000000000000" pitchFamily="2" charset="0"/>
                <a:ea typeface="Roboto" panose="02000000000000000000" pitchFamily="2" charset="0"/>
                <a:cs typeface="Roboto" panose="02000000000000000000" pitchFamily="2" charset="0"/>
              </a:rPr>
              <a:t>Combing data from a previous visit to a field site in table form with the most current observations which have been recorded as GPS points</a:t>
            </a:r>
          </a:p>
          <a:p>
            <a:pPr lvl="1"/>
            <a:r>
              <a:rPr lang="en-US" dirty="0">
                <a:latin typeface="Roboto" panose="02000000000000000000" pitchFamily="2" charset="0"/>
                <a:ea typeface="Roboto" panose="02000000000000000000" pitchFamily="2" charset="0"/>
                <a:cs typeface="Roboto" panose="02000000000000000000" pitchFamily="2" charset="0"/>
              </a:rPr>
              <a:t>Adding historical record data to a map of addresses</a:t>
            </a:r>
          </a:p>
          <a:p>
            <a:r>
              <a:rPr lang="en-US" dirty="0">
                <a:effectLst/>
                <a:latin typeface="Roboto" panose="02000000000000000000" pitchFamily="2" charset="0"/>
                <a:ea typeface="Roboto" panose="02000000000000000000" pitchFamily="2" charset="0"/>
                <a:cs typeface="Roboto" panose="02000000000000000000" pitchFamily="2" charset="0"/>
              </a:rPr>
              <a:t>Table join appends attributes of a source table ( unemployment rate) to the end of a target table ( county boundary). </a:t>
            </a:r>
          </a:p>
          <a:p>
            <a:endParaRPr lang="en-US" dirty="0">
              <a:latin typeface="Roboto" panose="02000000000000000000" pitchFamily="2" charset="0"/>
              <a:ea typeface="Roboto" panose="02000000000000000000" pitchFamily="2" charset="0"/>
              <a:cs typeface="Roboto" panose="02000000000000000000" pitchFamily="2" charset="0"/>
            </a:endParaRPr>
          </a:p>
          <a:p>
            <a:pPr lvl="1"/>
            <a:endParaRPr lang="en-US" dirty="0">
              <a:effectLst/>
              <a:latin typeface="Times" pitchFamily="2" charset="0"/>
            </a:endParaRPr>
          </a:p>
          <a:p>
            <a:endParaRPr lang="en-US" dirty="0"/>
          </a:p>
        </p:txBody>
      </p:sp>
      <p:sp>
        <p:nvSpPr>
          <p:cNvPr id="3" name="Title 2">
            <a:extLst>
              <a:ext uri="{FF2B5EF4-FFF2-40B4-BE49-F238E27FC236}">
                <a16:creationId xmlns:a16="http://schemas.microsoft.com/office/drawing/2014/main" id="{2A375963-276C-FE42-AEC4-FD36BDD56BDC}"/>
              </a:ext>
            </a:extLst>
          </p:cNvPr>
          <p:cNvSpPr>
            <a:spLocks noGrp="1"/>
          </p:cNvSpPr>
          <p:nvPr>
            <p:ph type="title"/>
          </p:nvPr>
        </p:nvSpPr>
        <p:spPr/>
        <p:txBody>
          <a:bodyPr/>
          <a:lstStyle/>
          <a:p>
            <a:r>
              <a:rPr lang="en-US" dirty="0">
                <a:highlight>
                  <a:srgbClr val="FFFF00"/>
                </a:highlight>
              </a:rPr>
              <a:t>Joining Tables</a:t>
            </a:r>
          </a:p>
        </p:txBody>
      </p:sp>
    </p:spTree>
    <p:extLst>
      <p:ext uri="{BB962C8B-B14F-4D97-AF65-F5344CB8AC3E}">
        <p14:creationId xmlns:p14="http://schemas.microsoft.com/office/powerpoint/2010/main" val="3101618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B6F6B9-ABDE-1942-A65B-221D12B0E7BD}"/>
              </a:ext>
            </a:extLst>
          </p:cNvPr>
          <p:cNvSpPr>
            <a:spLocks noGrp="1"/>
          </p:cNvSpPr>
          <p:nvPr>
            <p:ph type="body" idx="1"/>
          </p:nvPr>
        </p:nvSpPr>
        <p:spPr/>
        <p:txBody>
          <a:bodyPr/>
          <a:lstStyle/>
          <a:p>
            <a:r>
              <a:rPr lang="en-US" sz="1800" b="1" dirty="0">
                <a:effectLst/>
                <a:latin typeface="Roboto" panose="02000000000000000000" pitchFamily="2" charset="0"/>
                <a:ea typeface="Roboto" panose="02000000000000000000" pitchFamily="2" charset="0"/>
                <a:cs typeface="Roboto" panose="02000000000000000000" pitchFamily="2" charset="0"/>
              </a:rPr>
              <a:t>Joining Tables can be tricky!</a:t>
            </a:r>
          </a:p>
          <a:p>
            <a:r>
              <a:rPr lang="en-US" sz="1800" dirty="0">
                <a:effectLst/>
                <a:latin typeface="Roboto" panose="02000000000000000000" pitchFamily="2" charset="0"/>
                <a:ea typeface="Roboto" panose="02000000000000000000" pitchFamily="2" charset="0"/>
                <a:cs typeface="Roboto" panose="02000000000000000000" pitchFamily="2" charset="0"/>
              </a:rPr>
              <a:t>Answering the following questions will help you use table join properly:</a:t>
            </a:r>
          </a:p>
          <a:p>
            <a:pPr lvl="1"/>
            <a:r>
              <a:rPr lang="en-US" sz="1800" dirty="0">
                <a:effectLst/>
                <a:latin typeface="Roboto" panose="02000000000000000000" pitchFamily="2" charset="0"/>
                <a:ea typeface="Roboto" panose="02000000000000000000" pitchFamily="2" charset="0"/>
                <a:cs typeface="Roboto" panose="02000000000000000000" pitchFamily="2" charset="0"/>
              </a:rPr>
              <a:t>Do the two tables share the same attribute values? </a:t>
            </a:r>
          </a:p>
          <a:p>
            <a:pPr lvl="1"/>
            <a:r>
              <a:rPr lang="en-US" sz="1800" dirty="0">
                <a:effectLst/>
                <a:latin typeface="Roboto" panose="02000000000000000000" pitchFamily="2" charset="0"/>
                <a:ea typeface="Roboto" panose="02000000000000000000" pitchFamily="2" charset="0"/>
                <a:cs typeface="Roboto" panose="02000000000000000000" pitchFamily="2" charset="0"/>
              </a:rPr>
              <a:t>Are those common attributes of the same data types?</a:t>
            </a:r>
          </a:p>
          <a:p>
            <a:pPr lvl="1"/>
            <a:r>
              <a:rPr lang="en-US" sz="1800" dirty="0">
                <a:effectLst/>
                <a:latin typeface="Roboto" panose="02000000000000000000" pitchFamily="2" charset="0"/>
                <a:ea typeface="Roboto" panose="02000000000000000000" pitchFamily="2" charset="0"/>
                <a:cs typeface="Roboto" panose="02000000000000000000" pitchFamily="2" charset="0"/>
              </a:rPr>
              <a:t>What is the relationship between the two tables?</a:t>
            </a:r>
          </a:p>
          <a:p>
            <a:pPr lvl="1"/>
            <a:r>
              <a:rPr lang="en-US" sz="1800" dirty="0">
                <a:effectLst/>
                <a:latin typeface="Roboto" panose="02000000000000000000" pitchFamily="2" charset="0"/>
                <a:ea typeface="Roboto" panose="02000000000000000000" pitchFamily="2" charset="0"/>
                <a:cs typeface="Roboto" panose="02000000000000000000" pitchFamily="2" charset="0"/>
              </a:rPr>
              <a:t>In what direction should you perform table join? </a:t>
            </a:r>
          </a:p>
          <a:p>
            <a:r>
              <a:rPr lang="en-US" sz="1800" b="1" i="1" dirty="0">
                <a:effectLst/>
                <a:latin typeface="Roboto" panose="02000000000000000000" pitchFamily="2" charset="0"/>
                <a:ea typeface="Roboto" panose="02000000000000000000" pitchFamily="2" charset="0"/>
                <a:cs typeface="Roboto" panose="02000000000000000000" pitchFamily="2" charset="0"/>
              </a:rPr>
              <a:t>Presence of common attribut</a:t>
            </a:r>
            <a:r>
              <a:rPr lang="en-US" sz="1800" b="1" dirty="0">
                <a:effectLst/>
                <a:latin typeface="Roboto" panose="02000000000000000000" pitchFamily="2" charset="0"/>
                <a:ea typeface="Roboto" panose="02000000000000000000" pitchFamily="2" charset="0"/>
                <a:cs typeface="Roboto" panose="02000000000000000000" pitchFamily="2" charset="0"/>
              </a:rPr>
              <a:t>e</a:t>
            </a:r>
            <a:r>
              <a:rPr lang="en-US" sz="1800" dirty="0">
                <a:effectLst/>
                <a:latin typeface="Roboto" panose="02000000000000000000" pitchFamily="2" charset="0"/>
                <a:ea typeface="Roboto" panose="02000000000000000000" pitchFamily="2" charset="0"/>
                <a:cs typeface="Roboto" panose="02000000000000000000" pitchFamily="2" charset="0"/>
              </a:rPr>
              <a:t>: Two tables should share the attribute values on which a table join will be based. </a:t>
            </a:r>
          </a:p>
          <a:p>
            <a:r>
              <a:rPr lang="en-US" sz="1800" b="1" i="1" dirty="0">
                <a:effectLst/>
                <a:latin typeface="Roboto" panose="02000000000000000000" pitchFamily="2" charset="0"/>
                <a:ea typeface="Roboto" panose="02000000000000000000" pitchFamily="2" charset="0"/>
                <a:cs typeface="Roboto" panose="02000000000000000000" pitchFamily="2" charset="0"/>
              </a:rPr>
              <a:t>Data type of a common ke</a:t>
            </a:r>
            <a:r>
              <a:rPr lang="en-US" sz="1800" b="1" dirty="0">
                <a:effectLst/>
                <a:latin typeface="Roboto" panose="02000000000000000000" pitchFamily="2" charset="0"/>
                <a:ea typeface="Roboto" panose="02000000000000000000" pitchFamily="2" charset="0"/>
                <a:cs typeface="Roboto" panose="02000000000000000000" pitchFamily="2" charset="0"/>
              </a:rPr>
              <a:t>y</a:t>
            </a:r>
            <a:r>
              <a:rPr lang="en-US" sz="1800" dirty="0">
                <a:effectLst/>
                <a:latin typeface="Roboto" panose="02000000000000000000" pitchFamily="2" charset="0"/>
                <a:ea typeface="Roboto" panose="02000000000000000000" pitchFamily="2" charset="0"/>
                <a:cs typeface="Roboto" panose="02000000000000000000" pitchFamily="2" charset="0"/>
              </a:rPr>
              <a:t>: If the data types of two tables to be joined do not belong to the same category ( number, text, date), table join cannot be used. </a:t>
            </a:r>
          </a:p>
          <a:p>
            <a:r>
              <a:rPr lang="en-US" sz="1800" b="1" i="1" dirty="0">
                <a:effectLst/>
                <a:latin typeface="Roboto" panose="02000000000000000000" pitchFamily="2" charset="0"/>
                <a:ea typeface="Roboto" panose="02000000000000000000" pitchFamily="2" charset="0"/>
                <a:cs typeface="Roboto" panose="02000000000000000000" pitchFamily="2" charset="0"/>
              </a:rPr>
              <a:t>Relationship between tables</a:t>
            </a:r>
            <a:r>
              <a:rPr lang="en-US" sz="1800" dirty="0">
                <a:effectLst/>
                <a:latin typeface="Roboto" panose="02000000000000000000" pitchFamily="2" charset="0"/>
                <a:ea typeface="Roboto" panose="02000000000000000000" pitchFamily="2" charset="0"/>
                <a:cs typeface="Roboto" panose="02000000000000000000" pitchFamily="2" charset="0"/>
              </a:rPr>
              <a:t>: Relationship refers to how many rows in one table are associated with rows in another table. </a:t>
            </a:r>
          </a:p>
          <a:p>
            <a:r>
              <a:rPr lang="en-US" sz="1800" b="1" i="1" dirty="0">
                <a:effectLst/>
                <a:latin typeface="Roboto" panose="02000000000000000000" pitchFamily="2" charset="0"/>
                <a:ea typeface="Roboto" panose="02000000000000000000" pitchFamily="2" charset="0"/>
                <a:cs typeface="Roboto" panose="02000000000000000000" pitchFamily="2" charset="0"/>
              </a:rPr>
              <a:t>Direction of table join</a:t>
            </a:r>
            <a:r>
              <a:rPr lang="en-US" sz="1800" dirty="0">
                <a:effectLst/>
                <a:latin typeface="Roboto" panose="02000000000000000000" pitchFamily="2" charset="0"/>
                <a:ea typeface="Roboto" panose="02000000000000000000" pitchFamily="2" charset="0"/>
                <a:cs typeface="Roboto" panose="02000000000000000000" pitchFamily="2" charset="0"/>
              </a:rPr>
              <a:t>: Table join can be used in two directions. That is, you can join table A to the table B or vice versa. Since a source table is appended to a target table, it is always a good idea to join a  one side table to a  many side table to avoid losing any information. </a:t>
            </a:r>
          </a:p>
          <a:p>
            <a:endParaRPr lang="en-US" dirty="0"/>
          </a:p>
        </p:txBody>
      </p:sp>
      <p:sp>
        <p:nvSpPr>
          <p:cNvPr id="3" name="Title 2">
            <a:extLst>
              <a:ext uri="{FF2B5EF4-FFF2-40B4-BE49-F238E27FC236}">
                <a16:creationId xmlns:a16="http://schemas.microsoft.com/office/drawing/2014/main" id="{2A375963-276C-FE42-AEC4-FD36BDD56BDC}"/>
              </a:ext>
            </a:extLst>
          </p:cNvPr>
          <p:cNvSpPr>
            <a:spLocks noGrp="1"/>
          </p:cNvSpPr>
          <p:nvPr>
            <p:ph type="title"/>
          </p:nvPr>
        </p:nvSpPr>
        <p:spPr/>
        <p:txBody>
          <a:bodyPr/>
          <a:lstStyle/>
          <a:p>
            <a:r>
              <a:rPr lang="en-US" dirty="0">
                <a:highlight>
                  <a:srgbClr val="FFFF00"/>
                </a:highlight>
              </a:rPr>
              <a:t>Joining Tables</a:t>
            </a:r>
          </a:p>
        </p:txBody>
      </p:sp>
    </p:spTree>
    <p:extLst>
      <p:ext uri="{BB962C8B-B14F-4D97-AF65-F5344CB8AC3E}">
        <p14:creationId xmlns:p14="http://schemas.microsoft.com/office/powerpoint/2010/main" val="33003123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E7FC22-A0E0-B74A-94DB-F567D9A4D506}"/>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Table Joins</a:t>
            </a:r>
          </a:p>
        </p:txBody>
      </p:sp>
      <p:pic>
        <p:nvPicPr>
          <p:cNvPr id="5" name="Picture 4">
            <a:extLst>
              <a:ext uri="{FF2B5EF4-FFF2-40B4-BE49-F238E27FC236}">
                <a16:creationId xmlns:a16="http://schemas.microsoft.com/office/drawing/2014/main" id="{3C330A2B-731D-4B42-97E8-4101E32CEC5A}"/>
              </a:ext>
            </a:extLst>
          </p:cNvPr>
          <p:cNvPicPr>
            <a:picLocks noChangeAspect="1"/>
          </p:cNvPicPr>
          <p:nvPr/>
        </p:nvPicPr>
        <p:blipFill>
          <a:blip r:embed="rId2"/>
          <a:stretch>
            <a:fillRect/>
          </a:stretch>
        </p:blipFill>
        <p:spPr>
          <a:xfrm>
            <a:off x="5998670" y="1379467"/>
            <a:ext cx="5715530" cy="4986800"/>
          </a:xfrm>
          <a:prstGeom prst="rect">
            <a:avLst/>
          </a:prstGeom>
          <a:noFill/>
          <a:ln w="28575" cap="flat" cmpd="sng">
            <a:solidFill>
              <a:schemeClr val="dk1"/>
            </a:solidFill>
            <a:prstDash val="solid"/>
            <a:round/>
            <a:headEnd type="none" w="sm" len="sm"/>
            <a:tailEnd type="none" w="sm" len="sm"/>
          </a:ln>
        </p:spPr>
      </p:pic>
      <p:sp>
        <p:nvSpPr>
          <p:cNvPr id="8" name="TextBox 7">
            <a:extLst>
              <a:ext uri="{FF2B5EF4-FFF2-40B4-BE49-F238E27FC236}">
                <a16:creationId xmlns:a16="http://schemas.microsoft.com/office/drawing/2014/main" id="{DAEDFD33-3CDF-7B47-8BD3-F75330F6E915}"/>
              </a:ext>
            </a:extLst>
          </p:cNvPr>
          <p:cNvSpPr txBox="1"/>
          <p:nvPr/>
        </p:nvSpPr>
        <p:spPr>
          <a:xfrm>
            <a:off x="675860" y="1857034"/>
            <a:ext cx="4161183" cy="2308324"/>
          </a:xfrm>
          <a:prstGeom prst="rect">
            <a:avLst/>
          </a:prstGeom>
          <a:noFill/>
        </p:spPr>
        <p:txBody>
          <a:bodyPr wrap="square">
            <a:spAutoFit/>
          </a:bodyPr>
          <a:lstStyle/>
          <a:p>
            <a:r>
              <a:rPr lang="en-US" sz="1800" i="1" dirty="0">
                <a:effectLst/>
                <a:latin typeface="Roboto" panose="02000000000000000000" pitchFamily="2" charset="0"/>
                <a:ea typeface="Roboto" panose="02000000000000000000" pitchFamily="2" charset="0"/>
                <a:cs typeface="Roboto" panose="02000000000000000000" pitchFamily="2" charset="0"/>
              </a:rPr>
              <a:t>Presence of common attribut</a:t>
            </a:r>
            <a:r>
              <a:rPr lang="en-US" sz="1800" dirty="0">
                <a:effectLst/>
                <a:latin typeface="Roboto" panose="02000000000000000000" pitchFamily="2" charset="0"/>
                <a:ea typeface="Roboto" panose="02000000000000000000" pitchFamily="2" charset="0"/>
                <a:cs typeface="Roboto" panose="02000000000000000000" pitchFamily="2" charset="0"/>
              </a:rPr>
              <a:t>e</a:t>
            </a:r>
          </a:p>
          <a:p>
            <a:endParaRPr lang="en-US" sz="1800" dirty="0">
              <a:effectLst/>
              <a:latin typeface="Roboto" panose="02000000000000000000" pitchFamily="2" charset="0"/>
              <a:ea typeface="Roboto" panose="02000000000000000000" pitchFamily="2" charset="0"/>
              <a:cs typeface="Roboto" panose="02000000000000000000" pitchFamily="2" charset="0"/>
            </a:endParaRPr>
          </a:p>
          <a:p>
            <a:r>
              <a:rPr lang="en-US" sz="1800" dirty="0">
                <a:effectLst/>
                <a:latin typeface="Roboto" panose="02000000000000000000" pitchFamily="2" charset="0"/>
                <a:ea typeface="Roboto" panose="02000000000000000000" pitchFamily="2" charset="0"/>
                <a:cs typeface="Roboto" panose="02000000000000000000" pitchFamily="2" charset="0"/>
              </a:rPr>
              <a:t>The values of the last column </a:t>
            </a:r>
            <a:r>
              <a:rPr lang="en-US" sz="1800" dirty="0" err="1">
                <a:effectLst/>
                <a:latin typeface="Roboto" panose="02000000000000000000" pitchFamily="2" charset="0"/>
                <a:ea typeface="Roboto" panose="02000000000000000000" pitchFamily="2" charset="0"/>
                <a:cs typeface="Roboto" panose="02000000000000000000" pitchFamily="2" charset="0"/>
              </a:rPr>
              <a:t>zipcode</a:t>
            </a:r>
            <a:r>
              <a:rPr lang="en-US" sz="1800" dirty="0">
                <a:effectLst/>
                <a:latin typeface="Roboto" panose="02000000000000000000" pitchFamily="2" charset="0"/>
                <a:ea typeface="Roboto" panose="02000000000000000000" pitchFamily="2" charset="0"/>
                <a:cs typeface="Roboto" panose="02000000000000000000" pitchFamily="2" charset="0"/>
              </a:rPr>
              <a:t> in the TRI table are the same as those of the first column </a:t>
            </a:r>
            <a:r>
              <a:rPr lang="en-US" sz="1800" dirty="0" err="1">
                <a:effectLst/>
                <a:latin typeface="Roboto" panose="02000000000000000000" pitchFamily="2" charset="0"/>
                <a:ea typeface="Roboto" panose="02000000000000000000" pitchFamily="2" charset="0"/>
                <a:cs typeface="Roboto" panose="02000000000000000000" pitchFamily="2" charset="0"/>
              </a:rPr>
              <a:t>zipcode</a:t>
            </a:r>
            <a:r>
              <a:rPr lang="en-US" sz="1800" dirty="0">
                <a:effectLst/>
                <a:latin typeface="Roboto" panose="02000000000000000000" pitchFamily="2" charset="0"/>
                <a:ea typeface="Roboto" panose="02000000000000000000" pitchFamily="2" charset="0"/>
                <a:cs typeface="Roboto" panose="02000000000000000000" pitchFamily="2" charset="0"/>
              </a:rPr>
              <a:t> in the Cancer table. Hence, two tables can be joined based on the condition </a:t>
            </a:r>
            <a:r>
              <a:rPr lang="en-US" sz="1800" dirty="0" err="1">
                <a:effectLst/>
                <a:latin typeface="Roboto" panose="02000000000000000000" pitchFamily="2" charset="0"/>
                <a:ea typeface="Roboto" panose="02000000000000000000" pitchFamily="2" charset="0"/>
                <a:cs typeface="Roboto" panose="02000000000000000000" pitchFamily="2" charset="0"/>
              </a:rPr>
              <a:t>TRI.zipcode</a:t>
            </a:r>
            <a:r>
              <a:rPr lang="en-US" sz="1800" dirty="0">
                <a:effectLst/>
                <a:latin typeface="Roboto" panose="02000000000000000000" pitchFamily="2" charset="0"/>
                <a:ea typeface="Roboto" panose="02000000000000000000" pitchFamily="2" charset="0"/>
                <a:cs typeface="Roboto" panose="02000000000000000000" pitchFamily="2" charset="0"/>
              </a:rPr>
              <a:t> = </a:t>
            </a:r>
            <a:r>
              <a:rPr lang="en-US" sz="1800" dirty="0" err="1">
                <a:effectLst/>
                <a:latin typeface="Roboto" panose="02000000000000000000" pitchFamily="2" charset="0"/>
                <a:ea typeface="Roboto" panose="02000000000000000000" pitchFamily="2" charset="0"/>
                <a:cs typeface="Roboto" panose="02000000000000000000" pitchFamily="2" charset="0"/>
              </a:rPr>
              <a:t>Cancer.zipcode</a:t>
            </a:r>
            <a:r>
              <a:rPr lang="en-US" sz="1800" dirty="0">
                <a:effectLst/>
                <a:latin typeface="Roboto" panose="02000000000000000000" pitchFamily="2" charset="0"/>
                <a:ea typeface="Roboto" panose="02000000000000000000" pitchFamily="2" charset="0"/>
                <a:cs typeface="Roboto" panose="02000000000000000000" pitchFamily="2" charset="0"/>
              </a:rPr>
              <a:t>. </a:t>
            </a:r>
          </a:p>
        </p:txBody>
      </p:sp>
      <p:sp>
        <p:nvSpPr>
          <p:cNvPr id="7" name="Rectangle 6">
            <a:extLst>
              <a:ext uri="{FF2B5EF4-FFF2-40B4-BE49-F238E27FC236}">
                <a16:creationId xmlns:a16="http://schemas.microsoft.com/office/drawing/2014/main" id="{FC0A8F51-3789-C347-BAF6-D4C50C2763A1}"/>
              </a:ext>
            </a:extLst>
          </p:cNvPr>
          <p:cNvSpPr/>
          <p:nvPr/>
        </p:nvSpPr>
        <p:spPr>
          <a:xfrm>
            <a:off x="7832035" y="1379467"/>
            <a:ext cx="1099930" cy="1695037"/>
          </a:xfrm>
          <a:prstGeom prst="rect">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1" name="Rectangle 10">
            <a:extLst>
              <a:ext uri="{FF2B5EF4-FFF2-40B4-BE49-F238E27FC236}">
                <a16:creationId xmlns:a16="http://schemas.microsoft.com/office/drawing/2014/main" id="{66E9DE28-044C-EF48-ABC4-C2BB5AEF3964}"/>
              </a:ext>
            </a:extLst>
          </p:cNvPr>
          <p:cNvSpPr/>
          <p:nvPr/>
        </p:nvSpPr>
        <p:spPr>
          <a:xfrm>
            <a:off x="9773117" y="1357334"/>
            <a:ext cx="1099930" cy="1134076"/>
          </a:xfrm>
          <a:prstGeom prst="rect">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639807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E7FC22-A0E0-B74A-94DB-F567D9A4D506}"/>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Table Joins</a:t>
            </a:r>
          </a:p>
        </p:txBody>
      </p:sp>
      <p:pic>
        <p:nvPicPr>
          <p:cNvPr id="5" name="Picture 4">
            <a:extLst>
              <a:ext uri="{FF2B5EF4-FFF2-40B4-BE49-F238E27FC236}">
                <a16:creationId xmlns:a16="http://schemas.microsoft.com/office/drawing/2014/main" id="{3C330A2B-731D-4B42-97E8-4101E32CEC5A}"/>
              </a:ext>
            </a:extLst>
          </p:cNvPr>
          <p:cNvPicPr>
            <a:picLocks noChangeAspect="1"/>
          </p:cNvPicPr>
          <p:nvPr/>
        </p:nvPicPr>
        <p:blipFill>
          <a:blip r:embed="rId2"/>
          <a:stretch>
            <a:fillRect/>
          </a:stretch>
        </p:blipFill>
        <p:spPr>
          <a:xfrm>
            <a:off x="5998670" y="1379467"/>
            <a:ext cx="5715530" cy="4986800"/>
          </a:xfrm>
          <a:prstGeom prst="rect">
            <a:avLst/>
          </a:prstGeom>
          <a:noFill/>
          <a:ln w="28575" cap="flat" cmpd="sng">
            <a:solidFill>
              <a:schemeClr val="dk1"/>
            </a:solidFill>
            <a:prstDash val="solid"/>
            <a:round/>
            <a:headEnd type="none" w="sm" len="sm"/>
            <a:tailEnd type="none" w="sm" len="sm"/>
          </a:ln>
        </p:spPr>
      </p:pic>
      <p:sp>
        <p:nvSpPr>
          <p:cNvPr id="8" name="TextBox 7">
            <a:extLst>
              <a:ext uri="{FF2B5EF4-FFF2-40B4-BE49-F238E27FC236}">
                <a16:creationId xmlns:a16="http://schemas.microsoft.com/office/drawing/2014/main" id="{DAEDFD33-3CDF-7B47-8BD3-F75330F6E915}"/>
              </a:ext>
            </a:extLst>
          </p:cNvPr>
          <p:cNvSpPr txBox="1"/>
          <p:nvPr/>
        </p:nvSpPr>
        <p:spPr>
          <a:xfrm>
            <a:off x="675860" y="1857034"/>
            <a:ext cx="4161183" cy="2677656"/>
          </a:xfrm>
          <a:prstGeom prst="rect">
            <a:avLst/>
          </a:prstGeom>
          <a:noFill/>
        </p:spPr>
        <p:txBody>
          <a:bodyPr wrap="square">
            <a:spAutoFit/>
          </a:bodyPr>
          <a:lstStyle/>
          <a:p>
            <a:r>
              <a:rPr lang="en-US" sz="1800" i="1" dirty="0">
                <a:effectLst/>
                <a:latin typeface="Roboto" panose="02000000000000000000" pitchFamily="2" charset="0"/>
                <a:ea typeface="Roboto" panose="02000000000000000000" pitchFamily="2" charset="0"/>
                <a:cs typeface="Roboto" panose="02000000000000000000" pitchFamily="2" charset="0"/>
              </a:rPr>
              <a:t>Data type of a common ke</a:t>
            </a:r>
            <a:r>
              <a:rPr lang="en-US" sz="1800" dirty="0">
                <a:effectLst/>
                <a:latin typeface="Roboto" panose="02000000000000000000" pitchFamily="2" charset="0"/>
                <a:ea typeface="Roboto" panose="02000000000000000000" pitchFamily="2" charset="0"/>
                <a:cs typeface="Roboto" panose="02000000000000000000" pitchFamily="2" charset="0"/>
              </a:rPr>
              <a:t>y: </a:t>
            </a:r>
          </a:p>
          <a:p>
            <a:endParaRPr lang="en-US" sz="1800" dirty="0">
              <a:effectLst/>
              <a:latin typeface="Roboto" panose="02000000000000000000" pitchFamily="2" charset="0"/>
              <a:ea typeface="Roboto" panose="02000000000000000000" pitchFamily="2" charset="0"/>
              <a:cs typeface="Roboto" panose="02000000000000000000" pitchFamily="2" charset="0"/>
            </a:endParaRPr>
          </a:p>
          <a:p>
            <a:r>
              <a:rPr lang="en-US" sz="1800" dirty="0">
                <a:effectLst/>
                <a:latin typeface="Roboto" panose="02000000000000000000" pitchFamily="2" charset="0"/>
                <a:ea typeface="Roboto" panose="02000000000000000000" pitchFamily="2" charset="0"/>
                <a:cs typeface="Roboto" panose="02000000000000000000" pitchFamily="2" charset="0"/>
              </a:rPr>
              <a:t>If TRI. </a:t>
            </a:r>
            <a:r>
              <a:rPr lang="en-US" sz="1800" dirty="0" err="1">
                <a:effectLst/>
                <a:latin typeface="Roboto" panose="02000000000000000000" pitchFamily="2" charset="0"/>
                <a:ea typeface="Roboto" panose="02000000000000000000" pitchFamily="2" charset="0"/>
                <a:cs typeface="Roboto" panose="02000000000000000000" pitchFamily="2" charset="0"/>
              </a:rPr>
              <a:t>zipcode</a:t>
            </a:r>
            <a:r>
              <a:rPr lang="en-US" sz="1800" dirty="0">
                <a:effectLst/>
                <a:latin typeface="Roboto" panose="02000000000000000000" pitchFamily="2" charset="0"/>
                <a:ea typeface="Roboto" panose="02000000000000000000" pitchFamily="2" charset="0"/>
                <a:cs typeface="Roboto" panose="02000000000000000000" pitchFamily="2" charset="0"/>
              </a:rPr>
              <a:t> is the text data type, then </a:t>
            </a:r>
            <a:r>
              <a:rPr lang="en-US" sz="1800" dirty="0" err="1">
                <a:effectLst/>
                <a:latin typeface="Roboto" panose="02000000000000000000" pitchFamily="2" charset="0"/>
                <a:ea typeface="Roboto" panose="02000000000000000000" pitchFamily="2" charset="0"/>
                <a:cs typeface="Roboto" panose="02000000000000000000" pitchFamily="2" charset="0"/>
              </a:rPr>
              <a:t>Cancer.zipcode</a:t>
            </a:r>
            <a:r>
              <a:rPr lang="en-US" sz="1800" dirty="0">
                <a:effectLst/>
                <a:latin typeface="Roboto" panose="02000000000000000000" pitchFamily="2" charset="0"/>
                <a:ea typeface="Roboto" panose="02000000000000000000" pitchFamily="2" charset="0"/>
                <a:cs typeface="Roboto" panose="02000000000000000000" pitchFamily="2" charset="0"/>
              </a:rPr>
              <a:t> should also be the text data type for table join to work. If </a:t>
            </a:r>
            <a:r>
              <a:rPr lang="en-US" sz="1800" dirty="0" err="1">
                <a:effectLst/>
                <a:latin typeface="Roboto" panose="02000000000000000000" pitchFamily="2" charset="0"/>
                <a:ea typeface="Roboto" panose="02000000000000000000" pitchFamily="2" charset="0"/>
                <a:cs typeface="Roboto" panose="02000000000000000000" pitchFamily="2" charset="0"/>
              </a:rPr>
              <a:t>TRI.zipcode</a:t>
            </a:r>
            <a:r>
              <a:rPr lang="en-US" sz="1800" dirty="0">
                <a:effectLst/>
                <a:latin typeface="Roboto" panose="02000000000000000000" pitchFamily="2" charset="0"/>
                <a:ea typeface="Roboto" panose="02000000000000000000" pitchFamily="2" charset="0"/>
                <a:cs typeface="Roboto" panose="02000000000000000000" pitchFamily="2" charset="0"/>
              </a:rPr>
              <a:t> is a numerical data type ( short, long, float, double), then </a:t>
            </a:r>
            <a:r>
              <a:rPr lang="en-US" sz="1800" dirty="0" err="1">
                <a:effectLst/>
                <a:latin typeface="Roboto" panose="02000000000000000000" pitchFamily="2" charset="0"/>
                <a:ea typeface="Roboto" panose="02000000000000000000" pitchFamily="2" charset="0"/>
                <a:cs typeface="Roboto" panose="02000000000000000000" pitchFamily="2" charset="0"/>
              </a:rPr>
              <a:t>Cancer.zipcode</a:t>
            </a:r>
            <a:r>
              <a:rPr lang="en-US" sz="1800" dirty="0">
                <a:effectLst/>
                <a:latin typeface="Roboto" panose="02000000000000000000" pitchFamily="2" charset="0"/>
                <a:ea typeface="Roboto" panose="02000000000000000000" pitchFamily="2" charset="0"/>
                <a:cs typeface="Roboto" panose="02000000000000000000" pitchFamily="2" charset="0"/>
              </a:rPr>
              <a:t> should also be the numerical data type. </a:t>
            </a:r>
          </a:p>
        </p:txBody>
      </p:sp>
      <p:sp>
        <p:nvSpPr>
          <p:cNvPr id="7" name="Rectangle 6">
            <a:extLst>
              <a:ext uri="{FF2B5EF4-FFF2-40B4-BE49-F238E27FC236}">
                <a16:creationId xmlns:a16="http://schemas.microsoft.com/office/drawing/2014/main" id="{FC0A8F51-3789-C347-BAF6-D4C50C2763A1}"/>
              </a:ext>
            </a:extLst>
          </p:cNvPr>
          <p:cNvSpPr/>
          <p:nvPr/>
        </p:nvSpPr>
        <p:spPr>
          <a:xfrm>
            <a:off x="7832035" y="1379467"/>
            <a:ext cx="1099930" cy="1695037"/>
          </a:xfrm>
          <a:prstGeom prst="rect">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1" name="Rectangle 10">
            <a:extLst>
              <a:ext uri="{FF2B5EF4-FFF2-40B4-BE49-F238E27FC236}">
                <a16:creationId xmlns:a16="http://schemas.microsoft.com/office/drawing/2014/main" id="{66E9DE28-044C-EF48-ABC4-C2BB5AEF3964}"/>
              </a:ext>
            </a:extLst>
          </p:cNvPr>
          <p:cNvSpPr/>
          <p:nvPr/>
        </p:nvSpPr>
        <p:spPr>
          <a:xfrm>
            <a:off x="9773117" y="1357334"/>
            <a:ext cx="1099930" cy="1134076"/>
          </a:xfrm>
          <a:prstGeom prst="rect">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2528451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E7FC22-A0E0-B74A-94DB-F567D9A4D506}"/>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Table Joins</a:t>
            </a:r>
          </a:p>
        </p:txBody>
      </p:sp>
      <p:pic>
        <p:nvPicPr>
          <p:cNvPr id="5" name="Picture 4">
            <a:extLst>
              <a:ext uri="{FF2B5EF4-FFF2-40B4-BE49-F238E27FC236}">
                <a16:creationId xmlns:a16="http://schemas.microsoft.com/office/drawing/2014/main" id="{3C330A2B-731D-4B42-97E8-4101E32CEC5A}"/>
              </a:ext>
            </a:extLst>
          </p:cNvPr>
          <p:cNvPicPr>
            <a:picLocks noChangeAspect="1"/>
          </p:cNvPicPr>
          <p:nvPr/>
        </p:nvPicPr>
        <p:blipFill>
          <a:blip r:embed="rId2"/>
          <a:stretch>
            <a:fillRect/>
          </a:stretch>
        </p:blipFill>
        <p:spPr>
          <a:xfrm>
            <a:off x="5998670" y="1379467"/>
            <a:ext cx="5715530" cy="4986800"/>
          </a:xfrm>
          <a:prstGeom prst="rect">
            <a:avLst/>
          </a:prstGeom>
          <a:noFill/>
          <a:ln w="28575" cap="flat" cmpd="sng">
            <a:solidFill>
              <a:schemeClr val="dk1"/>
            </a:solidFill>
            <a:prstDash val="solid"/>
            <a:round/>
            <a:headEnd type="none" w="sm" len="sm"/>
            <a:tailEnd type="none" w="sm" len="sm"/>
          </a:ln>
        </p:spPr>
      </p:pic>
      <p:sp>
        <p:nvSpPr>
          <p:cNvPr id="8" name="TextBox 7">
            <a:extLst>
              <a:ext uri="{FF2B5EF4-FFF2-40B4-BE49-F238E27FC236}">
                <a16:creationId xmlns:a16="http://schemas.microsoft.com/office/drawing/2014/main" id="{DAEDFD33-3CDF-7B47-8BD3-F75330F6E915}"/>
              </a:ext>
            </a:extLst>
          </p:cNvPr>
          <p:cNvSpPr txBox="1"/>
          <p:nvPr/>
        </p:nvSpPr>
        <p:spPr>
          <a:xfrm>
            <a:off x="675860" y="1857034"/>
            <a:ext cx="4161183" cy="1754326"/>
          </a:xfrm>
          <a:prstGeom prst="rect">
            <a:avLst/>
          </a:prstGeom>
          <a:noFill/>
        </p:spPr>
        <p:txBody>
          <a:bodyPr wrap="square">
            <a:spAutoFit/>
          </a:bodyPr>
          <a:lstStyle/>
          <a:p>
            <a:r>
              <a:rPr lang="en-US" sz="1800" i="1" dirty="0">
                <a:effectLst/>
                <a:latin typeface="Roboto" panose="02000000000000000000" pitchFamily="2" charset="0"/>
                <a:ea typeface="Roboto" panose="02000000000000000000" pitchFamily="2" charset="0"/>
                <a:cs typeface="Roboto" panose="02000000000000000000" pitchFamily="2" charset="0"/>
              </a:rPr>
              <a:t>Relationship between tables</a:t>
            </a:r>
            <a:r>
              <a:rPr lang="en-US" sz="1800" dirty="0">
                <a:effectLst/>
                <a:latin typeface="Roboto" panose="02000000000000000000" pitchFamily="2" charset="0"/>
                <a:ea typeface="Roboto" panose="02000000000000000000" pitchFamily="2" charset="0"/>
                <a:cs typeface="Roboto" panose="02000000000000000000" pitchFamily="2" charset="0"/>
              </a:rPr>
              <a:t>:</a:t>
            </a:r>
          </a:p>
          <a:p>
            <a:endParaRPr lang="en-US" sz="1800" dirty="0">
              <a:latin typeface="Roboto" panose="02000000000000000000" pitchFamily="2" charset="0"/>
              <a:ea typeface="Roboto" panose="02000000000000000000" pitchFamily="2" charset="0"/>
              <a:cs typeface="Roboto" panose="02000000000000000000" pitchFamily="2" charset="0"/>
            </a:endParaRPr>
          </a:p>
          <a:p>
            <a:r>
              <a:rPr lang="en-US" sz="1800" dirty="0">
                <a:effectLst/>
                <a:latin typeface="Roboto" panose="02000000000000000000" pitchFamily="2" charset="0"/>
                <a:ea typeface="Roboto" panose="02000000000000000000" pitchFamily="2" charset="0"/>
                <a:cs typeface="Roboto" panose="02000000000000000000" pitchFamily="2" charset="0"/>
              </a:rPr>
              <a:t> Relationship refers to how many rows in one table are associated with rows in another table. One </a:t>
            </a:r>
            <a:r>
              <a:rPr lang="en-US" sz="1800" dirty="0" err="1">
                <a:effectLst/>
                <a:latin typeface="Roboto" panose="02000000000000000000" pitchFamily="2" charset="0"/>
                <a:ea typeface="Roboto" panose="02000000000000000000" pitchFamily="2" charset="0"/>
                <a:cs typeface="Roboto" panose="02000000000000000000" pitchFamily="2" charset="0"/>
              </a:rPr>
              <a:t>zipcode</a:t>
            </a:r>
            <a:r>
              <a:rPr lang="en-US" sz="1800" dirty="0">
                <a:effectLst/>
                <a:latin typeface="Roboto" panose="02000000000000000000" pitchFamily="2" charset="0"/>
                <a:ea typeface="Roboto" panose="02000000000000000000" pitchFamily="2" charset="0"/>
                <a:cs typeface="Roboto" panose="02000000000000000000" pitchFamily="2" charset="0"/>
              </a:rPr>
              <a:t> contains many TRI facilities. </a:t>
            </a:r>
          </a:p>
        </p:txBody>
      </p:sp>
      <p:sp>
        <p:nvSpPr>
          <p:cNvPr id="7" name="Rectangle 6">
            <a:extLst>
              <a:ext uri="{FF2B5EF4-FFF2-40B4-BE49-F238E27FC236}">
                <a16:creationId xmlns:a16="http://schemas.microsoft.com/office/drawing/2014/main" id="{FC0A8F51-3789-C347-BAF6-D4C50C2763A1}"/>
              </a:ext>
            </a:extLst>
          </p:cNvPr>
          <p:cNvSpPr/>
          <p:nvPr/>
        </p:nvSpPr>
        <p:spPr>
          <a:xfrm>
            <a:off x="7858540" y="3611361"/>
            <a:ext cx="1099930" cy="1238936"/>
          </a:xfrm>
          <a:prstGeom prst="rect">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1" name="Rectangle 10">
            <a:extLst>
              <a:ext uri="{FF2B5EF4-FFF2-40B4-BE49-F238E27FC236}">
                <a16:creationId xmlns:a16="http://schemas.microsoft.com/office/drawing/2014/main" id="{66E9DE28-044C-EF48-ABC4-C2BB5AEF3964}"/>
              </a:ext>
            </a:extLst>
          </p:cNvPr>
          <p:cNvSpPr/>
          <p:nvPr/>
        </p:nvSpPr>
        <p:spPr>
          <a:xfrm>
            <a:off x="5998670" y="3611359"/>
            <a:ext cx="839452" cy="1238935"/>
          </a:xfrm>
          <a:prstGeom prst="rect">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3931657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E7FC22-A0E0-B74A-94DB-F567D9A4D506}"/>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Table Joins</a:t>
            </a:r>
          </a:p>
        </p:txBody>
      </p:sp>
      <p:pic>
        <p:nvPicPr>
          <p:cNvPr id="5" name="Picture 4">
            <a:extLst>
              <a:ext uri="{FF2B5EF4-FFF2-40B4-BE49-F238E27FC236}">
                <a16:creationId xmlns:a16="http://schemas.microsoft.com/office/drawing/2014/main" id="{3C330A2B-731D-4B42-97E8-4101E32CEC5A}"/>
              </a:ext>
            </a:extLst>
          </p:cNvPr>
          <p:cNvPicPr>
            <a:picLocks noChangeAspect="1"/>
          </p:cNvPicPr>
          <p:nvPr/>
        </p:nvPicPr>
        <p:blipFill>
          <a:blip r:embed="rId2"/>
          <a:stretch>
            <a:fillRect/>
          </a:stretch>
        </p:blipFill>
        <p:spPr>
          <a:xfrm>
            <a:off x="5998670" y="1379467"/>
            <a:ext cx="5715530" cy="4986800"/>
          </a:xfrm>
          <a:prstGeom prst="rect">
            <a:avLst/>
          </a:prstGeom>
          <a:noFill/>
          <a:ln w="28575" cap="flat" cmpd="sng">
            <a:solidFill>
              <a:schemeClr val="dk1"/>
            </a:solidFill>
            <a:prstDash val="solid"/>
            <a:round/>
            <a:headEnd type="none" w="sm" len="sm"/>
            <a:tailEnd type="none" w="sm" len="sm"/>
          </a:ln>
        </p:spPr>
      </p:pic>
      <p:sp>
        <p:nvSpPr>
          <p:cNvPr id="8" name="TextBox 7">
            <a:extLst>
              <a:ext uri="{FF2B5EF4-FFF2-40B4-BE49-F238E27FC236}">
                <a16:creationId xmlns:a16="http://schemas.microsoft.com/office/drawing/2014/main" id="{DAEDFD33-3CDF-7B47-8BD3-F75330F6E915}"/>
              </a:ext>
            </a:extLst>
          </p:cNvPr>
          <p:cNvSpPr txBox="1"/>
          <p:nvPr/>
        </p:nvSpPr>
        <p:spPr>
          <a:xfrm>
            <a:off x="675860" y="1857034"/>
            <a:ext cx="4161183" cy="2862322"/>
          </a:xfrm>
          <a:prstGeom prst="rect">
            <a:avLst/>
          </a:prstGeom>
          <a:noFill/>
        </p:spPr>
        <p:txBody>
          <a:bodyPr wrap="square">
            <a:spAutoFit/>
          </a:bodyPr>
          <a:lstStyle/>
          <a:p>
            <a:r>
              <a:rPr lang="en-US" sz="1800" i="1" dirty="0">
                <a:effectLst/>
                <a:latin typeface="Roboto" panose="02000000000000000000" pitchFamily="2" charset="0"/>
                <a:ea typeface="Roboto" panose="02000000000000000000" pitchFamily="2" charset="0"/>
                <a:cs typeface="Roboto" panose="02000000000000000000" pitchFamily="2" charset="0"/>
              </a:rPr>
              <a:t>Relationship between tables</a:t>
            </a:r>
            <a:r>
              <a:rPr lang="en-US" sz="1800" dirty="0">
                <a:effectLst/>
                <a:latin typeface="Roboto" panose="02000000000000000000" pitchFamily="2" charset="0"/>
                <a:ea typeface="Roboto" panose="02000000000000000000" pitchFamily="2" charset="0"/>
                <a:cs typeface="Roboto" panose="02000000000000000000" pitchFamily="2" charset="0"/>
              </a:rPr>
              <a:t>:</a:t>
            </a:r>
          </a:p>
          <a:p>
            <a:endParaRPr lang="en-US" sz="1800" dirty="0">
              <a:latin typeface="Roboto" panose="02000000000000000000" pitchFamily="2" charset="0"/>
              <a:ea typeface="Roboto" panose="02000000000000000000" pitchFamily="2" charset="0"/>
              <a:cs typeface="Roboto" panose="02000000000000000000" pitchFamily="2" charset="0"/>
            </a:endParaRPr>
          </a:p>
          <a:p>
            <a:r>
              <a:rPr lang="en-US" sz="1800" dirty="0">
                <a:effectLst/>
                <a:latin typeface="Roboto" panose="02000000000000000000" pitchFamily="2" charset="0"/>
                <a:ea typeface="Roboto" panose="02000000000000000000" pitchFamily="2" charset="0"/>
                <a:cs typeface="Roboto" panose="02000000000000000000" pitchFamily="2" charset="0"/>
              </a:rPr>
              <a:t> Relationship refers to how many rows in one table are associated with rows in another table. One </a:t>
            </a:r>
            <a:r>
              <a:rPr lang="en-US" sz="1800" dirty="0" err="1">
                <a:effectLst/>
                <a:latin typeface="Roboto" panose="02000000000000000000" pitchFamily="2" charset="0"/>
                <a:ea typeface="Roboto" panose="02000000000000000000" pitchFamily="2" charset="0"/>
                <a:cs typeface="Roboto" panose="02000000000000000000" pitchFamily="2" charset="0"/>
              </a:rPr>
              <a:t>zipcode</a:t>
            </a:r>
            <a:r>
              <a:rPr lang="en-US" sz="1800" dirty="0">
                <a:effectLst/>
                <a:latin typeface="Roboto" panose="02000000000000000000" pitchFamily="2" charset="0"/>
                <a:ea typeface="Roboto" panose="02000000000000000000" pitchFamily="2" charset="0"/>
                <a:cs typeface="Roboto" panose="02000000000000000000" pitchFamily="2" charset="0"/>
              </a:rPr>
              <a:t> contains many TRI facilities. Therefore, there is  one- to many relationship between the Cancer by </a:t>
            </a:r>
            <a:r>
              <a:rPr lang="en-US" sz="1800" dirty="0" err="1">
                <a:effectLst/>
                <a:latin typeface="Roboto" panose="02000000000000000000" pitchFamily="2" charset="0"/>
                <a:ea typeface="Roboto" panose="02000000000000000000" pitchFamily="2" charset="0"/>
                <a:cs typeface="Roboto" panose="02000000000000000000" pitchFamily="2" charset="0"/>
              </a:rPr>
              <a:t>zipcode</a:t>
            </a:r>
            <a:r>
              <a:rPr lang="en-US" sz="1800" dirty="0">
                <a:effectLst/>
                <a:latin typeface="Roboto" panose="02000000000000000000" pitchFamily="2" charset="0"/>
                <a:ea typeface="Roboto" panose="02000000000000000000" pitchFamily="2" charset="0"/>
                <a:cs typeface="Roboto" panose="02000000000000000000" pitchFamily="2" charset="0"/>
              </a:rPr>
              <a:t> and the TRI table. </a:t>
            </a:r>
          </a:p>
          <a:p>
            <a:endParaRPr lang="en-US" sz="1800" dirty="0">
              <a:effectLst/>
              <a:latin typeface="Roboto" panose="02000000000000000000" pitchFamily="2" charset="0"/>
              <a:ea typeface="Roboto" panose="02000000000000000000" pitchFamily="2" charset="0"/>
              <a:cs typeface="Roboto" panose="02000000000000000000" pitchFamily="2" charset="0"/>
            </a:endParaRPr>
          </a:p>
        </p:txBody>
      </p:sp>
      <p:sp>
        <p:nvSpPr>
          <p:cNvPr id="7" name="Rectangle 6">
            <a:extLst>
              <a:ext uri="{FF2B5EF4-FFF2-40B4-BE49-F238E27FC236}">
                <a16:creationId xmlns:a16="http://schemas.microsoft.com/office/drawing/2014/main" id="{FC0A8F51-3789-C347-BAF6-D4C50C2763A1}"/>
              </a:ext>
            </a:extLst>
          </p:cNvPr>
          <p:cNvSpPr/>
          <p:nvPr/>
        </p:nvSpPr>
        <p:spPr>
          <a:xfrm>
            <a:off x="7858540" y="3611361"/>
            <a:ext cx="1099930" cy="1238936"/>
          </a:xfrm>
          <a:prstGeom prst="rect">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11" name="Rectangle 10">
            <a:extLst>
              <a:ext uri="{FF2B5EF4-FFF2-40B4-BE49-F238E27FC236}">
                <a16:creationId xmlns:a16="http://schemas.microsoft.com/office/drawing/2014/main" id="{66E9DE28-044C-EF48-ABC4-C2BB5AEF3964}"/>
              </a:ext>
            </a:extLst>
          </p:cNvPr>
          <p:cNvSpPr/>
          <p:nvPr/>
        </p:nvSpPr>
        <p:spPr>
          <a:xfrm>
            <a:off x="5998670" y="3611359"/>
            <a:ext cx="839452" cy="1238935"/>
          </a:xfrm>
          <a:prstGeom prst="rect">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259004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BE7FC22-A0E0-B74A-94DB-F567D9A4D506}"/>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Table Joins</a:t>
            </a:r>
          </a:p>
        </p:txBody>
      </p:sp>
      <p:pic>
        <p:nvPicPr>
          <p:cNvPr id="5" name="Picture 4">
            <a:extLst>
              <a:ext uri="{FF2B5EF4-FFF2-40B4-BE49-F238E27FC236}">
                <a16:creationId xmlns:a16="http://schemas.microsoft.com/office/drawing/2014/main" id="{3C330A2B-731D-4B42-97E8-4101E32CEC5A}"/>
              </a:ext>
            </a:extLst>
          </p:cNvPr>
          <p:cNvPicPr>
            <a:picLocks noChangeAspect="1"/>
          </p:cNvPicPr>
          <p:nvPr/>
        </p:nvPicPr>
        <p:blipFill>
          <a:blip r:embed="rId2"/>
          <a:stretch>
            <a:fillRect/>
          </a:stretch>
        </p:blipFill>
        <p:spPr>
          <a:xfrm>
            <a:off x="5998670" y="1357333"/>
            <a:ext cx="5715530" cy="4986800"/>
          </a:xfrm>
          <a:prstGeom prst="rect">
            <a:avLst/>
          </a:prstGeom>
          <a:noFill/>
          <a:ln w="28575" cap="flat" cmpd="sng">
            <a:solidFill>
              <a:schemeClr val="dk1"/>
            </a:solidFill>
            <a:prstDash val="solid"/>
            <a:round/>
            <a:headEnd type="none" w="sm" len="sm"/>
            <a:tailEnd type="none" w="sm" len="sm"/>
          </a:ln>
        </p:spPr>
      </p:pic>
      <p:sp>
        <p:nvSpPr>
          <p:cNvPr id="8" name="TextBox 7">
            <a:extLst>
              <a:ext uri="{FF2B5EF4-FFF2-40B4-BE49-F238E27FC236}">
                <a16:creationId xmlns:a16="http://schemas.microsoft.com/office/drawing/2014/main" id="{DAEDFD33-3CDF-7B47-8BD3-F75330F6E915}"/>
              </a:ext>
            </a:extLst>
          </p:cNvPr>
          <p:cNvSpPr txBox="1"/>
          <p:nvPr/>
        </p:nvSpPr>
        <p:spPr>
          <a:xfrm>
            <a:off x="675860" y="1857034"/>
            <a:ext cx="4161183" cy="3416320"/>
          </a:xfrm>
          <a:prstGeom prst="rect">
            <a:avLst/>
          </a:prstGeom>
          <a:noFill/>
        </p:spPr>
        <p:txBody>
          <a:bodyPr wrap="square">
            <a:spAutoFit/>
          </a:bodyPr>
          <a:lstStyle/>
          <a:p>
            <a:r>
              <a:rPr lang="en-US" sz="1800" i="1" dirty="0">
                <a:effectLst/>
                <a:latin typeface="Roboto" panose="02000000000000000000" pitchFamily="2" charset="0"/>
                <a:ea typeface="Roboto" panose="02000000000000000000" pitchFamily="2" charset="0"/>
                <a:cs typeface="Roboto" panose="02000000000000000000" pitchFamily="2" charset="0"/>
              </a:rPr>
              <a:t>Direction of table join</a:t>
            </a:r>
            <a:r>
              <a:rPr lang="en-US" sz="1800" dirty="0">
                <a:effectLst/>
                <a:latin typeface="Roboto" panose="02000000000000000000" pitchFamily="2" charset="0"/>
                <a:ea typeface="Roboto" panose="02000000000000000000" pitchFamily="2" charset="0"/>
                <a:cs typeface="Roboto" panose="02000000000000000000" pitchFamily="2" charset="0"/>
              </a:rPr>
              <a:t>: </a:t>
            </a:r>
          </a:p>
          <a:p>
            <a:endParaRPr lang="en-US" sz="1800" dirty="0">
              <a:effectLst/>
              <a:latin typeface="Roboto" panose="02000000000000000000" pitchFamily="2" charset="0"/>
              <a:ea typeface="Roboto" panose="02000000000000000000" pitchFamily="2" charset="0"/>
              <a:cs typeface="Roboto" panose="02000000000000000000" pitchFamily="2" charset="0"/>
            </a:endParaRPr>
          </a:p>
          <a:p>
            <a:r>
              <a:rPr lang="en-US" sz="1800" dirty="0">
                <a:effectLst/>
                <a:latin typeface="Roboto" panose="02000000000000000000" pitchFamily="2" charset="0"/>
                <a:ea typeface="Roboto" panose="02000000000000000000" pitchFamily="2" charset="0"/>
                <a:cs typeface="Roboto" panose="02000000000000000000" pitchFamily="2" charset="0"/>
              </a:rPr>
              <a:t>If you join Cancer ( one side) to TRI        (many side), then all the data from the source table ( Cancer) will be preserved after the table join. If you join TRI ( many side) to Cancer ( one side), some data from the source table will be lost. That is, either 1 or 2 ( not all) for the first row with </a:t>
            </a:r>
            <a:r>
              <a:rPr lang="en-US" sz="1800" dirty="0" err="1">
                <a:effectLst/>
                <a:latin typeface="Roboto" panose="02000000000000000000" pitchFamily="2" charset="0"/>
                <a:ea typeface="Roboto" panose="02000000000000000000" pitchFamily="2" charset="0"/>
                <a:cs typeface="Roboto" panose="02000000000000000000" pitchFamily="2" charset="0"/>
              </a:rPr>
              <a:t>zipcode</a:t>
            </a:r>
            <a:r>
              <a:rPr lang="en-US" sz="1800" dirty="0">
                <a:effectLst/>
                <a:latin typeface="Roboto" panose="02000000000000000000" pitchFamily="2" charset="0"/>
                <a:ea typeface="Roboto" panose="02000000000000000000" pitchFamily="2" charset="0"/>
                <a:cs typeface="Roboto" panose="02000000000000000000" pitchFamily="2" charset="0"/>
              </a:rPr>
              <a:t> 60001 will be saved </a:t>
            </a:r>
          </a:p>
          <a:p>
            <a:endParaRPr lang="en-US" sz="1800" dirty="0">
              <a:effectLst/>
              <a:latin typeface="Roboto" panose="02000000000000000000" pitchFamily="2" charset="0"/>
              <a:ea typeface="Roboto" panose="02000000000000000000" pitchFamily="2" charset="0"/>
              <a:cs typeface="Roboto" panose="02000000000000000000" pitchFamily="2" charset="0"/>
            </a:endParaRPr>
          </a:p>
        </p:txBody>
      </p:sp>
      <p:sp>
        <p:nvSpPr>
          <p:cNvPr id="11" name="Rectangle 10">
            <a:extLst>
              <a:ext uri="{FF2B5EF4-FFF2-40B4-BE49-F238E27FC236}">
                <a16:creationId xmlns:a16="http://schemas.microsoft.com/office/drawing/2014/main" id="{66E9DE28-044C-EF48-ABC4-C2BB5AEF3964}"/>
              </a:ext>
            </a:extLst>
          </p:cNvPr>
          <p:cNvSpPr/>
          <p:nvPr/>
        </p:nvSpPr>
        <p:spPr>
          <a:xfrm>
            <a:off x="6807051" y="5309610"/>
            <a:ext cx="2071905" cy="1034523"/>
          </a:xfrm>
          <a:prstGeom prst="rect">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Tree>
    <p:extLst>
      <p:ext uri="{BB962C8B-B14F-4D97-AF65-F5344CB8AC3E}">
        <p14:creationId xmlns:p14="http://schemas.microsoft.com/office/powerpoint/2010/main" val="1178273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CF065A-D611-D343-9EEB-9335084A3B81}"/>
              </a:ext>
            </a:extLst>
          </p:cNvPr>
          <p:cNvSpPr>
            <a:spLocks noGrp="1"/>
          </p:cNvSpPr>
          <p:nvPr>
            <p:ph type="body" idx="1"/>
          </p:nvPr>
        </p:nvSpPr>
        <p:spPr/>
        <p:txBody>
          <a:bodyPr/>
          <a:lstStyle/>
          <a:p>
            <a:r>
              <a:rPr lang="en-US" dirty="0">
                <a:solidFill>
                  <a:schemeClr val="tx1"/>
                </a:solidFill>
              </a:rPr>
              <a:t>Today</a:t>
            </a:r>
          </a:p>
          <a:p>
            <a:pPr lvl="1"/>
            <a:r>
              <a:rPr lang="en-US" dirty="0">
                <a:solidFill>
                  <a:schemeClr val="tx1"/>
                </a:solidFill>
              </a:rPr>
              <a:t>Paper Presentation</a:t>
            </a:r>
          </a:p>
          <a:p>
            <a:pPr lvl="1"/>
            <a:r>
              <a:rPr lang="en-US" dirty="0">
                <a:solidFill>
                  <a:schemeClr val="tx1"/>
                </a:solidFill>
              </a:rPr>
              <a:t>Map critique</a:t>
            </a:r>
          </a:p>
          <a:p>
            <a:pPr lvl="1"/>
            <a:r>
              <a:rPr lang="en-US" dirty="0">
                <a:solidFill>
                  <a:schemeClr val="tx1"/>
                </a:solidFill>
              </a:rPr>
              <a:t>Lecture (working with tables/intro to census data)</a:t>
            </a:r>
          </a:p>
          <a:p>
            <a:pPr lvl="1"/>
            <a:endParaRPr lang="en-US" dirty="0"/>
          </a:p>
          <a:p>
            <a:endParaRPr lang="en-US" dirty="0"/>
          </a:p>
        </p:txBody>
      </p:sp>
      <p:sp>
        <p:nvSpPr>
          <p:cNvPr id="3" name="Title 2">
            <a:extLst>
              <a:ext uri="{FF2B5EF4-FFF2-40B4-BE49-F238E27FC236}">
                <a16:creationId xmlns:a16="http://schemas.microsoft.com/office/drawing/2014/main" id="{8FE73B11-8B9F-DA4E-9AB1-E867AE0175B6}"/>
              </a:ext>
            </a:extLst>
          </p:cNvPr>
          <p:cNvSpPr>
            <a:spLocks noGrp="1"/>
          </p:cNvSpPr>
          <p:nvPr>
            <p:ph type="title"/>
          </p:nvPr>
        </p:nvSpPr>
        <p:spPr/>
        <p:txBody>
          <a:bodyPr/>
          <a:lstStyle/>
          <a:p>
            <a:r>
              <a:rPr lang="en-US" dirty="0">
                <a:highlight>
                  <a:srgbClr val="FFFF00"/>
                </a:highlight>
              </a:rPr>
              <a:t>This Week</a:t>
            </a:r>
          </a:p>
        </p:txBody>
      </p:sp>
    </p:spTree>
    <p:extLst>
      <p:ext uri="{BB962C8B-B14F-4D97-AF65-F5344CB8AC3E}">
        <p14:creationId xmlns:p14="http://schemas.microsoft.com/office/powerpoint/2010/main" val="31981940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32596A8-CA38-DE72-B4B4-C906B3651131}"/>
              </a:ext>
            </a:extLst>
          </p:cNvPr>
          <p:cNvSpPr>
            <a:spLocks noGrp="1"/>
          </p:cNvSpPr>
          <p:nvPr>
            <p:ph type="title"/>
          </p:nvPr>
        </p:nvSpPr>
        <p:spPr/>
        <p:txBody>
          <a:bodyPr/>
          <a:lstStyle/>
          <a:p>
            <a:pPr algn="l"/>
            <a:r>
              <a:rPr lang="en-US" dirty="0">
                <a:highlight>
                  <a:srgbClr val="FFFF00"/>
                </a:highlight>
              </a:rPr>
              <a:t>Working With Census Data</a:t>
            </a:r>
          </a:p>
        </p:txBody>
      </p:sp>
      <p:pic>
        <p:nvPicPr>
          <p:cNvPr id="13" name="Picture Placeholder 12" descr="A diagram of a state&#10;&#10;Description automatically generated">
            <a:extLst>
              <a:ext uri="{FF2B5EF4-FFF2-40B4-BE49-F238E27FC236}">
                <a16:creationId xmlns:a16="http://schemas.microsoft.com/office/drawing/2014/main" id="{590B0A80-9954-4A20-3C10-2569EB3AA3FA}"/>
              </a:ext>
            </a:extLst>
          </p:cNvPr>
          <p:cNvPicPr>
            <a:picLocks noGrp="1" noChangeAspect="1"/>
          </p:cNvPicPr>
          <p:nvPr>
            <p:ph type="pic" idx="2"/>
          </p:nvPr>
        </p:nvPicPr>
        <p:blipFill>
          <a:blip r:embed="rId2"/>
          <a:stretch>
            <a:fillRect/>
          </a:stretch>
        </p:blipFill>
        <p:spPr>
          <a:xfrm>
            <a:off x="1373266" y="696735"/>
            <a:ext cx="9804808" cy="3999329"/>
          </a:xfrm>
        </p:spPr>
      </p:pic>
    </p:spTree>
    <p:extLst>
      <p:ext uri="{BB962C8B-B14F-4D97-AF65-F5344CB8AC3E}">
        <p14:creationId xmlns:p14="http://schemas.microsoft.com/office/powerpoint/2010/main" val="3961186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Census Geography</a:t>
            </a:r>
          </a:p>
        </p:txBody>
      </p:sp>
      <p:sp>
        <p:nvSpPr>
          <p:cNvPr id="3" name="Text Placeholder 2">
            <a:extLst>
              <a:ext uri="{FF2B5EF4-FFF2-40B4-BE49-F238E27FC236}">
                <a16:creationId xmlns:a16="http://schemas.microsoft.com/office/drawing/2014/main" id="{9608FE33-8577-8673-B7A2-3B216A836360}"/>
              </a:ext>
            </a:extLst>
          </p:cNvPr>
          <p:cNvSpPr>
            <a:spLocks noGrp="1"/>
          </p:cNvSpPr>
          <p:nvPr>
            <p:ph type="body" idx="1"/>
          </p:nvPr>
        </p:nvSpPr>
        <p:spPr/>
        <p:txBody>
          <a:bodyPr/>
          <a:lstStyle/>
          <a:p>
            <a:r>
              <a:rPr lang="en-US" dirty="0"/>
              <a:t>Census Geographical Units are organized (more or less) hierarchically. </a:t>
            </a:r>
          </a:p>
        </p:txBody>
      </p:sp>
      <p:pic>
        <p:nvPicPr>
          <p:cNvPr id="4" name="Content Placeholder 3"/>
          <p:cNvPicPr>
            <a:picLocks noGrp="1" noChangeAspect="1"/>
          </p:cNvPicPr>
          <p:nvPr>
            <p:ph type="pic" idx="2"/>
          </p:nvPr>
        </p:nvPicPr>
        <p:blipFill rotWithShape="1">
          <a:blip r:embed="rId2"/>
          <a:srcRect t="1230" b="1230"/>
          <a:stretch/>
        </p:blipFill>
        <p:spPr>
          <a:xfrm>
            <a:off x="477800" y="1357333"/>
            <a:ext cx="5737200" cy="5008800"/>
          </a:xfrm>
        </p:spPr>
      </p:pic>
      <p:sp>
        <p:nvSpPr>
          <p:cNvPr id="5" name="Rectangle 4"/>
          <p:cNvSpPr/>
          <p:nvPr/>
        </p:nvSpPr>
        <p:spPr>
          <a:xfrm>
            <a:off x="6872901" y="5046535"/>
            <a:ext cx="2807272" cy="738664"/>
          </a:xfrm>
          <a:prstGeom prst="rect">
            <a:avLst/>
          </a:prstGeom>
        </p:spPr>
        <p:txBody>
          <a:bodyPr wrap="square">
            <a:spAutoFit/>
          </a:bodyPr>
          <a:lstStyle/>
          <a:p>
            <a:r>
              <a:rPr lang="en-US" sz="1400" dirty="0">
                <a:hlinkClick r:id="rId3"/>
              </a:rPr>
              <a:t>http://mcdc.missouri.edu/geography/sumlevs/</a:t>
            </a:r>
            <a:endParaRPr lang="en-US" sz="1400" dirty="0"/>
          </a:p>
          <a:p>
            <a:endParaRPr lang="en-US" sz="1400" dirty="0"/>
          </a:p>
        </p:txBody>
      </p:sp>
    </p:spTree>
    <p:extLst>
      <p:ext uri="{BB962C8B-B14F-4D97-AF65-F5344CB8AC3E}">
        <p14:creationId xmlns:p14="http://schemas.microsoft.com/office/powerpoint/2010/main" val="25403927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Census Geography</a:t>
            </a:r>
          </a:p>
        </p:txBody>
      </p:sp>
      <p:sp>
        <p:nvSpPr>
          <p:cNvPr id="3" name="Content Placeholder 2"/>
          <p:cNvSpPr>
            <a:spLocks noGrp="1"/>
          </p:cNvSpPr>
          <p:nvPr>
            <p:ph type="body" idx="1"/>
          </p:nvPr>
        </p:nvSpPr>
        <p:spPr>
          <a:xfrm>
            <a:off x="920244" y="1357333"/>
            <a:ext cx="4586800" cy="4077200"/>
          </a:xfrm>
        </p:spPr>
        <p:txBody>
          <a:bodyPr>
            <a:noAutofit/>
          </a:bodyPr>
          <a:lstStyle/>
          <a:p>
            <a:pPr marL="0" lvl="1" indent="0">
              <a:buNone/>
            </a:pPr>
            <a:r>
              <a:rPr lang="en-US" sz="1400" b="1" dirty="0"/>
              <a:t>140: Tract </a:t>
            </a:r>
          </a:p>
          <a:p>
            <a:pPr marL="0" lvl="1" indent="0">
              <a:buNone/>
            </a:pPr>
            <a:r>
              <a:rPr lang="en-US" sz="1400" dirty="0"/>
              <a:t>A statistical subdivision of a county for purposes of census data collection. Census tracts generally have a population size between 1,200 and 8,000 people, with an optimum size of 4,000 people</a:t>
            </a:r>
            <a:r>
              <a:rPr lang="en-US" sz="1400" b="1" dirty="0"/>
              <a:t>. Tract boundaries are </a:t>
            </a:r>
            <a:r>
              <a:rPr lang="en-US" sz="1400" b="1" i="1" dirty="0"/>
              <a:t>relatively</a:t>
            </a:r>
            <a:r>
              <a:rPr lang="en-US" sz="1400" b="1" dirty="0"/>
              <a:t> permanent, so tracts may be compared across different census years or data products</a:t>
            </a:r>
          </a:p>
          <a:p>
            <a:pPr marL="0" lvl="1" indent="0">
              <a:buNone/>
            </a:pPr>
            <a:endParaRPr lang="en-US" sz="1400" b="1" dirty="0"/>
          </a:p>
          <a:p>
            <a:pPr marL="0" lvl="1" indent="0">
              <a:buNone/>
            </a:pPr>
            <a:r>
              <a:rPr lang="en-US" sz="1400" b="1" dirty="0"/>
              <a:t>150: Block Group </a:t>
            </a:r>
          </a:p>
          <a:p>
            <a:pPr marL="0" lvl="1" indent="0">
              <a:buNone/>
            </a:pPr>
            <a:r>
              <a:rPr lang="en-US" sz="1400" dirty="0"/>
              <a:t>A statistical subdivision of a census tract. Block groups generally contain 600–3,000 people, and never cross state, county, or census tract boundaries.</a:t>
            </a:r>
          </a:p>
          <a:p>
            <a:pPr marL="0" lvl="1" indent="0">
              <a:buNone/>
            </a:pPr>
            <a:r>
              <a:rPr lang="en-US" sz="1400" dirty="0"/>
              <a:t> </a:t>
            </a:r>
          </a:p>
          <a:p>
            <a:pPr marL="0" lvl="1" indent="0">
              <a:buNone/>
            </a:pPr>
            <a:r>
              <a:rPr lang="en-US" sz="1400" b="1" dirty="0"/>
              <a:t>101: Block </a:t>
            </a:r>
          </a:p>
          <a:p>
            <a:pPr marL="0" lvl="1" indent="0">
              <a:buNone/>
            </a:pPr>
            <a:r>
              <a:rPr lang="en-US" sz="1400" dirty="0"/>
              <a:t>The smallest statistical unit of the U.S. Census. Census blocks cover the entire territory of the United States, Puerto Rico, and the Island Areas. Census blocks nest within all other tabulated census geographic entities and are the basis for all tabulated data. </a:t>
            </a:r>
            <a:r>
              <a:rPr lang="en-US" sz="1400" b="1" dirty="0"/>
              <a:t>BUT, ACS and short-form data is not reported at the block level.</a:t>
            </a:r>
          </a:p>
        </p:txBody>
      </p:sp>
      <p:pic>
        <p:nvPicPr>
          <p:cNvPr id="6" name="Picture Placeholder 5" descr="A map of the united states&#10;&#10;Description automatically generated">
            <a:extLst>
              <a:ext uri="{FF2B5EF4-FFF2-40B4-BE49-F238E27FC236}">
                <a16:creationId xmlns:a16="http://schemas.microsoft.com/office/drawing/2014/main" id="{D5540D1D-8669-5CC5-03DE-D446DE23317F}"/>
              </a:ext>
            </a:extLst>
          </p:cNvPr>
          <p:cNvPicPr>
            <a:picLocks noGrp="1" noChangeAspect="1"/>
          </p:cNvPicPr>
          <p:nvPr>
            <p:ph type="pic" idx="2"/>
          </p:nvPr>
        </p:nvPicPr>
        <p:blipFill>
          <a:blip r:embed="rId2"/>
          <a:stretch>
            <a:fillRect/>
          </a:stretch>
        </p:blipFill>
        <p:spPr>
          <a:xfrm>
            <a:off x="6096000" y="1565980"/>
            <a:ext cx="5514286" cy="4542857"/>
          </a:xfrm>
          <a:prstGeom prst="rect">
            <a:avLst/>
          </a:prstGeom>
        </p:spPr>
      </p:pic>
    </p:spTree>
    <p:extLst>
      <p:ext uri="{BB962C8B-B14F-4D97-AF65-F5344CB8AC3E}">
        <p14:creationId xmlns:p14="http://schemas.microsoft.com/office/powerpoint/2010/main" val="39597172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type="body" idx="1"/>
          </p:nvPr>
        </p:nvSpPr>
        <p:spPr>
          <a:xfrm>
            <a:off x="885355" y="1582472"/>
            <a:ext cx="10272000" cy="522400"/>
          </a:xfrm>
        </p:spPr>
        <p:txBody>
          <a:bodyPr>
            <a:normAutofit fontScale="25000" lnSpcReduction="20000"/>
          </a:bodyPr>
          <a:lstStyle/>
          <a:p>
            <a:r>
              <a:rPr lang="en-US" sz="7200" b="1" dirty="0">
                <a:solidFill>
                  <a:schemeClr val="accent2">
                    <a:lumMod val="75000"/>
                  </a:schemeClr>
                </a:solidFill>
              </a:rPr>
              <a:t>Decennial Census </a:t>
            </a:r>
            <a:r>
              <a:rPr lang="en-US" sz="7200" dirty="0"/>
              <a:t>(Summary File 1 &amp; 2, formerly the “Short Form”)</a:t>
            </a:r>
          </a:p>
          <a:p>
            <a:pPr lvl="1"/>
            <a:r>
              <a:rPr lang="en-US" sz="7200" dirty="0"/>
              <a:t>1790 </a:t>
            </a:r>
            <a:r>
              <a:rPr lang="mr-IN" sz="7200" dirty="0"/>
              <a:t>–</a:t>
            </a:r>
            <a:r>
              <a:rPr lang="en-US" sz="7200" dirty="0"/>
              <a:t> Present</a:t>
            </a:r>
          </a:p>
          <a:p>
            <a:pPr lvl="1"/>
            <a:r>
              <a:rPr lang="en-US" sz="7200" dirty="0"/>
              <a:t>100% count taken every 10 years</a:t>
            </a:r>
          </a:p>
          <a:p>
            <a:pPr lvl="1"/>
            <a:r>
              <a:rPr lang="en-US" sz="7200" dirty="0"/>
              <a:t>Basic variables such as gender, age, race, households, housing occupancy and tenure</a:t>
            </a:r>
          </a:p>
          <a:p>
            <a:pPr lvl="1"/>
            <a:r>
              <a:rPr lang="en-US" sz="7200" dirty="0"/>
              <a:t>Data available for all geographic areas in the US </a:t>
            </a:r>
            <a:r>
              <a:rPr lang="en-US" sz="7200" b="1" dirty="0"/>
              <a:t>down to individual census blocks</a:t>
            </a:r>
          </a:p>
          <a:p>
            <a:endParaRPr lang="en-US" sz="7200" b="1" dirty="0">
              <a:solidFill>
                <a:srgbClr val="892D1D"/>
              </a:solidFill>
            </a:endParaRPr>
          </a:p>
          <a:p>
            <a:r>
              <a:rPr lang="en-US" sz="7200" b="1" dirty="0">
                <a:solidFill>
                  <a:srgbClr val="892D1D"/>
                </a:solidFill>
              </a:rPr>
              <a:t>American Community Survey </a:t>
            </a:r>
            <a:r>
              <a:rPr lang="en-US" sz="7200" dirty="0"/>
              <a:t>(Formerly Summary File 3 from the “Long Form”)</a:t>
            </a:r>
          </a:p>
          <a:p>
            <a:pPr lvl="1"/>
            <a:r>
              <a:rPr lang="en-US" sz="7200" dirty="0"/>
              <a:t>sample surveys of the population taken throughout the year</a:t>
            </a:r>
          </a:p>
          <a:p>
            <a:pPr lvl="1"/>
            <a:r>
              <a:rPr lang="en-US" sz="7200" dirty="0"/>
              <a:t>More socio-economic variables relative to the Decennial census</a:t>
            </a:r>
          </a:p>
          <a:p>
            <a:pPr lvl="1"/>
            <a:r>
              <a:rPr lang="en-US" sz="7200" dirty="0"/>
              <a:t>ACS figures are estimates that are reported with margins of error</a:t>
            </a:r>
          </a:p>
          <a:p>
            <a:pPr lvl="2"/>
            <a:r>
              <a:rPr lang="en-US" sz="7200" dirty="0"/>
              <a:t>Reported annually for areas with more than 65,000 people</a:t>
            </a:r>
          </a:p>
          <a:p>
            <a:pPr lvl="2"/>
            <a:r>
              <a:rPr lang="en-US" sz="7200" dirty="0"/>
              <a:t>Reported as five year averages for areas </a:t>
            </a:r>
            <a:r>
              <a:rPr lang="en-US" sz="7200" b="1" dirty="0"/>
              <a:t>down to census tracts</a:t>
            </a:r>
          </a:p>
          <a:p>
            <a:endParaRPr lang="en-US" dirty="0"/>
          </a:p>
        </p:txBody>
      </p:sp>
      <p:sp>
        <p:nvSpPr>
          <p:cNvPr id="2" name="Title 1"/>
          <p:cNvSpPr>
            <a:spLocks noGrp="1"/>
          </p:cNvSpPr>
          <p:nvPr>
            <p:ph type="title"/>
          </p:nvPr>
        </p:nvSpPr>
        <p:spPr/>
        <p:txBody>
          <a:bodyPr/>
          <a:lstStyle/>
          <a:p>
            <a:r>
              <a:rPr lang="en-US" dirty="0">
                <a:highlight>
                  <a:srgbClr val="FFFF00"/>
                </a:highlight>
              </a:rPr>
              <a:t>Key Census Datasets</a:t>
            </a:r>
          </a:p>
        </p:txBody>
      </p:sp>
      <p:sp>
        <p:nvSpPr>
          <p:cNvPr id="4" name="Rectangle 3"/>
          <p:cNvSpPr/>
          <p:nvPr/>
        </p:nvSpPr>
        <p:spPr>
          <a:xfrm>
            <a:off x="960000" y="5163860"/>
            <a:ext cx="7195202" cy="646331"/>
          </a:xfrm>
          <a:prstGeom prst="rect">
            <a:avLst/>
          </a:prstGeom>
        </p:spPr>
        <p:txBody>
          <a:bodyPr wrap="square">
            <a:spAutoFit/>
          </a:bodyPr>
          <a:lstStyle/>
          <a:p>
            <a:r>
              <a:rPr lang="en-US" dirty="0">
                <a:hlinkClick r:id="rId2"/>
              </a:rPr>
              <a:t>https://guides.newman.baruch.cuny.edu/us_census/datasets</a:t>
            </a:r>
            <a:endParaRPr lang="en-US" dirty="0"/>
          </a:p>
          <a:p>
            <a:endParaRPr lang="en-US" dirty="0"/>
          </a:p>
        </p:txBody>
      </p:sp>
    </p:spTree>
    <p:extLst>
      <p:ext uri="{BB962C8B-B14F-4D97-AF65-F5344CB8AC3E}">
        <p14:creationId xmlns:p14="http://schemas.microsoft.com/office/powerpoint/2010/main" val="671902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C74145F-F7DD-EC44-A073-38260C6F7471}"/>
              </a:ext>
            </a:extLst>
          </p:cNvPr>
          <p:cNvSpPr>
            <a:spLocks noGrp="1"/>
          </p:cNvSpPr>
          <p:nvPr>
            <p:ph type="body" idx="1"/>
          </p:nvPr>
        </p:nvSpPr>
        <p:spPr/>
        <p:txBody>
          <a:bodyPr/>
          <a:lstStyle/>
          <a:p>
            <a:r>
              <a:rPr lang="en-US" dirty="0">
                <a:effectLst/>
                <a:latin typeface="Times" pitchFamily="2" charset="0"/>
              </a:rPr>
              <a:t>In US census data, the FIPS ( Federal Information Processing Standard) code is used to uniquely identify administrative units such as county and tract. </a:t>
            </a:r>
          </a:p>
          <a:p>
            <a:r>
              <a:rPr lang="en-US" dirty="0">
                <a:effectLst/>
                <a:latin typeface="Times" pitchFamily="2" charset="0"/>
              </a:rPr>
              <a:t>We store FIPS codes as text ( string) because we can manipulate that data using the field calculator tool.</a:t>
            </a:r>
          </a:p>
          <a:p>
            <a:r>
              <a:rPr lang="en-US" dirty="0">
                <a:effectLst/>
                <a:latin typeface="Times" pitchFamily="2" charset="0"/>
              </a:rPr>
              <a:t>For example, the FIPS code for the census tract 102.01 in </a:t>
            </a:r>
            <a:r>
              <a:rPr lang="en-US" b="1" dirty="0">
                <a:effectLst/>
                <a:latin typeface="Helvetica" pitchFamily="2" charset="0"/>
              </a:rPr>
              <a:t> </a:t>
            </a:r>
            <a:r>
              <a:rPr lang="en-US" dirty="0">
                <a:effectLst/>
                <a:latin typeface="Times" pitchFamily="2" charset="0"/>
              </a:rPr>
              <a:t>Cook County, Illinois is 17031010201, where the first two characters (17) represents a state, the next three characters (031) represents a county, and the next six characters ( 010201) represent a tract. A string function Left ([</a:t>
            </a:r>
            <a:r>
              <a:rPr lang="en-US" dirty="0" err="1">
                <a:effectLst/>
                <a:latin typeface="Times" pitchFamily="2" charset="0"/>
              </a:rPr>
              <a:t>fips</a:t>
            </a:r>
            <a:r>
              <a:rPr lang="en-US" dirty="0">
                <a:effectLst/>
                <a:latin typeface="Times" pitchFamily="2" charset="0"/>
              </a:rPr>
              <a:t>], 2) can be used to extract the first two characters ( state) from the field [</a:t>
            </a:r>
            <a:r>
              <a:rPr lang="en-US" dirty="0" err="1">
                <a:effectLst/>
                <a:latin typeface="Times" pitchFamily="2" charset="0"/>
              </a:rPr>
              <a:t>fips</a:t>
            </a:r>
            <a:r>
              <a:rPr lang="en-US" dirty="0">
                <a:effectLst/>
                <a:latin typeface="Times" pitchFamily="2" charset="0"/>
              </a:rPr>
              <a:t>] in a field calculator tool. </a:t>
            </a:r>
          </a:p>
          <a:p>
            <a:endParaRPr lang="en-US" dirty="0">
              <a:latin typeface="Times" pitchFamily="2" charset="0"/>
            </a:endParaRPr>
          </a:p>
          <a:p>
            <a:pPr marL="186262" indent="0">
              <a:buNone/>
            </a:pPr>
            <a:endParaRPr lang="en-US" sz="4400" dirty="0">
              <a:effectLst/>
              <a:latin typeface="Times" pitchFamily="2" charset="0"/>
            </a:endParaRPr>
          </a:p>
          <a:p>
            <a:pPr marL="186262" indent="0">
              <a:buNone/>
            </a:pPr>
            <a:r>
              <a:rPr lang="en-US" sz="4400" dirty="0">
                <a:latin typeface="Times" pitchFamily="2" charset="0"/>
              </a:rPr>
              <a:t>				</a:t>
            </a:r>
            <a:r>
              <a:rPr lang="en-US" sz="4400" dirty="0">
                <a:effectLst/>
                <a:latin typeface="Times" pitchFamily="2" charset="0"/>
              </a:rPr>
              <a:t>17 031 010201</a:t>
            </a:r>
          </a:p>
          <a:p>
            <a:endParaRPr lang="en-US" dirty="0">
              <a:effectLst/>
              <a:latin typeface="Times" pitchFamily="2" charset="0"/>
            </a:endParaRPr>
          </a:p>
          <a:p>
            <a:endParaRPr lang="en-US" dirty="0"/>
          </a:p>
        </p:txBody>
      </p:sp>
      <p:sp>
        <p:nvSpPr>
          <p:cNvPr id="3" name="Title 2">
            <a:extLst>
              <a:ext uri="{FF2B5EF4-FFF2-40B4-BE49-F238E27FC236}">
                <a16:creationId xmlns:a16="http://schemas.microsoft.com/office/drawing/2014/main" id="{13ADB834-FED1-A74D-93B3-32612453734F}"/>
              </a:ext>
            </a:extLst>
          </p:cNvPr>
          <p:cNvSpPr>
            <a:spLocks noGrp="1"/>
          </p:cNvSpPr>
          <p:nvPr>
            <p:ph type="title"/>
          </p:nvPr>
        </p:nvSpPr>
        <p:spPr/>
        <p:txBody>
          <a:bodyPr/>
          <a:lstStyle/>
          <a:p>
            <a:r>
              <a:rPr lang="en-US" dirty="0">
                <a:highlight>
                  <a:srgbClr val="FFFF00"/>
                </a:highlight>
              </a:rPr>
              <a:t>GEOIDs/FIPS</a:t>
            </a:r>
          </a:p>
        </p:txBody>
      </p:sp>
      <p:sp>
        <p:nvSpPr>
          <p:cNvPr id="4" name="Rectangle 3">
            <a:extLst>
              <a:ext uri="{FF2B5EF4-FFF2-40B4-BE49-F238E27FC236}">
                <a16:creationId xmlns:a16="http://schemas.microsoft.com/office/drawing/2014/main" id="{FA674065-4646-A047-B3A2-94308E7DA302}"/>
              </a:ext>
            </a:extLst>
          </p:cNvPr>
          <p:cNvSpPr/>
          <p:nvPr/>
        </p:nvSpPr>
        <p:spPr>
          <a:xfrm>
            <a:off x="4666593" y="5349766"/>
            <a:ext cx="599090" cy="620110"/>
          </a:xfrm>
          <a:prstGeom prst="rect">
            <a:avLst/>
          </a:prstGeom>
          <a:noFill/>
          <a:ln w="3810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endParaRPr lang="en-US"/>
          </a:p>
        </p:txBody>
      </p:sp>
      <p:sp>
        <p:nvSpPr>
          <p:cNvPr id="5" name="Rectangle 4">
            <a:extLst>
              <a:ext uri="{FF2B5EF4-FFF2-40B4-BE49-F238E27FC236}">
                <a16:creationId xmlns:a16="http://schemas.microsoft.com/office/drawing/2014/main" id="{3A66964B-60CD-AC4B-BC99-8AE1DCBC2AEF}"/>
              </a:ext>
            </a:extLst>
          </p:cNvPr>
          <p:cNvSpPr/>
          <p:nvPr/>
        </p:nvSpPr>
        <p:spPr>
          <a:xfrm>
            <a:off x="5365529" y="5349766"/>
            <a:ext cx="830317" cy="620110"/>
          </a:xfrm>
          <a:prstGeom prst="rect">
            <a:avLst/>
          </a:prstGeom>
          <a:noFill/>
          <a:ln w="381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6" name="Rectangle 5">
            <a:extLst>
              <a:ext uri="{FF2B5EF4-FFF2-40B4-BE49-F238E27FC236}">
                <a16:creationId xmlns:a16="http://schemas.microsoft.com/office/drawing/2014/main" id="{8A0ACB13-097B-AB47-920B-BB40B62D6186}"/>
              </a:ext>
            </a:extLst>
          </p:cNvPr>
          <p:cNvSpPr/>
          <p:nvPr/>
        </p:nvSpPr>
        <p:spPr>
          <a:xfrm>
            <a:off x="6348247" y="5349766"/>
            <a:ext cx="1692167" cy="620110"/>
          </a:xfrm>
          <a:prstGeom prst="rect">
            <a:avLst/>
          </a:prstGeom>
          <a:noFill/>
          <a:ln w="38100" cap="flat" cmpd="sng" algn="ctr">
            <a:solidFill>
              <a:srgbClr val="0070C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algn="ctr"/>
            <a:endParaRPr lang="en-US"/>
          </a:p>
        </p:txBody>
      </p:sp>
      <p:sp>
        <p:nvSpPr>
          <p:cNvPr id="7" name="TextBox 6">
            <a:extLst>
              <a:ext uri="{FF2B5EF4-FFF2-40B4-BE49-F238E27FC236}">
                <a16:creationId xmlns:a16="http://schemas.microsoft.com/office/drawing/2014/main" id="{AED68459-009A-B943-8B3C-0AB0E0C4FE43}"/>
              </a:ext>
            </a:extLst>
          </p:cNvPr>
          <p:cNvSpPr txBox="1"/>
          <p:nvPr/>
        </p:nvSpPr>
        <p:spPr>
          <a:xfrm rot="13132484" flipV="1">
            <a:off x="4393326" y="4914780"/>
            <a:ext cx="693682" cy="307777"/>
          </a:xfrm>
          <a:prstGeom prst="rect">
            <a:avLst/>
          </a:prstGeom>
          <a:noFill/>
        </p:spPr>
        <p:txBody>
          <a:bodyPr wrap="square" rtlCol="0">
            <a:spAutoFit/>
          </a:bodyPr>
          <a:lstStyle/>
          <a:p>
            <a:r>
              <a:rPr lang="en-US" b="1" dirty="0"/>
              <a:t>State</a:t>
            </a:r>
          </a:p>
        </p:txBody>
      </p:sp>
      <p:sp>
        <p:nvSpPr>
          <p:cNvPr id="8" name="TextBox 7">
            <a:extLst>
              <a:ext uri="{FF2B5EF4-FFF2-40B4-BE49-F238E27FC236}">
                <a16:creationId xmlns:a16="http://schemas.microsoft.com/office/drawing/2014/main" id="{DA24BFF5-6B05-D64C-B906-4CF4F50E3898}"/>
              </a:ext>
            </a:extLst>
          </p:cNvPr>
          <p:cNvSpPr txBox="1"/>
          <p:nvPr/>
        </p:nvSpPr>
        <p:spPr>
          <a:xfrm rot="13132484" flipV="1">
            <a:off x="5270477" y="4983433"/>
            <a:ext cx="912457" cy="307777"/>
          </a:xfrm>
          <a:prstGeom prst="rect">
            <a:avLst/>
          </a:prstGeom>
          <a:noFill/>
        </p:spPr>
        <p:txBody>
          <a:bodyPr wrap="square" rtlCol="0">
            <a:spAutoFit/>
          </a:bodyPr>
          <a:lstStyle/>
          <a:p>
            <a:r>
              <a:rPr lang="en-US" b="1" dirty="0"/>
              <a:t>County</a:t>
            </a:r>
          </a:p>
        </p:txBody>
      </p:sp>
      <p:sp>
        <p:nvSpPr>
          <p:cNvPr id="9" name="TextBox 8">
            <a:extLst>
              <a:ext uri="{FF2B5EF4-FFF2-40B4-BE49-F238E27FC236}">
                <a16:creationId xmlns:a16="http://schemas.microsoft.com/office/drawing/2014/main" id="{EBDDBA0B-E343-2544-B678-1296A246198C}"/>
              </a:ext>
            </a:extLst>
          </p:cNvPr>
          <p:cNvSpPr txBox="1"/>
          <p:nvPr/>
        </p:nvSpPr>
        <p:spPr>
          <a:xfrm rot="13132484" flipV="1">
            <a:off x="6628999" y="4983432"/>
            <a:ext cx="912457" cy="307777"/>
          </a:xfrm>
          <a:prstGeom prst="rect">
            <a:avLst/>
          </a:prstGeom>
          <a:noFill/>
        </p:spPr>
        <p:txBody>
          <a:bodyPr wrap="square" rtlCol="0">
            <a:spAutoFit/>
          </a:bodyPr>
          <a:lstStyle/>
          <a:p>
            <a:r>
              <a:rPr lang="en-US" b="1" dirty="0"/>
              <a:t>Tract</a:t>
            </a:r>
          </a:p>
        </p:txBody>
      </p:sp>
    </p:spTree>
    <p:extLst>
      <p:ext uri="{BB962C8B-B14F-4D97-AF65-F5344CB8AC3E}">
        <p14:creationId xmlns:p14="http://schemas.microsoft.com/office/powerpoint/2010/main" val="1873939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ED50E6-75E4-BB21-3245-10E5B04BA324}"/>
              </a:ext>
            </a:extLst>
          </p:cNvPr>
          <p:cNvSpPr>
            <a:spLocks noGrp="1"/>
          </p:cNvSpPr>
          <p:nvPr>
            <p:ph type="body" idx="1"/>
          </p:nvPr>
        </p:nvSpPr>
        <p:spPr/>
        <p:txBody>
          <a:bodyPr/>
          <a:lstStyle/>
          <a:p>
            <a:r>
              <a:rPr lang="en-US" sz="2400" dirty="0">
                <a:solidFill>
                  <a:schemeClr val="tx1"/>
                </a:solidFill>
              </a:rPr>
              <a:t>Use local data clearing houses (e.g. </a:t>
            </a:r>
            <a:r>
              <a:rPr lang="en-US" sz="2400" dirty="0" err="1">
                <a:solidFill>
                  <a:schemeClr val="tx1"/>
                </a:solidFill>
              </a:rPr>
              <a:t>OpenData</a:t>
            </a:r>
            <a:r>
              <a:rPr lang="en-US" sz="2400" dirty="0">
                <a:solidFill>
                  <a:schemeClr val="tx1"/>
                </a:solidFill>
              </a:rPr>
              <a:t> Philly)</a:t>
            </a:r>
          </a:p>
          <a:p>
            <a:pPr lvl="1"/>
            <a:r>
              <a:rPr lang="en-US" sz="2400" dirty="0">
                <a:solidFill>
                  <a:schemeClr val="tx1"/>
                </a:solidFill>
              </a:rPr>
              <a:t>Many times data clearing houses like this will have shape file with basic census demographic data</a:t>
            </a:r>
          </a:p>
          <a:p>
            <a:r>
              <a:rPr lang="en-US" sz="2400" dirty="0">
                <a:solidFill>
                  <a:schemeClr val="tx1"/>
                </a:solidFill>
              </a:rPr>
              <a:t>Practice using Census.gov</a:t>
            </a:r>
          </a:p>
          <a:p>
            <a:pPr lvl="1"/>
            <a:r>
              <a:rPr lang="en-US" sz="2400" dirty="0">
                <a:solidFill>
                  <a:schemeClr val="tx1"/>
                </a:solidFill>
              </a:rPr>
              <a:t>Can be confusing, not a great user interface</a:t>
            </a:r>
          </a:p>
          <a:p>
            <a:r>
              <a:rPr lang="en-US" sz="2400" dirty="0">
                <a:solidFill>
                  <a:schemeClr val="tx1"/>
                </a:solidFill>
              </a:rPr>
              <a:t>Social Explorer</a:t>
            </a:r>
          </a:p>
          <a:p>
            <a:pPr lvl="1"/>
            <a:r>
              <a:rPr lang="en-US" sz="2400" dirty="0">
                <a:solidFill>
                  <a:schemeClr val="tx1"/>
                </a:solidFill>
              </a:rPr>
              <a:t>Much easier user interface, available in Pro Version to Bryn </a:t>
            </a:r>
            <a:r>
              <a:rPr lang="en-US" sz="2400" dirty="0" err="1">
                <a:solidFill>
                  <a:schemeClr val="tx1"/>
                </a:solidFill>
              </a:rPr>
              <a:t>Mawr</a:t>
            </a:r>
            <a:r>
              <a:rPr lang="en-US" sz="2400" dirty="0">
                <a:solidFill>
                  <a:schemeClr val="tx1"/>
                </a:solidFill>
              </a:rPr>
              <a:t>/Haverford Students</a:t>
            </a:r>
          </a:p>
          <a:p>
            <a:pPr lvl="1"/>
            <a:r>
              <a:rPr lang="en-US" sz="2400" dirty="0">
                <a:solidFill>
                  <a:schemeClr val="tx1"/>
                </a:solidFill>
              </a:rPr>
              <a:t>Download table data and join it to the appropriate </a:t>
            </a:r>
            <a:r>
              <a:rPr lang="en-US" sz="2400" dirty="0" err="1">
                <a:solidFill>
                  <a:schemeClr val="tx1"/>
                </a:solidFill>
              </a:rPr>
              <a:t>TigerLine</a:t>
            </a:r>
            <a:r>
              <a:rPr lang="en-US" sz="2400" dirty="0">
                <a:solidFill>
                  <a:schemeClr val="tx1"/>
                </a:solidFill>
              </a:rPr>
              <a:t> </a:t>
            </a:r>
            <a:r>
              <a:rPr lang="en-US" sz="2400" dirty="0" err="1">
                <a:solidFill>
                  <a:schemeClr val="tx1"/>
                </a:solidFill>
              </a:rPr>
              <a:t>shp</a:t>
            </a:r>
            <a:endParaRPr lang="en-US" sz="2400" dirty="0">
              <a:solidFill>
                <a:schemeClr val="tx1"/>
              </a:solidFill>
            </a:endParaRPr>
          </a:p>
          <a:p>
            <a:r>
              <a:rPr lang="en-US" sz="2400" dirty="0">
                <a:solidFill>
                  <a:schemeClr val="tx1"/>
                </a:solidFill>
              </a:rPr>
              <a:t>NHGIS (National Historical GIS)</a:t>
            </a:r>
          </a:p>
          <a:p>
            <a:r>
              <a:rPr lang="en-US" sz="2400" dirty="0">
                <a:solidFill>
                  <a:schemeClr val="tx1"/>
                </a:solidFill>
              </a:rPr>
              <a:t>Always, always ask a librarian if you’re totally stumped.</a:t>
            </a:r>
          </a:p>
        </p:txBody>
      </p:sp>
      <p:sp>
        <p:nvSpPr>
          <p:cNvPr id="3" name="Title 2">
            <a:extLst>
              <a:ext uri="{FF2B5EF4-FFF2-40B4-BE49-F238E27FC236}">
                <a16:creationId xmlns:a16="http://schemas.microsoft.com/office/drawing/2014/main" id="{7EDD3E65-9295-97CC-B90D-67F8A2BA7908}"/>
              </a:ext>
            </a:extLst>
          </p:cNvPr>
          <p:cNvSpPr>
            <a:spLocks noGrp="1"/>
          </p:cNvSpPr>
          <p:nvPr>
            <p:ph type="title"/>
          </p:nvPr>
        </p:nvSpPr>
        <p:spPr/>
        <p:txBody>
          <a:bodyPr/>
          <a:lstStyle/>
          <a:p>
            <a:r>
              <a:rPr lang="en-US" dirty="0">
                <a:highlight>
                  <a:srgbClr val="FFFF00"/>
                </a:highlight>
              </a:rPr>
              <a:t>Accessing Census Data for GIS</a:t>
            </a:r>
          </a:p>
        </p:txBody>
      </p:sp>
    </p:spTree>
    <p:extLst>
      <p:ext uri="{BB962C8B-B14F-4D97-AF65-F5344CB8AC3E}">
        <p14:creationId xmlns:p14="http://schemas.microsoft.com/office/powerpoint/2010/main" val="26773443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9F6BC6-798C-604C-A505-E82DBF95E898}"/>
              </a:ext>
            </a:extLst>
          </p:cNvPr>
          <p:cNvSpPr>
            <a:spLocks noGrp="1"/>
          </p:cNvSpPr>
          <p:nvPr>
            <p:ph type="body" idx="1"/>
          </p:nvPr>
        </p:nvSpPr>
        <p:spPr/>
        <p:txBody>
          <a:bodyPr/>
          <a:lstStyle/>
          <a:p>
            <a:r>
              <a:rPr lang="en-US" b="1" dirty="0"/>
              <a:t>Lab #3 Slim Lab Report</a:t>
            </a:r>
          </a:p>
          <a:p>
            <a:r>
              <a:rPr lang="en-US" b="1" dirty="0"/>
              <a:t>Objective</a:t>
            </a:r>
          </a:p>
          <a:p>
            <a:r>
              <a:rPr lang="en-US" sz="1600" dirty="0"/>
              <a:t>The objective of this assignment is to explore the distribution of poverty rate in southeast Pennsylvania as it relates to school districts.</a:t>
            </a:r>
          </a:p>
          <a:p>
            <a:r>
              <a:rPr lang="en-US" sz="1600" b="1" dirty="0"/>
              <a:t>Deliverables</a:t>
            </a:r>
          </a:p>
          <a:p>
            <a:r>
              <a:rPr lang="en-US" sz="1600" dirty="0"/>
              <a:t>Turn in a report addressing this objective. Refer back to your Lab Report Instructions for direction about the key sections of your report—introduction, methods, results, discussion, tables and figures, and summary of operations. </a:t>
            </a:r>
          </a:p>
          <a:p>
            <a:pPr lvl="1"/>
            <a:r>
              <a:rPr lang="en-US" sz="1600" dirty="0"/>
              <a:t>Your report must include a tract-level </a:t>
            </a:r>
            <a:r>
              <a:rPr lang="en-US" sz="1600" dirty="0" err="1"/>
              <a:t>chloropleth</a:t>
            </a:r>
            <a:r>
              <a:rPr lang="en-US" sz="1600" dirty="0"/>
              <a:t> map of the poverty rate (the percentage of persons living below the poverty line) in southeast Pennsylvania. </a:t>
            </a:r>
          </a:p>
          <a:p>
            <a:pPr lvl="1"/>
            <a:r>
              <a:rPr lang="en-US" sz="1600" dirty="0"/>
              <a:t>This tract-level map should also display school district boundaries. </a:t>
            </a:r>
          </a:p>
          <a:p>
            <a:pPr lvl="1"/>
            <a:r>
              <a:rPr lang="en-US" sz="1600" dirty="0"/>
              <a:t>Moreover, you should report the STFIDs of the tracts with the five highest poverty rates. Also, report the school districts that intersect these five tracts and include a map that identifies them.</a:t>
            </a:r>
          </a:p>
        </p:txBody>
      </p:sp>
      <p:sp>
        <p:nvSpPr>
          <p:cNvPr id="3" name="Title 2">
            <a:extLst>
              <a:ext uri="{FF2B5EF4-FFF2-40B4-BE49-F238E27FC236}">
                <a16:creationId xmlns:a16="http://schemas.microsoft.com/office/drawing/2014/main" id="{0E553388-2ABE-3F4C-8CA7-1302E87EB627}"/>
              </a:ext>
            </a:extLst>
          </p:cNvPr>
          <p:cNvSpPr>
            <a:spLocks noGrp="1"/>
          </p:cNvSpPr>
          <p:nvPr>
            <p:ph type="title"/>
          </p:nvPr>
        </p:nvSpPr>
        <p:spPr/>
        <p:txBody>
          <a:bodyPr/>
          <a:lstStyle/>
          <a:p>
            <a:r>
              <a:rPr lang="en-US" dirty="0"/>
              <a:t>Lab 3</a:t>
            </a:r>
          </a:p>
        </p:txBody>
      </p:sp>
    </p:spTree>
    <p:extLst>
      <p:ext uri="{BB962C8B-B14F-4D97-AF65-F5344CB8AC3E}">
        <p14:creationId xmlns:p14="http://schemas.microsoft.com/office/powerpoint/2010/main" val="24607358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49F6BC6-798C-604C-A505-E82DBF95E898}"/>
              </a:ext>
            </a:extLst>
          </p:cNvPr>
          <p:cNvSpPr>
            <a:spLocks noGrp="1"/>
          </p:cNvSpPr>
          <p:nvPr>
            <p:ph type="body" idx="1"/>
          </p:nvPr>
        </p:nvSpPr>
        <p:spPr/>
        <p:txBody>
          <a:bodyPr/>
          <a:lstStyle/>
          <a:p>
            <a:r>
              <a:rPr lang="en-US" sz="1600" b="1" dirty="0"/>
              <a:t>Getting Started</a:t>
            </a:r>
          </a:p>
          <a:p>
            <a:r>
              <a:rPr lang="en-US" sz="1600" dirty="0"/>
              <a:t>First, think through the analysis steps for this task. Which data layers or tables will you need? Make sure all of your files are in UTM projection.</a:t>
            </a:r>
          </a:p>
          <a:p>
            <a:r>
              <a:rPr lang="en-US" sz="1600" dirty="0"/>
              <a:t>Do you have all of the variables you need, or will you have to create new variables?</a:t>
            </a:r>
          </a:p>
          <a:p>
            <a:endParaRPr lang="en-US" sz="1600" dirty="0"/>
          </a:p>
          <a:p>
            <a:r>
              <a:rPr lang="en-US" sz="1600" b="1" dirty="0"/>
              <a:t>Hint:</a:t>
            </a:r>
            <a:r>
              <a:rPr lang="en-US" sz="1600" dirty="0"/>
              <a:t> The sf3_tracts file has information on poverty rate. The field P087001 encodes the number of</a:t>
            </a:r>
          </a:p>
          <a:p>
            <a:pPr marL="186262" indent="0">
              <a:buNone/>
            </a:pPr>
            <a:r>
              <a:rPr lang="en-US" sz="1600" dirty="0"/>
              <a:t>people for whom poverty status was checked. The field P087002 encodes the number of people with</a:t>
            </a:r>
          </a:p>
          <a:p>
            <a:pPr marL="186262" indent="0">
              <a:buNone/>
            </a:pPr>
            <a:r>
              <a:rPr lang="en-US" sz="1600" dirty="0"/>
              <a:t>income below the poverty level. Thus, the poverty rate for each tract can be calculated as:</a:t>
            </a:r>
          </a:p>
          <a:p>
            <a:pPr marL="186262" indent="0">
              <a:buNone/>
            </a:pPr>
            <a:r>
              <a:rPr lang="en-US" sz="1600" dirty="0"/>
              <a:t>P087002 (i.e. number of people with income below poverty line) divided by P087001 (i.e.</a:t>
            </a:r>
          </a:p>
          <a:p>
            <a:pPr marL="186262" indent="0">
              <a:buNone/>
            </a:pPr>
            <a:r>
              <a:rPr lang="en-US" sz="1600" dirty="0"/>
              <a:t>number of people for whom poverty status was checked) or (P087002/P087001).</a:t>
            </a:r>
          </a:p>
          <a:p>
            <a:r>
              <a:rPr lang="en-US" sz="1600" b="1" dirty="0"/>
              <a:t>Another hint:</a:t>
            </a:r>
            <a:r>
              <a:rPr lang="en-US" sz="1600" dirty="0"/>
              <a:t> Remember algebra - is it possible to divide by zero? In order to calculate a poverty rate,</a:t>
            </a:r>
          </a:p>
          <a:p>
            <a:pPr marL="186262" indent="0">
              <a:buNone/>
            </a:pPr>
            <a:r>
              <a:rPr lang="en-US" sz="1600" dirty="0"/>
              <a:t>you must first select those tracts for which the poverty level has been checked for at least 1 person</a:t>
            </a:r>
          </a:p>
          <a:p>
            <a:pPr marL="186262" indent="0">
              <a:buNone/>
            </a:pPr>
            <a:r>
              <a:rPr lang="en-US" sz="1600" dirty="0"/>
              <a:t>(P087001&gt;0)—you should get 980 records out of 994 total—then continue with your calculation.</a:t>
            </a:r>
          </a:p>
        </p:txBody>
      </p:sp>
      <p:sp>
        <p:nvSpPr>
          <p:cNvPr id="3" name="Title 2">
            <a:extLst>
              <a:ext uri="{FF2B5EF4-FFF2-40B4-BE49-F238E27FC236}">
                <a16:creationId xmlns:a16="http://schemas.microsoft.com/office/drawing/2014/main" id="{0E553388-2ABE-3F4C-8CA7-1302E87EB627}"/>
              </a:ext>
            </a:extLst>
          </p:cNvPr>
          <p:cNvSpPr>
            <a:spLocks noGrp="1"/>
          </p:cNvSpPr>
          <p:nvPr>
            <p:ph type="title"/>
          </p:nvPr>
        </p:nvSpPr>
        <p:spPr/>
        <p:txBody>
          <a:bodyPr/>
          <a:lstStyle/>
          <a:p>
            <a:r>
              <a:rPr lang="en-US" dirty="0"/>
              <a:t>Lab 3</a:t>
            </a:r>
          </a:p>
        </p:txBody>
      </p:sp>
    </p:spTree>
    <p:extLst>
      <p:ext uri="{BB962C8B-B14F-4D97-AF65-F5344CB8AC3E}">
        <p14:creationId xmlns:p14="http://schemas.microsoft.com/office/powerpoint/2010/main" val="124719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jpg">
            <a:extLst>
              <a:ext uri="{FF2B5EF4-FFF2-40B4-BE49-F238E27FC236}">
                <a16:creationId xmlns:a16="http://schemas.microsoft.com/office/drawing/2014/main" id="{B4C958AD-FE2B-71CB-B1B1-86EDA49F851D}"/>
              </a:ext>
            </a:extLst>
          </p:cNvPr>
          <p:cNvPicPr/>
          <p:nvPr/>
        </p:nvPicPr>
        <p:blipFill>
          <a:blip r:embed="rId2"/>
          <a:srcRect/>
          <a:stretch>
            <a:fillRect/>
          </a:stretch>
        </p:blipFill>
        <p:spPr>
          <a:xfrm>
            <a:off x="2415941" y="594360"/>
            <a:ext cx="7979343" cy="5669279"/>
          </a:xfrm>
          <a:prstGeom prst="rect">
            <a:avLst/>
          </a:prstGeom>
          <a:ln/>
        </p:spPr>
      </p:pic>
    </p:spTree>
    <p:extLst>
      <p:ext uri="{BB962C8B-B14F-4D97-AF65-F5344CB8AC3E}">
        <p14:creationId xmlns:p14="http://schemas.microsoft.com/office/powerpoint/2010/main" val="1392442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1.png">
            <a:extLst>
              <a:ext uri="{FF2B5EF4-FFF2-40B4-BE49-F238E27FC236}">
                <a16:creationId xmlns:a16="http://schemas.microsoft.com/office/drawing/2014/main" id="{5FDE8051-FC93-EA3A-BB48-27AD1A17101B}"/>
              </a:ext>
            </a:extLst>
          </p:cNvPr>
          <p:cNvPicPr/>
          <p:nvPr/>
        </p:nvPicPr>
        <p:blipFill>
          <a:blip r:embed="rId2"/>
          <a:srcRect l="22756" t="12442" r="17635" b="9966"/>
          <a:stretch>
            <a:fillRect/>
          </a:stretch>
        </p:blipFill>
        <p:spPr>
          <a:xfrm>
            <a:off x="3186112" y="1301432"/>
            <a:ext cx="5819775" cy="4255135"/>
          </a:xfrm>
          <a:prstGeom prst="rect">
            <a:avLst/>
          </a:prstGeom>
          <a:ln/>
        </p:spPr>
      </p:pic>
    </p:spTree>
    <p:extLst>
      <p:ext uri="{BB962C8B-B14F-4D97-AF65-F5344CB8AC3E}">
        <p14:creationId xmlns:p14="http://schemas.microsoft.com/office/powerpoint/2010/main" val="3949082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map of a neighborhood&#10;&#10;AI-generated content may be incorrect.">
            <a:extLst>
              <a:ext uri="{FF2B5EF4-FFF2-40B4-BE49-F238E27FC236}">
                <a16:creationId xmlns:a16="http://schemas.microsoft.com/office/drawing/2014/main" id="{0F2502F4-C369-79D2-4AD2-51ED21C78B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710" y="1636295"/>
            <a:ext cx="5575450" cy="3391149"/>
          </a:xfrm>
          <a:prstGeom prst="rect">
            <a:avLst/>
          </a:prstGeom>
        </p:spPr>
      </p:pic>
      <p:pic>
        <p:nvPicPr>
          <p:cNvPr id="3" name="Picture 2" descr="A map of a city&#10;&#10;AI-generated content may be incorrect.">
            <a:extLst>
              <a:ext uri="{FF2B5EF4-FFF2-40B4-BE49-F238E27FC236}">
                <a16:creationId xmlns:a16="http://schemas.microsoft.com/office/drawing/2014/main" id="{A29AFEE4-9C64-97A9-758E-6D9ABDE597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3947" y="1677184"/>
            <a:ext cx="4911725" cy="3350260"/>
          </a:xfrm>
          <a:prstGeom prst="rect">
            <a:avLst/>
          </a:prstGeom>
        </p:spPr>
      </p:pic>
    </p:spTree>
    <p:extLst>
      <p:ext uri="{BB962C8B-B14F-4D97-AF65-F5344CB8AC3E}">
        <p14:creationId xmlns:p14="http://schemas.microsoft.com/office/powerpoint/2010/main" val="1096955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1.png">
            <a:extLst>
              <a:ext uri="{FF2B5EF4-FFF2-40B4-BE49-F238E27FC236}">
                <a16:creationId xmlns:a16="http://schemas.microsoft.com/office/drawing/2014/main" id="{1A2A208F-397F-04B4-3D1F-34A187F81AD8}"/>
              </a:ext>
            </a:extLst>
          </p:cNvPr>
          <p:cNvPicPr/>
          <p:nvPr/>
        </p:nvPicPr>
        <p:blipFill>
          <a:blip r:embed="rId2"/>
          <a:srcRect/>
          <a:stretch>
            <a:fillRect/>
          </a:stretch>
        </p:blipFill>
        <p:spPr>
          <a:xfrm>
            <a:off x="4360244" y="1405288"/>
            <a:ext cx="3888607" cy="3804385"/>
          </a:xfrm>
          <a:prstGeom prst="rect">
            <a:avLst/>
          </a:prstGeom>
          <a:ln/>
        </p:spPr>
      </p:pic>
    </p:spTree>
    <p:extLst>
      <p:ext uri="{BB962C8B-B14F-4D97-AF65-F5344CB8AC3E}">
        <p14:creationId xmlns:p14="http://schemas.microsoft.com/office/powerpoint/2010/main" val="3656127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9C5B7E9-8A49-A541-BE0D-13972755B97E}"/>
              </a:ext>
            </a:extLst>
          </p:cNvPr>
          <p:cNvSpPr>
            <a:spLocks noGrp="1"/>
          </p:cNvSpPr>
          <p:nvPr>
            <p:ph type="body" idx="1"/>
          </p:nvPr>
        </p:nvSpPr>
        <p:spPr>
          <a:xfrm>
            <a:off x="960000" y="1451842"/>
            <a:ext cx="10272000" cy="4524887"/>
          </a:xfrm>
        </p:spPr>
        <p:txBody>
          <a:bodyPr/>
          <a:lstStyle/>
          <a:p>
            <a:pPr marL="342900" marR="0" lvl="0" indent="-342900">
              <a:lnSpc>
                <a:spcPct val="115000"/>
              </a:lnSpc>
              <a:spcBef>
                <a:spcPts val="0"/>
              </a:spcBef>
              <a:spcAft>
                <a:spcPts val="0"/>
              </a:spcAft>
              <a:buFont typeface="Symbol" pitchFamily="2" charset="2"/>
              <a:buChar char=""/>
            </a:pPr>
            <a:r>
              <a:rPr lang="en-US" sz="2000" b="1" i="1" dirty="0">
                <a:solidFill>
                  <a:schemeClr val="tx1"/>
                </a:solidFill>
                <a:effectLst/>
                <a:latin typeface="Calibri" panose="020F0502020204030204" pitchFamily="34" charset="0"/>
                <a:ea typeface="Cambria" panose="02040503050406030204" pitchFamily="18" charset="0"/>
                <a:cs typeface="Times New Roman" panose="02020603050405020304" pitchFamily="18" charset="0"/>
              </a:rPr>
              <a:t>Show only what’s necessary/helps tell the story</a:t>
            </a:r>
          </a:p>
          <a:p>
            <a:pPr marL="952485" lvl="1" indent="-342900">
              <a:buFont typeface="Symbol" pitchFamily="2" charset="2"/>
              <a:buChar char=""/>
            </a:pPr>
            <a:r>
              <a:rPr lang="en-US" sz="2000" dirty="0">
                <a:solidFill>
                  <a:schemeClr val="tx1"/>
                </a:solidFill>
                <a:effectLst/>
                <a:latin typeface="Calibri" panose="020F0502020204030204" pitchFamily="34" charset="0"/>
                <a:ea typeface="Cambria" panose="02040503050406030204" pitchFamily="18" charset="0"/>
                <a:cs typeface="Times New Roman" panose="02020603050405020304" pitchFamily="18" charset="0"/>
              </a:rPr>
              <a:t>Do you need to sho</a:t>
            </a:r>
            <a:r>
              <a:rPr lang="en-US" sz="2000" dirty="0">
                <a:solidFill>
                  <a:schemeClr val="tx1"/>
                </a:solidFill>
                <a:latin typeface="Calibri" panose="020F0502020204030204" pitchFamily="34" charset="0"/>
                <a:ea typeface="Cambria" panose="02040503050406030204" pitchFamily="18" charset="0"/>
                <a:cs typeface="Times New Roman" panose="02020603050405020304" pitchFamily="18" charset="0"/>
              </a:rPr>
              <a:t>w all the counties, roads, and streams? Which are important to telling your story, which are superfluous? </a:t>
            </a:r>
            <a:endParaRPr lang="en-US" sz="2000" dirty="0">
              <a:solidFill>
                <a:schemeClr val="tx1"/>
              </a:solidFill>
              <a:effectLst/>
              <a:latin typeface="Calibri" panose="020F0502020204030204" pitchFamily="34" charset="0"/>
              <a:ea typeface="Cambria" panose="02040503050406030204" pitchFamily="18" charset="0"/>
              <a:cs typeface="Times New Roman" panose="02020603050405020304" pitchFamily="18" charset="0"/>
            </a:endParaRPr>
          </a:p>
          <a:p>
            <a:pPr marL="342900" marR="0" lvl="0" indent="-342900">
              <a:lnSpc>
                <a:spcPct val="115000"/>
              </a:lnSpc>
              <a:spcBef>
                <a:spcPts val="0"/>
              </a:spcBef>
              <a:spcAft>
                <a:spcPts val="0"/>
              </a:spcAft>
              <a:buFont typeface="Symbol" pitchFamily="2" charset="2"/>
              <a:buChar char=""/>
            </a:pPr>
            <a:r>
              <a:rPr lang="en-US" sz="2000" b="1" i="1" dirty="0">
                <a:solidFill>
                  <a:schemeClr val="tx1"/>
                </a:solidFill>
                <a:effectLst/>
                <a:latin typeface="Calibri" panose="020F0502020204030204" pitchFamily="34" charset="0"/>
                <a:ea typeface="Cambria" panose="02040503050406030204" pitchFamily="18" charset="0"/>
                <a:cs typeface="Times New Roman" panose="02020603050405020304" pitchFamily="18" charset="0"/>
              </a:rPr>
              <a:t>Possible ways of doing this</a:t>
            </a:r>
          </a:p>
          <a:p>
            <a:pPr marL="952485" lvl="1" indent="-342900">
              <a:buFont typeface="Symbol" pitchFamily="2" charset="2"/>
              <a:buChar char=""/>
            </a:pPr>
            <a:r>
              <a:rPr lang="en-US" sz="1800" b="1" i="1" dirty="0">
                <a:solidFill>
                  <a:schemeClr val="tx1"/>
                </a:solidFill>
                <a:latin typeface="Calibri" panose="020F0502020204030204" pitchFamily="34" charset="0"/>
                <a:ea typeface="Cambria" panose="02040503050406030204" pitchFamily="18" charset="0"/>
                <a:cs typeface="Times New Roman" panose="02020603050405020304" pitchFamily="18" charset="0"/>
              </a:rPr>
              <a:t>Exclude layers you don’t need</a:t>
            </a:r>
            <a:endParaRPr lang="en-US" sz="1800" b="1" i="1" dirty="0">
              <a:solidFill>
                <a:schemeClr val="tx1"/>
              </a:solidFill>
              <a:effectLst/>
              <a:latin typeface="Calibri" panose="020F0502020204030204" pitchFamily="34" charset="0"/>
              <a:ea typeface="Cambria" panose="02040503050406030204" pitchFamily="18" charset="0"/>
              <a:cs typeface="Times New Roman" panose="02020603050405020304" pitchFamily="18" charset="0"/>
            </a:endParaRPr>
          </a:p>
          <a:p>
            <a:pPr marL="952485" lvl="1" indent="-342900">
              <a:buFont typeface="Symbol" pitchFamily="2" charset="2"/>
              <a:buChar char=""/>
            </a:pPr>
            <a:r>
              <a:rPr lang="en-US" sz="1800" b="1" i="1" dirty="0">
                <a:solidFill>
                  <a:schemeClr val="tx1"/>
                </a:solidFill>
                <a:effectLst/>
                <a:latin typeface="Calibri" panose="020F0502020204030204" pitchFamily="34" charset="0"/>
                <a:ea typeface="Cambria" panose="02040503050406030204" pitchFamily="18" charset="0"/>
                <a:cs typeface="Times New Roman" panose="02020603050405020304" pitchFamily="18" charset="0"/>
              </a:rPr>
              <a:t>Cover areas you don’t want to see with white:</a:t>
            </a:r>
            <a:r>
              <a:rPr lang="en-US" sz="1800" dirty="0">
                <a:solidFill>
                  <a:schemeClr val="tx1"/>
                </a:solidFill>
                <a:effectLst/>
                <a:latin typeface="Calibri" panose="020F0502020204030204" pitchFamily="34" charset="0"/>
                <a:ea typeface="Cambria" panose="02040503050406030204" pitchFamily="18" charset="0"/>
                <a:cs typeface="Times New Roman" panose="02020603050405020304" pitchFamily="18" charset="0"/>
              </a:rPr>
              <a:t> Add counties file to your map&gt;Properties&gt;Symbology&gt;Make Phila county clear and all other counties white with no outline for all</a:t>
            </a:r>
            <a:endParaRPr lang="en-US" sz="1800" dirty="0">
              <a:solidFill>
                <a:schemeClr val="tx1"/>
              </a:solidFill>
              <a:latin typeface="Cambria" panose="02040503050406030204" pitchFamily="18" charset="0"/>
              <a:ea typeface="Cambria" panose="02040503050406030204" pitchFamily="18" charset="0"/>
              <a:cs typeface="Times New Roman" panose="02020603050405020304" pitchFamily="18" charset="0"/>
            </a:endParaRPr>
          </a:p>
          <a:p>
            <a:pPr marL="952485" lvl="1" indent="-342900">
              <a:buFont typeface="Symbol" pitchFamily="2" charset="2"/>
              <a:buChar char=""/>
            </a:pPr>
            <a:r>
              <a:rPr lang="en-US" sz="1800" b="1" i="1" dirty="0">
                <a:solidFill>
                  <a:schemeClr val="tx1"/>
                </a:solidFill>
                <a:effectLst/>
                <a:latin typeface="Calibri" panose="020F0502020204030204" pitchFamily="34" charset="0"/>
                <a:ea typeface="Cambria" panose="02040503050406030204" pitchFamily="18" charset="0"/>
              </a:rPr>
              <a:t>Clip Data Frame:</a:t>
            </a:r>
            <a:r>
              <a:rPr lang="en-US" sz="1800" dirty="0">
                <a:solidFill>
                  <a:schemeClr val="tx1"/>
                </a:solidFill>
                <a:effectLst/>
                <a:latin typeface="Calibri" panose="020F0502020204030204" pitchFamily="34" charset="0"/>
                <a:ea typeface="Cambria" panose="02040503050406030204" pitchFamily="18" charset="0"/>
              </a:rPr>
              <a:t> In Layout View – Right Click data frame to get Data Frame Properties&gt;Data Frame tab&gt;Clip Options – Clip to shape – Specify shape&gt;Outline of Features – select layer</a:t>
            </a:r>
            <a:r>
              <a:rPr lang="en-US" sz="1800" dirty="0">
                <a:solidFill>
                  <a:schemeClr val="tx1"/>
                </a:solidFill>
                <a:effectLst/>
              </a:rPr>
              <a:t> </a:t>
            </a:r>
          </a:p>
          <a:p>
            <a:pPr marL="952485" lvl="1" indent="-342900">
              <a:buFont typeface="Symbol" pitchFamily="2" charset="2"/>
              <a:buChar char=""/>
            </a:pPr>
            <a:r>
              <a:rPr lang="en-US" sz="1800" b="1" i="1" dirty="0">
                <a:solidFill>
                  <a:schemeClr val="tx1"/>
                </a:solidFill>
              </a:rPr>
              <a:t>Create a layer from selected features</a:t>
            </a:r>
            <a:r>
              <a:rPr lang="en-US" sz="1800" b="1" dirty="0">
                <a:solidFill>
                  <a:schemeClr val="tx1"/>
                </a:solidFill>
              </a:rPr>
              <a:t>: </a:t>
            </a:r>
            <a:r>
              <a:rPr lang="en-US" sz="1800" dirty="0">
                <a:solidFill>
                  <a:schemeClr val="tx1"/>
                </a:solidFill>
              </a:rPr>
              <a:t>Right click the layer with the feature or features you want to show&gt;Selection&gt;Make layer from selected feature&gt;Give it a new name that makes sense</a:t>
            </a:r>
            <a:endParaRPr lang="en-US" sz="1800" b="1" dirty="0">
              <a:solidFill>
                <a:schemeClr val="tx1"/>
              </a:solidFill>
            </a:endParaRPr>
          </a:p>
          <a:p>
            <a:endParaRPr lang="en-US" dirty="0"/>
          </a:p>
        </p:txBody>
      </p:sp>
      <p:sp>
        <p:nvSpPr>
          <p:cNvPr id="4" name="Title 3">
            <a:extLst>
              <a:ext uri="{FF2B5EF4-FFF2-40B4-BE49-F238E27FC236}">
                <a16:creationId xmlns:a16="http://schemas.microsoft.com/office/drawing/2014/main" id="{130ED1DD-BD30-1E4E-80DF-FB94A185DF47}"/>
              </a:ext>
            </a:extLst>
          </p:cNvPr>
          <p:cNvSpPr>
            <a:spLocks noGrp="1"/>
          </p:cNvSpPr>
          <p:nvPr>
            <p:ph type="title"/>
          </p:nvPr>
        </p:nvSpPr>
        <p:spPr/>
        <p:txBody>
          <a:bodyPr/>
          <a:lstStyle/>
          <a:p>
            <a:r>
              <a:rPr lang="en-US" dirty="0"/>
              <a:t>General Thoughts</a:t>
            </a:r>
          </a:p>
        </p:txBody>
      </p:sp>
    </p:spTree>
    <p:extLst>
      <p:ext uri="{BB962C8B-B14F-4D97-AF65-F5344CB8AC3E}">
        <p14:creationId xmlns:p14="http://schemas.microsoft.com/office/powerpoint/2010/main" val="3717378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9C5B7E9-8A49-A541-BE0D-13972755B97E}"/>
              </a:ext>
            </a:extLst>
          </p:cNvPr>
          <p:cNvSpPr>
            <a:spLocks noGrp="1"/>
          </p:cNvSpPr>
          <p:nvPr>
            <p:ph type="body" idx="1"/>
          </p:nvPr>
        </p:nvSpPr>
        <p:spPr>
          <a:xfrm>
            <a:off x="960000" y="1451842"/>
            <a:ext cx="10272000" cy="4524887"/>
          </a:xfrm>
        </p:spPr>
        <p:txBody>
          <a:bodyPr/>
          <a:lstStyle/>
          <a:p>
            <a:pPr marL="342900" marR="0" lvl="0" indent="-342900">
              <a:lnSpc>
                <a:spcPct val="115000"/>
              </a:lnSpc>
              <a:spcBef>
                <a:spcPts val="0"/>
              </a:spcBef>
              <a:spcAft>
                <a:spcPts val="0"/>
              </a:spcAft>
              <a:buFont typeface="Symbol" pitchFamily="2" charset="2"/>
              <a:buChar char=""/>
            </a:pPr>
            <a:r>
              <a:rPr lang="en-US" sz="2000" b="1" i="1" dirty="0">
                <a:solidFill>
                  <a:schemeClr val="tx1"/>
                </a:solidFill>
                <a:latin typeface="Calibri" panose="020F0502020204030204" pitchFamily="34" charset="0"/>
                <a:ea typeface="Cambria" panose="02040503050406030204" pitchFamily="18" charset="0"/>
                <a:cs typeface="Times New Roman" panose="02020603050405020304" pitchFamily="18" charset="0"/>
              </a:rPr>
              <a:t>Group important features using color</a:t>
            </a:r>
            <a:endParaRPr lang="en-US" sz="2000" b="1" i="1" dirty="0">
              <a:solidFill>
                <a:schemeClr val="tx1"/>
              </a:solidFill>
              <a:effectLst/>
              <a:latin typeface="Calibri" panose="020F0502020204030204" pitchFamily="34" charset="0"/>
              <a:ea typeface="Cambria" panose="02040503050406030204" pitchFamily="18" charset="0"/>
              <a:cs typeface="Times New Roman" panose="02020603050405020304" pitchFamily="18" charset="0"/>
            </a:endParaRPr>
          </a:p>
          <a:p>
            <a:r>
              <a:rPr lang="en-US" dirty="0">
                <a:solidFill>
                  <a:schemeClr val="tx1"/>
                </a:solidFill>
              </a:rPr>
              <a:t>Showing all the features using different colors can make it difficult for us to know what is important. Visually prioritize the most important features </a:t>
            </a:r>
            <a:r>
              <a:rPr lang="en-US" dirty="0" err="1">
                <a:solidFill>
                  <a:schemeClr val="tx1"/>
                </a:solidFill>
              </a:rPr>
              <a:t>eg.</a:t>
            </a:r>
            <a:r>
              <a:rPr lang="en-US" dirty="0">
                <a:solidFill>
                  <a:schemeClr val="tx1"/>
                </a:solidFill>
              </a:rPr>
              <a:t> give neighborhoods a color that corresponds to the stream they boarder.</a:t>
            </a:r>
          </a:p>
          <a:p>
            <a:r>
              <a:rPr lang="en-US" b="1" dirty="0">
                <a:solidFill>
                  <a:schemeClr val="tx1"/>
                </a:solidFill>
              </a:rPr>
              <a:t>Think about extent</a:t>
            </a:r>
          </a:p>
          <a:p>
            <a:pPr lvl="1"/>
            <a:r>
              <a:rPr lang="en-US" dirty="0">
                <a:solidFill>
                  <a:schemeClr val="tx1"/>
                </a:solidFill>
              </a:rPr>
              <a:t>How much do you need to show to be effective? How much is too much? How much is too little? Do you need to see neighboring counties? </a:t>
            </a:r>
          </a:p>
          <a:p>
            <a:endParaRPr lang="en-US" dirty="0">
              <a:solidFill>
                <a:schemeClr val="tx1"/>
              </a:solidFill>
            </a:endParaRPr>
          </a:p>
        </p:txBody>
      </p:sp>
      <p:sp>
        <p:nvSpPr>
          <p:cNvPr id="4" name="Title 3">
            <a:extLst>
              <a:ext uri="{FF2B5EF4-FFF2-40B4-BE49-F238E27FC236}">
                <a16:creationId xmlns:a16="http://schemas.microsoft.com/office/drawing/2014/main" id="{130ED1DD-BD30-1E4E-80DF-FB94A185DF47}"/>
              </a:ext>
            </a:extLst>
          </p:cNvPr>
          <p:cNvSpPr>
            <a:spLocks noGrp="1"/>
          </p:cNvSpPr>
          <p:nvPr>
            <p:ph type="title"/>
          </p:nvPr>
        </p:nvSpPr>
        <p:spPr/>
        <p:txBody>
          <a:bodyPr/>
          <a:lstStyle/>
          <a:p>
            <a:r>
              <a:rPr lang="en-US" dirty="0"/>
              <a:t>General Thoughts</a:t>
            </a:r>
          </a:p>
        </p:txBody>
      </p:sp>
    </p:spTree>
    <p:extLst>
      <p:ext uri="{BB962C8B-B14F-4D97-AF65-F5344CB8AC3E}">
        <p14:creationId xmlns:p14="http://schemas.microsoft.com/office/powerpoint/2010/main" val="750665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Spatial and Attribute Data</a:t>
            </a:r>
          </a:p>
        </p:txBody>
      </p:sp>
      <p:sp>
        <p:nvSpPr>
          <p:cNvPr id="3" name="Content Placeholder 2"/>
          <p:cNvSpPr>
            <a:spLocks noGrp="1"/>
          </p:cNvSpPr>
          <p:nvPr>
            <p:ph sz="half" idx="4294967295"/>
          </p:nvPr>
        </p:nvSpPr>
        <p:spPr>
          <a:xfrm>
            <a:off x="666617" y="3026630"/>
            <a:ext cx="4827588" cy="2844800"/>
          </a:xfrm>
        </p:spPr>
        <p:txBody>
          <a:bodyPr>
            <a:noAutofit/>
          </a:bodyPr>
          <a:lstStyle/>
          <a:p>
            <a:r>
              <a:rPr lang="en-US" sz="2400" dirty="0"/>
              <a:t>Coordinate information that describes the geometry of the object</a:t>
            </a:r>
          </a:p>
        </p:txBody>
      </p:sp>
      <p:sp>
        <p:nvSpPr>
          <p:cNvPr id="8" name="Text Placeholder 7"/>
          <p:cNvSpPr>
            <a:spLocks noGrp="1"/>
          </p:cNvSpPr>
          <p:nvPr>
            <p:ph type="body" sz="quarter" idx="4294967295"/>
          </p:nvPr>
        </p:nvSpPr>
        <p:spPr>
          <a:xfrm>
            <a:off x="6378093" y="2478332"/>
            <a:ext cx="4827587" cy="576263"/>
          </a:xfrm>
        </p:spPr>
        <p:txBody>
          <a:bodyPr/>
          <a:lstStyle/>
          <a:p>
            <a:r>
              <a:rPr lang="en-US" b="1" dirty="0"/>
              <a:t>Attribute data</a:t>
            </a:r>
          </a:p>
        </p:txBody>
      </p:sp>
      <p:sp>
        <p:nvSpPr>
          <p:cNvPr id="9" name="Content Placeholder 8"/>
          <p:cNvSpPr>
            <a:spLocks noGrp="1"/>
          </p:cNvSpPr>
          <p:nvPr>
            <p:ph sz="quarter" idx="4294967295"/>
          </p:nvPr>
        </p:nvSpPr>
        <p:spPr>
          <a:xfrm>
            <a:off x="6378093" y="2911597"/>
            <a:ext cx="4824412" cy="2854325"/>
          </a:xfrm>
        </p:spPr>
        <p:txBody>
          <a:bodyPr>
            <a:normAutofit/>
          </a:bodyPr>
          <a:lstStyle/>
          <a:p>
            <a:r>
              <a:rPr lang="en-US" sz="2400" dirty="0"/>
              <a:t>Non-spatial characteristics of each cartographic object</a:t>
            </a:r>
          </a:p>
          <a:p>
            <a:pPr lvl="1"/>
            <a:r>
              <a:rPr lang="en-US" sz="2000" dirty="0"/>
              <a:t>e.g. name, total population and median household income of each census tract</a:t>
            </a:r>
          </a:p>
          <a:p>
            <a:endParaRPr lang="en-US" sz="2000" dirty="0"/>
          </a:p>
        </p:txBody>
      </p:sp>
      <p:sp>
        <p:nvSpPr>
          <p:cNvPr id="10" name="Content Placeholder 2"/>
          <p:cNvSpPr txBox="1">
            <a:spLocks/>
          </p:cNvSpPr>
          <p:nvPr/>
        </p:nvSpPr>
        <p:spPr>
          <a:xfrm>
            <a:off x="666617" y="1539487"/>
            <a:ext cx="10539063" cy="730516"/>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indent="0">
              <a:buNone/>
            </a:pPr>
            <a:r>
              <a:rPr lang="en-US" sz="2800" dirty="0"/>
              <a:t>Data in a GIS are often split into </a:t>
            </a:r>
            <a:r>
              <a:rPr lang="en-US" sz="2800" b="1" dirty="0"/>
              <a:t>two</a:t>
            </a:r>
            <a:r>
              <a:rPr lang="en-US" sz="2800" dirty="0"/>
              <a:t> components</a:t>
            </a:r>
          </a:p>
        </p:txBody>
      </p:sp>
      <p:sp>
        <p:nvSpPr>
          <p:cNvPr id="12" name="Text Placeholder 7">
            <a:extLst>
              <a:ext uri="{FF2B5EF4-FFF2-40B4-BE49-F238E27FC236}">
                <a16:creationId xmlns:a16="http://schemas.microsoft.com/office/drawing/2014/main" id="{D22AB698-6A22-6D18-2CF2-B17DAFAABB21}"/>
              </a:ext>
            </a:extLst>
          </p:cNvPr>
          <p:cNvSpPr txBox="1">
            <a:spLocks/>
          </p:cNvSpPr>
          <p:nvPr/>
        </p:nvSpPr>
        <p:spPr>
          <a:xfrm>
            <a:off x="666617" y="2450367"/>
            <a:ext cx="4827587" cy="57626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eaLnBrk="1" hangingPunct="1">
              <a:lnSpc>
                <a:spcPct val="100000"/>
              </a:lnSpc>
              <a:spcBef>
                <a:spcPts val="0"/>
              </a:spcBef>
              <a:spcAft>
                <a:spcPts val="0"/>
              </a:spcAft>
              <a:buClr>
                <a:schemeClr val="dk2"/>
              </a:buClr>
              <a:buSzPts val="1400"/>
              <a:buFont typeface="Roboto"/>
              <a:buChar char="●"/>
              <a:defRPr sz="1867" b="0" i="0" u="none" strike="noStrike" cap="none">
                <a:solidFill>
                  <a:schemeClr val="dk2"/>
                </a:solidFill>
                <a:latin typeface="Roboto"/>
                <a:ea typeface="Roboto"/>
                <a:cs typeface="Roboto"/>
                <a:sym typeface="Roboto"/>
              </a:defRPr>
            </a:lvl1pPr>
            <a:lvl2pPr marL="914400" marR="0" lvl="1" indent="-317500" algn="l" rtl="0" eaLnBrk="1" hangingPunct="1">
              <a:lnSpc>
                <a:spcPct val="100000"/>
              </a:lnSpc>
              <a:spcBef>
                <a:spcPts val="1600"/>
              </a:spcBef>
              <a:spcAft>
                <a:spcPts val="0"/>
              </a:spcAft>
              <a:buClr>
                <a:schemeClr val="dk2"/>
              </a:buClr>
              <a:buSzPts val="1400"/>
              <a:buFont typeface="Roboto"/>
              <a:buChar char="○"/>
              <a:defRPr sz="1867" b="0" i="0" u="none" strike="noStrike" cap="none">
                <a:solidFill>
                  <a:schemeClr val="dk2"/>
                </a:solidFill>
                <a:latin typeface="Roboto"/>
                <a:ea typeface="Roboto"/>
                <a:cs typeface="Roboto"/>
                <a:sym typeface="Roboto"/>
              </a:defRPr>
            </a:lvl2pPr>
            <a:lvl3pPr marL="1371600" marR="0" lvl="2" indent="-317500" algn="l" rtl="0" eaLnBrk="1" hangingPunct="1">
              <a:lnSpc>
                <a:spcPct val="100000"/>
              </a:lnSpc>
              <a:spcBef>
                <a:spcPts val="1600"/>
              </a:spcBef>
              <a:spcAft>
                <a:spcPts val="0"/>
              </a:spcAft>
              <a:buClr>
                <a:schemeClr val="dk2"/>
              </a:buClr>
              <a:buSzPts val="1400"/>
              <a:buFont typeface="Roboto"/>
              <a:buChar char="■"/>
              <a:defRPr sz="1867" b="0" i="0" u="none" strike="noStrike" cap="none">
                <a:solidFill>
                  <a:schemeClr val="dk2"/>
                </a:solidFill>
                <a:latin typeface="Roboto"/>
                <a:ea typeface="Roboto"/>
                <a:cs typeface="Roboto"/>
                <a:sym typeface="Roboto"/>
              </a:defRPr>
            </a:lvl3pPr>
            <a:lvl4pPr marL="1828800" marR="0" lvl="3" indent="-317500" algn="l" rtl="0" eaLnBrk="1" hangingPunct="1">
              <a:lnSpc>
                <a:spcPct val="100000"/>
              </a:lnSpc>
              <a:spcBef>
                <a:spcPts val="1600"/>
              </a:spcBef>
              <a:spcAft>
                <a:spcPts val="0"/>
              </a:spcAft>
              <a:buClr>
                <a:schemeClr val="dk2"/>
              </a:buClr>
              <a:buSzPts val="1400"/>
              <a:buFont typeface="Roboto"/>
              <a:buChar char="●"/>
              <a:defRPr sz="1867" b="0" i="0" u="none" strike="noStrike" cap="none">
                <a:solidFill>
                  <a:schemeClr val="dk2"/>
                </a:solidFill>
                <a:latin typeface="Roboto"/>
                <a:ea typeface="Roboto"/>
                <a:cs typeface="Roboto"/>
                <a:sym typeface="Roboto"/>
              </a:defRPr>
            </a:lvl4pPr>
            <a:lvl5pPr marL="2286000" marR="0" lvl="4" indent="-317500" algn="l" rtl="0" eaLnBrk="1" hangingPunct="1">
              <a:lnSpc>
                <a:spcPct val="100000"/>
              </a:lnSpc>
              <a:spcBef>
                <a:spcPts val="1600"/>
              </a:spcBef>
              <a:spcAft>
                <a:spcPts val="0"/>
              </a:spcAft>
              <a:buClr>
                <a:schemeClr val="dk2"/>
              </a:buClr>
              <a:buSzPts val="1400"/>
              <a:buFont typeface="Roboto"/>
              <a:buChar char="○"/>
              <a:defRPr sz="1867" b="0" i="0" u="none" strike="noStrike" cap="none">
                <a:solidFill>
                  <a:schemeClr val="dk2"/>
                </a:solidFill>
                <a:latin typeface="Roboto"/>
                <a:ea typeface="Roboto"/>
                <a:cs typeface="Roboto"/>
                <a:sym typeface="Roboto"/>
              </a:defRPr>
            </a:lvl5pPr>
            <a:lvl6pPr marL="2743200" marR="0" lvl="5" indent="-317500" algn="l" rtl="0" eaLnBrk="1" hangingPunct="1">
              <a:lnSpc>
                <a:spcPct val="100000"/>
              </a:lnSpc>
              <a:spcBef>
                <a:spcPts val="1600"/>
              </a:spcBef>
              <a:spcAft>
                <a:spcPts val="0"/>
              </a:spcAft>
              <a:buClr>
                <a:schemeClr val="dk2"/>
              </a:buClr>
              <a:buSzPts val="1400"/>
              <a:buFont typeface="Roboto"/>
              <a:buChar char="■"/>
              <a:defRPr sz="1867" b="0" i="0" u="none" strike="noStrike" cap="none">
                <a:solidFill>
                  <a:schemeClr val="dk2"/>
                </a:solidFill>
                <a:latin typeface="Roboto"/>
                <a:ea typeface="Roboto"/>
                <a:cs typeface="Roboto"/>
                <a:sym typeface="Roboto"/>
              </a:defRPr>
            </a:lvl6pPr>
            <a:lvl7pPr marL="3200400" marR="0" lvl="6" indent="-317500" algn="l" rtl="0" eaLnBrk="1" hangingPunct="1">
              <a:lnSpc>
                <a:spcPct val="100000"/>
              </a:lnSpc>
              <a:spcBef>
                <a:spcPts val="1600"/>
              </a:spcBef>
              <a:spcAft>
                <a:spcPts val="0"/>
              </a:spcAft>
              <a:buClr>
                <a:schemeClr val="dk2"/>
              </a:buClr>
              <a:buSzPts val="1400"/>
              <a:buFont typeface="Roboto"/>
              <a:buChar char="●"/>
              <a:defRPr sz="1867" b="0" i="0" u="none" strike="noStrike" cap="none">
                <a:solidFill>
                  <a:schemeClr val="dk2"/>
                </a:solidFill>
                <a:latin typeface="Roboto"/>
                <a:ea typeface="Roboto"/>
                <a:cs typeface="Roboto"/>
                <a:sym typeface="Roboto"/>
              </a:defRPr>
            </a:lvl7pPr>
            <a:lvl8pPr marL="3657600" marR="0" lvl="7" indent="-317500" algn="l" rtl="0" eaLnBrk="1" hangingPunct="1">
              <a:lnSpc>
                <a:spcPct val="100000"/>
              </a:lnSpc>
              <a:spcBef>
                <a:spcPts val="1600"/>
              </a:spcBef>
              <a:spcAft>
                <a:spcPts val="0"/>
              </a:spcAft>
              <a:buClr>
                <a:schemeClr val="dk2"/>
              </a:buClr>
              <a:buSzPts val="1400"/>
              <a:buFont typeface="Roboto"/>
              <a:buChar char="○"/>
              <a:defRPr sz="1867" b="0" i="0" u="none" strike="noStrike" cap="none">
                <a:solidFill>
                  <a:schemeClr val="dk2"/>
                </a:solidFill>
                <a:latin typeface="Roboto"/>
                <a:ea typeface="Roboto"/>
                <a:cs typeface="Roboto"/>
                <a:sym typeface="Roboto"/>
              </a:defRPr>
            </a:lvl8pPr>
            <a:lvl9pPr marL="4114800" marR="0" lvl="8" indent="-317500" algn="l" rtl="0" eaLnBrk="1" hangingPunct="1">
              <a:lnSpc>
                <a:spcPct val="100000"/>
              </a:lnSpc>
              <a:spcBef>
                <a:spcPts val="1600"/>
              </a:spcBef>
              <a:spcAft>
                <a:spcPts val="1600"/>
              </a:spcAft>
              <a:buClr>
                <a:schemeClr val="dk2"/>
              </a:buClr>
              <a:buSzPts val="1400"/>
              <a:buFont typeface="Roboto"/>
              <a:buChar char="■"/>
              <a:defRPr sz="1867" b="0" i="0" u="none" strike="noStrike" cap="none">
                <a:solidFill>
                  <a:schemeClr val="dk2"/>
                </a:solidFill>
                <a:latin typeface="Roboto"/>
                <a:ea typeface="Roboto"/>
                <a:cs typeface="Roboto"/>
                <a:sym typeface="Roboto"/>
              </a:defRPr>
            </a:lvl9pPr>
          </a:lstStyle>
          <a:p>
            <a:r>
              <a:rPr lang="en-US" b="1" dirty="0"/>
              <a:t>Spatial Data</a:t>
            </a:r>
          </a:p>
        </p:txBody>
      </p:sp>
    </p:spTree>
    <p:extLst>
      <p:ext uri="{BB962C8B-B14F-4D97-AF65-F5344CB8AC3E}">
        <p14:creationId xmlns:p14="http://schemas.microsoft.com/office/powerpoint/2010/main" val="3117600543"/>
      </p:ext>
    </p:extLst>
  </p:cSld>
  <p:clrMapOvr>
    <a:masterClrMapping/>
  </p:clrMapOvr>
</p:sld>
</file>

<file path=ppt/theme/theme1.xml><?xml version="1.0" encoding="utf-8"?>
<a:theme xmlns:a="http://schemas.openxmlformats.org/drawingml/2006/main" name="Simple and Modern">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mple and Modern" id="{0A3C2C08-88BE-F743-9A7C-F56BA0DBB8BE}" vid="{AF018F6F-F1D6-1444-B2C8-17B46C495216}"/>
    </a:ext>
  </a:ext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Simple and Modern</Template>
  <TotalTime>5514</TotalTime>
  <Words>2130</Words>
  <Application>Microsoft Office PowerPoint</Application>
  <PresentationFormat>Widescreen</PresentationFormat>
  <Paragraphs>168</Paragraphs>
  <Slides>27</Slides>
  <Notes>0</Notes>
  <HiddenSlides>0</HiddenSlides>
  <MMClips>0</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27</vt:i4>
      </vt:variant>
    </vt:vector>
  </HeadingPairs>
  <TitlesOfParts>
    <vt:vector size="40" baseType="lpstr">
      <vt:lpstr>Anaheim</vt:lpstr>
      <vt:lpstr>Arial</vt:lpstr>
      <vt:lpstr>Bebas Neue</vt:lpstr>
      <vt:lpstr>Calibri</vt:lpstr>
      <vt:lpstr>Cambria</vt:lpstr>
      <vt:lpstr>Helvetica</vt:lpstr>
      <vt:lpstr>Proxima Nova</vt:lpstr>
      <vt:lpstr>Roboto</vt:lpstr>
      <vt:lpstr>Symbol</vt:lpstr>
      <vt:lpstr>Times</vt:lpstr>
      <vt:lpstr>Simple and Modern</vt:lpstr>
      <vt:lpstr>Slidesgo Final Pages</vt:lpstr>
      <vt:lpstr>1_Slidesgo Final Pages</vt:lpstr>
      <vt:lpstr>Databases/ attribute data and tables</vt:lpstr>
      <vt:lpstr>This Week</vt:lpstr>
      <vt:lpstr>PowerPoint Presentation</vt:lpstr>
      <vt:lpstr>PowerPoint Presentation</vt:lpstr>
      <vt:lpstr>PowerPoint Presentation</vt:lpstr>
      <vt:lpstr>PowerPoint Presentation</vt:lpstr>
      <vt:lpstr>General Thoughts</vt:lpstr>
      <vt:lpstr>General Thoughts</vt:lpstr>
      <vt:lpstr>Spatial and Attribute Data</vt:lpstr>
      <vt:lpstr>Relational database management systems (RDBMS)</vt:lpstr>
      <vt:lpstr>Field Types</vt:lpstr>
      <vt:lpstr>Field Types</vt:lpstr>
      <vt:lpstr>Joining Tables</vt:lpstr>
      <vt:lpstr>Joining Tables</vt:lpstr>
      <vt:lpstr>Table Joins</vt:lpstr>
      <vt:lpstr>Table Joins</vt:lpstr>
      <vt:lpstr>Table Joins</vt:lpstr>
      <vt:lpstr>Table Joins</vt:lpstr>
      <vt:lpstr>Table Joins</vt:lpstr>
      <vt:lpstr>Working With Census Data</vt:lpstr>
      <vt:lpstr>Census Geography</vt:lpstr>
      <vt:lpstr>Census Geography</vt:lpstr>
      <vt:lpstr>Key Census Datasets</vt:lpstr>
      <vt:lpstr>GEOIDs/FIPS</vt:lpstr>
      <vt:lpstr>Accessing Census Data for GIS</vt:lpstr>
      <vt:lpstr>Lab 3</vt:lpstr>
      <vt:lpstr>Lab 3</vt:lpstr>
    </vt:vector>
  </TitlesOfParts>
  <Company>Bryn Mawr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4</dc:title>
  <dc:creator>Liv Raddatz</dc:creator>
  <cp:lastModifiedBy>Dirk A Kinsey</cp:lastModifiedBy>
  <cp:revision>154</cp:revision>
  <dcterms:created xsi:type="dcterms:W3CDTF">2016-10-03T22:02:17Z</dcterms:created>
  <dcterms:modified xsi:type="dcterms:W3CDTF">2025-09-22T19:25:50Z</dcterms:modified>
</cp:coreProperties>
</file>