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11" r:id="rId3"/>
    <p:sldId id="263" r:id="rId4"/>
    <p:sldId id="312" r:id="rId5"/>
    <p:sldId id="313" r:id="rId6"/>
    <p:sldId id="314" r:id="rId7"/>
    <p:sldId id="315" r:id="rId8"/>
    <p:sldId id="260" r:id="rId9"/>
    <p:sldId id="316" r:id="rId10"/>
    <p:sldId id="262" r:id="rId11"/>
    <p:sldId id="317" r:id="rId12"/>
    <p:sldId id="301" r:id="rId13"/>
    <p:sldId id="302" r:id="rId14"/>
    <p:sldId id="257" r:id="rId15"/>
    <p:sldId id="306" r:id="rId16"/>
    <p:sldId id="308" r:id="rId17"/>
    <p:sldId id="309" r:id="rId18"/>
    <p:sldId id="307" r:id="rId19"/>
    <p:sldId id="303" r:id="rId20"/>
    <p:sldId id="304" r:id="rId21"/>
    <p:sldId id="305" r:id="rId22"/>
    <p:sldId id="258" r:id="rId23"/>
    <p:sldId id="285" r:id="rId24"/>
    <p:sldId id="264" r:id="rId25"/>
    <p:sldId id="286" r:id="rId26"/>
    <p:sldId id="265" r:id="rId27"/>
    <p:sldId id="268" r:id="rId28"/>
    <p:sldId id="266" r:id="rId29"/>
    <p:sldId id="267" r:id="rId30"/>
    <p:sldId id="269" r:id="rId31"/>
    <p:sldId id="272" r:id="rId32"/>
    <p:sldId id="271" r:id="rId33"/>
    <p:sldId id="273" r:id="rId34"/>
    <p:sldId id="274" r:id="rId35"/>
    <p:sldId id="275" r:id="rId36"/>
    <p:sldId id="280" r:id="rId37"/>
    <p:sldId id="281" r:id="rId38"/>
    <p:sldId id="283" r:id="rId39"/>
    <p:sldId id="282" r:id="rId40"/>
    <p:sldId id="31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7"/>
    <p:restoredTop sz="96271"/>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5452-FAD9-384F-9890-3D5D0E1F40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343A3A-FEA5-4645-A1F2-99E6F86607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F105B6-E3D6-7842-B010-CE0836E5A024}"/>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5" name="Footer Placeholder 4">
            <a:extLst>
              <a:ext uri="{FF2B5EF4-FFF2-40B4-BE49-F238E27FC236}">
                <a16:creationId xmlns:a16="http://schemas.microsoft.com/office/drawing/2014/main" id="{5B1AE85C-4671-B943-9182-F083CCB674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39AD2D-FBD7-1F4E-BCDD-3CB07FF17D67}"/>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957674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76A7B-EF7B-4D4D-8C84-49DD58A199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B80AE6-43C8-E148-8B7E-A291E4EC885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9C8B45-2A17-FF41-97BF-9F65B851E3DD}"/>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5" name="Footer Placeholder 4">
            <a:extLst>
              <a:ext uri="{FF2B5EF4-FFF2-40B4-BE49-F238E27FC236}">
                <a16:creationId xmlns:a16="http://schemas.microsoft.com/office/drawing/2014/main" id="{2E5C2311-20A8-C447-8B8C-59A81ACE0C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C5053F-C629-9C41-AF3B-1B60C7C17AC9}"/>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2631000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EE4DF9-FD18-9349-A4FD-16C6C5ADCD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90FAAF-060E-E849-A2B7-A04CF503EF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FAA399-A771-E145-B25D-BC62C5BC9B4E}"/>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5" name="Footer Placeholder 4">
            <a:extLst>
              <a:ext uri="{FF2B5EF4-FFF2-40B4-BE49-F238E27FC236}">
                <a16:creationId xmlns:a16="http://schemas.microsoft.com/office/drawing/2014/main" id="{E4486DB5-61CC-B440-9156-0881CC4D10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FD2D90-ECA4-7147-AD4E-9258745D235F}"/>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704542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cxnSp>
        <p:nvCxnSpPr>
          <p:cNvPr id="104" name="Google Shape;104;p17"/>
          <p:cNvCxnSpPr/>
          <p:nvPr/>
        </p:nvCxnSpPr>
        <p:spPr>
          <a:xfrm rot="5400000">
            <a:off x="8411133" y="3540733"/>
            <a:ext cx="5654800" cy="0"/>
          </a:xfrm>
          <a:prstGeom prst="straightConnector1">
            <a:avLst/>
          </a:prstGeom>
          <a:noFill/>
          <a:ln w="28575" cap="flat" cmpd="sng">
            <a:solidFill>
              <a:schemeClr val="dk2"/>
            </a:solidFill>
            <a:prstDash val="solid"/>
            <a:round/>
            <a:headEnd type="none" w="med" len="med"/>
            <a:tailEnd type="none" w="med" len="med"/>
          </a:ln>
        </p:spPr>
      </p:cxnSp>
      <p:cxnSp>
        <p:nvCxnSpPr>
          <p:cNvPr id="105" name="Google Shape;105;p17"/>
          <p:cNvCxnSpPr/>
          <p:nvPr/>
        </p:nvCxnSpPr>
        <p:spPr>
          <a:xfrm rot="5400000">
            <a:off x="-1873933" y="3540733"/>
            <a:ext cx="5654800" cy="0"/>
          </a:xfrm>
          <a:prstGeom prst="straightConnector1">
            <a:avLst/>
          </a:prstGeom>
          <a:noFill/>
          <a:ln w="28575" cap="flat" cmpd="sng">
            <a:solidFill>
              <a:schemeClr val="dk2"/>
            </a:solidFill>
            <a:prstDash val="solid"/>
            <a:round/>
            <a:headEnd type="none" w="med" len="med"/>
            <a:tailEnd type="none" w="med" len="med"/>
          </a:ln>
        </p:spPr>
      </p:cxnSp>
      <p:sp>
        <p:nvSpPr>
          <p:cNvPr id="106" name="Google Shape;106;p1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108" name="Google Shape;108;p17"/>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205598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txBody>
          <a:bodyPr/>
          <a:lstStyle/>
          <a:p>
            <a:endParaRPr lang="en-US"/>
          </a:p>
        </p:txBody>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13329545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653683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33E78-D921-A247-AC3D-E1B97D6FF4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D880D4-4CBB-CA4F-B1DA-DB2F869CC0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299D58-FE22-9143-B45E-0F4B9F7AFC55}"/>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5" name="Footer Placeholder 4">
            <a:extLst>
              <a:ext uri="{FF2B5EF4-FFF2-40B4-BE49-F238E27FC236}">
                <a16:creationId xmlns:a16="http://schemas.microsoft.com/office/drawing/2014/main" id="{05A21AC1-B073-F24D-B7AA-FED9E6840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6DBA51-9625-3A4E-B1B1-10436491C313}"/>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1894957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CFCFD-D2FB-CC4C-9E49-C54F891D3B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2C6ECC-D852-244C-BB69-27AC508BF7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CA1DD9-592E-0E44-ADE4-08FB29A0A88F}"/>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5" name="Footer Placeholder 4">
            <a:extLst>
              <a:ext uri="{FF2B5EF4-FFF2-40B4-BE49-F238E27FC236}">
                <a16:creationId xmlns:a16="http://schemas.microsoft.com/office/drawing/2014/main" id="{A496FE9D-8621-CF4E-937A-63DBA683EA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23F2D5-421E-BB4F-B0B9-65F013728302}"/>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3323154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61C2E-CFE6-924B-BC35-5603539FAE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56D1A6-D4FF-B24D-8222-28ABBFE502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2C2863E-14F0-9849-A673-9576A236B2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F54ECE-8261-3E43-B621-760157EBDAC2}"/>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6" name="Footer Placeholder 5">
            <a:extLst>
              <a:ext uri="{FF2B5EF4-FFF2-40B4-BE49-F238E27FC236}">
                <a16:creationId xmlns:a16="http://schemas.microsoft.com/office/drawing/2014/main" id="{31E6A90E-C6AB-AA4F-82AA-57368AE8B1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79A2FC-9F71-6D4F-96A7-8B1A7F9413E5}"/>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819002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DD4FC-2A47-2541-A020-D34477F735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6C14EA-3529-B844-871A-45F36FA63D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4F3FB9-C310-1E41-9084-5CE359E35A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EE3F55-28CB-D341-91B8-265B8DD98A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142A2C-C4F9-EF40-9893-825B3591EF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BC445A-74B8-2D4E-BEF9-366D298BBAF2}"/>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8" name="Footer Placeholder 7">
            <a:extLst>
              <a:ext uri="{FF2B5EF4-FFF2-40B4-BE49-F238E27FC236}">
                <a16:creationId xmlns:a16="http://schemas.microsoft.com/office/drawing/2014/main" id="{02E92BD0-2EEF-4842-BE62-A41C733243A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7B0C55-CAFC-2F44-9FA3-67E0EFD3CCB7}"/>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907129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B4F13-5B55-7943-AD0D-D17C81AE8C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F00B78F-DD4B-F049-8CD9-FCB3897AA4CA}"/>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4" name="Footer Placeholder 3">
            <a:extLst>
              <a:ext uri="{FF2B5EF4-FFF2-40B4-BE49-F238E27FC236}">
                <a16:creationId xmlns:a16="http://schemas.microsoft.com/office/drawing/2014/main" id="{51117069-5AEE-F941-A922-69CC626AB4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CB4AEF-F9FB-1B40-BD17-5BA5E916E6D1}"/>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2531427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64B7B4-F886-4240-A7FE-D46D72F8A8F0}"/>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3" name="Footer Placeholder 2">
            <a:extLst>
              <a:ext uri="{FF2B5EF4-FFF2-40B4-BE49-F238E27FC236}">
                <a16:creationId xmlns:a16="http://schemas.microsoft.com/office/drawing/2014/main" id="{33BA3192-CFBD-3843-A56B-651BFCA382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A8345F-4785-F449-8450-A116FB5F82B7}"/>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1562494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B7485-98E4-D441-A62A-3E7760FF59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94DDBD-14D7-004C-905F-1371EB6519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326F10-4997-B74B-B878-95486F22AD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302F70-E1D6-0E42-940D-471D8D199CF1}"/>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6" name="Footer Placeholder 5">
            <a:extLst>
              <a:ext uri="{FF2B5EF4-FFF2-40B4-BE49-F238E27FC236}">
                <a16:creationId xmlns:a16="http://schemas.microsoft.com/office/drawing/2014/main" id="{3FDC2FB8-194B-9740-8A79-D120BF06AE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D6DE9F-C16D-9E46-A8C1-B4AEAC659C62}"/>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2415267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A06CE-1F95-9B40-BF2C-827FD7C178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AF965E-235D-434D-A574-F3FB35FC43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17361F-F2E7-AA4F-9779-3BF876CE80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306EAE-B85B-CF4F-BAAF-91A04EA4B8F4}"/>
              </a:ext>
            </a:extLst>
          </p:cNvPr>
          <p:cNvSpPr>
            <a:spLocks noGrp="1"/>
          </p:cNvSpPr>
          <p:nvPr>
            <p:ph type="dt" sz="half" idx="10"/>
          </p:nvPr>
        </p:nvSpPr>
        <p:spPr/>
        <p:txBody>
          <a:bodyPr/>
          <a:lstStyle/>
          <a:p>
            <a:fld id="{CCFC45CD-998F-3843-B599-72A95D41BBD3}" type="datetimeFigureOut">
              <a:rPr lang="en-US" smtClean="0"/>
              <a:t>9/30/2025</a:t>
            </a:fld>
            <a:endParaRPr lang="en-US"/>
          </a:p>
        </p:txBody>
      </p:sp>
      <p:sp>
        <p:nvSpPr>
          <p:cNvPr id="6" name="Footer Placeholder 5">
            <a:extLst>
              <a:ext uri="{FF2B5EF4-FFF2-40B4-BE49-F238E27FC236}">
                <a16:creationId xmlns:a16="http://schemas.microsoft.com/office/drawing/2014/main" id="{5F90D724-82DD-6B48-B876-A2D91D3909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C0DAD-6F4C-BA44-8575-3F318407DE50}"/>
              </a:ext>
            </a:extLst>
          </p:cNvPr>
          <p:cNvSpPr>
            <a:spLocks noGrp="1"/>
          </p:cNvSpPr>
          <p:nvPr>
            <p:ph type="sldNum" sz="quarter" idx="12"/>
          </p:nvPr>
        </p:nvSpPr>
        <p:spPr/>
        <p:txBody>
          <a:bodyPr/>
          <a:lstStyle/>
          <a:p>
            <a:fld id="{D043B690-89C7-C94A-BF51-FDBBACE28B06}" type="slidenum">
              <a:rPr lang="en-US" smtClean="0"/>
              <a:t>‹#›</a:t>
            </a:fld>
            <a:endParaRPr lang="en-US"/>
          </a:p>
        </p:txBody>
      </p:sp>
    </p:spTree>
    <p:extLst>
      <p:ext uri="{BB962C8B-B14F-4D97-AF65-F5344CB8AC3E}">
        <p14:creationId xmlns:p14="http://schemas.microsoft.com/office/powerpoint/2010/main" val="2651228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C250E4-7DA0-9745-9889-6B97BFA74B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D4C4BD-7378-0C4E-9EA6-89B8AB99C3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EC6F77-D462-5349-A115-591EBD47D7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FC45CD-998F-3843-B599-72A95D41BBD3}" type="datetimeFigureOut">
              <a:rPr lang="en-US" smtClean="0"/>
              <a:t>9/30/2025</a:t>
            </a:fld>
            <a:endParaRPr lang="en-US"/>
          </a:p>
        </p:txBody>
      </p:sp>
      <p:sp>
        <p:nvSpPr>
          <p:cNvPr id="5" name="Footer Placeholder 4">
            <a:extLst>
              <a:ext uri="{FF2B5EF4-FFF2-40B4-BE49-F238E27FC236}">
                <a16:creationId xmlns:a16="http://schemas.microsoft.com/office/drawing/2014/main" id="{74ECB9E6-B5BB-0845-BC7A-C38933383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0576D8-CBC1-D34C-BC14-A3906AFD44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43B690-89C7-C94A-BF51-FDBBACE28B06}" type="slidenum">
              <a:rPr lang="en-US" smtClean="0"/>
              <a:t>‹#›</a:t>
            </a:fld>
            <a:endParaRPr lang="en-US"/>
          </a:p>
        </p:txBody>
      </p:sp>
    </p:spTree>
    <p:extLst>
      <p:ext uri="{BB962C8B-B14F-4D97-AF65-F5344CB8AC3E}">
        <p14:creationId xmlns:p14="http://schemas.microsoft.com/office/powerpoint/2010/main" val="1553519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kinsey@brynmawr.edu" TargetMode="Externa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usgs.gov/centers/geosciences-and-environmental-change-science-center/science/global-ecosystems-global-data" TargetMode="External"/><Relationship Id="rId7" Type="http://schemas.openxmlformats.org/officeDocument/2006/relationships/hyperlink" Target="https://www.usgs.gov/core-science-systems/ngp/national-hydrography" TargetMode="External"/><Relationship Id="rId2" Type="http://schemas.openxmlformats.org/officeDocument/2006/relationships/hyperlink" Target="https://www.epa.gov/geospatial/epa-geospatial-data" TargetMode="External"/><Relationship Id="rId1" Type="http://schemas.openxmlformats.org/officeDocument/2006/relationships/slideLayout" Target="../slideLayouts/slideLayout12.xml"/><Relationship Id="rId6" Type="http://schemas.openxmlformats.org/officeDocument/2006/relationships/hyperlink" Target="https://www.movebank.org/" TargetMode="External"/><Relationship Id="rId5" Type="http://schemas.openxmlformats.org/officeDocument/2006/relationships/hyperlink" Target="https://coast.noaa.gov/digitalcoast/data/home.html" TargetMode="External"/><Relationship Id="rId4" Type="http://schemas.openxmlformats.org/officeDocument/2006/relationships/hyperlink" Target="https://www.epa.gov/enviroatlas/enviroatlas-data"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a:highlight>
                  <a:srgbClr val="FFFF00"/>
                </a:highlight>
              </a:rPr>
              <a:t>GIS for Environmental Research/</a:t>
            </a:r>
            <a:br>
              <a:rPr lang="en-US" sz="6000" b="1" dirty="0">
                <a:highlight>
                  <a:srgbClr val="FFFF00"/>
                </a:highlight>
              </a:rPr>
            </a:br>
            <a:r>
              <a:rPr lang="en-US" sz="6000" b="1" dirty="0">
                <a:highlight>
                  <a:srgbClr val="FFFF00"/>
                </a:highlight>
              </a:rPr>
              <a:t>Vector Data Model</a:t>
            </a:r>
            <a:endParaRPr lang="en-US" sz="6000" dirty="0"/>
          </a:p>
        </p:txBody>
      </p:sp>
      <p:sp>
        <p:nvSpPr>
          <p:cNvPr id="3" name="Subtitle 2"/>
          <p:cNvSpPr>
            <a:spLocks noGrp="1"/>
          </p:cNvSpPr>
          <p:nvPr>
            <p:ph type="subTitle" idx="1"/>
          </p:nvPr>
        </p:nvSpPr>
        <p:spPr/>
        <p:txBody>
          <a:bodyPr>
            <a:normAutofit lnSpcReduction="10000"/>
          </a:bodyPr>
          <a:lstStyle/>
          <a:p>
            <a:r>
              <a:rPr lang="en-US" sz="2000" dirty="0"/>
              <a:t>FALL 2025, WEEK 5</a:t>
            </a:r>
          </a:p>
          <a:p>
            <a:r>
              <a:rPr lang="en-US" sz="2000" dirty="0"/>
              <a:t>Dr. Dirk Kinsey</a:t>
            </a:r>
          </a:p>
          <a:p>
            <a:r>
              <a:rPr lang="en-US" sz="2000" dirty="0">
                <a:hlinkClick r:id="rId2"/>
              </a:rPr>
              <a:t>dkinsey@brynmawr.edu</a:t>
            </a:r>
            <a:endParaRPr lang="en-US" sz="2000" dirty="0"/>
          </a:p>
          <a:p>
            <a:r>
              <a:rPr lang="en-US" sz="2000" dirty="0"/>
              <a:t>Office Hours: Mon 11-12pm and Wed 11-12pm</a:t>
            </a:r>
          </a:p>
        </p:txBody>
      </p:sp>
      <p:pic>
        <p:nvPicPr>
          <p:cNvPr id="9" name="Picture 8">
            <a:extLst>
              <a:ext uri="{FF2B5EF4-FFF2-40B4-BE49-F238E27FC236}">
                <a16:creationId xmlns:a16="http://schemas.microsoft.com/office/drawing/2014/main" id="{2DE0501A-40B8-E54F-AA75-7AAA9E38D4F2}"/>
              </a:ext>
            </a:extLst>
          </p:cNvPr>
          <p:cNvPicPr>
            <a:picLocks noChangeAspect="1"/>
          </p:cNvPicPr>
          <p:nvPr/>
        </p:nvPicPr>
        <p:blipFill rotWithShape="1">
          <a:blip r:embed="rId3"/>
          <a:srcRect l="19078" t="25401" r="31748" b="16802"/>
          <a:stretch/>
        </p:blipFill>
        <p:spPr>
          <a:xfrm>
            <a:off x="6991842" y="1798860"/>
            <a:ext cx="4438261" cy="3260280"/>
          </a:xfrm>
          <a:prstGeom prst="rect">
            <a:avLst/>
          </a:prstGeom>
        </p:spPr>
      </p:pic>
    </p:spTree>
    <p:extLst>
      <p:ext uri="{BB962C8B-B14F-4D97-AF65-F5344CB8AC3E}">
        <p14:creationId xmlns:p14="http://schemas.microsoft.com/office/powerpoint/2010/main" val="4031873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fontScale="85000" lnSpcReduction="20000"/>
          </a:bodyPr>
          <a:lstStyle/>
          <a:p>
            <a:r>
              <a:rPr lang="en-US" b="1" dirty="0"/>
              <a:t>AFTER you discuss the specific limitations of the analysis you were given with the data you have, then move on to broader questions:</a:t>
            </a:r>
          </a:p>
          <a:p>
            <a:r>
              <a:rPr lang="en-US" dirty="0"/>
              <a:t>Extensions (</a:t>
            </a:r>
            <a:r>
              <a:rPr lang="en-US" dirty="0">
                <a:solidFill>
                  <a:srgbClr val="0070C0"/>
                </a:solidFill>
              </a:rPr>
              <a:t>need at least 3-4</a:t>
            </a:r>
            <a:r>
              <a:rPr lang="en-US" dirty="0"/>
              <a:t>): If you are concerned about flooding, what else might you need to consider?</a:t>
            </a:r>
          </a:p>
          <a:p>
            <a:pPr lvl="1"/>
            <a:r>
              <a:rPr lang="en-US" dirty="0"/>
              <a:t>Elevation of streets, flooding history, impact of tides, evacuation routes, limited vehicle access, limited transit access, transit routes, locations of bridges and tunnels, condition of stormwater infrastructure, density of housing nearby</a:t>
            </a:r>
          </a:p>
          <a:p>
            <a:pPr lvl="1"/>
            <a:r>
              <a:rPr lang="en-US" dirty="0"/>
              <a:t>Limitations to looking at Philadelphia neighborhood boundaries as the key differentiator </a:t>
            </a:r>
            <a:r>
              <a:rPr lang="mr-IN" dirty="0"/>
              <a:t>–</a:t>
            </a:r>
            <a:r>
              <a:rPr lang="en-US" dirty="0"/>
              <a:t> what about about houses very close to a street that floods but that happen to be across a neighborhood boundary? Or parts of the creeks that extend beyond City boundaries?</a:t>
            </a:r>
          </a:p>
          <a:p>
            <a:pPr lvl="1"/>
            <a:r>
              <a:rPr lang="en-US" dirty="0"/>
              <a:t>Limitations to looking at these creeks </a:t>
            </a:r>
            <a:r>
              <a:rPr lang="mr-IN" dirty="0"/>
              <a:t>–</a:t>
            </a:r>
            <a:r>
              <a:rPr lang="en-US" dirty="0"/>
              <a:t> why these creeks?</a:t>
            </a:r>
          </a:p>
          <a:p>
            <a:pPr lvl="1"/>
            <a:r>
              <a:rPr lang="en-US" dirty="0"/>
              <a:t>Statistical analysis of relationship between past flooding and specific physical features</a:t>
            </a:r>
          </a:p>
        </p:txBody>
      </p:sp>
      <p:sp>
        <p:nvSpPr>
          <p:cNvPr id="2" name="Title 1"/>
          <p:cNvSpPr>
            <a:spLocks noGrp="1"/>
          </p:cNvSpPr>
          <p:nvPr>
            <p:ph type="title"/>
          </p:nvPr>
        </p:nvSpPr>
        <p:spPr/>
        <p:txBody>
          <a:bodyPr/>
          <a:lstStyle/>
          <a:p>
            <a:r>
              <a:rPr lang="en-US" dirty="0">
                <a:highlight>
                  <a:srgbClr val="FFFF00"/>
                </a:highlight>
              </a:rPr>
              <a:t>Further Data Analysis</a:t>
            </a:r>
          </a:p>
        </p:txBody>
      </p:sp>
    </p:spTree>
    <p:extLst>
      <p:ext uri="{BB962C8B-B14F-4D97-AF65-F5344CB8AC3E}">
        <p14:creationId xmlns:p14="http://schemas.microsoft.com/office/powerpoint/2010/main" val="3668774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r>
              <a:rPr lang="en-US" dirty="0"/>
              <a:t>Applications (</a:t>
            </a:r>
            <a:r>
              <a:rPr lang="en-US" dirty="0">
                <a:solidFill>
                  <a:srgbClr val="0070C0"/>
                </a:solidFill>
              </a:rPr>
              <a:t>need at least 2-3</a:t>
            </a:r>
            <a:r>
              <a:rPr lang="en-US" dirty="0"/>
              <a:t>): How could decisionmakers use this kind of analysis?</a:t>
            </a:r>
          </a:p>
          <a:p>
            <a:pPr lvl="1"/>
            <a:r>
              <a:rPr lang="en-US" dirty="0"/>
              <a:t>Specific to this kind of data:</a:t>
            </a:r>
          </a:p>
          <a:p>
            <a:pPr lvl="2"/>
            <a:r>
              <a:rPr lang="en-US" dirty="0"/>
              <a:t>Evacuation routes for flood events</a:t>
            </a:r>
          </a:p>
          <a:p>
            <a:pPr lvl="2"/>
            <a:r>
              <a:rPr lang="en-US" dirty="0"/>
              <a:t>Target emergency communications or flood prevention campaigns</a:t>
            </a:r>
          </a:p>
          <a:p>
            <a:pPr lvl="2"/>
            <a:r>
              <a:rPr lang="en-US" dirty="0"/>
              <a:t>Where to direct funds for transportation or stormwater infrastructure improvements</a:t>
            </a:r>
          </a:p>
          <a:p>
            <a:pPr lvl="1"/>
            <a:r>
              <a:rPr lang="en-US" dirty="0"/>
              <a:t>Using this kind of analysis with different kinds of data:</a:t>
            </a:r>
          </a:p>
          <a:p>
            <a:pPr lvl="2"/>
            <a:r>
              <a:rPr lang="en-US" dirty="0"/>
              <a:t>Intersection of designated bike routes with high crash rates</a:t>
            </a:r>
          </a:p>
        </p:txBody>
      </p:sp>
      <p:sp>
        <p:nvSpPr>
          <p:cNvPr id="2" name="Title 1"/>
          <p:cNvSpPr>
            <a:spLocks noGrp="1"/>
          </p:cNvSpPr>
          <p:nvPr>
            <p:ph type="title"/>
          </p:nvPr>
        </p:nvSpPr>
        <p:spPr/>
        <p:txBody>
          <a:bodyPr/>
          <a:lstStyle/>
          <a:p>
            <a:r>
              <a:rPr lang="en-US" dirty="0">
                <a:highlight>
                  <a:srgbClr val="FFFF00"/>
                </a:highlight>
              </a:rPr>
              <a:t>Decisionmaker Applications</a:t>
            </a:r>
          </a:p>
        </p:txBody>
      </p:sp>
    </p:spTree>
    <p:extLst>
      <p:ext uri="{BB962C8B-B14F-4D97-AF65-F5344CB8AC3E}">
        <p14:creationId xmlns:p14="http://schemas.microsoft.com/office/powerpoint/2010/main" val="3894408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C17B5C-34E3-9B40-A7F5-B658CE153FED}"/>
              </a:ext>
            </a:extLst>
          </p:cNvPr>
          <p:cNvSpPr>
            <a:spLocks noGrp="1"/>
          </p:cNvSpPr>
          <p:nvPr>
            <p:ph type="body" idx="1"/>
          </p:nvPr>
        </p:nvSpPr>
        <p:spPr/>
        <p:txBody>
          <a:bodyPr/>
          <a:lstStyle/>
          <a:p>
            <a:r>
              <a:rPr lang="en-US" sz="3600" dirty="0"/>
              <a:t>Two basic questions in spatial approaches</a:t>
            </a:r>
          </a:p>
          <a:p>
            <a:pPr lvl="1"/>
            <a:r>
              <a:rPr lang="en-US" sz="4000" i="1" dirty="0"/>
              <a:t>What and Where is it?</a:t>
            </a:r>
          </a:p>
          <a:p>
            <a:pPr lvl="1"/>
            <a:r>
              <a:rPr lang="en-US" sz="4000" i="1" dirty="0"/>
              <a:t>Why is it there?</a:t>
            </a:r>
          </a:p>
          <a:p>
            <a:pPr lvl="2"/>
            <a:r>
              <a:rPr lang="en-US" sz="3467" b="0" i="0" u="none" strike="noStrike" dirty="0">
                <a:effectLst/>
                <a:latin typeface="-apple-system-font"/>
              </a:rPr>
              <a:t>Where are certain conditions satisfied?</a:t>
            </a:r>
          </a:p>
          <a:p>
            <a:pPr lvl="2"/>
            <a:r>
              <a:rPr lang="en-US" sz="3467" b="0" i="0" u="none" strike="noStrike" dirty="0">
                <a:effectLst/>
                <a:latin typeface="-apple-system-font"/>
              </a:rPr>
              <a:t>What has changed in place over time?</a:t>
            </a:r>
          </a:p>
          <a:p>
            <a:pPr lvl="2"/>
            <a:r>
              <a:rPr lang="en-US" sz="3467" b="0" i="0" u="none" strike="noStrike" dirty="0">
                <a:effectLst/>
                <a:latin typeface="-apple-system-font"/>
              </a:rPr>
              <a:t>What spatial patterns exist or have existed?</a:t>
            </a:r>
          </a:p>
          <a:p>
            <a:pPr lvl="2"/>
            <a:r>
              <a:rPr lang="en-US" sz="3467" b="0" i="0" u="none" strike="noStrike" dirty="0">
                <a:effectLst/>
                <a:latin typeface="-apple-system-font"/>
              </a:rPr>
              <a:t>Where do variables interact?</a:t>
            </a:r>
          </a:p>
          <a:p>
            <a:pPr lvl="2"/>
            <a:endParaRPr lang="en-US" sz="4000" i="1" dirty="0"/>
          </a:p>
          <a:p>
            <a:pPr lvl="1"/>
            <a:endParaRPr lang="en-US" dirty="0"/>
          </a:p>
        </p:txBody>
      </p:sp>
      <p:sp>
        <p:nvSpPr>
          <p:cNvPr id="3" name="Title 2">
            <a:extLst>
              <a:ext uri="{FF2B5EF4-FFF2-40B4-BE49-F238E27FC236}">
                <a16:creationId xmlns:a16="http://schemas.microsoft.com/office/drawing/2014/main" id="{9567E5A9-FFD9-FE40-987B-89421B498C3B}"/>
              </a:ext>
            </a:extLst>
          </p:cNvPr>
          <p:cNvSpPr>
            <a:spLocks noGrp="1"/>
          </p:cNvSpPr>
          <p:nvPr>
            <p:ph type="title"/>
          </p:nvPr>
        </p:nvSpPr>
        <p:spPr/>
        <p:txBody>
          <a:bodyPr/>
          <a:lstStyle/>
          <a:p>
            <a:r>
              <a:rPr lang="en-US" dirty="0">
                <a:highlight>
                  <a:srgbClr val="FFFF00"/>
                </a:highlight>
              </a:rPr>
              <a:t>Asking Questions</a:t>
            </a:r>
          </a:p>
        </p:txBody>
      </p:sp>
    </p:spTree>
    <p:extLst>
      <p:ext uri="{BB962C8B-B14F-4D97-AF65-F5344CB8AC3E}">
        <p14:creationId xmlns:p14="http://schemas.microsoft.com/office/powerpoint/2010/main" val="41479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007F61-4B9F-D74F-BEE1-D074948DFAC6}"/>
              </a:ext>
            </a:extLst>
          </p:cNvPr>
          <p:cNvSpPr>
            <a:spLocks noGrp="1"/>
          </p:cNvSpPr>
          <p:nvPr>
            <p:ph type="body" idx="1"/>
          </p:nvPr>
        </p:nvSpPr>
        <p:spPr/>
        <p:txBody>
          <a:bodyPr/>
          <a:lstStyle/>
          <a:p>
            <a:r>
              <a:rPr lang="en-US" b="1" dirty="0"/>
              <a:t>Identify existing locations</a:t>
            </a:r>
            <a:r>
              <a:rPr lang="en-US" dirty="0"/>
              <a:t>— “Show me all the lots that are suitable for a shipping distribution center.” </a:t>
            </a:r>
          </a:p>
          <a:p>
            <a:r>
              <a:rPr lang="en-US" b="1" dirty="0"/>
              <a:t>Find locations anywhere in your study area that are suitable for a particular use</a:t>
            </a:r>
            <a:r>
              <a:rPr lang="en-US" dirty="0"/>
              <a:t>. “Show me all the areas that are suitable mountain lion habitat.” </a:t>
            </a:r>
          </a:p>
          <a:p>
            <a:r>
              <a:rPr lang="en-US" b="1" dirty="0"/>
              <a:t>Rate locations as more or less suitable</a:t>
            </a:r>
            <a:r>
              <a:rPr lang="en-US" dirty="0"/>
              <a:t>. “Show me the most and least suitable locations for wave power generators.” </a:t>
            </a:r>
            <a:endParaRPr lang="en-US" b="1" dirty="0"/>
          </a:p>
          <a:p>
            <a:r>
              <a:rPr lang="en-US" b="1" dirty="0"/>
              <a:t>Find the best path or corridor between two locations</a:t>
            </a:r>
            <a:r>
              <a:rPr lang="en-US" dirty="0"/>
              <a:t>. “Show me the path for a new transmission line that costs the least to construct while minimizing environmental impacts.”</a:t>
            </a:r>
          </a:p>
          <a:p>
            <a:r>
              <a:rPr lang="en-US" b="1" dirty="0"/>
              <a:t>How have things changed overtime </a:t>
            </a:r>
            <a:r>
              <a:rPr lang="en-US" dirty="0"/>
              <a:t>“Where have marshland habitat been lost between 2000 and 2020”?</a:t>
            </a:r>
            <a:endParaRPr lang="en-US" b="1" dirty="0"/>
          </a:p>
        </p:txBody>
      </p:sp>
      <p:sp>
        <p:nvSpPr>
          <p:cNvPr id="3" name="Title 2">
            <a:extLst>
              <a:ext uri="{FF2B5EF4-FFF2-40B4-BE49-F238E27FC236}">
                <a16:creationId xmlns:a16="http://schemas.microsoft.com/office/drawing/2014/main" id="{1E99EE3B-8EE1-D24C-9FF0-6706BD729796}"/>
              </a:ext>
            </a:extLst>
          </p:cNvPr>
          <p:cNvSpPr>
            <a:spLocks noGrp="1"/>
          </p:cNvSpPr>
          <p:nvPr>
            <p:ph type="title"/>
          </p:nvPr>
        </p:nvSpPr>
        <p:spPr/>
        <p:txBody>
          <a:bodyPr/>
          <a:lstStyle/>
          <a:p>
            <a:r>
              <a:rPr lang="en-US" dirty="0">
                <a:highlight>
                  <a:srgbClr val="FFFF00"/>
                </a:highlight>
              </a:rPr>
              <a:t>Asking Questions</a:t>
            </a:r>
          </a:p>
        </p:txBody>
      </p:sp>
    </p:spTree>
    <p:extLst>
      <p:ext uri="{BB962C8B-B14F-4D97-AF65-F5344CB8AC3E}">
        <p14:creationId xmlns:p14="http://schemas.microsoft.com/office/powerpoint/2010/main" val="3439091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FC70238-0BA8-624C-BD6F-34908DEEE7CD}"/>
              </a:ext>
            </a:extLst>
          </p:cNvPr>
          <p:cNvSpPr>
            <a:spLocks noGrp="1"/>
          </p:cNvSpPr>
          <p:nvPr>
            <p:ph type="body" idx="1"/>
          </p:nvPr>
        </p:nvSpPr>
        <p:spPr>
          <a:xfrm>
            <a:off x="7594730" y="2843303"/>
            <a:ext cx="3579498" cy="1303396"/>
          </a:xfrm>
        </p:spPr>
        <p:txBody>
          <a:bodyPr/>
          <a:lstStyle/>
          <a:p>
            <a:endParaRPr lang="en-US" dirty="0"/>
          </a:p>
        </p:txBody>
      </p:sp>
      <p:sp>
        <p:nvSpPr>
          <p:cNvPr id="4" name="Title 3">
            <a:extLst>
              <a:ext uri="{FF2B5EF4-FFF2-40B4-BE49-F238E27FC236}">
                <a16:creationId xmlns:a16="http://schemas.microsoft.com/office/drawing/2014/main" id="{F475560B-525E-1E43-9411-22368258CDDC}"/>
              </a:ext>
            </a:extLst>
          </p:cNvPr>
          <p:cNvSpPr>
            <a:spLocks noGrp="1"/>
          </p:cNvSpPr>
          <p:nvPr>
            <p:ph type="title"/>
          </p:nvPr>
        </p:nvSpPr>
        <p:spPr/>
        <p:txBody>
          <a:bodyPr/>
          <a:lstStyle/>
          <a:p>
            <a:r>
              <a:rPr lang="en-US" b="1" dirty="0">
                <a:highlight>
                  <a:srgbClr val="FFFF00"/>
                </a:highlight>
              </a:rPr>
              <a:t>Identify existing locations</a:t>
            </a:r>
          </a:p>
        </p:txBody>
      </p:sp>
      <p:pic>
        <p:nvPicPr>
          <p:cNvPr id="7" name="Picture 6" descr="A map of a florida&#10;&#10;Description automatically generated">
            <a:extLst>
              <a:ext uri="{FF2B5EF4-FFF2-40B4-BE49-F238E27FC236}">
                <a16:creationId xmlns:a16="http://schemas.microsoft.com/office/drawing/2014/main" id="{492BAAE7-203B-C149-9957-F7A952A86CBD}"/>
              </a:ext>
            </a:extLst>
          </p:cNvPr>
          <p:cNvPicPr>
            <a:picLocks noChangeAspect="1"/>
          </p:cNvPicPr>
          <p:nvPr/>
        </p:nvPicPr>
        <p:blipFill>
          <a:blip r:embed="rId2"/>
          <a:stretch>
            <a:fillRect/>
          </a:stretch>
        </p:blipFill>
        <p:spPr>
          <a:xfrm>
            <a:off x="1017772" y="1357333"/>
            <a:ext cx="6604638" cy="5008934"/>
          </a:xfrm>
          <a:prstGeom prst="rect">
            <a:avLst/>
          </a:prstGeom>
        </p:spPr>
      </p:pic>
    </p:spTree>
    <p:extLst>
      <p:ext uri="{BB962C8B-B14F-4D97-AF65-F5344CB8AC3E}">
        <p14:creationId xmlns:p14="http://schemas.microsoft.com/office/powerpoint/2010/main" val="2075220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F363C8-55BA-0A4A-9676-63C8D16BC9DE}"/>
              </a:ext>
            </a:extLst>
          </p:cNvPr>
          <p:cNvSpPr>
            <a:spLocks noGrp="1"/>
          </p:cNvSpPr>
          <p:nvPr>
            <p:ph type="title"/>
          </p:nvPr>
        </p:nvSpPr>
        <p:spPr/>
        <p:txBody>
          <a:bodyPr/>
          <a:lstStyle/>
          <a:p>
            <a:r>
              <a:rPr lang="en-US" sz="2400" b="1" dirty="0">
                <a:highlight>
                  <a:srgbClr val="FFFF00"/>
                </a:highlight>
                <a:latin typeface="Roboto" panose="02000000000000000000" pitchFamily="2" charset="0"/>
                <a:ea typeface="Roboto" panose="02000000000000000000" pitchFamily="2" charset="0"/>
                <a:cs typeface="Roboto" panose="02000000000000000000" pitchFamily="2" charset="0"/>
              </a:rPr>
              <a:t>Find locations anywhere in your study area that </a:t>
            </a:r>
            <a:br>
              <a:rPr lang="en-US" sz="2400" b="1" dirty="0">
                <a:highlight>
                  <a:srgbClr val="FFFF00"/>
                </a:highlight>
                <a:latin typeface="Roboto" panose="02000000000000000000" pitchFamily="2" charset="0"/>
                <a:ea typeface="Roboto" panose="02000000000000000000" pitchFamily="2" charset="0"/>
                <a:cs typeface="Roboto" panose="02000000000000000000" pitchFamily="2" charset="0"/>
              </a:rPr>
            </a:br>
            <a:r>
              <a:rPr lang="en-US" sz="2400" b="1" dirty="0">
                <a:highlight>
                  <a:srgbClr val="FFFF00"/>
                </a:highlight>
                <a:latin typeface="Roboto" panose="02000000000000000000" pitchFamily="2" charset="0"/>
                <a:ea typeface="Roboto" panose="02000000000000000000" pitchFamily="2" charset="0"/>
                <a:cs typeface="Roboto" panose="02000000000000000000" pitchFamily="2" charset="0"/>
              </a:rPr>
              <a:t>are suitable for a particular use</a:t>
            </a:r>
            <a:endParaRPr lang="en-US" sz="2400" dirty="0">
              <a:highlight>
                <a:srgbClr val="FFFF00"/>
              </a:highlight>
              <a:latin typeface="Roboto" panose="02000000000000000000" pitchFamily="2" charset="0"/>
              <a:ea typeface="Roboto" panose="02000000000000000000" pitchFamily="2" charset="0"/>
              <a:cs typeface="Roboto" panose="02000000000000000000" pitchFamily="2" charset="0"/>
            </a:endParaRPr>
          </a:p>
        </p:txBody>
      </p:sp>
      <p:sp>
        <p:nvSpPr>
          <p:cNvPr id="6" name="Picture Placeholder 5">
            <a:extLst>
              <a:ext uri="{FF2B5EF4-FFF2-40B4-BE49-F238E27FC236}">
                <a16:creationId xmlns:a16="http://schemas.microsoft.com/office/drawing/2014/main" id="{BEA8DC25-4AC5-6342-A979-7A7A1FA86C9F}"/>
              </a:ext>
            </a:extLst>
          </p:cNvPr>
          <p:cNvSpPr>
            <a:spLocks noGrp="1"/>
          </p:cNvSpPr>
          <p:nvPr>
            <p:ph type="pic" idx="1"/>
          </p:nvPr>
        </p:nvSpPr>
        <p:spPr/>
        <p:txBody>
          <a:bodyPr/>
          <a:lstStyle/>
          <a:p>
            <a:endParaRPr lang="en-US"/>
          </a:p>
        </p:txBody>
      </p:sp>
      <p:sp>
        <p:nvSpPr>
          <p:cNvPr id="7" name="Text Placeholder 6">
            <a:extLst>
              <a:ext uri="{FF2B5EF4-FFF2-40B4-BE49-F238E27FC236}">
                <a16:creationId xmlns:a16="http://schemas.microsoft.com/office/drawing/2014/main" id="{E13AEE43-7C8B-4246-AC7B-F884CF0FF160}"/>
              </a:ext>
            </a:extLst>
          </p:cNvPr>
          <p:cNvSpPr>
            <a:spLocks noGrp="1"/>
          </p:cNvSpPr>
          <p:nvPr>
            <p:ph type="body" sz="half" idx="2"/>
          </p:nvPr>
        </p:nvSpPr>
        <p:spPr/>
        <p:txBody>
          <a:bodyPr/>
          <a:lstStyle/>
          <a:p>
            <a:endParaRPr lang="en-US"/>
          </a:p>
        </p:txBody>
      </p:sp>
      <p:pic>
        <p:nvPicPr>
          <p:cNvPr id="5" name="Picture 4" descr="A map of different colored squares&#10;&#10;Description automatically generated">
            <a:extLst>
              <a:ext uri="{FF2B5EF4-FFF2-40B4-BE49-F238E27FC236}">
                <a16:creationId xmlns:a16="http://schemas.microsoft.com/office/drawing/2014/main" id="{08CA66F4-0DE9-4E4D-8FC0-56BD8C86724F}"/>
              </a:ext>
            </a:extLst>
          </p:cNvPr>
          <p:cNvPicPr>
            <a:picLocks noChangeAspect="1"/>
          </p:cNvPicPr>
          <p:nvPr/>
        </p:nvPicPr>
        <p:blipFill>
          <a:blip r:embed="rId2"/>
          <a:stretch>
            <a:fillRect/>
          </a:stretch>
        </p:blipFill>
        <p:spPr>
          <a:xfrm>
            <a:off x="6096000" y="135267"/>
            <a:ext cx="5577786" cy="6577940"/>
          </a:xfrm>
          <a:prstGeom prst="rect">
            <a:avLst/>
          </a:prstGeom>
        </p:spPr>
      </p:pic>
    </p:spTree>
    <p:extLst>
      <p:ext uri="{BB962C8B-B14F-4D97-AF65-F5344CB8AC3E}">
        <p14:creationId xmlns:p14="http://schemas.microsoft.com/office/powerpoint/2010/main" val="4167148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372A37-9E50-AA4D-8068-8726A5B2D63B}"/>
              </a:ext>
            </a:extLst>
          </p:cNvPr>
          <p:cNvSpPr>
            <a:spLocks noGrp="1"/>
          </p:cNvSpPr>
          <p:nvPr>
            <p:ph type="title"/>
          </p:nvPr>
        </p:nvSpPr>
        <p:spPr>
          <a:xfrm>
            <a:off x="499546" y="0"/>
            <a:ext cx="3932237" cy="1600200"/>
          </a:xfrm>
        </p:spPr>
        <p:txBody>
          <a:bodyPr vert="horz" lIns="91440" tIns="45720" rIns="91440" bIns="45720" rtlCol="0" anchor="b">
            <a:normAutofit fontScale="90000"/>
          </a:bodyPr>
          <a:lstStyle/>
          <a:p>
            <a:pPr>
              <a:spcBef>
                <a:spcPct val="0"/>
              </a:spcBef>
            </a:pPr>
            <a:r>
              <a:rPr lang="en-US" sz="3800" b="1" kern="1200" dirty="0">
                <a:solidFill>
                  <a:schemeClr val="tx1"/>
                </a:solidFill>
                <a:highlight>
                  <a:srgbClr val="FFFF00"/>
                </a:highlight>
                <a:latin typeface="+mj-lt"/>
                <a:ea typeface="+mj-ea"/>
                <a:cs typeface="+mj-cs"/>
              </a:rPr>
              <a:t>Rate locations as more or less suitable</a:t>
            </a:r>
            <a:endParaRPr lang="en-US" sz="3800" kern="1200" dirty="0">
              <a:solidFill>
                <a:schemeClr val="tx1"/>
              </a:solidFill>
              <a:highlight>
                <a:srgbClr val="FFFF00"/>
              </a:highlight>
              <a:latin typeface="+mj-lt"/>
              <a:ea typeface="+mj-ea"/>
              <a:cs typeface="+mj-cs"/>
            </a:endParaRPr>
          </a:p>
        </p:txBody>
      </p:sp>
      <p:sp>
        <p:nvSpPr>
          <p:cNvPr id="6" name="Text Placeholder 5">
            <a:extLst>
              <a:ext uri="{FF2B5EF4-FFF2-40B4-BE49-F238E27FC236}">
                <a16:creationId xmlns:a16="http://schemas.microsoft.com/office/drawing/2014/main" id="{085760F0-DDF9-CC40-A11B-FC363E1C28FA}"/>
              </a:ext>
            </a:extLst>
          </p:cNvPr>
          <p:cNvSpPr>
            <a:spLocks noGrp="1"/>
          </p:cNvSpPr>
          <p:nvPr>
            <p:ph type="body" sz="half" idx="2"/>
          </p:nvPr>
        </p:nvSpPr>
        <p:spPr/>
        <p:txBody>
          <a:bodyPr/>
          <a:lstStyle/>
          <a:p>
            <a:endParaRPr lang="en-US"/>
          </a:p>
        </p:txBody>
      </p:sp>
      <p:pic>
        <p:nvPicPr>
          <p:cNvPr id="4" name="Picture 3">
            <a:extLst>
              <a:ext uri="{FF2B5EF4-FFF2-40B4-BE49-F238E27FC236}">
                <a16:creationId xmlns:a16="http://schemas.microsoft.com/office/drawing/2014/main" id="{11DAC92B-832C-9D45-984B-8CD5D1937D45}"/>
              </a:ext>
            </a:extLst>
          </p:cNvPr>
          <p:cNvPicPr>
            <a:picLocks noChangeAspect="1"/>
          </p:cNvPicPr>
          <p:nvPr/>
        </p:nvPicPr>
        <p:blipFill>
          <a:blip r:embed="rId2"/>
          <a:stretch>
            <a:fillRect/>
          </a:stretch>
        </p:blipFill>
        <p:spPr>
          <a:xfrm>
            <a:off x="5452621" y="160777"/>
            <a:ext cx="5105510" cy="6604458"/>
          </a:xfrm>
          <a:prstGeom prst="rect">
            <a:avLst/>
          </a:prstGeom>
        </p:spPr>
      </p:pic>
    </p:spTree>
    <p:extLst>
      <p:ext uri="{BB962C8B-B14F-4D97-AF65-F5344CB8AC3E}">
        <p14:creationId xmlns:p14="http://schemas.microsoft.com/office/powerpoint/2010/main" val="3216097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F1071-C6A7-464A-B10C-0AC871E44146}"/>
              </a:ext>
            </a:extLst>
          </p:cNvPr>
          <p:cNvSpPr>
            <a:spLocks noGrp="1"/>
          </p:cNvSpPr>
          <p:nvPr>
            <p:ph type="title"/>
          </p:nvPr>
        </p:nvSpPr>
        <p:spPr>
          <a:xfrm>
            <a:off x="839789" y="457200"/>
            <a:ext cx="2804560" cy="1600200"/>
          </a:xfrm>
        </p:spPr>
        <p:txBody>
          <a:bodyPr>
            <a:normAutofit fontScale="90000"/>
          </a:bodyPr>
          <a:lstStyle/>
          <a:p>
            <a:r>
              <a:rPr lang="en-US" sz="2800" b="1" dirty="0">
                <a:highlight>
                  <a:srgbClr val="FFFF00"/>
                </a:highlight>
                <a:latin typeface="Roboto" panose="02000000000000000000" pitchFamily="2" charset="0"/>
                <a:ea typeface="Roboto" panose="02000000000000000000" pitchFamily="2" charset="0"/>
                <a:cs typeface="Roboto" panose="02000000000000000000" pitchFamily="2" charset="0"/>
              </a:rPr>
              <a:t>Find the best path or corridor between two locations</a:t>
            </a:r>
            <a:endParaRPr lang="en-US" sz="2800" dirty="0">
              <a:highlight>
                <a:srgbClr val="FFFF00"/>
              </a:highlight>
              <a:latin typeface="Roboto" panose="02000000000000000000" pitchFamily="2" charset="0"/>
              <a:ea typeface="Roboto" panose="02000000000000000000" pitchFamily="2" charset="0"/>
              <a:cs typeface="Roboto" panose="02000000000000000000" pitchFamily="2" charset="0"/>
            </a:endParaRPr>
          </a:p>
        </p:txBody>
      </p:sp>
      <p:pic>
        <p:nvPicPr>
          <p:cNvPr id="3074" name="Picture 2">
            <a:extLst>
              <a:ext uri="{FF2B5EF4-FFF2-40B4-BE49-F238E27FC236}">
                <a16:creationId xmlns:a16="http://schemas.microsoft.com/office/drawing/2014/main" id="{832538D2-2A28-2449-9FAD-9578CF133C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986396" y="457200"/>
            <a:ext cx="8205604" cy="6069495"/>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19AA842-3557-614F-BB97-4B8C389D2A2A}"/>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7455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0A87E-447B-FB45-A677-B99970630D62}"/>
              </a:ext>
            </a:extLst>
          </p:cNvPr>
          <p:cNvSpPr>
            <a:spLocks noGrp="1"/>
          </p:cNvSpPr>
          <p:nvPr>
            <p:ph type="body" idx="1"/>
          </p:nvPr>
        </p:nvSpPr>
        <p:spPr>
          <a:xfrm>
            <a:off x="1655316" y="2491092"/>
            <a:ext cx="8124053" cy="3554144"/>
          </a:xfrm>
        </p:spPr>
        <p:txBody>
          <a:bodyPr/>
          <a:lstStyle/>
          <a:p>
            <a:endParaRPr lang="en-US" dirty="0"/>
          </a:p>
        </p:txBody>
      </p:sp>
      <p:sp>
        <p:nvSpPr>
          <p:cNvPr id="3" name="Title 2">
            <a:extLst>
              <a:ext uri="{FF2B5EF4-FFF2-40B4-BE49-F238E27FC236}">
                <a16:creationId xmlns:a16="http://schemas.microsoft.com/office/drawing/2014/main" id="{73F1657E-642C-CB49-8F71-1B6C3381A668}"/>
              </a:ext>
            </a:extLst>
          </p:cNvPr>
          <p:cNvSpPr>
            <a:spLocks noGrp="1"/>
          </p:cNvSpPr>
          <p:nvPr>
            <p:ph type="title"/>
          </p:nvPr>
        </p:nvSpPr>
        <p:spPr/>
        <p:txBody>
          <a:bodyPr/>
          <a:lstStyle/>
          <a:p>
            <a:r>
              <a:rPr lang="en-US" dirty="0">
                <a:highlight>
                  <a:srgbClr val="FFFF00"/>
                </a:highlight>
              </a:rPr>
              <a:t>Changes over time</a:t>
            </a:r>
          </a:p>
        </p:txBody>
      </p:sp>
      <p:pic>
        <p:nvPicPr>
          <p:cNvPr id="2050" name="Picture 2" descr="PPT - Linking FIA Data and Satellite Imagery to Build a Habitat model ...">
            <a:extLst>
              <a:ext uri="{FF2B5EF4-FFF2-40B4-BE49-F238E27FC236}">
                <a16:creationId xmlns:a16="http://schemas.microsoft.com/office/drawing/2014/main" id="{5D3117C4-9F15-E148-A107-AAF4319017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7097" y="1357333"/>
            <a:ext cx="7678780" cy="5759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863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a forest&#10;&#10;Description automatically generated">
            <a:extLst>
              <a:ext uri="{FF2B5EF4-FFF2-40B4-BE49-F238E27FC236}">
                <a16:creationId xmlns:a16="http://schemas.microsoft.com/office/drawing/2014/main" id="{782806E7-541B-134A-9103-9240A479AA32}"/>
              </a:ext>
            </a:extLst>
          </p:cNvPr>
          <p:cNvPicPr>
            <a:picLocks noChangeAspect="1"/>
          </p:cNvPicPr>
          <p:nvPr/>
        </p:nvPicPr>
        <p:blipFill>
          <a:blip r:embed="rId2"/>
          <a:stretch>
            <a:fillRect/>
          </a:stretch>
        </p:blipFill>
        <p:spPr>
          <a:xfrm>
            <a:off x="1231900" y="0"/>
            <a:ext cx="9728200" cy="6858000"/>
          </a:xfrm>
          <a:prstGeom prst="rect">
            <a:avLst/>
          </a:prstGeom>
        </p:spPr>
      </p:pic>
    </p:spTree>
    <p:extLst>
      <p:ext uri="{BB962C8B-B14F-4D97-AF65-F5344CB8AC3E}">
        <p14:creationId xmlns:p14="http://schemas.microsoft.com/office/powerpoint/2010/main" val="3767171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idx="1"/>
          </p:nvPr>
        </p:nvSpPr>
        <p:spPr/>
        <p:txBody>
          <a:bodyPr>
            <a:normAutofit/>
          </a:bodyPr>
          <a:lstStyle/>
          <a:p>
            <a:r>
              <a:rPr lang="en-US" dirty="0"/>
              <a:t>COMMON ISSUES</a:t>
            </a:r>
          </a:p>
          <a:p>
            <a:pPr lvl="1"/>
            <a:r>
              <a:rPr lang="en-US" dirty="0"/>
              <a:t>Most common problems were with The Discussion Section</a:t>
            </a:r>
          </a:p>
          <a:p>
            <a:pPr lvl="1"/>
            <a:r>
              <a:rPr lang="en-US" dirty="0"/>
              <a:t>Almost no one explored name variations of rivers</a:t>
            </a:r>
          </a:p>
          <a:p>
            <a:pPr lvl="1"/>
            <a:r>
              <a:rPr lang="en-US" dirty="0"/>
              <a:t>No one mentioned the difference between a polygon and a line</a:t>
            </a:r>
          </a:p>
          <a:p>
            <a:pPr lvl="1"/>
            <a:r>
              <a:rPr lang="en-US" dirty="0"/>
              <a:t>Tables and Figures should have titles (not just Figure numbers), and the title goes above the Table/Figure, not below it (explanatory notes, if used, go below the Table/Figure)</a:t>
            </a:r>
          </a:p>
        </p:txBody>
      </p:sp>
      <p:sp>
        <p:nvSpPr>
          <p:cNvPr id="4" name="Title 3"/>
          <p:cNvSpPr>
            <a:spLocks noGrp="1"/>
          </p:cNvSpPr>
          <p:nvPr>
            <p:ph type="title"/>
          </p:nvPr>
        </p:nvSpPr>
        <p:spPr/>
        <p:txBody>
          <a:bodyPr/>
          <a:lstStyle/>
          <a:p>
            <a:r>
              <a:rPr lang="en-US" dirty="0">
                <a:highlight>
                  <a:srgbClr val="FFFF00"/>
                </a:highlight>
              </a:rPr>
              <a:t>First Impressions</a:t>
            </a:r>
          </a:p>
        </p:txBody>
      </p:sp>
    </p:spTree>
    <p:extLst>
      <p:ext uri="{BB962C8B-B14F-4D97-AF65-F5344CB8AC3E}">
        <p14:creationId xmlns:p14="http://schemas.microsoft.com/office/powerpoint/2010/main" val="2376079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a:extLst>
              <a:ext uri="{FF2B5EF4-FFF2-40B4-BE49-F238E27FC236}">
                <a16:creationId xmlns:a16="http://schemas.microsoft.com/office/drawing/2014/main" id="{73F71077-DFDC-FC44-880C-27162B4076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139" b="3607"/>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923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CBBCE-9D6B-C24A-82FD-C6980C25D89E}"/>
              </a:ext>
            </a:extLst>
          </p:cNvPr>
          <p:cNvSpPr>
            <a:spLocks noGrp="1"/>
          </p:cNvSpPr>
          <p:nvPr>
            <p:ph type="title"/>
          </p:nvPr>
        </p:nvSpPr>
        <p:spPr/>
        <p:txBody>
          <a:bodyPr/>
          <a:lstStyle/>
          <a:p>
            <a:r>
              <a:rPr lang="en-US" dirty="0">
                <a:highlight>
                  <a:srgbClr val="FFFF00"/>
                </a:highlight>
              </a:rPr>
              <a:t>Data Resources</a:t>
            </a:r>
          </a:p>
        </p:txBody>
      </p:sp>
      <p:sp>
        <p:nvSpPr>
          <p:cNvPr id="3" name="Text Placeholder 2">
            <a:extLst>
              <a:ext uri="{FF2B5EF4-FFF2-40B4-BE49-F238E27FC236}">
                <a16:creationId xmlns:a16="http://schemas.microsoft.com/office/drawing/2014/main" id="{7EFED2CA-9A19-7C42-BE87-0B85F2FBECA2}"/>
              </a:ext>
            </a:extLst>
          </p:cNvPr>
          <p:cNvSpPr>
            <a:spLocks noGrp="1"/>
          </p:cNvSpPr>
          <p:nvPr>
            <p:ph type="body" idx="1"/>
          </p:nvPr>
        </p:nvSpPr>
        <p:spPr/>
        <p:txBody>
          <a:bodyPr/>
          <a:lstStyle/>
          <a:p>
            <a:r>
              <a:rPr lang="en-US" dirty="0">
                <a:hlinkClick r:id="rId2"/>
              </a:rPr>
              <a:t>https://www.epa.gov/geospatial/epa-geospatial-data</a:t>
            </a:r>
            <a:endParaRPr lang="en-US" dirty="0"/>
          </a:p>
          <a:p>
            <a:r>
              <a:rPr lang="en-US" dirty="0">
                <a:hlinkClick r:id="rId3"/>
              </a:rPr>
              <a:t>https://www.usgs.gov/centers/geosciences-and-environmental-change-science-center/science/global-ecosystems-global-data</a:t>
            </a:r>
            <a:endParaRPr lang="en-US" dirty="0"/>
          </a:p>
          <a:p>
            <a:r>
              <a:rPr lang="en-US" dirty="0">
                <a:hlinkClick r:id="rId4"/>
              </a:rPr>
              <a:t>https://www.epa.gov/enviroatlas/enviroatlas-data</a:t>
            </a:r>
            <a:endParaRPr lang="en-US" dirty="0"/>
          </a:p>
          <a:p>
            <a:r>
              <a:rPr lang="en-US" dirty="0">
                <a:hlinkClick r:id="rId5"/>
              </a:rPr>
              <a:t>https://coast.noaa.gov/digitalcoast/data/home.html</a:t>
            </a:r>
            <a:endParaRPr lang="en-US" dirty="0"/>
          </a:p>
          <a:p>
            <a:r>
              <a:rPr lang="en-US" dirty="0">
                <a:hlinkClick r:id="rId6"/>
              </a:rPr>
              <a:t>https://www.movebank.org/</a:t>
            </a:r>
            <a:endParaRPr lang="en-US" dirty="0"/>
          </a:p>
          <a:p>
            <a:r>
              <a:rPr lang="en-US" dirty="0">
                <a:hlinkClick r:id="rId7"/>
              </a:rPr>
              <a:t>https://www.usgs.gov/core-science-systems/ngp/national-hydrography</a:t>
            </a:r>
            <a:endParaRPr lang="en-US" dirty="0"/>
          </a:p>
          <a:p>
            <a:r>
              <a:rPr lang="en-US" dirty="0"/>
              <a:t>http://</a:t>
            </a:r>
            <a:r>
              <a:rPr lang="en-US" dirty="0" err="1"/>
              <a:t>www.cec.org</a:t>
            </a:r>
            <a:r>
              <a:rPr lang="en-US" dirty="0"/>
              <a:t>/tools-and-resources/climate-change-portal/north-</a:t>
            </a:r>
            <a:r>
              <a:rPr lang="en-US" dirty="0" err="1"/>
              <a:t>american</a:t>
            </a:r>
            <a:r>
              <a:rPr lang="en-US" dirty="0"/>
              <a:t>-portal-climate-pollutants</a:t>
            </a:r>
          </a:p>
        </p:txBody>
      </p:sp>
    </p:spTree>
    <p:extLst>
      <p:ext uri="{BB962C8B-B14F-4D97-AF65-F5344CB8AC3E}">
        <p14:creationId xmlns:p14="http://schemas.microsoft.com/office/powerpoint/2010/main" val="6513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1D7C5C-1C92-5540-8996-47C591651321}"/>
              </a:ext>
            </a:extLst>
          </p:cNvPr>
          <p:cNvSpPr>
            <a:spLocks noGrp="1"/>
          </p:cNvSpPr>
          <p:nvPr>
            <p:ph type="body" idx="1"/>
          </p:nvPr>
        </p:nvSpPr>
        <p:spPr/>
        <p:txBody>
          <a:bodyPr>
            <a:normAutofit/>
          </a:bodyPr>
          <a:lstStyle/>
          <a:p>
            <a:pPr>
              <a:buFont typeface="Courier New" panose="02070309020205020404" pitchFamily="49" charset="0"/>
              <a:buChar char="o"/>
            </a:pPr>
            <a:r>
              <a:rPr lang="en-US" sz="1800" dirty="0">
                <a:latin typeface="Roboto" panose="02000000000000000000" pitchFamily="2" charset="0"/>
                <a:ea typeface="Roboto" panose="02000000000000000000" pitchFamily="2" charset="0"/>
                <a:cs typeface="Roboto" panose="02000000000000000000" pitchFamily="2" charset="0"/>
              </a:rPr>
              <a:t>Academic Studies</a:t>
            </a:r>
          </a:p>
          <a:p>
            <a:pPr lvl="1">
              <a:buFont typeface="Courier New" panose="02070309020205020404" pitchFamily="49" charset="0"/>
              <a:buChar char="o"/>
            </a:pPr>
            <a:r>
              <a:rPr lang="en-US" sz="1800" dirty="0">
                <a:latin typeface="Roboto" panose="02000000000000000000" pitchFamily="2" charset="0"/>
                <a:ea typeface="Roboto" panose="02000000000000000000" pitchFamily="2" charset="0"/>
                <a:cs typeface="Roboto" panose="02000000000000000000" pitchFamily="2" charset="0"/>
              </a:rPr>
              <a:t>Trying to understand casual relationships</a:t>
            </a:r>
          </a:p>
          <a:p>
            <a:pPr lvl="1">
              <a:buFont typeface="Courier New" panose="02070309020205020404" pitchFamily="49" charset="0"/>
              <a:buChar char="o"/>
            </a:pPr>
            <a:r>
              <a:rPr lang="en-US" sz="1800" dirty="0">
                <a:latin typeface="Roboto" panose="02000000000000000000" pitchFamily="2" charset="0"/>
                <a:ea typeface="Roboto" panose="02000000000000000000" pitchFamily="2" charset="0"/>
                <a:cs typeface="Roboto" panose="02000000000000000000" pitchFamily="2" charset="0"/>
              </a:rPr>
              <a:t>Looking for unidentified EJ issues</a:t>
            </a:r>
          </a:p>
          <a:p>
            <a:pPr>
              <a:buFont typeface="Courier New" panose="02070309020205020404" pitchFamily="49" charset="0"/>
              <a:buChar char="o"/>
            </a:pPr>
            <a:r>
              <a:rPr lang="en-US" sz="1800" dirty="0">
                <a:latin typeface="Roboto" panose="02000000000000000000" pitchFamily="2" charset="0"/>
                <a:ea typeface="Roboto" panose="02000000000000000000" pitchFamily="2" charset="0"/>
                <a:cs typeface="Roboto" panose="02000000000000000000" pitchFamily="2" charset="0"/>
              </a:rPr>
              <a:t>Communities</a:t>
            </a:r>
          </a:p>
          <a:p>
            <a:pPr lvl="1">
              <a:buFont typeface="Courier New" panose="02070309020205020404" pitchFamily="49" charset="0"/>
              <a:buChar char="o"/>
            </a:pPr>
            <a:r>
              <a:rPr lang="en-US" sz="1800" dirty="0">
                <a:latin typeface="Roboto" panose="02000000000000000000" pitchFamily="2" charset="0"/>
                <a:ea typeface="Roboto" panose="02000000000000000000" pitchFamily="2" charset="0"/>
                <a:cs typeface="Roboto" panose="02000000000000000000" pitchFamily="2" charset="0"/>
              </a:rPr>
              <a:t> Demonstrate injustice and advocate for change in policy</a:t>
            </a:r>
          </a:p>
          <a:p>
            <a:pPr>
              <a:buFont typeface="Courier New" panose="02070309020205020404" pitchFamily="49" charset="0"/>
              <a:buChar char="o"/>
            </a:pPr>
            <a:r>
              <a:rPr lang="en-US" sz="1800" dirty="0">
                <a:latin typeface="Roboto" panose="02000000000000000000" pitchFamily="2" charset="0"/>
                <a:ea typeface="Roboto" panose="02000000000000000000" pitchFamily="2" charset="0"/>
                <a:cs typeface="Roboto" panose="02000000000000000000" pitchFamily="2" charset="0"/>
              </a:rPr>
              <a:t>Regulatory Agencies</a:t>
            </a:r>
          </a:p>
          <a:p>
            <a:pPr lvl="1">
              <a:buFont typeface="Courier New" panose="02070309020205020404" pitchFamily="49" charset="0"/>
              <a:buChar char="o"/>
            </a:pPr>
            <a:r>
              <a:rPr lang="en-US" sz="1800" dirty="0">
                <a:latin typeface="Roboto" panose="02000000000000000000" pitchFamily="2" charset="0"/>
                <a:ea typeface="Roboto" panose="02000000000000000000" pitchFamily="2" charset="0"/>
                <a:cs typeface="Roboto" panose="02000000000000000000" pitchFamily="2" charset="0"/>
              </a:rPr>
              <a:t> Evaluate claims of injustice, regulate </a:t>
            </a:r>
          </a:p>
          <a:p>
            <a:pPr lvl="1">
              <a:buFont typeface="Courier New" panose="02070309020205020404" pitchFamily="49" charset="0"/>
              <a:buChar char="o"/>
            </a:pPr>
            <a:r>
              <a:rPr lang="en-US" sz="1800" dirty="0">
                <a:latin typeface="Roboto" panose="02000000000000000000" pitchFamily="2" charset="0"/>
                <a:ea typeface="Roboto" panose="02000000000000000000" pitchFamily="2" charset="0"/>
                <a:cs typeface="Roboto" panose="02000000000000000000" pitchFamily="2" charset="0"/>
              </a:rPr>
              <a:t> Evaluate proposed policies for potential EJ concerns</a:t>
            </a:r>
          </a:p>
          <a:p>
            <a:pPr lvl="1">
              <a:buFont typeface="Courier New" panose="02070309020205020404" pitchFamily="49" charset="0"/>
              <a:buChar char="o"/>
            </a:pPr>
            <a:r>
              <a:rPr lang="en-US" sz="1800" dirty="0">
                <a:latin typeface="Roboto" panose="02000000000000000000" pitchFamily="2" charset="0"/>
                <a:ea typeface="Roboto" panose="02000000000000000000" pitchFamily="2" charset="0"/>
                <a:cs typeface="Roboto" panose="02000000000000000000" pitchFamily="2" charset="0"/>
              </a:rPr>
              <a:t>Prioritize inspections and regulatory intervention</a:t>
            </a:r>
          </a:p>
          <a:p>
            <a:pPr lvl="1">
              <a:buFont typeface="Courier New" panose="02070309020205020404" pitchFamily="49" charset="0"/>
              <a:buChar char="o"/>
            </a:pPr>
            <a:endParaRPr lang="en-US" dirty="0"/>
          </a:p>
          <a:p>
            <a:pPr lvl="1">
              <a:buFont typeface="Courier New" panose="02070309020205020404" pitchFamily="49" charset="0"/>
              <a:buChar char="o"/>
            </a:pPr>
            <a:endParaRPr lang="en-US" dirty="0"/>
          </a:p>
          <a:p>
            <a:pPr lvl="1">
              <a:buFont typeface="Courier New" panose="02070309020205020404" pitchFamily="49" charset="0"/>
              <a:buChar char="o"/>
            </a:pPr>
            <a:endParaRPr lang="en-US" dirty="0"/>
          </a:p>
          <a:p>
            <a:pPr lvl="1">
              <a:buFont typeface="Courier New" panose="02070309020205020404" pitchFamily="49" charset="0"/>
              <a:buChar char="o"/>
            </a:pPr>
            <a:endParaRPr lang="en-US" dirty="0"/>
          </a:p>
        </p:txBody>
      </p:sp>
      <p:sp>
        <p:nvSpPr>
          <p:cNvPr id="2" name="Title 1">
            <a:extLst>
              <a:ext uri="{FF2B5EF4-FFF2-40B4-BE49-F238E27FC236}">
                <a16:creationId xmlns:a16="http://schemas.microsoft.com/office/drawing/2014/main" id="{65E49993-5BB2-C444-905A-4B073D7A5E82}"/>
              </a:ext>
            </a:extLst>
          </p:cNvPr>
          <p:cNvSpPr>
            <a:spLocks noGrp="1"/>
          </p:cNvSpPr>
          <p:nvPr>
            <p:ph type="title"/>
          </p:nvPr>
        </p:nvSpPr>
        <p:spPr/>
        <p:txBody>
          <a:bodyPr/>
          <a:lstStyle/>
          <a:p>
            <a:r>
              <a:rPr lang="en-US" dirty="0">
                <a:highlight>
                  <a:srgbClr val="FFFF00"/>
                </a:highlight>
              </a:rPr>
              <a:t>How is GIS used in EJ research</a:t>
            </a:r>
            <a:r>
              <a:rPr lang="en-US" sz="4400" dirty="0">
                <a:highlight>
                  <a:srgbClr val="FFFF00"/>
                </a:highlight>
              </a:rPr>
              <a:t>?</a:t>
            </a:r>
          </a:p>
        </p:txBody>
      </p:sp>
    </p:spTree>
    <p:extLst>
      <p:ext uri="{BB962C8B-B14F-4D97-AF65-F5344CB8AC3E}">
        <p14:creationId xmlns:p14="http://schemas.microsoft.com/office/powerpoint/2010/main" val="4195809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619F7-9E6B-F64A-BB3F-ACB393B0DA3C}"/>
              </a:ext>
            </a:extLst>
          </p:cNvPr>
          <p:cNvSpPr>
            <a:spLocks noGrp="1"/>
          </p:cNvSpPr>
          <p:nvPr>
            <p:ph type="title"/>
          </p:nvPr>
        </p:nvSpPr>
        <p:spPr>
          <a:xfrm>
            <a:off x="788762" y="431226"/>
            <a:ext cx="3145536" cy="1792224"/>
          </a:xfrm>
        </p:spPr>
        <p:txBody>
          <a:bodyPr>
            <a:normAutofit/>
          </a:bodyPr>
          <a:lstStyle/>
          <a:p>
            <a:r>
              <a:rPr lang="en-US" dirty="0">
                <a:latin typeface="Amasis MT Pro Black"/>
              </a:rPr>
              <a:t>Complexities in EJ Mapping</a:t>
            </a:r>
            <a:br>
              <a:rPr lang="en-US" dirty="0">
                <a:latin typeface="Amasis MT Pro Black"/>
              </a:rPr>
            </a:br>
            <a:endParaRPr lang="en-US" dirty="0"/>
          </a:p>
        </p:txBody>
      </p:sp>
      <p:sp>
        <p:nvSpPr>
          <p:cNvPr id="4" name="Text Placeholder 3">
            <a:extLst>
              <a:ext uri="{FF2B5EF4-FFF2-40B4-BE49-F238E27FC236}">
                <a16:creationId xmlns:a16="http://schemas.microsoft.com/office/drawing/2014/main" id="{0B946EB4-DF37-EA44-B2F7-A07EF8EC38CD}"/>
              </a:ext>
            </a:extLst>
          </p:cNvPr>
          <p:cNvSpPr>
            <a:spLocks noGrp="1"/>
          </p:cNvSpPr>
          <p:nvPr>
            <p:ph type="body" sz="half" idx="2"/>
          </p:nvPr>
        </p:nvSpPr>
        <p:spPr>
          <a:xfrm>
            <a:off x="788761" y="2019366"/>
            <a:ext cx="5152197" cy="4513955"/>
          </a:xfrm>
        </p:spPr>
        <p:txBody>
          <a:bodyPr/>
          <a:lstStyle/>
          <a:p>
            <a:r>
              <a:rPr lang="en-US" dirty="0"/>
              <a:t>When mapping with geographic enumeration units (counties, tracts, </a:t>
            </a:r>
            <a:r>
              <a:rPr lang="en-US" dirty="0" err="1"/>
              <a:t>etc</a:t>
            </a:r>
            <a:r>
              <a:rPr lang="en-US" dirty="0"/>
              <a:t>) it is easy conflates hazard exposure with the geographic unit mapped. </a:t>
            </a:r>
          </a:p>
          <a:p>
            <a:endParaRPr lang="en-US" dirty="0"/>
          </a:p>
        </p:txBody>
      </p:sp>
      <p:pic>
        <p:nvPicPr>
          <p:cNvPr id="5" name="Picture 11" descr="A picture containing map&#10;&#10;Description automatically generated">
            <a:extLst>
              <a:ext uri="{FF2B5EF4-FFF2-40B4-BE49-F238E27FC236}">
                <a16:creationId xmlns:a16="http://schemas.microsoft.com/office/drawing/2014/main" id="{529D20DA-77A1-8A40-BE3C-87C6CDFC8AF7}"/>
              </a:ext>
            </a:extLst>
          </p:cNvPr>
          <p:cNvPicPr>
            <a:picLocks noGrp="1" noChangeAspect="1"/>
          </p:cNvPicPr>
          <p:nvPr>
            <p:ph idx="1"/>
          </p:nvPr>
        </p:nvPicPr>
        <p:blipFill>
          <a:blip r:embed="rId2"/>
          <a:stretch>
            <a:fillRect/>
          </a:stretch>
        </p:blipFill>
        <p:spPr>
          <a:xfrm>
            <a:off x="6748256" y="700691"/>
            <a:ext cx="5152197" cy="5776706"/>
          </a:xfrm>
          <a:prstGeom prst="rect">
            <a:avLst/>
          </a:prstGeom>
        </p:spPr>
      </p:pic>
      <p:graphicFrame>
        <p:nvGraphicFramePr>
          <p:cNvPr id="6" name="Table 5">
            <a:extLst>
              <a:ext uri="{FF2B5EF4-FFF2-40B4-BE49-F238E27FC236}">
                <a16:creationId xmlns:a16="http://schemas.microsoft.com/office/drawing/2014/main" id="{BA5F7732-5AC2-8245-85C9-1BBF91EFD7BD}"/>
              </a:ext>
            </a:extLst>
          </p:cNvPr>
          <p:cNvGraphicFramePr>
            <a:graphicFrameLocks noGrp="1"/>
          </p:cNvGraphicFramePr>
          <p:nvPr/>
        </p:nvGraphicFramePr>
        <p:xfrm>
          <a:off x="841444" y="3534663"/>
          <a:ext cx="5906812" cy="3039006"/>
        </p:xfrm>
        <a:graphic>
          <a:graphicData uri="http://schemas.openxmlformats.org/drawingml/2006/table">
            <a:tbl>
              <a:tblPr firstRow="1" bandRow="1">
                <a:tableStyleId>{5C22544A-7EE6-4342-B048-85BDC9FD1C3A}</a:tableStyleId>
              </a:tblPr>
              <a:tblGrid>
                <a:gridCol w="2953406">
                  <a:extLst>
                    <a:ext uri="{9D8B030D-6E8A-4147-A177-3AD203B41FA5}">
                      <a16:colId xmlns:a16="http://schemas.microsoft.com/office/drawing/2014/main" val="2006294892"/>
                    </a:ext>
                  </a:extLst>
                </a:gridCol>
                <a:gridCol w="2953406">
                  <a:extLst>
                    <a:ext uri="{9D8B030D-6E8A-4147-A177-3AD203B41FA5}">
                      <a16:colId xmlns:a16="http://schemas.microsoft.com/office/drawing/2014/main" val="3217107936"/>
                    </a:ext>
                  </a:extLst>
                </a:gridCol>
              </a:tblGrid>
              <a:tr h="360885">
                <a:tc>
                  <a:txBody>
                    <a:bodyPr/>
                    <a:lstStyle/>
                    <a:p>
                      <a:r>
                        <a:rPr lang="en-US" b="1" dirty="0">
                          <a:latin typeface="Daytona"/>
                        </a:rPr>
                        <a:t>Unit-hazard coincidence      vs.</a:t>
                      </a:r>
                      <a:endParaRPr lang="en-US" dirty="0"/>
                    </a:p>
                  </a:txBody>
                  <a:tcPr/>
                </a:tc>
                <a:tc>
                  <a:txBody>
                    <a:bodyPr/>
                    <a:lstStyle/>
                    <a:p>
                      <a:r>
                        <a:rPr lang="en-US" b="1" dirty="0">
                          <a:latin typeface="Daytona"/>
                          <a:cs typeface="Calibri"/>
                        </a:rPr>
                        <a:t>Distance</a:t>
                      </a:r>
                      <a:endParaRPr lang="en-US" dirty="0"/>
                    </a:p>
                  </a:txBody>
                  <a:tcPr/>
                </a:tc>
                <a:extLst>
                  <a:ext uri="{0D108BD9-81ED-4DB2-BD59-A6C34878D82A}">
                    <a16:rowId xmlns:a16="http://schemas.microsoft.com/office/drawing/2014/main" val="2115246542"/>
                  </a:ext>
                </a:extLst>
              </a:tr>
              <a:tr h="23989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a typeface="+mn-lt"/>
                          <a:cs typeface="+mn-lt"/>
                        </a:rPr>
                        <a:t>Assumes that the population “exposed” to a nuisance coincides with those people living in the same geographic unit as the nuisance, such as a census tract or zip code</a:t>
                      </a:r>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a typeface="+mn-lt"/>
                          <a:cs typeface="+mn-lt"/>
                        </a:rPr>
                        <a:t>An alternative approach to measuring pollution exposure looks at the population within some distance of a site (or, alternatively, the nuisances or emissions near </a:t>
                      </a:r>
                      <a:br>
                        <a:rPr lang="en-US" sz="1600" dirty="0">
                          <a:ea typeface="+mn-lt"/>
                          <a:cs typeface="+mn-lt"/>
                        </a:rPr>
                      </a:br>
                      <a:r>
                        <a:rPr lang="en-US" sz="1600" dirty="0">
                          <a:ea typeface="+mn-lt"/>
                          <a:cs typeface="+mn-lt"/>
                        </a:rPr>
                        <a:t>an arbitrarily drawn geographic unit). </a:t>
                      </a:r>
                      <a:endParaRPr lang="en-US" sz="1600" dirty="0"/>
                    </a:p>
                    <a:p>
                      <a:endParaRPr lang="en-US" sz="1600" dirty="0"/>
                    </a:p>
                  </a:txBody>
                  <a:tcPr/>
                </a:tc>
                <a:extLst>
                  <a:ext uri="{0D108BD9-81ED-4DB2-BD59-A6C34878D82A}">
                    <a16:rowId xmlns:a16="http://schemas.microsoft.com/office/drawing/2014/main" val="3460281377"/>
                  </a:ext>
                </a:extLst>
              </a:tr>
            </a:tbl>
          </a:graphicData>
        </a:graphic>
      </p:graphicFrame>
    </p:spTree>
    <p:extLst>
      <p:ext uri="{BB962C8B-B14F-4D97-AF65-F5344CB8AC3E}">
        <p14:creationId xmlns:p14="http://schemas.microsoft.com/office/powerpoint/2010/main" val="18167284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522540-221C-5D40-B914-CACA44DB1E84}"/>
              </a:ext>
            </a:extLst>
          </p:cNvPr>
          <p:cNvSpPr>
            <a:spLocks noGrp="1"/>
          </p:cNvSpPr>
          <p:nvPr>
            <p:ph type="body" idx="1"/>
          </p:nvPr>
        </p:nvSpPr>
        <p:spPr/>
        <p:txBody>
          <a:bodyPr>
            <a:normAutofit/>
          </a:bodyPr>
          <a:lstStyle/>
          <a:p>
            <a:r>
              <a:rPr lang="en-US" dirty="0">
                <a:effectLst/>
                <a:latin typeface="Arial" panose="020B0604020202020204" pitchFamily="34" charset="0"/>
              </a:rPr>
              <a:t>Containment or ‘point-in-polygon’</a:t>
            </a:r>
          </a:p>
          <a:p>
            <a:r>
              <a:rPr lang="en-US" dirty="0">
                <a:effectLst/>
                <a:latin typeface="Arial" panose="020B0604020202020204" pitchFamily="34" charset="0"/>
              </a:rPr>
              <a:t>Buffers</a:t>
            </a:r>
            <a:endParaRPr lang="en-US" dirty="0">
              <a:latin typeface="Arial" panose="020B0604020202020204" pitchFamily="34" charset="0"/>
            </a:endParaRPr>
          </a:p>
          <a:p>
            <a:r>
              <a:rPr lang="en-US" dirty="0">
                <a:effectLst/>
                <a:latin typeface="Arial" panose="020B0604020202020204" pitchFamily="34" charset="0"/>
              </a:rPr>
              <a:t>Distance</a:t>
            </a:r>
          </a:p>
          <a:p>
            <a:r>
              <a:rPr lang="en-US" dirty="0">
                <a:effectLst/>
                <a:latin typeface="Arial" panose="020B0604020202020204" pitchFamily="34" charset="0"/>
              </a:rPr>
              <a:t>Areal interpolation</a:t>
            </a:r>
          </a:p>
        </p:txBody>
      </p:sp>
      <p:sp>
        <p:nvSpPr>
          <p:cNvPr id="2" name="Title 1">
            <a:extLst>
              <a:ext uri="{FF2B5EF4-FFF2-40B4-BE49-F238E27FC236}">
                <a16:creationId xmlns:a16="http://schemas.microsoft.com/office/drawing/2014/main" id="{5464CC44-CB6D-FB43-B9DE-FE3A35986A23}"/>
              </a:ext>
            </a:extLst>
          </p:cNvPr>
          <p:cNvSpPr>
            <a:spLocks noGrp="1"/>
          </p:cNvSpPr>
          <p:nvPr>
            <p:ph type="title"/>
          </p:nvPr>
        </p:nvSpPr>
        <p:spPr/>
        <p:txBody>
          <a:bodyPr>
            <a:normAutofit/>
          </a:bodyPr>
          <a:lstStyle/>
          <a:p>
            <a:r>
              <a:rPr lang="en-US" sz="4400" dirty="0">
                <a:highlight>
                  <a:srgbClr val="FFFF00"/>
                </a:highlight>
              </a:rPr>
              <a:t>Common GIS Methods employed in EJ Research</a:t>
            </a:r>
            <a:endParaRPr lang="en-US" dirty="0">
              <a:highlight>
                <a:srgbClr val="FFFF00"/>
              </a:highlight>
            </a:endParaRPr>
          </a:p>
        </p:txBody>
      </p:sp>
      <p:sp>
        <p:nvSpPr>
          <p:cNvPr id="4" name="Content Placeholder 2">
            <a:extLst>
              <a:ext uri="{FF2B5EF4-FFF2-40B4-BE49-F238E27FC236}">
                <a16:creationId xmlns:a16="http://schemas.microsoft.com/office/drawing/2014/main" id="{3E752F0C-0D56-B241-83D6-441DD2DAC342}"/>
              </a:ext>
            </a:extLst>
          </p:cNvPr>
          <p:cNvSpPr txBox="1">
            <a:spLocks/>
          </p:cNvSpPr>
          <p:nvPr/>
        </p:nvSpPr>
        <p:spPr>
          <a:xfrm>
            <a:off x="1267499" y="3319362"/>
            <a:ext cx="3955244" cy="3127248"/>
          </a:xfrm>
          <a:prstGeom prst="rect">
            <a:avLst/>
          </a:prstGeom>
        </p:spPr>
        <p:txBody>
          <a:bodyPr vert="horz" lIns="91440" tIns="45720" rIns="91440" bIns="45720" rtlCol="0">
            <a:normAutofit/>
          </a:bodyPr>
          <a:lst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rial" panose="020B0604020202020204" pitchFamily="34" charset="0"/>
              </a:rPr>
              <a:t>Thiessen polygons</a:t>
            </a:r>
          </a:p>
          <a:p>
            <a:r>
              <a:rPr lang="en-US" dirty="0">
                <a:latin typeface="Arial" panose="020B0604020202020204" pitchFamily="34" charset="0"/>
              </a:rPr>
              <a:t>Kernel density</a:t>
            </a:r>
          </a:p>
          <a:p>
            <a:r>
              <a:rPr lang="en-US" dirty="0">
                <a:latin typeface="Arial" panose="020B0604020202020204" pitchFamily="34" charset="0"/>
              </a:rPr>
              <a:t>Cartography</a:t>
            </a:r>
            <a:endParaRPr lang="en-US" dirty="0"/>
          </a:p>
        </p:txBody>
      </p:sp>
    </p:spTree>
    <p:extLst>
      <p:ext uri="{BB962C8B-B14F-4D97-AF65-F5344CB8AC3E}">
        <p14:creationId xmlns:p14="http://schemas.microsoft.com/office/powerpoint/2010/main" val="3995256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619F7-9E6B-F64A-BB3F-ACB393B0DA3C}"/>
              </a:ext>
            </a:extLst>
          </p:cNvPr>
          <p:cNvSpPr>
            <a:spLocks noGrp="1"/>
          </p:cNvSpPr>
          <p:nvPr>
            <p:ph type="title"/>
          </p:nvPr>
        </p:nvSpPr>
        <p:spPr>
          <a:xfrm>
            <a:off x="788762" y="431226"/>
            <a:ext cx="3145536" cy="1792224"/>
          </a:xfrm>
        </p:spPr>
        <p:txBody>
          <a:bodyPr>
            <a:normAutofit/>
          </a:bodyPr>
          <a:lstStyle/>
          <a:p>
            <a:r>
              <a:rPr lang="en-US" dirty="0">
                <a:latin typeface="Amasis MT Pro Black"/>
              </a:rPr>
              <a:t>Complexities in EJ Mapping</a:t>
            </a:r>
            <a:br>
              <a:rPr lang="en-US" dirty="0">
                <a:latin typeface="Amasis MT Pro Black"/>
              </a:rPr>
            </a:br>
            <a:endParaRPr lang="en-US" dirty="0"/>
          </a:p>
        </p:txBody>
      </p:sp>
      <p:sp>
        <p:nvSpPr>
          <p:cNvPr id="4" name="Text Placeholder 3">
            <a:extLst>
              <a:ext uri="{FF2B5EF4-FFF2-40B4-BE49-F238E27FC236}">
                <a16:creationId xmlns:a16="http://schemas.microsoft.com/office/drawing/2014/main" id="{0B946EB4-DF37-EA44-B2F7-A07EF8EC38CD}"/>
              </a:ext>
            </a:extLst>
          </p:cNvPr>
          <p:cNvSpPr>
            <a:spLocks noGrp="1"/>
          </p:cNvSpPr>
          <p:nvPr>
            <p:ph type="body" sz="half" idx="2"/>
          </p:nvPr>
        </p:nvSpPr>
        <p:spPr>
          <a:xfrm>
            <a:off x="788761" y="2019366"/>
            <a:ext cx="5959495" cy="4513955"/>
          </a:xfrm>
        </p:spPr>
        <p:txBody>
          <a:bodyPr>
            <a:normAutofit fontScale="92500" lnSpcReduction="10000"/>
          </a:bodyPr>
          <a:lstStyle/>
          <a:p>
            <a:r>
              <a:rPr lang="en-US" sz="3200" dirty="0">
                <a:highlight>
                  <a:srgbClr val="FFFF00"/>
                </a:highlight>
              </a:rPr>
              <a:t>When mapping with geographic enumeration units (counties, tracts, </a:t>
            </a:r>
            <a:r>
              <a:rPr lang="en-US" sz="3200" dirty="0" err="1">
                <a:highlight>
                  <a:srgbClr val="FFFF00"/>
                </a:highlight>
              </a:rPr>
              <a:t>etc</a:t>
            </a:r>
            <a:r>
              <a:rPr lang="en-US" sz="3200" dirty="0">
                <a:highlight>
                  <a:srgbClr val="FFFF00"/>
                </a:highlight>
              </a:rPr>
              <a:t>) it is easy conflates hazard exposure with the geographic unit mapped. </a:t>
            </a:r>
          </a:p>
          <a:p>
            <a:endParaRPr lang="en-US" sz="2000" b="1" dirty="0">
              <a:ea typeface="+mn-lt"/>
              <a:cs typeface="+mn-lt"/>
            </a:endParaRPr>
          </a:p>
          <a:p>
            <a:r>
              <a:rPr lang="en-US" sz="1500" b="1" dirty="0">
                <a:ea typeface="+mn-lt"/>
                <a:cs typeface="+mn-lt"/>
              </a:rPr>
              <a:t>Unit Hazard Coincidence is problematic because </a:t>
            </a:r>
            <a:r>
              <a:rPr lang="en-US" sz="1500" dirty="0">
                <a:ea typeface="+mn-lt"/>
                <a:cs typeface="+mn-lt"/>
              </a:rPr>
              <a:t>(see Banzhaf 2019, p191):</a:t>
            </a:r>
          </a:p>
          <a:p>
            <a:pPr marL="342900" indent="-342900">
              <a:buAutoNum type="arabicPeriod"/>
            </a:pPr>
            <a:r>
              <a:rPr lang="en-US" sz="1500" dirty="0">
                <a:ea typeface="+mn-lt"/>
                <a:cs typeface="+mn-lt"/>
              </a:rPr>
              <a:t>implicitly assumes that exposure to hazards is distributed equally within the geographic unit. </a:t>
            </a:r>
          </a:p>
          <a:p>
            <a:pPr marL="342900" indent="-342900">
              <a:buAutoNum type="arabicPeriod"/>
            </a:pPr>
            <a:r>
              <a:rPr lang="en-US" sz="1500" dirty="0">
                <a:ea typeface="+mn-lt"/>
                <a:cs typeface="+mn-lt"/>
              </a:rPr>
              <a:t>when nuisances are located near geographical boundaries, unit-hazard coincidence ignores exposures in adjacent areas that may be quite close by, while assigning exposure to parts of the coincident geographic unit that may be far from the nuisance. </a:t>
            </a:r>
          </a:p>
          <a:p>
            <a:pPr marL="342900" indent="-342900">
              <a:buAutoNum type="arabicPeriod"/>
            </a:pPr>
            <a:r>
              <a:rPr lang="en-US" sz="1500" dirty="0">
                <a:ea typeface="+mn-lt"/>
                <a:cs typeface="+mn-lt"/>
              </a:rPr>
              <a:t>Third, when geographic units like tracts are assumed to be fairly homogenous, the unit-hazard approach will mechanically extend local correlations to wider areas. </a:t>
            </a:r>
          </a:p>
          <a:p>
            <a:endParaRPr lang="en-US" dirty="0"/>
          </a:p>
        </p:txBody>
      </p:sp>
      <p:pic>
        <p:nvPicPr>
          <p:cNvPr id="5" name="Picture 11" descr="A picture containing map&#10;&#10;Description automatically generated">
            <a:extLst>
              <a:ext uri="{FF2B5EF4-FFF2-40B4-BE49-F238E27FC236}">
                <a16:creationId xmlns:a16="http://schemas.microsoft.com/office/drawing/2014/main" id="{529D20DA-77A1-8A40-BE3C-87C6CDFC8AF7}"/>
              </a:ext>
            </a:extLst>
          </p:cNvPr>
          <p:cNvPicPr>
            <a:picLocks noGrp="1" noChangeAspect="1"/>
          </p:cNvPicPr>
          <p:nvPr>
            <p:ph idx="1"/>
          </p:nvPr>
        </p:nvPicPr>
        <p:blipFill>
          <a:blip r:embed="rId2"/>
          <a:stretch>
            <a:fillRect/>
          </a:stretch>
        </p:blipFill>
        <p:spPr>
          <a:xfrm>
            <a:off x="6748256" y="700691"/>
            <a:ext cx="5152197" cy="5776706"/>
          </a:xfrm>
          <a:prstGeom prst="rect">
            <a:avLst/>
          </a:prstGeom>
        </p:spPr>
      </p:pic>
    </p:spTree>
    <p:extLst>
      <p:ext uri="{BB962C8B-B14F-4D97-AF65-F5344CB8AC3E}">
        <p14:creationId xmlns:p14="http://schemas.microsoft.com/office/powerpoint/2010/main" val="2874679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FE4DCC-A826-6549-B07F-A6A63CBD5AEC}"/>
              </a:ext>
            </a:extLst>
          </p:cNvPr>
          <p:cNvSpPr>
            <a:spLocks noGrp="1"/>
          </p:cNvSpPr>
          <p:nvPr>
            <p:ph type="body" idx="1"/>
          </p:nvPr>
        </p:nvSpPr>
        <p:spPr/>
        <p:txBody>
          <a:bodyPr>
            <a:normAutofit/>
          </a:bodyPr>
          <a:lstStyle/>
          <a:p>
            <a:r>
              <a:rPr lang="en-US" dirty="0"/>
              <a:t>Simplistic way to assess exposure or access (</a:t>
            </a:r>
            <a:r>
              <a:rPr lang="en-US" dirty="0" err="1"/>
              <a:t>eg.</a:t>
            </a:r>
            <a:r>
              <a:rPr lang="en-US" dirty="0"/>
              <a:t> a neighborhood with a landfill is exposed, a census tract with a park has access)</a:t>
            </a:r>
          </a:p>
          <a:p>
            <a:r>
              <a:rPr lang="en-US" dirty="0"/>
              <a:t>Easy to achieve using a spatial join</a:t>
            </a:r>
          </a:p>
          <a:p>
            <a:r>
              <a:rPr lang="en-US" dirty="0"/>
              <a:t>Highly vulnerable to MAUP, for example interpreting exposure is dependent on the size and boundary of location units.</a:t>
            </a:r>
          </a:p>
          <a:p>
            <a:endParaRPr lang="en-US" dirty="0"/>
          </a:p>
          <a:p>
            <a:endParaRPr lang="en-US" dirty="0"/>
          </a:p>
          <a:p>
            <a:endParaRPr lang="en-US" dirty="0"/>
          </a:p>
        </p:txBody>
      </p:sp>
      <p:sp>
        <p:nvSpPr>
          <p:cNvPr id="2" name="Title 1">
            <a:extLst>
              <a:ext uri="{FF2B5EF4-FFF2-40B4-BE49-F238E27FC236}">
                <a16:creationId xmlns:a16="http://schemas.microsoft.com/office/drawing/2014/main" id="{D99AB137-5A5E-4144-87B5-576DC67D70C0}"/>
              </a:ext>
            </a:extLst>
          </p:cNvPr>
          <p:cNvSpPr>
            <a:spLocks noGrp="1"/>
          </p:cNvSpPr>
          <p:nvPr>
            <p:ph type="title"/>
          </p:nvPr>
        </p:nvSpPr>
        <p:spPr/>
        <p:txBody>
          <a:bodyPr/>
          <a:lstStyle/>
          <a:p>
            <a:r>
              <a:rPr lang="en-US" dirty="0">
                <a:effectLst/>
                <a:highlight>
                  <a:srgbClr val="FFFF00"/>
                </a:highlight>
                <a:latin typeface="Arial" panose="020B0604020202020204" pitchFamily="34" charset="0"/>
              </a:rPr>
              <a:t>Containment or ‘point-in-polygon’</a:t>
            </a:r>
            <a:br>
              <a:rPr lang="en-US" dirty="0">
                <a:effectLst/>
                <a:highlight>
                  <a:srgbClr val="FFFF00"/>
                </a:highlight>
                <a:latin typeface="Arial" panose="020B0604020202020204" pitchFamily="34" charset="0"/>
              </a:rPr>
            </a:br>
            <a:endParaRPr lang="en-US" dirty="0">
              <a:highlight>
                <a:srgbClr val="FFFF00"/>
              </a:highlight>
            </a:endParaRPr>
          </a:p>
        </p:txBody>
      </p:sp>
    </p:spTree>
    <p:extLst>
      <p:ext uri="{BB962C8B-B14F-4D97-AF65-F5344CB8AC3E}">
        <p14:creationId xmlns:p14="http://schemas.microsoft.com/office/powerpoint/2010/main" val="60572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B849A01E-1B95-B845-9966-48012BE76867}"/>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1470991" y="6493"/>
            <a:ext cx="9276522" cy="6864627"/>
          </a:xfrm>
          <a:prstGeom prst="rect">
            <a:avLst/>
          </a:prstGeom>
        </p:spPr>
      </p:pic>
    </p:spTree>
    <p:extLst>
      <p:ext uri="{BB962C8B-B14F-4D97-AF65-F5344CB8AC3E}">
        <p14:creationId xmlns:p14="http://schemas.microsoft.com/office/powerpoint/2010/main" val="2545683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B849A01E-1B95-B845-9966-48012BE76867}"/>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1470991" y="6493"/>
            <a:ext cx="9276522" cy="6864627"/>
          </a:xfrm>
          <a:prstGeom prst="rect">
            <a:avLst/>
          </a:prstGeom>
        </p:spPr>
      </p:pic>
      <p:sp>
        <p:nvSpPr>
          <p:cNvPr id="4" name="Oval 3">
            <a:extLst>
              <a:ext uri="{FF2B5EF4-FFF2-40B4-BE49-F238E27FC236}">
                <a16:creationId xmlns:a16="http://schemas.microsoft.com/office/drawing/2014/main" id="{52B0D685-ED03-9C4D-89FA-D178313C881E}"/>
              </a:ext>
            </a:extLst>
          </p:cNvPr>
          <p:cNvSpPr/>
          <p:nvPr/>
        </p:nvSpPr>
        <p:spPr>
          <a:xfrm>
            <a:off x="2716696" y="4094922"/>
            <a:ext cx="1285461" cy="1298713"/>
          </a:xfrm>
          <a:prstGeom prst="ellipse">
            <a:avLst/>
          </a:prstGeom>
          <a:noFill/>
          <a:ln>
            <a:solidFill>
              <a:srgbClr val="FF0000"/>
            </a:solidFill>
          </a:ln>
          <a:effectLst>
            <a:glow rad="101600">
              <a:srgbClr val="FF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2597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B849A01E-1B95-B845-9966-48012BE76867}"/>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1457739" y="-6627"/>
            <a:ext cx="9276522" cy="6864627"/>
          </a:xfrm>
          <a:prstGeom prst="rect">
            <a:avLst/>
          </a:prstGeom>
        </p:spPr>
      </p:pic>
      <p:sp>
        <p:nvSpPr>
          <p:cNvPr id="4" name="Oval 3">
            <a:extLst>
              <a:ext uri="{FF2B5EF4-FFF2-40B4-BE49-F238E27FC236}">
                <a16:creationId xmlns:a16="http://schemas.microsoft.com/office/drawing/2014/main" id="{4190DE5B-B71D-6049-BAB4-B4630B3A788E}"/>
              </a:ext>
            </a:extLst>
          </p:cNvPr>
          <p:cNvSpPr/>
          <p:nvPr/>
        </p:nvSpPr>
        <p:spPr>
          <a:xfrm>
            <a:off x="8481392" y="2305879"/>
            <a:ext cx="2438399" cy="2570921"/>
          </a:xfrm>
          <a:prstGeom prst="ellipse">
            <a:avLst/>
          </a:prstGeom>
          <a:noFill/>
          <a:ln>
            <a:solidFill>
              <a:srgbClr val="FF0000"/>
            </a:solidFill>
          </a:ln>
          <a:effectLst>
            <a:glow rad="101600">
              <a:srgbClr val="FF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9038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r>
              <a:rPr lang="en-US" dirty="0"/>
              <a:t>Not just WHAT the analysis task is, but WHY (relates to your discussion section)</a:t>
            </a:r>
          </a:p>
          <a:p>
            <a:r>
              <a:rPr lang="en-US" dirty="0"/>
              <a:t>But no more commentary (like public policy implications </a:t>
            </a:r>
            <a:r>
              <a:rPr lang="mr-IN" dirty="0"/>
              <a:t>–</a:t>
            </a:r>
            <a:r>
              <a:rPr lang="en-US" dirty="0"/>
              <a:t> that goes in Discussion)</a:t>
            </a:r>
          </a:p>
          <a:p>
            <a:r>
              <a:rPr lang="en-US" dirty="0"/>
              <a:t>For this lab:</a:t>
            </a:r>
          </a:p>
          <a:p>
            <a:pPr lvl="1"/>
            <a:r>
              <a:rPr lang="en-US" dirty="0"/>
              <a:t>Identify which neighborhoods have streets that cross specific creeks because we are interested in flooding</a:t>
            </a:r>
          </a:p>
        </p:txBody>
      </p:sp>
      <p:sp>
        <p:nvSpPr>
          <p:cNvPr id="2" name="Title 1"/>
          <p:cNvSpPr>
            <a:spLocks noGrp="1"/>
          </p:cNvSpPr>
          <p:nvPr>
            <p:ph type="title"/>
          </p:nvPr>
        </p:nvSpPr>
        <p:spPr/>
        <p:txBody>
          <a:bodyPr/>
          <a:lstStyle/>
          <a:p>
            <a:r>
              <a:rPr lang="en-US" dirty="0">
                <a:highlight>
                  <a:srgbClr val="FFFF00"/>
                </a:highlight>
              </a:rPr>
              <a:t>Introduction</a:t>
            </a:r>
          </a:p>
        </p:txBody>
      </p:sp>
    </p:spTree>
    <p:extLst>
      <p:ext uri="{BB962C8B-B14F-4D97-AF65-F5344CB8AC3E}">
        <p14:creationId xmlns:p14="http://schemas.microsoft.com/office/powerpoint/2010/main" val="2052819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FE4DCC-A826-6549-B07F-A6A63CBD5AEC}"/>
              </a:ext>
            </a:extLst>
          </p:cNvPr>
          <p:cNvSpPr>
            <a:spLocks noGrp="1"/>
          </p:cNvSpPr>
          <p:nvPr>
            <p:ph type="body" idx="1"/>
          </p:nvPr>
        </p:nvSpPr>
        <p:spPr/>
        <p:txBody>
          <a:bodyPr>
            <a:normAutofit/>
          </a:bodyPr>
          <a:lstStyle/>
          <a:p>
            <a:r>
              <a:rPr lang="en-US" dirty="0"/>
              <a:t>Another way to estimate exposure or access</a:t>
            </a:r>
          </a:p>
          <a:p>
            <a:r>
              <a:rPr lang="en-US" dirty="0"/>
              <a:t>Creates polygons of certain radii around points (</a:t>
            </a:r>
            <a:r>
              <a:rPr lang="en-US" dirty="0" err="1"/>
              <a:t>e.g</a:t>
            </a:r>
            <a:br>
              <a:rPr lang="en-US" dirty="0"/>
            </a:br>
            <a:r>
              <a:rPr lang="en-US" dirty="0"/>
              <a:t>sources of pollution or parks) or lines (e.g. highways).</a:t>
            </a:r>
          </a:p>
          <a:p>
            <a:r>
              <a:rPr lang="en-US" dirty="0"/>
              <a:t>Also can be used in conjunction with a spatial join to capture how many polluting features lie within a given distance of a spatial unit (</a:t>
            </a:r>
            <a:r>
              <a:rPr lang="en-US" dirty="0" err="1"/>
              <a:t>eg.</a:t>
            </a:r>
            <a:r>
              <a:rPr lang="en-US" dirty="0"/>
              <a:t> neighborhood). </a:t>
            </a:r>
          </a:p>
          <a:p>
            <a:endParaRPr lang="en-US" dirty="0">
              <a:effectLst/>
              <a:latin typeface="Times New Roman" panose="02020603050405020304" pitchFamily="18" charset="0"/>
            </a:endParaRPr>
          </a:p>
          <a:p>
            <a:endParaRPr lang="en-US" dirty="0"/>
          </a:p>
          <a:p>
            <a:endParaRPr lang="en-US" dirty="0"/>
          </a:p>
          <a:p>
            <a:endParaRPr lang="en-US" dirty="0"/>
          </a:p>
        </p:txBody>
      </p:sp>
      <p:sp>
        <p:nvSpPr>
          <p:cNvPr id="2" name="Title 1">
            <a:extLst>
              <a:ext uri="{FF2B5EF4-FFF2-40B4-BE49-F238E27FC236}">
                <a16:creationId xmlns:a16="http://schemas.microsoft.com/office/drawing/2014/main" id="{D99AB137-5A5E-4144-87B5-576DC67D70C0}"/>
              </a:ext>
            </a:extLst>
          </p:cNvPr>
          <p:cNvSpPr>
            <a:spLocks noGrp="1"/>
          </p:cNvSpPr>
          <p:nvPr>
            <p:ph type="title"/>
          </p:nvPr>
        </p:nvSpPr>
        <p:spPr/>
        <p:txBody>
          <a:bodyPr>
            <a:normAutofit fontScale="90000"/>
          </a:bodyPr>
          <a:lstStyle/>
          <a:p>
            <a:r>
              <a:rPr lang="en-US" dirty="0">
                <a:effectLst/>
                <a:highlight>
                  <a:srgbClr val="FFFF00"/>
                </a:highlight>
                <a:latin typeface="Arial" panose="020B0604020202020204" pitchFamily="34" charset="0"/>
              </a:rPr>
              <a:t>Buffers</a:t>
            </a:r>
            <a:br>
              <a:rPr lang="en-US" dirty="0">
                <a:latin typeface="Arial" panose="020B0604020202020204" pitchFamily="34" charset="0"/>
              </a:rPr>
            </a:br>
            <a:br>
              <a:rPr lang="en-US" dirty="0">
                <a:effectLst/>
                <a:latin typeface="Arial" panose="020B0604020202020204" pitchFamily="34" charset="0"/>
              </a:rPr>
            </a:br>
            <a:endParaRPr lang="en-US" dirty="0"/>
          </a:p>
        </p:txBody>
      </p:sp>
    </p:spTree>
    <p:extLst>
      <p:ext uri="{BB962C8B-B14F-4D97-AF65-F5344CB8AC3E}">
        <p14:creationId xmlns:p14="http://schemas.microsoft.com/office/powerpoint/2010/main" val="1273283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Portland State University masters students used Cleaner Air Oregon data to map the top 10 biggest industrial polluters along with Census data on who lives nearby.">
            <a:extLst>
              <a:ext uri="{FF2B5EF4-FFF2-40B4-BE49-F238E27FC236}">
                <a16:creationId xmlns:a16="http://schemas.microsoft.com/office/drawing/2014/main" id="{ABB210D9-1EE8-4B46-A4D3-1E393DC6A67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44376" y="0"/>
            <a:ext cx="990324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714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DBC058CD-E3B8-0248-8B7E-94362D65DB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0417" y="-1"/>
            <a:ext cx="10114381" cy="6883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131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FE4DCC-A826-6549-B07F-A6A63CBD5AEC}"/>
              </a:ext>
            </a:extLst>
          </p:cNvPr>
          <p:cNvSpPr>
            <a:spLocks noGrp="1"/>
          </p:cNvSpPr>
          <p:nvPr>
            <p:ph type="body" idx="1"/>
          </p:nvPr>
        </p:nvSpPr>
        <p:spPr/>
        <p:txBody>
          <a:bodyPr>
            <a:normAutofit/>
          </a:bodyPr>
          <a:lstStyle/>
          <a:p>
            <a:r>
              <a:rPr lang="en-US" dirty="0">
                <a:effectLst/>
                <a:latin typeface="Times New Roman" panose="02020603050405020304" pitchFamily="18" charset="0"/>
              </a:rPr>
              <a:t>Literally calculating the distance between pollution source and neighborhood</a:t>
            </a:r>
          </a:p>
          <a:p>
            <a:r>
              <a:rPr lang="en-US" dirty="0">
                <a:effectLst/>
                <a:latin typeface="Times New Roman" panose="02020603050405020304" pitchFamily="18" charset="0"/>
              </a:rPr>
              <a:t>Distances can be calculated as straight-line (Euclidian) or as a network.</a:t>
            </a:r>
          </a:p>
          <a:p>
            <a:endParaRPr lang="en-US" dirty="0"/>
          </a:p>
          <a:p>
            <a:endParaRPr lang="en-US" dirty="0"/>
          </a:p>
          <a:p>
            <a:endParaRPr lang="en-US" dirty="0"/>
          </a:p>
        </p:txBody>
      </p:sp>
      <p:sp>
        <p:nvSpPr>
          <p:cNvPr id="2" name="Title 1">
            <a:extLst>
              <a:ext uri="{FF2B5EF4-FFF2-40B4-BE49-F238E27FC236}">
                <a16:creationId xmlns:a16="http://schemas.microsoft.com/office/drawing/2014/main" id="{D99AB137-5A5E-4144-87B5-576DC67D70C0}"/>
              </a:ext>
            </a:extLst>
          </p:cNvPr>
          <p:cNvSpPr>
            <a:spLocks noGrp="1"/>
          </p:cNvSpPr>
          <p:nvPr>
            <p:ph type="title"/>
          </p:nvPr>
        </p:nvSpPr>
        <p:spPr/>
        <p:txBody>
          <a:bodyPr>
            <a:normAutofit fontScale="90000"/>
          </a:bodyPr>
          <a:lstStyle/>
          <a:p>
            <a:r>
              <a:rPr lang="en-US" dirty="0">
                <a:highlight>
                  <a:srgbClr val="FFFF00"/>
                </a:highlight>
                <a:latin typeface="Arial" panose="020B0604020202020204" pitchFamily="34" charset="0"/>
              </a:rPr>
              <a:t>Distance</a:t>
            </a:r>
            <a:br>
              <a:rPr lang="en-US" dirty="0">
                <a:latin typeface="Arial" panose="020B0604020202020204" pitchFamily="34" charset="0"/>
              </a:rPr>
            </a:br>
            <a:br>
              <a:rPr lang="en-US" dirty="0">
                <a:effectLst/>
                <a:latin typeface="Arial" panose="020B0604020202020204" pitchFamily="34" charset="0"/>
              </a:rPr>
            </a:br>
            <a:endParaRPr lang="en-US" dirty="0"/>
          </a:p>
        </p:txBody>
      </p:sp>
    </p:spTree>
    <p:extLst>
      <p:ext uri="{BB962C8B-B14F-4D97-AF65-F5344CB8AC3E}">
        <p14:creationId xmlns:p14="http://schemas.microsoft.com/office/powerpoint/2010/main" val="557166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reating a Cost Distance Surface to Measure Park Access | Azavea">
            <a:extLst>
              <a:ext uri="{FF2B5EF4-FFF2-40B4-BE49-F238E27FC236}">
                <a16:creationId xmlns:a16="http://schemas.microsoft.com/office/drawing/2014/main" id="{9CC2E14A-C864-4A40-9359-A58E59B612E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33530" y="-31208"/>
            <a:ext cx="8958470" cy="69204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96DF5E-0A96-484B-8ED5-4AF2C794E6D5}"/>
              </a:ext>
            </a:extLst>
          </p:cNvPr>
          <p:cNvSpPr txBox="1"/>
          <p:nvPr/>
        </p:nvSpPr>
        <p:spPr>
          <a:xfrm>
            <a:off x="278296" y="251791"/>
            <a:ext cx="2769704" cy="5632311"/>
          </a:xfrm>
          <a:prstGeom prst="rect">
            <a:avLst/>
          </a:prstGeom>
          <a:noFill/>
        </p:spPr>
        <p:txBody>
          <a:bodyPr wrap="square" rtlCol="0">
            <a:spAutoFit/>
          </a:bodyPr>
          <a:lstStyle/>
          <a:p>
            <a:r>
              <a:rPr lang="en-US" dirty="0"/>
              <a:t>Euclidean distance is the straight line (distance between locations). Cost Distance explores the movement of a traveler over a landscape. The cost distance tools are generally used to create the least-costly path or corridor between a source and a destination.</a:t>
            </a:r>
          </a:p>
          <a:p>
            <a:endParaRPr lang="en-US" dirty="0"/>
          </a:p>
          <a:p>
            <a:r>
              <a:rPr lang="en-US" dirty="0"/>
              <a:t>This map uses both the parks (polygons) and streets (lines) to determine both how far and how easily a person could travel to the nearest park.</a:t>
            </a:r>
          </a:p>
        </p:txBody>
      </p:sp>
    </p:spTree>
    <p:extLst>
      <p:ext uri="{BB962C8B-B14F-4D97-AF65-F5344CB8AC3E}">
        <p14:creationId xmlns:p14="http://schemas.microsoft.com/office/powerpoint/2010/main" val="41010455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FE4DCC-A826-6549-B07F-A6A63CBD5AEC}"/>
              </a:ext>
            </a:extLst>
          </p:cNvPr>
          <p:cNvSpPr>
            <a:spLocks noGrp="1"/>
          </p:cNvSpPr>
          <p:nvPr>
            <p:ph type="body" idx="1"/>
          </p:nvPr>
        </p:nvSpPr>
        <p:spPr>
          <a:xfrm>
            <a:off x="1092200" y="1642333"/>
            <a:ext cx="4182165" cy="4288400"/>
          </a:xfrm>
        </p:spPr>
        <p:txBody>
          <a:bodyPr anchor="t">
            <a:normAutofit/>
          </a:bodyPr>
          <a:lstStyle/>
          <a:p>
            <a:r>
              <a:rPr lang="en-US" dirty="0"/>
              <a:t>Used to estimate the percent of a population in a given spatial unit that might be exposed.</a:t>
            </a:r>
          </a:p>
          <a:p>
            <a:r>
              <a:rPr lang="en-US" dirty="0">
                <a:effectLst/>
              </a:rPr>
              <a:t>We don’t generally know how population is</a:t>
            </a:r>
            <a:br>
              <a:rPr lang="en-US" dirty="0"/>
            </a:br>
            <a:r>
              <a:rPr lang="en-US" dirty="0">
                <a:effectLst/>
              </a:rPr>
              <a:t>distributed within a polygon, but areal interpolation allows us to assume that a population density is the same </a:t>
            </a:r>
            <a:r>
              <a:rPr lang="en-US" dirty="0"/>
              <a:t>a shared geographic area.</a:t>
            </a:r>
            <a:r>
              <a:rPr lang="en-US" dirty="0">
                <a:effectLst/>
              </a:rPr>
              <a:t> </a:t>
            </a:r>
          </a:p>
          <a:p>
            <a:endParaRPr lang="en-US" dirty="0"/>
          </a:p>
          <a:p>
            <a:endParaRPr lang="en-US" dirty="0"/>
          </a:p>
          <a:p>
            <a:endParaRPr lang="en-US" dirty="0"/>
          </a:p>
          <a:p>
            <a:endParaRPr lang="en-US" dirty="0"/>
          </a:p>
          <a:p>
            <a:endParaRPr lang="en-US" dirty="0"/>
          </a:p>
          <a:p>
            <a:endParaRPr lang="en-US" dirty="0"/>
          </a:p>
        </p:txBody>
      </p:sp>
      <p:sp>
        <p:nvSpPr>
          <p:cNvPr id="2" name="Title 1">
            <a:extLst>
              <a:ext uri="{FF2B5EF4-FFF2-40B4-BE49-F238E27FC236}">
                <a16:creationId xmlns:a16="http://schemas.microsoft.com/office/drawing/2014/main" id="{D99AB137-5A5E-4144-87B5-576DC67D70C0}"/>
              </a:ext>
            </a:extLst>
          </p:cNvPr>
          <p:cNvSpPr>
            <a:spLocks noGrp="1"/>
          </p:cNvSpPr>
          <p:nvPr>
            <p:ph type="title"/>
          </p:nvPr>
        </p:nvSpPr>
        <p:spPr/>
        <p:txBody>
          <a:bodyPr anchor="ctr">
            <a:normAutofit/>
          </a:bodyPr>
          <a:lstStyle/>
          <a:p>
            <a:r>
              <a:rPr lang="en-US" dirty="0">
                <a:effectLst/>
                <a:highlight>
                  <a:srgbClr val="FFFF00"/>
                </a:highlight>
                <a:latin typeface="Arial" panose="020B0604020202020204" pitchFamily="34" charset="0"/>
              </a:rPr>
              <a:t>Areal interpolation</a:t>
            </a:r>
          </a:p>
        </p:txBody>
      </p:sp>
      <p:pic>
        <p:nvPicPr>
          <p:cNvPr id="12290" name="Picture 2">
            <a:extLst>
              <a:ext uri="{FF2B5EF4-FFF2-40B4-BE49-F238E27FC236}">
                <a16:creationId xmlns:a16="http://schemas.microsoft.com/office/drawing/2014/main" id="{F3570995-8241-D042-BDE7-D3490B5AB6F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41077" y="1873110"/>
            <a:ext cx="5026924" cy="3870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0059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FE4DCC-A826-6549-B07F-A6A63CBD5AEC}"/>
              </a:ext>
            </a:extLst>
          </p:cNvPr>
          <p:cNvSpPr>
            <a:spLocks noGrp="1"/>
          </p:cNvSpPr>
          <p:nvPr>
            <p:ph type="body" idx="1"/>
          </p:nvPr>
        </p:nvSpPr>
        <p:spPr>
          <a:xfrm>
            <a:off x="1092200" y="1642333"/>
            <a:ext cx="4579730" cy="4288400"/>
          </a:xfrm>
        </p:spPr>
        <p:txBody>
          <a:bodyPr anchor="t">
            <a:normAutofit/>
          </a:bodyPr>
          <a:lstStyle/>
          <a:p>
            <a:pPr>
              <a:lnSpc>
                <a:spcPct val="85000"/>
              </a:lnSpc>
            </a:pPr>
            <a:r>
              <a:rPr lang="en-US" sz="2000" dirty="0"/>
              <a:t>Used for determining access and ‘service areas’</a:t>
            </a:r>
          </a:p>
          <a:p>
            <a:pPr>
              <a:lnSpc>
                <a:spcPct val="85000"/>
              </a:lnSpc>
            </a:pPr>
            <a:r>
              <a:rPr lang="en-US" sz="2000" dirty="0"/>
              <a:t>Starting from a set of points, the GIS can generate a set of</a:t>
            </a:r>
            <a:br>
              <a:rPr lang="en-US" sz="2000" dirty="0"/>
            </a:br>
            <a:r>
              <a:rPr lang="en-US" sz="2000" dirty="0"/>
              <a:t>polygons such that borders demarcate areas closest to</a:t>
            </a:r>
            <a:br>
              <a:rPr lang="en-US" sz="2000" dirty="0"/>
            </a:br>
            <a:r>
              <a:rPr lang="en-US" sz="2000" dirty="0"/>
              <a:t>each point. </a:t>
            </a:r>
          </a:p>
          <a:p>
            <a:endParaRPr lang="en-US" sz="2400" dirty="0">
              <a:effectLst/>
              <a:latin typeface="Times New Roman" panose="02020603050405020304" pitchFamily="18" charset="0"/>
            </a:endParaRPr>
          </a:p>
          <a:p>
            <a:endParaRPr lang="en-US" sz="2400" dirty="0"/>
          </a:p>
          <a:p>
            <a:endParaRPr lang="en-US" sz="2400" dirty="0"/>
          </a:p>
          <a:p>
            <a:endParaRPr lang="en-US" sz="2400" dirty="0"/>
          </a:p>
        </p:txBody>
      </p:sp>
      <p:sp>
        <p:nvSpPr>
          <p:cNvPr id="2" name="Title 1">
            <a:extLst>
              <a:ext uri="{FF2B5EF4-FFF2-40B4-BE49-F238E27FC236}">
                <a16:creationId xmlns:a16="http://schemas.microsoft.com/office/drawing/2014/main" id="{D99AB137-5A5E-4144-87B5-576DC67D70C0}"/>
              </a:ext>
            </a:extLst>
          </p:cNvPr>
          <p:cNvSpPr>
            <a:spLocks noGrp="1"/>
          </p:cNvSpPr>
          <p:nvPr>
            <p:ph type="title"/>
          </p:nvPr>
        </p:nvSpPr>
        <p:spPr/>
        <p:txBody>
          <a:bodyPr anchor="ctr">
            <a:normAutofit/>
          </a:bodyPr>
          <a:lstStyle/>
          <a:p>
            <a:r>
              <a:rPr lang="en-US" dirty="0">
                <a:effectLst/>
                <a:highlight>
                  <a:srgbClr val="FFFF00"/>
                </a:highlight>
                <a:latin typeface="Arial" panose="020B0604020202020204" pitchFamily="34" charset="0"/>
              </a:rPr>
              <a:t>Thiessen polygons</a:t>
            </a:r>
            <a:endParaRPr lang="en-US" dirty="0">
              <a:highlight>
                <a:srgbClr val="FFFF00"/>
              </a:highlight>
            </a:endParaRPr>
          </a:p>
        </p:txBody>
      </p:sp>
      <p:pic>
        <p:nvPicPr>
          <p:cNvPr id="16386" name="Picture 2" descr="PPT - Lecture 14 Interpolating environmental datasets PowerPoint ...">
            <a:extLst>
              <a:ext uri="{FF2B5EF4-FFF2-40B4-BE49-F238E27FC236}">
                <a16:creationId xmlns:a16="http://schemas.microsoft.com/office/drawing/2014/main" id="{FD0A5651-D8B9-5444-94AD-16E9547E59D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811794" y="1357333"/>
            <a:ext cx="5692054" cy="4269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32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urface chart&#10;&#10;Description automatically generated">
            <a:extLst>
              <a:ext uri="{FF2B5EF4-FFF2-40B4-BE49-F238E27FC236}">
                <a16:creationId xmlns:a16="http://schemas.microsoft.com/office/drawing/2014/main" id="{EE264F33-1D2E-5C49-9D55-EC7A089BEE8D}"/>
              </a:ext>
            </a:extLst>
          </p:cNvPr>
          <p:cNvPicPr>
            <a:picLocks noChangeAspect="1"/>
          </p:cNvPicPr>
          <p:nvPr/>
        </p:nvPicPr>
        <p:blipFill>
          <a:blip r:embed="rId2"/>
          <a:stretch>
            <a:fillRect/>
          </a:stretch>
        </p:blipFill>
        <p:spPr>
          <a:xfrm>
            <a:off x="3366052" y="-15731"/>
            <a:ext cx="5473148" cy="6906184"/>
          </a:xfrm>
          <a:prstGeom prst="rect">
            <a:avLst/>
          </a:prstGeom>
        </p:spPr>
      </p:pic>
    </p:spTree>
    <p:extLst>
      <p:ext uri="{BB962C8B-B14F-4D97-AF65-F5344CB8AC3E}">
        <p14:creationId xmlns:p14="http://schemas.microsoft.com/office/powerpoint/2010/main" val="28330146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FE4DCC-A826-6549-B07F-A6A63CBD5AEC}"/>
              </a:ext>
            </a:extLst>
          </p:cNvPr>
          <p:cNvSpPr>
            <a:spLocks noGrp="1"/>
          </p:cNvSpPr>
          <p:nvPr>
            <p:ph type="body" idx="1"/>
          </p:nvPr>
        </p:nvSpPr>
        <p:spPr/>
        <p:txBody>
          <a:bodyPr anchor="t">
            <a:normAutofit/>
          </a:bodyPr>
          <a:lstStyle/>
          <a:p>
            <a:pPr>
              <a:lnSpc>
                <a:spcPct val="85000"/>
              </a:lnSpc>
            </a:pPr>
            <a:r>
              <a:rPr lang="en-US" sz="2000" dirty="0"/>
              <a:t>Determines density over an area based on distribution of points</a:t>
            </a:r>
          </a:p>
          <a:p>
            <a:pPr>
              <a:lnSpc>
                <a:spcPct val="85000"/>
              </a:lnSpc>
            </a:pPr>
            <a:r>
              <a:rPr lang="en-US" sz="2000" dirty="0"/>
              <a:t>Continuous, rather than discrete data</a:t>
            </a:r>
          </a:p>
          <a:p>
            <a:pPr>
              <a:lnSpc>
                <a:spcPct val="85000"/>
              </a:lnSpc>
            </a:pPr>
            <a:r>
              <a:rPr lang="en-US" sz="2000" dirty="0"/>
              <a:t>Measure of overall exposure/access for each </a:t>
            </a:r>
            <a:r>
              <a:rPr lang="en-US" sz="2000" dirty="0" err="1"/>
              <a:t>neighbourhood</a:t>
            </a:r>
            <a:r>
              <a:rPr lang="en-US" sz="2000" dirty="0"/>
              <a:t>.</a:t>
            </a:r>
          </a:p>
          <a:p>
            <a:endParaRPr lang="en-US" sz="2400" dirty="0"/>
          </a:p>
          <a:p>
            <a:endParaRPr lang="en-US" sz="2400" dirty="0"/>
          </a:p>
          <a:p>
            <a:endParaRPr lang="en-US" sz="2400" dirty="0"/>
          </a:p>
        </p:txBody>
      </p:sp>
      <p:sp>
        <p:nvSpPr>
          <p:cNvPr id="2" name="Title 1">
            <a:extLst>
              <a:ext uri="{FF2B5EF4-FFF2-40B4-BE49-F238E27FC236}">
                <a16:creationId xmlns:a16="http://schemas.microsoft.com/office/drawing/2014/main" id="{D99AB137-5A5E-4144-87B5-576DC67D70C0}"/>
              </a:ext>
            </a:extLst>
          </p:cNvPr>
          <p:cNvSpPr>
            <a:spLocks noGrp="1"/>
          </p:cNvSpPr>
          <p:nvPr>
            <p:ph type="title"/>
          </p:nvPr>
        </p:nvSpPr>
        <p:spPr>
          <a:xfrm>
            <a:off x="477800" y="494467"/>
            <a:ext cx="11236400" cy="865600"/>
          </a:xfrm>
        </p:spPr>
        <p:txBody>
          <a:bodyPr anchor="ctr">
            <a:normAutofit fontScale="90000"/>
          </a:bodyPr>
          <a:lstStyle/>
          <a:p>
            <a:br>
              <a:rPr lang="en-US" dirty="0">
                <a:highlight>
                  <a:srgbClr val="FFFF00"/>
                </a:highlight>
                <a:latin typeface="Arial" panose="020B0604020202020204" pitchFamily="34" charset="0"/>
              </a:rPr>
            </a:br>
            <a:r>
              <a:rPr lang="en-US" dirty="0">
                <a:highlight>
                  <a:srgbClr val="FFFF00"/>
                </a:highlight>
                <a:latin typeface="Arial" panose="020B0604020202020204" pitchFamily="34" charset="0"/>
              </a:rPr>
              <a:t>Kernel density</a:t>
            </a:r>
            <a:br>
              <a:rPr lang="en-US" dirty="0">
                <a:highlight>
                  <a:srgbClr val="FFFF00"/>
                </a:highlight>
                <a:latin typeface="Arial" panose="020B0604020202020204" pitchFamily="34" charset="0"/>
              </a:rPr>
            </a:br>
            <a:endParaRPr lang="en-US" dirty="0">
              <a:highlight>
                <a:srgbClr val="FFFF00"/>
              </a:highlight>
            </a:endParaRPr>
          </a:p>
        </p:txBody>
      </p:sp>
    </p:spTree>
    <p:extLst>
      <p:ext uri="{BB962C8B-B14F-4D97-AF65-F5344CB8AC3E}">
        <p14:creationId xmlns:p14="http://schemas.microsoft.com/office/powerpoint/2010/main" val="30343852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Kernel Density - Environmental Justice and the Alberta Oil Sands">
            <a:extLst>
              <a:ext uri="{FF2B5EF4-FFF2-40B4-BE49-F238E27FC236}">
                <a16:creationId xmlns:a16="http://schemas.microsoft.com/office/drawing/2014/main" id="{50ADA94B-FE73-EC41-B2B8-4BC5429E7A5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63470" y="0"/>
            <a:ext cx="8865060" cy="6848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341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r>
              <a:rPr lang="en-US" dirty="0"/>
              <a:t>Select by Attribute: Creek name </a:t>
            </a:r>
            <a:r>
              <a:rPr lang="mr-IN" dirty="0"/>
              <a:t>–</a:t>
            </a:r>
            <a:r>
              <a:rPr lang="en-US" dirty="0"/>
              <a:t> Use Unique Names and/or Sort Attribute Table to identify name variations/missing name data</a:t>
            </a:r>
          </a:p>
          <a:p>
            <a:r>
              <a:rPr lang="en-US" dirty="0"/>
              <a:t>Select by Location: Streets that INTERSECT with SELECTED creeks</a:t>
            </a:r>
          </a:p>
          <a:p>
            <a:r>
              <a:rPr lang="en-US" dirty="0"/>
              <a:t>Select by Location: Neighborhoods that INTERSECT with SELECTED streets</a:t>
            </a:r>
          </a:p>
          <a:p>
            <a:r>
              <a:rPr lang="en-US" dirty="0"/>
              <a:t>Look at Neighborhoods layer Attribute Table to see which Neighborhood names are selected</a:t>
            </a:r>
          </a:p>
          <a:p>
            <a:r>
              <a:rPr lang="en-US" dirty="0"/>
              <a:t>Then 1 map with all neighborhoods + separate table/list for each creek</a:t>
            </a:r>
          </a:p>
        </p:txBody>
      </p:sp>
      <p:sp>
        <p:nvSpPr>
          <p:cNvPr id="2" name="Title 1"/>
          <p:cNvSpPr>
            <a:spLocks noGrp="1"/>
          </p:cNvSpPr>
          <p:nvPr>
            <p:ph type="title"/>
          </p:nvPr>
        </p:nvSpPr>
        <p:spPr/>
        <p:txBody>
          <a:bodyPr/>
          <a:lstStyle/>
          <a:p>
            <a:r>
              <a:rPr lang="en-US" dirty="0">
                <a:highlight>
                  <a:srgbClr val="FFFF00"/>
                </a:highlight>
              </a:rPr>
              <a:t>Methods</a:t>
            </a:r>
          </a:p>
        </p:txBody>
      </p:sp>
    </p:spTree>
    <p:extLst>
      <p:ext uri="{BB962C8B-B14F-4D97-AF65-F5344CB8AC3E}">
        <p14:creationId xmlns:p14="http://schemas.microsoft.com/office/powerpoint/2010/main" val="3450704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2935C-1997-0743-9B5F-3FE1EE13F05D}"/>
              </a:ext>
            </a:extLst>
          </p:cNvPr>
          <p:cNvSpPr>
            <a:spLocks noGrp="1"/>
          </p:cNvSpPr>
          <p:nvPr>
            <p:ph type="title"/>
          </p:nvPr>
        </p:nvSpPr>
        <p:spPr/>
        <p:txBody>
          <a:bodyPr/>
          <a:lstStyle/>
          <a:p>
            <a:r>
              <a:rPr lang="en-US" dirty="0">
                <a:highlight>
                  <a:srgbClr val="FFFF00"/>
                </a:highlight>
              </a:rPr>
              <a:t>In class activity</a:t>
            </a:r>
          </a:p>
        </p:txBody>
      </p:sp>
      <p:sp>
        <p:nvSpPr>
          <p:cNvPr id="3" name="Content Placeholder 2">
            <a:extLst>
              <a:ext uri="{FF2B5EF4-FFF2-40B4-BE49-F238E27FC236}">
                <a16:creationId xmlns:a16="http://schemas.microsoft.com/office/drawing/2014/main" id="{66FCD6FE-7339-B041-9AF6-C9FEE44F5879}"/>
              </a:ext>
            </a:extLst>
          </p:cNvPr>
          <p:cNvSpPr>
            <a:spLocks noGrp="1"/>
          </p:cNvSpPr>
          <p:nvPr>
            <p:ph idx="1"/>
          </p:nvPr>
        </p:nvSpPr>
        <p:spPr/>
        <p:txBody>
          <a:bodyPr>
            <a:normAutofit fontScale="92500" lnSpcReduction="20000"/>
          </a:bodyPr>
          <a:lstStyle/>
          <a:p>
            <a:r>
              <a:rPr lang="en-US" dirty="0"/>
              <a:t>Write a research question related to an environmental issue or topic to be answered by using GIS.</a:t>
            </a:r>
          </a:p>
          <a:p>
            <a:r>
              <a:rPr lang="en-US" dirty="0"/>
              <a:t>Specify</a:t>
            </a:r>
          </a:p>
          <a:p>
            <a:pPr lvl="1"/>
            <a:r>
              <a:rPr lang="en-US" dirty="0"/>
              <a:t>A location</a:t>
            </a:r>
          </a:p>
          <a:p>
            <a:pPr lvl="1"/>
            <a:r>
              <a:rPr lang="en-US" dirty="0"/>
              <a:t>A kind of analysis (site selection, comparing time periods, comparing sites, suitability analysis)</a:t>
            </a:r>
          </a:p>
          <a:p>
            <a:pPr lvl="1"/>
            <a:r>
              <a:rPr lang="en-US" dirty="0"/>
              <a:t>Data you might use</a:t>
            </a:r>
          </a:p>
          <a:p>
            <a:pPr lvl="1"/>
            <a:r>
              <a:rPr lang="en-US" dirty="0"/>
              <a:t>Any specific GIS operations that would come in handy</a:t>
            </a:r>
          </a:p>
          <a:p>
            <a:pPr lvl="1"/>
            <a:r>
              <a:rPr lang="en-US" dirty="0"/>
              <a:t>Make a slide as a group with your question</a:t>
            </a:r>
          </a:p>
          <a:p>
            <a:pPr lvl="1"/>
            <a:r>
              <a:rPr lang="en-US" dirty="0"/>
              <a:t>Extra points (bragging rights) for best looking slide</a:t>
            </a:r>
          </a:p>
          <a:p>
            <a:pPr lvl="1"/>
            <a:endParaRPr lang="en-US" dirty="0"/>
          </a:p>
          <a:p>
            <a:pPr lvl="1"/>
            <a:r>
              <a:rPr lang="en-US" dirty="0"/>
              <a:t>https://</a:t>
            </a:r>
            <a:r>
              <a:rPr lang="en-US" dirty="0" err="1"/>
              <a:t>docs.google.com</a:t>
            </a:r>
            <a:r>
              <a:rPr lang="en-US" dirty="0"/>
              <a:t>/presentation/d/1HS8JjGLc35FVdbzaJgFF7xojOheTLIvIE9oE2yttkKA/</a:t>
            </a:r>
            <a:r>
              <a:rPr lang="en-US" dirty="0" err="1"/>
              <a:t>edit?usp</a:t>
            </a:r>
            <a:r>
              <a:rPr lang="en-US" dirty="0"/>
              <a:t>=sharing</a:t>
            </a:r>
          </a:p>
        </p:txBody>
      </p:sp>
    </p:spTree>
    <p:extLst>
      <p:ext uri="{BB962C8B-B14F-4D97-AF65-F5344CB8AC3E}">
        <p14:creationId xmlns:p14="http://schemas.microsoft.com/office/powerpoint/2010/main" val="539904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highlight>
                  <a:srgbClr val="FFFF00"/>
                </a:highlight>
              </a:rPr>
              <a:t>Methods</a:t>
            </a:r>
            <a:r>
              <a:rPr lang="mr-IN" dirty="0">
                <a:highlight>
                  <a:srgbClr val="FFFF00"/>
                </a:highlight>
              </a:rPr>
              <a:t>–</a:t>
            </a:r>
            <a:r>
              <a:rPr lang="en-US" dirty="0">
                <a:highlight>
                  <a:srgbClr val="FFFF00"/>
                </a:highlight>
              </a:rPr>
              <a:t> fine to use bullets</a:t>
            </a:r>
          </a:p>
        </p:txBody>
      </p:sp>
      <p:sp>
        <p:nvSpPr>
          <p:cNvPr id="5" name="TextBox 4"/>
          <p:cNvSpPr txBox="1"/>
          <p:nvPr/>
        </p:nvSpPr>
        <p:spPr>
          <a:xfrm>
            <a:off x="2330825" y="1711343"/>
            <a:ext cx="7272169" cy="6186309"/>
          </a:xfrm>
          <a:prstGeom prst="rect">
            <a:avLst/>
          </a:prstGeom>
          <a:noFill/>
        </p:spPr>
        <p:txBody>
          <a:bodyPr wrap="square" rtlCol="0">
            <a:spAutoFit/>
          </a:bodyPr>
          <a:lstStyle/>
          <a:p>
            <a:r>
              <a:rPr lang="en-US" b="1" dirty="0"/>
              <a:t>Doesn’t have to be extensive, but must be clear so I can tell what you did</a:t>
            </a:r>
          </a:p>
          <a:p>
            <a:r>
              <a:rPr lang="en-US" b="1" i="1" dirty="0"/>
              <a:t>Example:</a:t>
            </a:r>
          </a:p>
          <a:p>
            <a:pPr marL="342900" indent="-342900">
              <a:buFont typeface="Arial" panose="020B0604020202020204" pitchFamily="34" charset="0"/>
              <a:buChar char="•"/>
            </a:pPr>
            <a:r>
              <a:rPr lang="en-US" dirty="0"/>
              <a:t>Open the attribute table for the rivers layer and click the Select by Attributes icon.</a:t>
            </a:r>
          </a:p>
          <a:p>
            <a:pPr marL="342900" indent="-342900">
              <a:buFont typeface="Arial" panose="020B0604020202020204" pitchFamily="34" charset="0"/>
              <a:buChar char="•"/>
            </a:pPr>
            <a:r>
              <a:rPr lang="en-US" dirty="0"/>
              <a:t>Enter "FENAME" = '</a:t>
            </a:r>
            <a:r>
              <a:rPr lang="en-US" dirty="0" err="1"/>
              <a:t>Pennypack</a:t>
            </a:r>
            <a:r>
              <a:rPr lang="en-US" dirty="0"/>
              <a:t> Creek' and hit apply to select the </a:t>
            </a:r>
            <a:r>
              <a:rPr lang="en-US" dirty="0" err="1"/>
              <a:t>Pennypack</a:t>
            </a:r>
            <a:r>
              <a:rPr lang="en-US" dirty="0"/>
              <a:t> Creek.</a:t>
            </a:r>
          </a:p>
          <a:p>
            <a:pPr marL="342900" indent="-342900">
              <a:buFont typeface="Arial" panose="020B0604020202020204" pitchFamily="34" charset="0"/>
              <a:buChar char="•"/>
            </a:pPr>
            <a:r>
              <a:rPr lang="en-US" dirty="0"/>
              <a:t>Open Selection &gt; Select By Location.</a:t>
            </a:r>
          </a:p>
          <a:p>
            <a:pPr marL="342900" indent="-342900">
              <a:buFont typeface="Arial" panose="020B0604020202020204" pitchFamily="34" charset="0"/>
              <a:buChar char="•"/>
            </a:pPr>
            <a:r>
              <a:rPr lang="en-US" dirty="0"/>
              <a:t>Use the “select features from” selection method with the streets layers as the target and the rivers layer as the source. </a:t>
            </a:r>
          </a:p>
          <a:p>
            <a:pPr marL="342900" indent="-342900">
              <a:buFont typeface="Arial" panose="020B0604020202020204" pitchFamily="34" charset="0"/>
              <a:buChar char="•"/>
            </a:pPr>
            <a:r>
              <a:rPr lang="en-US" dirty="0"/>
              <a:t>Change the neighborhoods layers to be the target and the streets layer to be the source. This will select the neighborhoods that are spatially coincident with the intersecting streets. </a:t>
            </a:r>
          </a:p>
          <a:p>
            <a:pPr marL="342900" indent="-342900">
              <a:buFont typeface="Arial" panose="020B0604020202020204" pitchFamily="34" charset="0"/>
              <a:buChar char="•"/>
            </a:pPr>
            <a:r>
              <a:rPr lang="en-US" dirty="0"/>
              <a:t>Open the attribute table for the </a:t>
            </a:r>
            <a:r>
              <a:rPr lang="en-US" dirty="0" err="1"/>
              <a:t>ph_neighborhoods</a:t>
            </a:r>
            <a:r>
              <a:rPr lang="en-US" dirty="0"/>
              <a:t> layer and hit the “Show selected records” button to view a list of the selected neighborhoods. Note these neighborhoods down by highlighting all the rows and columns and copying and pasting to an Excel spreadsheet or getting a screenshot.</a:t>
            </a:r>
          </a:p>
          <a:p>
            <a:pPr marL="342900" indent="-342900">
              <a:buFont typeface="Arial" panose="020B0604020202020204" pitchFamily="34" charset="0"/>
              <a:buChar char="•"/>
            </a:pPr>
            <a:r>
              <a:rPr lang="en-US" dirty="0"/>
              <a:t>Right click on the map and clear the selection.</a:t>
            </a:r>
          </a:p>
          <a:p>
            <a:pPr marL="342900" indent="-342900">
              <a:buFont typeface="Arial" panose="020B0604020202020204" pitchFamily="34" charset="0"/>
              <a:buChar char="•"/>
            </a:pPr>
            <a:r>
              <a:rPr lang="en-US" dirty="0"/>
              <a:t>Repeat steps 1-7 for </a:t>
            </a:r>
            <a:r>
              <a:rPr lang="en-US" dirty="0" err="1"/>
              <a:t>Tacony</a:t>
            </a:r>
            <a:r>
              <a:rPr lang="en-US" dirty="0"/>
              <a:t> Creek, Cobbs Creek, and Wissahickon Creek. </a:t>
            </a:r>
          </a:p>
          <a:p>
            <a:pPr marL="342900" indent="-342900">
              <a:buFont typeface="Arial" panose="020B0604020202020204" pitchFamily="34" charset="0"/>
              <a:buChar char="•"/>
            </a:pPr>
            <a:r>
              <a:rPr lang="en-US" dirty="0"/>
              <a:t>Repeat selection steps entering all of the names of the 4 creeks to get a map showing all affected areas.</a:t>
            </a:r>
          </a:p>
          <a:p>
            <a:pPr marL="342900" indent="-342900">
              <a:buFont typeface="+mj-lt"/>
              <a:buAutoNum type="arabicPeriod"/>
            </a:pPr>
            <a:endParaRPr lang="en-US" dirty="0"/>
          </a:p>
        </p:txBody>
      </p:sp>
      <p:sp>
        <p:nvSpPr>
          <p:cNvPr id="2" name="TextBox 1">
            <a:extLst>
              <a:ext uri="{FF2B5EF4-FFF2-40B4-BE49-F238E27FC236}">
                <a16:creationId xmlns:a16="http://schemas.microsoft.com/office/drawing/2014/main" id="{3C5E7DB7-28BC-40ED-3CCB-5C9735808F09}"/>
              </a:ext>
            </a:extLst>
          </p:cNvPr>
          <p:cNvSpPr txBox="1"/>
          <p:nvPr/>
        </p:nvSpPr>
        <p:spPr>
          <a:xfrm>
            <a:off x="5708726" y="6488668"/>
            <a:ext cx="5073377" cy="369332"/>
          </a:xfrm>
          <a:prstGeom prst="rect">
            <a:avLst/>
          </a:prstGeom>
          <a:noFill/>
        </p:spPr>
        <p:txBody>
          <a:bodyPr wrap="none" rtlCol="0">
            <a:spAutoFit/>
          </a:bodyPr>
          <a:lstStyle/>
          <a:p>
            <a:r>
              <a:rPr lang="en-US" dirty="0">
                <a:solidFill>
                  <a:srgbClr val="0070C0"/>
                </a:solidFill>
              </a:rPr>
              <a:t>NOTE: You don’t need counties for this analysis task.</a:t>
            </a:r>
          </a:p>
        </p:txBody>
      </p:sp>
    </p:spTree>
    <p:extLst>
      <p:ext uri="{BB962C8B-B14F-4D97-AF65-F5344CB8AC3E}">
        <p14:creationId xmlns:p14="http://schemas.microsoft.com/office/powerpoint/2010/main" val="2014768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r>
              <a:rPr lang="en-US"/>
              <a:t>Yes, you can state the number of neighborhoods or list their names, </a:t>
            </a:r>
            <a:r>
              <a:rPr lang="en-US">
                <a:solidFill>
                  <a:srgbClr val="0000FF"/>
                </a:solidFill>
              </a:rPr>
              <a:t>but what PATTERN do you see in the map?</a:t>
            </a:r>
          </a:p>
          <a:p>
            <a:pPr lvl="1"/>
            <a:r>
              <a:rPr lang="en-US"/>
              <a:t>Some waterways affect more neighborhoods than others</a:t>
            </a:r>
          </a:p>
          <a:p>
            <a:pPr lvl="1"/>
            <a:r>
              <a:rPr lang="en-US"/>
              <a:t>None in Center City</a:t>
            </a:r>
          </a:p>
          <a:p>
            <a:pPr lvl="1"/>
            <a:r>
              <a:rPr lang="en-US"/>
              <a:t>Some continue into neighboring counties</a:t>
            </a:r>
          </a:p>
          <a:p>
            <a:pPr lvl="1"/>
            <a:r>
              <a:rPr lang="en-US"/>
              <a:t>Some neighborhoods have the creek, but no streets crossing the creek, so were not selected</a:t>
            </a:r>
          </a:p>
          <a:p>
            <a:endParaRPr lang="en-US"/>
          </a:p>
        </p:txBody>
      </p:sp>
      <p:sp>
        <p:nvSpPr>
          <p:cNvPr id="2" name="Title 1"/>
          <p:cNvSpPr>
            <a:spLocks noGrp="1"/>
          </p:cNvSpPr>
          <p:nvPr>
            <p:ph type="title"/>
          </p:nvPr>
        </p:nvSpPr>
        <p:spPr/>
        <p:txBody>
          <a:bodyPr/>
          <a:lstStyle/>
          <a:p>
            <a:r>
              <a:rPr lang="en-US" dirty="0">
                <a:highlight>
                  <a:srgbClr val="FFFF00"/>
                </a:highlight>
              </a:rPr>
              <a:t>Results</a:t>
            </a:r>
          </a:p>
        </p:txBody>
      </p:sp>
    </p:spTree>
    <p:extLst>
      <p:ext uri="{BB962C8B-B14F-4D97-AF65-F5344CB8AC3E}">
        <p14:creationId xmlns:p14="http://schemas.microsoft.com/office/powerpoint/2010/main" val="1580092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pPr marL="0" indent="0">
              <a:buNone/>
            </a:pPr>
            <a:r>
              <a:rPr lang="en-US" dirty="0"/>
              <a:t>“In total there were 27 neighborhoods with streets that crossed </a:t>
            </a:r>
            <a:r>
              <a:rPr lang="en-US" dirty="0" err="1"/>
              <a:t>Pennypack</a:t>
            </a:r>
            <a:r>
              <a:rPr lang="en-US" dirty="0"/>
              <a:t>, </a:t>
            </a:r>
            <a:r>
              <a:rPr lang="en-US" dirty="0" err="1"/>
              <a:t>Tacony</a:t>
            </a:r>
            <a:r>
              <a:rPr lang="en-US" dirty="0"/>
              <a:t>, Cobbs or Wissahickon Creek. There are eight neighborhoods with streets that cross </a:t>
            </a:r>
            <a:r>
              <a:rPr lang="en-US" dirty="0" err="1"/>
              <a:t>Pennypack</a:t>
            </a:r>
            <a:r>
              <a:rPr lang="en-US" dirty="0"/>
              <a:t> Creek (see Figure 1), seven neighborhoods with streets that cross </a:t>
            </a:r>
            <a:r>
              <a:rPr lang="en-US" dirty="0" err="1"/>
              <a:t>Tacony</a:t>
            </a:r>
            <a:r>
              <a:rPr lang="en-US" dirty="0"/>
              <a:t> Creek (see Figure 2), six neighborhoods with streets that cross Cobbs Creek (see Figure 3), and six neighborhoods with streets that cross Wissahickon Creek (see Figure 4). </a:t>
            </a:r>
            <a:r>
              <a:rPr lang="en-US" b="1" dirty="0"/>
              <a:t>All four creeks and therefore all the clusters of neighborhoods around those creeks are outside the center of the city with </a:t>
            </a:r>
            <a:r>
              <a:rPr lang="en-US" b="1" dirty="0" err="1"/>
              <a:t>Pennypack</a:t>
            </a:r>
            <a:r>
              <a:rPr lang="en-US" b="1" dirty="0"/>
              <a:t> and </a:t>
            </a:r>
            <a:r>
              <a:rPr lang="en-US" b="1" dirty="0" err="1"/>
              <a:t>Tacony</a:t>
            </a:r>
            <a:r>
              <a:rPr lang="en-US" b="1" dirty="0"/>
              <a:t> Creek in the northeast, Cobbs Creek in the southwest, and Wissahickon Creek in the northwest (see Figure 5). The center of the city does not interact with these four creeks.”</a:t>
            </a:r>
          </a:p>
        </p:txBody>
      </p:sp>
      <p:sp>
        <p:nvSpPr>
          <p:cNvPr id="2" name="Title 1"/>
          <p:cNvSpPr>
            <a:spLocks noGrp="1"/>
          </p:cNvSpPr>
          <p:nvPr>
            <p:ph type="title"/>
          </p:nvPr>
        </p:nvSpPr>
        <p:spPr/>
        <p:txBody>
          <a:bodyPr/>
          <a:lstStyle/>
          <a:p>
            <a:r>
              <a:rPr lang="en-US" dirty="0">
                <a:highlight>
                  <a:srgbClr val="FFFF00"/>
                </a:highlight>
              </a:rPr>
              <a:t>Results Example</a:t>
            </a:r>
          </a:p>
        </p:txBody>
      </p:sp>
    </p:spTree>
    <p:extLst>
      <p:ext uri="{BB962C8B-B14F-4D97-AF65-F5344CB8AC3E}">
        <p14:creationId xmlns:p14="http://schemas.microsoft.com/office/powerpoint/2010/main" val="975190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Autofit/>
          </a:bodyPr>
          <a:lstStyle/>
          <a:p>
            <a:r>
              <a:rPr lang="en-US" sz="1200" dirty="0"/>
              <a:t>Good to comment on issues beyond the specific assignment (limitations to the way the task was defined, policy implications), but </a:t>
            </a:r>
            <a:r>
              <a:rPr lang="en-US" sz="1200" b="1" u="heavy" dirty="0">
                <a:solidFill>
                  <a:srgbClr val="FF0000"/>
                </a:solidFill>
                <a:uFill>
                  <a:solidFill>
                    <a:srgbClr val="FF6600"/>
                  </a:solidFill>
                </a:uFill>
              </a:rPr>
              <a:t>the first step is to discuss limitations to the analysis </a:t>
            </a:r>
            <a:r>
              <a:rPr lang="en-US" sz="1200" b="1" i="1" u="heavy" dirty="0">
                <a:solidFill>
                  <a:srgbClr val="FF0000"/>
                </a:solidFill>
                <a:uFill>
                  <a:solidFill>
                    <a:srgbClr val="FF6600"/>
                  </a:solidFill>
                </a:uFill>
              </a:rPr>
              <a:t>for the task you were given with the data you have </a:t>
            </a:r>
          </a:p>
          <a:p>
            <a:r>
              <a:rPr lang="en-US" sz="1200" b="1" dirty="0"/>
              <a:t>For Lab 1:	</a:t>
            </a:r>
          </a:p>
          <a:p>
            <a:r>
              <a:rPr lang="en-US" sz="1200" dirty="0"/>
              <a:t>Missing data in rivers file (some segments have no name)</a:t>
            </a:r>
          </a:p>
          <a:p>
            <a:r>
              <a:rPr lang="en-US" sz="1200" dirty="0"/>
              <a:t>No direction on how to handle name variations and branches (so you had to make assumptions </a:t>
            </a:r>
            <a:r>
              <a:rPr lang="mr-IN" sz="1200" dirty="0"/>
              <a:t>–</a:t>
            </a:r>
            <a:r>
              <a:rPr lang="en-US" sz="1200" dirty="0"/>
              <a:t> state what those are)</a:t>
            </a:r>
          </a:p>
          <a:p>
            <a:r>
              <a:rPr lang="en-US" sz="1200" dirty="0"/>
              <a:t>No direction on what counts as a “street” – is it just the segment immediately intersecting the river, or is it all of the street with that name? (you have to make an assumption)</a:t>
            </a:r>
          </a:p>
          <a:p>
            <a:r>
              <a:rPr lang="en-US" sz="1200" dirty="0"/>
              <a:t>Leaves out neighborhoods that have the creeks but not streets intersecting those creeks + Leaves out secondary streets</a:t>
            </a:r>
          </a:p>
          <a:p>
            <a:r>
              <a:rPr lang="en-US" sz="1200" dirty="0"/>
              <a:t>Size of neighborhoods – visual perception may give distorted view of risk</a:t>
            </a:r>
          </a:p>
          <a:p>
            <a:r>
              <a:rPr lang="en-US" sz="1200" dirty="0"/>
              <a:t>Streets are in very small segments, so the small portion of street selected by this method likely understates how far flooding might extend on a street, potentially affecting additional neighborhoods</a:t>
            </a:r>
          </a:p>
          <a:p>
            <a:r>
              <a:rPr lang="en-US" sz="1200" dirty="0"/>
              <a:t>Age of data </a:t>
            </a:r>
            <a:r>
              <a:rPr lang="mr-IN" sz="1200" dirty="0"/>
              <a:t>–</a:t>
            </a:r>
            <a:r>
              <a:rPr lang="en-US" sz="1200" dirty="0"/>
              <a:t> streets &amp; rivers from 2000 census</a:t>
            </a:r>
          </a:p>
          <a:p>
            <a:r>
              <a:rPr lang="en-US" sz="1200" dirty="0"/>
              <a:t>“Intersecting” creek and street may not actually connect to each other</a:t>
            </a:r>
          </a:p>
          <a:p>
            <a:r>
              <a:rPr lang="en-US" sz="1200" dirty="0"/>
              <a:t>Rivers and streets are both lines, not polygons</a:t>
            </a:r>
          </a:p>
          <a:p>
            <a:r>
              <a:rPr lang="en-US" sz="1200" dirty="0"/>
              <a:t>Layers not projected properly, so there were possible differences depending on what order you loaded the data layers into the map file</a:t>
            </a:r>
          </a:p>
        </p:txBody>
      </p:sp>
      <p:sp>
        <p:nvSpPr>
          <p:cNvPr id="2" name="Title 1"/>
          <p:cNvSpPr>
            <a:spLocks noGrp="1"/>
          </p:cNvSpPr>
          <p:nvPr>
            <p:ph type="title"/>
          </p:nvPr>
        </p:nvSpPr>
        <p:spPr/>
        <p:txBody>
          <a:bodyPr>
            <a:normAutofit/>
          </a:bodyPr>
          <a:lstStyle/>
          <a:p>
            <a:r>
              <a:rPr lang="en-US" dirty="0">
                <a:highlight>
                  <a:srgbClr val="FFFF00"/>
                </a:highlight>
              </a:rPr>
              <a:t>Limitations to Data Analysis</a:t>
            </a:r>
          </a:p>
        </p:txBody>
      </p:sp>
      <p:sp>
        <p:nvSpPr>
          <p:cNvPr id="4" name="TextBox 3">
            <a:extLst>
              <a:ext uri="{FF2B5EF4-FFF2-40B4-BE49-F238E27FC236}">
                <a16:creationId xmlns:a16="http://schemas.microsoft.com/office/drawing/2014/main" id="{D4811722-A924-BBF3-83CB-0E25D5D04610}"/>
              </a:ext>
            </a:extLst>
          </p:cNvPr>
          <p:cNvSpPr txBox="1"/>
          <p:nvPr/>
        </p:nvSpPr>
        <p:spPr>
          <a:xfrm>
            <a:off x="2492189" y="5804351"/>
            <a:ext cx="5938220" cy="369332"/>
          </a:xfrm>
          <a:prstGeom prst="rect">
            <a:avLst/>
          </a:prstGeom>
          <a:noFill/>
        </p:spPr>
        <p:txBody>
          <a:bodyPr wrap="square" rtlCol="0">
            <a:spAutoFit/>
          </a:bodyPr>
          <a:lstStyle/>
          <a:p>
            <a:r>
              <a:rPr lang="en-US" b="1" dirty="0">
                <a:solidFill>
                  <a:srgbClr val="00B050"/>
                </a:solidFill>
              </a:rPr>
              <a:t>Don’t forget your data dictionary!</a:t>
            </a:r>
          </a:p>
        </p:txBody>
      </p:sp>
    </p:spTree>
    <p:extLst>
      <p:ext uri="{BB962C8B-B14F-4D97-AF65-F5344CB8AC3E}">
        <p14:creationId xmlns:p14="http://schemas.microsoft.com/office/powerpoint/2010/main" val="1992040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068A07-96DA-0643-9B09-64B1EF7260BC}"/>
              </a:ext>
            </a:extLst>
          </p:cNvPr>
          <p:cNvSpPr>
            <a:spLocks noGrp="1"/>
          </p:cNvSpPr>
          <p:nvPr>
            <p:ph type="body" idx="1"/>
          </p:nvPr>
        </p:nvSpPr>
        <p:spPr/>
        <p:txBody>
          <a:bodyPr/>
          <a:lstStyle/>
          <a:p>
            <a:endParaRPr lang="en-US" dirty="0"/>
          </a:p>
        </p:txBody>
      </p:sp>
      <p:sp>
        <p:nvSpPr>
          <p:cNvPr id="4" name="Title 3"/>
          <p:cNvSpPr>
            <a:spLocks noGrp="1"/>
          </p:cNvSpPr>
          <p:nvPr>
            <p:ph type="title"/>
          </p:nvPr>
        </p:nvSpPr>
        <p:spPr/>
        <p:txBody>
          <a:bodyPr/>
          <a:lstStyle/>
          <a:p>
            <a:r>
              <a:rPr lang="en-US" dirty="0">
                <a:highlight>
                  <a:srgbClr val="FFFF00"/>
                </a:highlight>
              </a:rPr>
              <a:t>Which street file you used mattered</a:t>
            </a:r>
          </a:p>
        </p:txBody>
      </p:sp>
      <p:pic>
        <p:nvPicPr>
          <p:cNvPr id="7" name="Content Placeholder 6" descr="Lab1_Streets_Pennypack-Mayfair.png"/>
          <p:cNvPicPr>
            <a:picLocks noGrp="1" noChangeAspect="1"/>
          </p:cNvPicPr>
          <p:nvPr>
            <p:ph sz="half" idx="4294967295"/>
          </p:nvPr>
        </p:nvPicPr>
        <p:blipFill rotWithShape="1">
          <a:blip r:embed="rId2">
            <a:extLst>
              <a:ext uri="{28A0092B-C50C-407E-A947-70E740481C1C}">
                <a14:useLocalDpi xmlns:a14="http://schemas.microsoft.com/office/drawing/2010/main" val="0"/>
              </a:ext>
            </a:extLst>
          </a:blip>
          <a:stretch/>
        </p:blipFill>
        <p:spPr>
          <a:xfrm>
            <a:off x="2427642" y="2806215"/>
            <a:ext cx="3932238" cy="2212975"/>
          </a:xfrm>
        </p:spPr>
      </p:pic>
      <p:pic>
        <p:nvPicPr>
          <p:cNvPr id="9" name="Content Placeholder 8" descr="Lab1_Centerlines.png"/>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tretch/>
        </p:blipFill>
        <p:spPr>
          <a:xfrm>
            <a:off x="6293177" y="2937850"/>
            <a:ext cx="3640166" cy="2044700"/>
          </a:xfrm>
        </p:spPr>
      </p:pic>
      <p:sp>
        <p:nvSpPr>
          <p:cNvPr id="10" name="TextBox 9"/>
          <p:cNvSpPr txBox="1"/>
          <p:nvPr/>
        </p:nvSpPr>
        <p:spPr>
          <a:xfrm>
            <a:off x="2427643" y="5635568"/>
            <a:ext cx="2859885" cy="369332"/>
          </a:xfrm>
          <a:prstGeom prst="rect">
            <a:avLst/>
          </a:prstGeom>
          <a:noFill/>
        </p:spPr>
        <p:txBody>
          <a:bodyPr wrap="none" rtlCol="0">
            <a:spAutoFit/>
          </a:bodyPr>
          <a:lstStyle/>
          <a:p>
            <a:r>
              <a:rPr lang="en-US" dirty="0"/>
              <a:t>Streets file from Tiger Folder</a:t>
            </a:r>
          </a:p>
        </p:txBody>
      </p:sp>
      <p:sp>
        <p:nvSpPr>
          <p:cNvPr id="11" name="TextBox 10"/>
          <p:cNvSpPr txBox="1"/>
          <p:nvPr/>
        </p:nvSpPr>
        <p:spPr>
          <a:xfrm>
            <a:off x="6635674" y="5635568"/>
            <a:ext cx="3861698" cy="369332"/>
          </a:xfrm>
          <a:prstGeom prst="rect">
            <a:avLst/>
          </a:prstGeom>
          <a:noFill/>
        </p:spPr>
        <p:txBody>
          <a:bodyPr wrap="none" rtlCol="0">
            <a:spAutoFit/>
          </a:bodyPr>
          <a:lstStyle/>
          <a:p>
            <a:r>
              <a:rPr lang="en-US" dirty="0"/>
              <a:t>Centerline file from Philadelphia Folder</a:t>
            </a:r>
          </a:p>
        </p:txBody>
      </p:sp>
    </p:spTree>
    <p:extLst>
      <p:ext uri="{BB962C8B-B14F-4D97-AF65-F5344CB8AC3E}">
        <p14:creationId xmlns:p14="http://schemas.microsoft.com/office/powerpoint/2010/main" val="25986057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2962</TotalTime>
  <Words>2165</Words>
  <Application>Microsoft Office PowerPoint</Application>
  <PresentationFormat>Widescreen</PresentationFormat>
  <Paragraphs>181</Paragraphs>
  <Slides>40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Amasis MT Pro Black</vt:lpstr>
      <vt:lpstr>-apple-system-font</vt:lpstr>
      <vt:lpstr>Arial</vt:lpstr>
      <vt:lpstr>Calibri</vt:lpstr>
      <vt:lpstr>Calibri Light</vt:lpstr>
      <vt:lpstr>Courier New</vt:lpstr>
      <vt:lpstr>Daytona</vt:lpstr>
      <vt:lpstr>Roboto</vt:lpstr>
      <vt:lpstr>Times New Roman</vt:lpstr>
      <vt:lpstr>Office Theme</vt:lpstr>
      <vt:lpstr>GIS for Environmental Research/ Vector Data Model</vt:lpstr>
      <vt:lpstr>First Impressions</vt:lpstr>
      <vt:lpstr>Introduction</vt:lpstr>
      <vt:lpstr>Methods</vt:lpstr>
      <vt:lpstr>Methods– fine to use bullets</vt:lpstr>
      <vt:lpstr>Results</vt:lpstr>
      <vt:lpstr>Results Example</vt:lpstr>
      <vt:lpstr>Limitations to Data Analysis</vt:lpstr>
      <vt:lpstr>Which street file you used mattered</vt:lpstr>
      <vt:lpstr>Further Data Analysis</vt:lpstr>
      <vt:lpstr>Decisionmaker Applications</vt:lpstr>
      <vt:lpstr>Asking Questions</vt:lpstr>
      <vt:lpstr>Asking Questions</vt:lpstr>
      <vt:lpstr>Identify existing locations</vt:lpstr>
      <vt:lpstr>Find locations anywhere in your study area that  are suitable for a particular use</vt:lpstr>
      <vt:lpstr>Rate locations as more or less suitable</vt:lpstr>
      <vt:lpstr>Find the best path or corridor between two locations</vt:lpstr>
      <vt:lpstr>Changes over time</vt:lpstr>
      <vt:lpstr>PowerPoint Presentation</vt:lpstr>
      <vt:lpstr>PowerPoint Presentation</vt:lpstr>
      <vt:lpstr>Data Resources</vt:lpstr>
      <vt:lpstr>How is GIS used in EJ research?</vt:lpstr>
      <vt:lpstr>Complexities in EJ Mapping </vt:lpstr>
      <vt:lpstr>Common GIS Methods employed in EJ Research</vt:lpstr>
      <vt:lpstr>Complexities in EJ Mapping </vt:lpstr>
      <vt:lpstr>Containment or ‘point-in-polygon’ </vt:lpstr>
      <vt:lpstr>PowerPoint Presentation</vt:lpstr>
      <vt:lpstr>PowerPoint Presentation</vt:lpstr>
      <vt:lpstr>PowerPoint Presentation</vt:lpstr>
      <vt:lpstr>Buffers  </vt:lpstr>
      <vt:lpstr>PowerPoint Presentation</vt:lpstr>
      <vt:lpstr>PowerPoint Presentation</vt:lpstr>
      <vt:lpstr>Distance  </vt:lpstr>
      <vt:lpstr>PowerPoint Presentation</vt:lpstr>
      <vt:lpstr>Areal interpolation</vt:lpstr>
      <vt:lpstr>Thiessen polygons</vt:lpstr>
      <vt:lpstr>PowerPoint Presentation</vt:lpstr>
      <vt:lpstr> Kernel density </vt:lpstr>
      <vt:lpstr>PowerPoint Presentation</vt:lpstr>
      <vt:lpstr>In class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Asking Questions</dc:title>
  <dc:creator>Dirk A Kinsey</dc:creator>
  <cp:lastModifiedBy>Dirk A Kinsey</cp:lastModifiedBy>
  <cp:revision>4</cp:revision>
  <dcterms:created xsi:type="dcterms:W3CDTF">2024-02-20T15:03:33Z</dcterms:created>
  <dcterms:modified xsi:type="dcterms:W3CDTF">2025-09-30T14:05:57Z</dcterms:modified>
</cp:coreProperties>
</file>