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0" r:id="rId1"/>
    <p:sldMasterId id="2147483853" r:id="rId2"/>
    <p:sldMasterId id="2147483856" r:id="rId3"/>
  </p:sldMasterIdLst>
  <p:notesMasterIdLst>
    <p:notesMasterId r:id="rId56"/>
  </p:notesMasterIdLst>
  <p:sldIdLst>
    <p:sldId id="289" r:id="rId4"/>
    <p:sldId id="376" r:id="rId5"/>
    <p:sldId id="261" r:id="rId6"/>
    <p:sldId id="260" r:id="rId7"/>
    <p:sldId id="361" r:id="rId8"/>
    <p:sldId id="300" r:id="rId9"/>
    <p:sldId id="365" r:id="rId10"/>
    <p:sldId id="389" r:id="rId11"/>
    <p:sldId id="364" r:id="rId12"/>
    <p:sldId id="368" r:id="rId13"/>
    <p:sldId id="283" r:id="rId14"/>
    <p:sldId id="375" r:id="rId15"/>
    <p:sldId id="304" r:id="rId16"/>
    <p:sldId id="278" r:id="rId17"/>
    <p:sldId id="308" r:id="rId18"/>
    <p:sldId id="293" r:id="rId19"/>
    <p:sldId id="285" r:id="rId20"/>
    <p:sldId id="305" r:id="rId21"/>
    <p:sldId id="377" r:id="rId22"/>
    <p:sldId id="279" r:id="rId23"/>
    <p:sldId id="282" r:id="rId24"/>
    <p:sldId id="280" r:id="rId25"/>
    <p:sldId id="281" r:id="rId26"/>
    <p:sldId id="381" r:id="rId27"/>
    <p:sldId id="294" r:id="rId28"/>
    <p:sldId id="369" r:id="rId29"/>
    <p:sldId id="359" r:id="rId30"/>
    <p:sldId id="306" r:id="rId31"/>
    <p:sldId id="309" r:id="rId32"/>
    <p:sldId id="383" r:id="rId33"/>
    <p:sldId id="301" r:id="rId34"/>
    <p:sldId id="303" r:id="rId35"/>
    <p:sldId id="302" r:id="rId36"/>
    <p:sldId id="370" r:id="rId37"/>
    <p:sldId id="378" r:id="rId38"/>
    <p:sldId id="373" r:id="rId39"/>
    <p:sldId id="259" r:id="rId40"/>
    <p:sldId id="371" r:id="rId41"/>
    <p:sldId id="372" r:id="rId42"/>
    <p:sldId id="374" r:id="rId43"/>
    <p:sldId id="297" r:id="rId44"/>
    <p:sldId id="384" r:id="rId45"/>
    <p:sldId id="382" r:id="rId46"/>
    <p:sldId id="287" r:id="rId47"/>
    <p:sldId id="288" r:id="rId48"/>
    <p:sldId id="286" r:id="rId49"/>
    <p:sldId id="386" r:id="rId50"/>
    <p:sldId id="387" r:id="rId51"/>
    <p:sldId id="345" r:id="rId52"/>
    <p:sldId id="346" r:id="rId53"/>
    <p:sldId id="358" r:id="rId54"/>
    <p:sldId id="272" r:id="rId5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clrMru>
    <a:srgbClr val="76D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94" autoAdjust="0"/>
    <p:restoredTop sz="89779" autoAdjust="0"/>
  </p:normalViewPr>
  <p:slideViewPr>
    <p:cSldViewPr snapToGrid="0">
      <p:cViewPr varScale="1">
        <p:scale>
          <a:sx n="79" d="100"/>
          <a:sy n="79" d="100"/>
        </p:scale>
        <p:origin x="240" y="920"/>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89" d="100"/>
          <a:sy n="89" d="100"/>
        </p:scale>
        <p:origin x="-1480"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6BA2C4-1833-DC4A-870C-0BDE749CBA37}" type="datetimeFigureOut">
              <a:t>12/5/24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E5FA47-B31D-2F49-A972-3BF872440F9D}" type="slidenum">
              <a:t>‹#›</a:t>
            </a:fld>
            <a:endParaRPr lang="en-US"/>
          </a:p>
        </p:txBody>
      </p:sp>
    </p:spTree>
    <p:extLst>
      <p:ext uri="{BB962C8B-B14F-4D97-AF65-F5344CB8AC3E}">
        <p14:creationId xmlns:p14="http://schemas.microsoft.com/office/powerpoint/2010/main" val="33837287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E5FA47-B31D-2F49-A972-3BF872440F9D}" type="slidenum">
              <a:rPr lang="en-US" smtClean="0"/>
              <a:t>19</a:t>
            </a:fld>
            <a:endParaRPr lang="en-US"/>
          </a:p>
        </p:txBody>
      </p:sp>
    </p:spTree>
    <p:extLst>
      <p:ext uri="{BB962C8B-B14F-4D97-AF65-F5344CB8AC3E}">
        <p14:creationId xmlns:p14="http://schemas.microsoft.com/office/powerpoint/2010/main" val="152399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E5FA47-B31D-2F49-A972-3BF872440F9D}" type="slidenum">
              <a:rPr lang="en-US" smtClean="0"/>
              <a:t>35</a:t>
            </a:fld>
            <a:endParaRPr lang="en-US"/>
          </a:p>
        </p:txBody>
      </p:sp>
    </p:spTree>
    <p:extLst>
      <p:ext uri="{BB962C8B-B14F-4D97-AF65-F5344CB8AC3E}">
        <p14:creationId xmlns:p14="http://schemas.microsoft.com/office/powerpoint/2010/main" val="484765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Among the many gaps in our knowledge is an understanding of the relationships between mass supervision and negative health outcomes experienced by those individuals and communities impacted by these systems. Higher rates of many chronic conditions and physical disabilities among parole and probation population. Barriers to housing, services, medical care and employment associated with supervision are strong predictors of health outcomes.</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Existing health conditions tend to worsen under supervision, and the high rates of exposure to infectious disease during incarceration remain a concern for formerly incarcerated people over the entirety of their life course. One likely hypothesis relates to psychosocial pathways, as experiences of chronic stress are associated with a variety of negative health outcomes.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so far lacking strong data regarding the impact of Covid-19 on people under supervision, but it’s clear that the punitive nature of supervision separate individuals from the social safety nets necessary for health and wellness. </a:t>
            </a:r>
          </a:p>
        </p:txBody>
      </p:sp>
      <p:sp>
        <p:nvSpPr>
          <p:cNvPr id="4" name="Slide Number Placeholder 3"/>
          <p:cNvSpPr>
            <a:spLocks noGrp="1"/>
          </p:cNvSpPr>
          <p:nvPr>
            <p:ph type="sldNum" sz="quarter" idx="5"/>
          </p:nvPr>
        </p:nvSpPr>
        <p:spPr/>
        <p:txBody>
          <a:bodyPr/>
          <a:lstStyle/>
          <a:p>
            <a:fld id="{77C81CA5-A084-DB4A-82E7-DDF0F48E3ADF}" type="slidenum">
              <a:rPr lang="en-US" smtClean="0"/>
              <a:t>47</a:t>
            </a:fld>
            <a:endParaRPr lang="en-US"/>
          </a:p>
        </p:txBody>
      </p:sp>
    </p:spTree>
    <p:extLst>
      <p:ext uri="{BB962C8B-B14F-4D97-AF65-F5344CB8AC3E}">
        <p14:creationId xmlns:p14="http://schemas.microsoft.com/office/powerpoint/2010/main" val="366704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C81CA5-A084-DB4A-82E7-DDF0F48E3ADF}" type="slidenum">
              <a:rPr lang="en-US" smtClean="0"/>
              <a:t>48</a:t>
            </a:fld>
            <a:endParaRPr lang="en-US"/>
          </a:p>
        </p:txBody>
      </p:sp>
    </p:spTree>
    <p:extLst>
      <p:ext uri="{BB962C8B-B14F-4D97-AF65-F5344CB8AC3E}">
        <p14:creationId xmlns:p14="http://schemas.microsoft.com/office/powerpoint/2010/main" val="2893595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C81CA5-A084-DB4A-82E7-DDF0F48E3ADF}" type="slidenum">
              <a:rPr lang="en-US" smtClean="0"/>
              <a:t>49</a:t>
            </a:fld>
            <a:endParaRPr lang="en-US"/>
          </a:p>
        </p:txBody>
      </p:sp>
    </p:spTree>
    <p:extLst>
      <p:ext uri="{BB962C8B-B14F-4D97-AF65-F5344CB8AC3E}">
        <p14:creationId xmlns:p14="http://schemas.microsoft.com/office/powerpoint/2010/main" val="2410556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17881F-1606-9749-90A4-08F060188101}" type="slidenum">
              <a:rPr lang="en-US" smtClean="0"/>
              <a:t>50</a:t>
            </a:fld>
            <a:endParaRPr lang="en-US"/>
          </a:p>
        </p:txBody>
      </p:sp>
    </p:spTree>
    <p:extLst>
      <p:ext uri="{BB962C8B-B14F-4D97-AF65-F5344CB8AC3E}">
        <p14:creationId xmlns:p14="http://schemas.microsoft.com/office/powerpoint/2010/main" val="1063141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Slide 9: There is also of course a lot of variability at local scales, with communities experiencing the impacts of parole and probation very differently. This map show census tracts in Philadelphia and the total number of years of supervision across everyone in a single tract. You can see that all parts of the city are impacted, but certain neighborhoods whose residents are mostly poor and black, experience a disproportionate impact. </a:t>
            </a:r>
          </a:p>
          <a:p>
            <a:endParaRPr lang="en-US" dirty="0"/>
          </a:p>
        </p:txBody>
      </p:sp>
      <p:sp>
        <p:nvSpPr>
          <p:cNvPr id="4" name="Slide Number Placeholder 3"/>
          <p:cNvSpPr>
            <a:spLocks noGrp="1"/>
          </p:cNvSpPr>
          <p:nvPr>
            <p:ph type="sldNum" sz="quarter" idx="5"/>
          </p:nvPr>
        </p:nvSpPr>
        <p:spPr/>
        <p:txBody>
          <a:bodyPr/>
          <a:lstStyle/>
          <a:p>
            <a:fld id="{C717881F-1606-9749-90A4-08F060188101}" type="slidenum">
              <a:rPr lang="en-US" smtClean="0"/>
              <a:t>51</a:t>
            </a:fld>
            <a:endParaRPr lang="en-US"/>
          </a:p>
        </p:txBody>
      </p:sp>
    </p:spTree>
    <p:extLst>
      <p:ext uri="{BB962C8B-B14F-4D97-AF65-F5344CB8AC3E}">
        <p14:creationId xmlns:p14="http://schemas.microsoft.com/office/powerpoint/2010/main" val="2309703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41884769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4806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792512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19017043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51514398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22326030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4363389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22"/>
        <p:cNvGrpSpPr/>
        <p:nvPr/>
      </p:nvGrpSpPr>
      <p:grpSpPr>
        <a:xfrm>
          <a:off x="0" y="0"/>
          <a:ext cx="0" cy="0"/>
          <a:chOff x="0" y="0"/>
          <a:chExt cx="0" cy="0"/>
        </a:xfrm>
      </p:grpSpPr>
      <p:sp>
        <p:nvSpPr>
          <p:cNvPr id="123" name="Google Shape;123;p2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20"/>
          <p:cNvSpPr txBox="1">
            <a:spLocks noGrp="1"/>
          </p:cNvSpPr>
          <p:nvPr>
            <p:ph type="title"/>
          </p:nvPr>
        </p:nvSpPr>
        <p:spPr>
          <a:xfrm>
            <a:off x="477833"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5" name="Google Shape;125;p20"/>
          <p:cNvSpPr txBox="1">
            <a:spLocks noGrp="1"/>
          </p:cNvSpPr>
          <p:nvPr>
            <p:ph type="subTitle" idx="1"/>
          </p:nvPr>
        </p:nvSpPr>
        <p:spPr>
          <a:xfrm>
            <a:off x="2191431" y="2109700"/>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6" name="Google Shape;126;p20"/>
          <p:cNvSpPr txBox="1">
            <a:spLocks noGrp="1"/>
          </p:cNvSpPr>
          <p:nvPr>
            <p:ph type="subTitle" idx="2"/>
          </p:nvPr>
        </p:nvSpPr>
        <p:spPr>
          <a:xfrm>
            <a:off x="2185367" y="1568133"/>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7" name="Google Shape;127;p20"/>
          <p:cNvSpPr txBox="1">
            <a:spLocks noGrp="1"/>
          </p:cNvSpPr>
          <p:nvPr>
            <p:ph type="subTitle" idx="3"/>
          </p:nvPr>
        </p:nvSpPr>
        <p:spPr>
          <a:xfrm>
            <a:off x="2191431" y="3720149"/>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8" name="Google Shape;128;p20"/>
          <p:cNvSpPr txBox="1">
            <a:spLocks noGrp="1"/>
          </p:cNvSpPr>
          <p:nvPr>
            <p:ph type="subTitle" idx="4"/>
          </p:nvPr>
        </p:nvSpPr>
        <p:spPr>
          <a:xfrm>
            <a:off x="2185367" y="3178584"/>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9" name="Google Shape;129;p20"/>
          <p:cNvSpPr txBox="1">
            <a:spLocks noGrp="1"/>
          </p:cNvSpPr>
          <p:nvPr>
            <p:ph type="subTitle" idx="5"/>
          </p:nvPr>
        </p:nvSpPr>
        <p:spPr>
          <a:xfrm>
            <a:off x="2191431" y="5330633"/>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0" name="Google Shape;130;p20"/>
          <p:cNvSpPr txBox="1">
            <a:spLocks noGrp="1"/>
          </p:cNvSpPr>
          <p:nvPr>
            <p:ph type="subTitle" idx="6"/>
          </p:nvPr>
        </p:nvSpPr>
        <p:spPr>
          <a:xfrm>
            <a:off x="2185367" y="4789067"/>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1" name="Google Shape;131;p20"/>
          <p:cNvSpPr>
            <a:spLocks noGrp="1"/>
          </p:cNvSpPr>
          <p:nvPr>
            <p:ph type="pic" idx="7"/>
          </p:nvPr>
        </p:nvSpPr>
        <p:spPr>
          <a:xfrm>
            <a:off x="5532199" y="-84033"/>
            <a:ext cx="67360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15692777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5485697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880733944"/>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27879220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5" name="Google Shape;15;p3"/>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16" name="Google Shape;16;p3"/>
          <p:cNvSpPr>
            <a:spLocks noGrp="1"/>
          </p:cNvSpPr>
          <p:nvPr>
            <p:ph type="pic" idx="2"/>
          </p:nvPr>
        </p:nvSpPr>
        <p:spPr>
          <a:xfrm>
            <a:off x="6211067" y="-84033"/>
            <a:ext cx="6082400" cy="7026000"/>
          </a:xfrm>
          <a:prstGeom prst="rect">
            <a:avLst/>
          </a:prstGeom>
          <a:noFill/>
          <a:ln w="28575" cap="flat" cmpd="sng">
            <a:solidFill>
              <a:schemeClr val="dk1"/>
            </a:solidFill>
            <a:prstDash val="solid"/>
            <a:round/>
            <a:headEnd type="none" w="sm" len="sm"/>
            <a:tailEnd type="none" w="sm" len="sm"/>
          </a:ln>
        </p:spPr>
      </p:sp>
      <p:sp>
        <p:nvSpPr>
          <p:cNvPr id="17" name="Google Shape;17;p3"/>
          <p:cNvSpPr txBox="1">
            <a:spLocks noGrp="1"/>
          </p:cNvSpPr>
          <p:nvPr>
            <p:ph type="title"/>
          </p:nvPr>
        </p:nvSpPr>
        <p:spPr>
          <a:xfrm>
            <a:off x="953467" y="2141500"/>
            <a:ext cx="5257600" cy="2759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b" anchorCtr="0">
            <a:noAutofit/>
          </a:bodyPr>
          <a:lstStyle>
            <a:lvl1pPr lvl="0" algn="ctr">
              <a:spcBef>
                <a:spcPts val="0"/>
              </a:spcBef>
              <a:spcAft>
                <a:spcPts val="0"/>
              </a:spcAft>
              <a:buSzPts val="3600"/>
              <a:buNone/>
              <a:defRPr sz="81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8" name="Google Shape;18;p3"/>
          <p:cNvSpPr txBox="1">
            <a:spLocks noGrp="1"/>
          </p:cNvSpPr>
          <p:nvPr>
            <p:ph type="title" idx="3" hasCustomPrompt="1"/>
          </p:nvPr>
        </p:nvSpPr>
        <p:spPr>
          <a:xfrm>
            <a:off x="2904667" y="713333"/>
            <a:ext cx="1355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933">
                <a:highlight>
                  <a:schemeClr val="l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 name="Google Shape;19;p3"/>
          <p:cNvSpPr txBox="1">
            <a:spLocks noGrp="1"/>
          </p:cNvSpPr>
          <p:nvPr>
            <p:ph type="subTitle" idx="1"/>
          </p:nvPr>
        </p:nvSpPr>
        <p:spPr>
          <a:xfrm>
            <a:off x="953467" y="5022300"/>
            <a:ext cx="5257600" cy="11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6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69125970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82857692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159147585"/>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29229240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262574837"/>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545796420"/>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0"/>
        <p:cNvGrpSpPr/>
        <p:nvPr/>
      </p:nvGrpSpPr>
      <p:grpSpPr>
        <a:xfrm>
          <a:off x="0" y="0"/>
          <a:ext cx="0" cy="0"/>
          <a:chOff x="0" y="0"/>
          <a:chExt cx="0" cy="0"/>
        </a:xfrm>
      </p:grpSpPr>
      <p:cxnSp>
        <p:nvCxnSpPr>
          <p:cNvPr id="231" name="Google Shape;231;p30"/>
          <p:cNvCxnSpPr/>
          <p:nvPr/>
        </p:nvCxnSpPr>
        <p:spPr>
          <a:xfrm>
            <a:off x="476567" y="4917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2" name="Google Shape;232;p30"/>
          <p:cNvCxnSpPr/>
          <p:nvPr/>
        </p:nvCxnSpPr>
        <p:spPr>
          <a:xfrm>
            <a:off x="476567" y="63661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3" name="Google Shape;233;p30"/>
          <p:cNvCxnSpPr/>
          <p:nvPr/>
        </p:nvCxnSpPr>
        <p:spPr>
          <a:xfrm rot="5400000">
            <a:off x="7981967" y="3429000"/>
            <a:ext cx="7467600" cy="0"/>
          </a:xfrm>
          <a:prstGeom prst="straightConnector1">
            <a:avLst/>
          </a:prstGeom>
          <a:noFill/>
          <a:ln w="28575" cap="flat" cmpd="sng">
            <a:solidFill>
              <a:schemeClr val="dk2"/>
            </a:solidFill>
            <a:prstDash val="solid"/>
            <a:round/>
            <a:headEnd type="none" w="med" len="med"/>
            <a:tailEnd type="none" w="med" len="med"/>
          </a:ln>
        </p:spPr>
      </p:cxnSp>
      <p:cxnSp>
        <p:nvCxnSpPr>
          <p:cNvPr id="234" name="Google Shape;234;p30"/>
          <p:cNvCxnSpPr/>
          <p:nvPr/>
        </p:nvCxnSpPr>
        <p:spPr>
          <a:xfrm rot="5400000">
            <a:off x="-2460633" y="3428967"/>
            <a:ext cx="58744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739084398"/>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13AC7-1A0E-CC45-B1FC-D829597E83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6C0B93-9CBA-1A45-9F33-16090AD93F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BE9CD2-CAE2-504F-822B-3C69DABC175D}"/>
              </a:ext>
            </a:extLst>
          </p:cNvPr>
          <p:cNvSpPr>
            <a:spLocks noGrp="1"/>
          </p:cNvSpPr>
          <p:nvPr>
            <p:ph type="dt" sz="half" idx="10"/>
          </p:nvPr>
        </p:nvSpPr>
        <p:spPr/>
        <p:txBody>
          <a:bodyPr/>
          <a:lstStyle/>
          <a:p>
            <a:fld id="{5A069CB8-F204-4D06-B913-C5A26A89888A}" type="datetimeFigureOut">
              <a:rPr lang="en-US" smtClean="0"/>
              <a:t>12/5/24</a:t>
            </a:fld>
            <a:endParaRPr lang="en-US" dirty="0"/>
          </a:p>
        </p:txBody>
      </p:sp>
      <p:sp>
        <p:nvSpPr>
          <p:cNvPr id="5" name="Footer Placeholder 4">
            <a:extLst>
              <a:ext uri="{FF2B5EF4-FFF2-40B4-BE49-F238E27FC236}">
                <a16:creationId xmlns:a16="http://schemas.microsoft.com/office/drawing/2014/main" id="{46C0F163-9075-D540-B991-7DFDE947A8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2122B-F3F2-DD4F-8AC2-F71C9A64795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982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B732-481B-314D-AE50-596DA5323B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713B6C-59C1-484F-B6B0-8F68C10BD1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A68DC-5E12-B74F-AF8E-BE341632E552}"/>
              </a:ext>
            </a:extLst>
          </p:cNvPr>
          <p:cNvSpPr>
            <a:spLocks noGrp="1"/>
          </p:cNvSpPr>
          <p:nvPr>
            <p:ph type="dt" sz="half" idx="10"/>
          </p:nvPr>
        </p:nvSpPr>
        <p:spPr/>
        <p:txBody>
          <a:bodyPr/>
          <a:lstStyle/>
          <a:p>
            <a:fld id="{D30BB376-B19C-488D-ABEB-03C7E6E9E3E0}" type="datetimeFigureOut">
              <a:rPr lang="en-US" smtClean="0"/>
              <a:t>12/5/24</a:t>
            </a:fld>
            <a:endParaRPr lang="en-US" dirty="0"/>
          </a:p>
        </p:txBody>
      </p:sp>
      <p:sp>
        <p:nvSpPr>
          <p:cNvPr id="5" name="Footer Placeholder 4">
            <a:extLst>
              <a:ext uri="{FF2B5EF4-FFF2-40B4-BE49-F238E27FC236}">
                <a16:creationId xmlns:a16="http://schemas.microsoft.com/office/drawing/2014/main" id="{81288B39-0F93-4B42-B79F-0E21F1AAB1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3801ED-3D4F-A94E-9C8D-01D982B982A9}"/>
              </a:ext>
            </a:extLst>
          </p:cNvPr>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17385761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1C3E-59AB-C44A-BFB7-D5AF45DC4A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DD58FD-FC69-864B-8CCB-25B500333A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59F821-399E-8D47-ACE5-AE180F41CEC9}"/>
              </a:ext>
            </a:extLst>
          </p:cNvPr>
          <p:cNvSpPr>
            <a:spLocks noGrp="1"/>
          </p:cNvSpPr>
          <p:nvPr>
            <p:ph type="dt" sz="half" idx="10"/>
          </p:nvPr>
        </p:nvSpPr>
        <p:spPr/>
        <p:txBody>
          <a:bodyPr/>
          <a:lstStyle/>
          <a:p>
            <a:fld id="{486F077B-A50F-4D64-8574-E2D6A98A5553}" type="datetimeFigureOut">
              <a:rPr lang="en-US" smtClean="0"/>
              <a:t>12/5/24</a:t>
            </a:fld>
            <a:endParaRPr lang="en-US" dirty="0"/>
          </a:p>
        </p:txBody>
      </p:sp>
      <p:sp>
        <p:nvSpPr>
          <p:cNvPr id="5" name="Footer Placeholder 4">
            <a:extLst>
              <a:ext uri="{FF2B5EF4-FFF2-40B4-BE49-F238E27FC236}">
                <a16:creationId xmlns:a16="http://schemas.microsoft.com/office/drawing/2014/main" id="{B5860CF0-4987-BA47-A386-10D6D13A1F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C679F0-9050-4140-84DE-9E69509F4F57}"/>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1370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0C51-C8A3-5B47-95A9-5C53B7F7C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0CE500-5826-6841-B397-76E073BF38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807383-457E-2B48-8863-56F0F41B8E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406E5-D221-234E-A557-CF7528BD040F}"/>
              </a:ext>
            </a:extLst>
          </p:cNvPr>
          <p:cNvSpPr>
            <a:spLocks noGrp="1"/>
          </p:cNvSpPr>
          <p:nvPr>
            <p:ph type="dt" sz="half" idx="10"/>
          </p:nvPr>
        </p:nvSpPr>
        <p:spPr/>
        <p:txBody>
          <a:bodyPr/>
          <a:lstStyle/>
          <a:p>
            <a:fld id="{AAACCB78-941D-6546-AB16-05E71068F644}" type="datetimeFigureOut">
              <a:rPr lang="en-US" smtClean="0"/>
              <a:t>12/5/24</a:t>
            </a:fld>
            <a:endParaRPr lang="en-US"/>
          </a:p>
        </p:txBody>
      </p:sp>
      <p:sp>
        <p:nvSpPr>
          <p:cNvPr id="6" name="Footer Placeholder 5">
            <a:extLst>
              <a:ext uri="{FF2B5EF4-FFF2-40B4-BE49-F238E27FC236}">
                <a16:creationId xmlns:a16="http://schemas.microsoft.com/office/drawing/2014/main" id="{2A7F7DAD-42C4-4A44-9B97-A2255E29A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1BF6DF-2976-6E46-AB19-397BD2803E97}"/>
              </a:ext>
            </a:extLst>
          </p:cNvPr>
          <p:cNvSpPr>
            <a:spLocks noGrp="1"/>
          </p:cNvSpPr>
          <p:nvPr>
            <p:ph type="sldNum" sz="quarter" idx="12"/>
          </p:nvPr>
        </p:nvSpPr>
        <p:spPr/>
        <p:txBody>
          <a:bodyPr/>
          <a:lstStyle/>
          <a:p>
            <a:fld id="{9DDE2980-7482-CB49-AC30-3032846C7992}" type="slidenum">
              <a:rPr lang="en-US" smtClean="0"/>
              <a:t>‹#›</a:t>
            </a:fld>
            <a:endParaRPr lang="en-US"/>
          </a:p>
        </p:txBody>
      </p:sp>
    </p:spTree>
    <p:extLst>
      <p:ext uri="{BB962C8B-B14F-4D97-AF65-F5344CB8AC3E}">
        <p14:creationId xmlns:p14="http://schemas.microsoft.com/office/powerpoint/2010/main" val="167757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534821409"/>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sp>
        <p:nvSpPr>
          <p:cNvPr id="22" name="Google Shape;22;p4"/>
          <p:cNvSpPr/>
          <p:nvPr/>
        </p:nvSpPr>
        <p:spPr>
          <a:xfrm rot="-1055101">
            <a:off x="-1280324" y="-814818"/>
            <a:ext cx="2154360" cy="2428487"/>
          </a:xfrm>
          <a:custGeom>
            <a:avLst/>
            <a:gdLst/>
            <a:ahLst/>
            <a:cxnLst/>
            <a:rect l="l" t="t" r="r" b="b"/>
            <a:pathLst>
              <a:path w="37849" h="42665" extrusionOk="0">
                <a:moveTo>
                  <a:pt x="34362" y="0"/>
                </a:moveTo>
                <a:lnTo>
                  <a:pt x="33773" y="93"/>
                </a:lnTo>
                <a:cubicBezTo>
                  <a:pt x="34056" y="1905"/>
                  <a:pt x="34542" y="3747"/>
                  <a:pt x="35013" y="5527"/>
                </a:cubicBezTo>
                <a:cubicBezTo>
                  <a:pt x="36102" y="9655"/>
                  <a:pt x="37231" y="13926"/>
                  <a:pt x="35928" y="18232"/>
                </a:cubicBezTo>
                <a:cubicBezTo>
                  <a:pt x="35529" y="19551"/>
                  <a:pt x="34523" y="20491"/>
                  <a:pt x="33457" y="21485"/>
                </a:cubicBezTo>
                <a:cubicBezTo>
                  <a:pt x="32444" y="22433"/>
                  <a:pt x="31395" y="23413"/>
                  <a:pt x="30832" y="24782"/>
                </a:cubicBezTo>
                <a:cubicBezTo>
                  <a:pt x="30549" y="25465"/>
                  <a:pt x="30345" y="26252"/>
                  <a:pt x="30148" y="27012"/>
                </a:cubicBezTo>
                <a:cubicBezTo>
                  <a:pt x="29644" y="28943"/>
                  <a:pt x="29125" y="30943"/>
                  <a:pt x="27289" y="31663"/>
                </a:cubicBezTo>
                <a:cubicBezTo>
                  <a:pt x="26513" y="31966"/>
                  <a:pt x="24388" y="32404"/>
                  <a:pt x="21693" y="32960"/>
                </a:cubicBezTo>
                <a:cubicBezTo>
                  <a:pt x="13788" y="34588"/>
                  <a:pt x="1841" y="37048"/>
                  <a:pt x="288" y="40651"/>
                </a:cubicBezTo>
                <a:cubicBezTo>
                  <a:pt x="1" y="41315"/>
                  <a:pt x="64" y="41993"/>
                  <a:pt x="479" y="42664"/>
                </a:cubicBezTo>
                <a:lnTo>
                  <a:pt x="985" y="42352"/>
                </a:lnTo>
                <a:cubicBezTo>
                  <a:pt x="672" y="41848"/>
                  <a:pt x="626" y="41371"/>
                  <a:pt x="834" y="40885"/>
                </a:cubicBezTo>
                <a:cubicBezTo>
                  <a:pt x="2265" y="37569"/>
                  <a:pt x="14502" y="35049"/>
                  <a:pt x="21811" y="33542"/>
                </a:cubicBezTo>
                <a:cubicBezTo>
                  <a:pt x="24532" y="32982"/>
                  <a:pt x="26684" y="32539"/>
                  <a:pt x="27506" y="32216"/>
                </a:cubicBezTo>
                <a:cubicBezTo>
                  <a:pt x="29624" y="31387"/>
                  <a:pt x="30207" y="29141"/>
                  <a:pt x="30723" y="27160"/>
                </a:cubicBezTo>
                <a:cubicBezTo>
                  <a:pt x="30924" y="26387"/>
                  <a:pt x="31112" y="25653"/>
                  <a:pt x="31378" y="25008"/>
                </a:cubicBezTo>
                <a:cubicBezTo>
                  <a:pt x="31894" y="23758"/>
                  <a:pt x="32895" y="22824"/>
                  <a:pt x="33862" y="21920"/>
                </a:cubicBezTo>
                <a:cubicBezTo>
                  <a:pt x="34937" y="20916"/>
                  <a:pt x="36053" y="19876"/>
                  <a:pt x="36496" y="18403"/>
                </a:cubicBezTo>
                <a:cubicBezTo>
                  <a:pt x="37849" y="13938"/>
                  <a:pt x="36698" y="9587"/>
                  <a:pt x="35585" y="5376"/>
                </a:cubicBezTo>
                <a:cubicBezTo>
                  <a:pt x="35119" y="3609"/>
                  <a:pt x="34638" y="1784"/>
                  <a:pt x="3436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3" name="Google Shape;23;p4"/>
          <p:cNvSpPr/>
          <p:nvPr/>
        </p:nvSpPr>
        <p:spPr>
          <a:xfrm rot="10800000" flipH="1">
            <a:off x="10188301" y="-921829"/>
            <a:ext cx="2342159" cy="2768103"/>
          </a:xfrm>
          <a:custGeom>
            <a:avLst/>
            <a:gdLst/>
            <a:ahLst/>
            <a:cxnLst/>
            <a:rect l="l" t="t" r="r" b="b"/>
            <a:pathLst>
              <a:path w="39184" h="46310" extrusionOk="0">
                <a:moveTo>
                  <a:pt x="38660" y="1"/>
                </a:moveTo>
                <a:cubicBezTo>
                  <a:pt x="37555" y="2041"/>
                  <a:pt x="37032" y="3857"/>
                  <a:pt x="36509" y="5853"/>
                </a:cubicBezTo>
                <a:cubicBezTo>
                  <a:pt x="36404" y="6254"/>
                  <a:pt x="36325" y="6689"/>
                  <a:pt x="36246" y="7109"/>
                </a:cubicBezTo>
                <a:cubicBezTo>
                  <a:pt x="36111" y="7863"/>
                  <a:pt x="35967" y="8639"/>
                  <a:pt x="35677" y="9251"/>
                </a:cubicBezTo>
                <a:cubicBezTo>
                  <a:pt x="35367" y="9896"/>
                  <a:pt x="34772" y="10478"/>
                  <a:pt x="34196" y="11041"/>
                </a:cubicBezTo>
                <a:cubicBezTo>
                  <a:pt x="33970" y="11265"/>
                  <a:pt x="33733" y="11495"/>
                  <a:pt x="33522" y="11725"/>
                </a:cubicBezTo>
                <a:cubicBezTo>
                  <a:pt x="32722" y="12590"/>
                  <a:pt x="32022" y="13501"/>
                  <a:pt x="31345" y="14386"/>
                </a:cubicBezTo>
                <a:cubicBezTo>
                  <a:pt x="30970" y="14877"/>
                  <a:pt x="30578" y="15384"/>
                  <a:pt x="30180" y="15873"/>
                </a:cubicBezTo>
                <a:cubicBezTo>
                  <a:pt x="29654" y="16521"/>
                  <a:pt x="28999" y="17068"/>
                  <a:pt x="28308" y="17646"/>
                </a:cubicBezTo>
                <a:cubicBezTo>
                  <a:pt x="27729" y="18133"/>
                  <a:pt x="27127" y="18636"/>
                  <a:pt x="26611" y="19206"/>
                </a:cubicBezTo>
                <a:cubicBezTo>
                  <a:pt x="26433" y="19400"/>
                  <a:pt x="26259" y="19588"/>
                  <a:pt x="26084" y="19775"/>
                </a:cubicBezTo>
                <a:cubicBezTo>
                  <a:pt x="25071" y="20871"/>
                  <a:pt x="24114" y="21903"/>
                  <a:pt x="23509" y="23196"/>
                </a:cubicBezTo>
                <a:cubicBezTo>
                  <a:pt x="23031" y="24219"/>
                  <a:pt x="22686" y="25367"/>
                  <a:pt x="22351" y="26480"/>
                </a:cubicBezTo>
                <a:cubicBezTo>
                  <a:pt x="21871" y="28075"/>
                  <a:pt x="21373" y="29723"/>
                  <a:pt x="20489" y="30983"/>
                </a:cubicBezTo>
                <a:cubicBezTo>
                  <a:pt x="19179" y="32852"/>
                  <a:pt x="17054" y="34102"/>
                  <a:pt x="15005" y="35312"/>
                </a:cubicBezTo>
                <a:cubicBezTo>
                  <a:pt x="14287" y="35734"/>
                  <a:pt x="13610" y="36131"/>
                  <a:pt x="12965" y="36555"/>
                </a:cubicBezTo>
                <a:cubicBezTo>
                  <a:pt x="11067" y="37806"/>
                  <a:pt x="9231" y="39188"/>
                  <a:pt x="7455" y="40526"/>
                </a:cubicBezTo>
                <a:cubicBezTo>
                  <a:pt x="6070" y="41569"/>
                  <a:pt x="4639" y="42648"/>
                  <a:pt x="3195" y="43648"/>
                </a:cubicBezTo>
                <a:cubicBezTo>
                  <a:pt x="2251" y="44306"/>
                  <a:pt x="1132" y="45073"/>
                  <a:pt x="1" y="45809"/>
                </a:cubicBezTo>
                <a:lnTo>
                  <a:pt x="323" y="46309"/>
                </a:lnTo>
                <a:cubicBezTo>
                  <a:pt x="1462" y="45566"/>
                  <a:pt x="2583" y="44796"/>
                  <a:pt x="3534" y="44138"/>
                </a:cubicBezTo>
                <a:cubicBezTo>
                  <a:pt x="4988" y="43128"/>
                  <a:pt x="6422" y="42046"/>
                  <a:pt x="7810" y="41000"/>
                </a:cubicBezTo>
                <a:cubicBezTo>
                  <a:pt x="9580" y="39668"/>
                  <a:pt x="11409" y="38289"/>
                  <a:pt x="13291" y="37052"/>
                </a:cubicBezTo>
                <a:cubicBezTo>
                  <a:pt x="13926" y="36634"/>
                  <a:pt x="14594" y="36240"/>
                  <a:pt x="15304" y="35822"/>
                </a:cubicBezTo>
                <a:cubicBezTo>
                  <a:pt x="17413" y="34582"/>
                  <a:pt x="19590" y="33295"/>
                  <a:pt x="20975" y="31325"/>
                </a:cubicBezTo>
                <a:cubicBezTo>
                  <a:pt x="21916" y="29986"/>
                  <a:pt x="22426" y="28292"/>
                  <a:pt x="22920" y="26650"/>
                </a:cubicBezTo>
                <a:cubicBezTo>
                  <a:pt x="23248" y="25558"/>
                  <a:pt x="23591" y="24430"/>
                  <a:pt x="24048" y="23446"/>
                </a:cubicBezTo>
                <a:cubicBezTo>
                  <a:pt x="24614" y="22239"/>
                  <a:pt x="25538" y="21239"/>
                  <a:pt x="26522" y="20180"/>
                </a:cubicBezTo>
                <a:cubicBezTo>
                  <a:pt x="26696" y="19992"/>
                  <a:pt x="26871" y="19801"/>
                  <a:pt x="27048" y="19608"/>
                </a:cubicBezTo>
                <a:cubicBezTo>
                  <a:pt x="27538" y="19067"/>
                  <a:pt x="28124" y="18577"/>
                  <a:pt x="28690" y="18100"/>
                </a:cubicBezTo>
                <a:cubicBezTo>
                  <a:pt x="29374" y="17531"/>
                  <a:pt x="30078" y="16939"/>
                  <a:pt x="30641" y="16248"/>
                </a:cubicBezTo>
                <a:cubicBezTo>
                  <a:pt x="31045" y="15752"/>
                  <a:pt x="31436" y="15241"/>
                  <a:pt x="31818" y="14745"/>
                </a:cubicBezTo>
                <a:cubicBezTo>
                  <a:pt x="32486" y="13873"/>
                  <a:pt x="33180" y="12972"/>
                  <a:pt x="33960" y="12127"/>
                </a:cubicBezTo>
                <a:cubicBezTo>
                  <a:pt x="34157" y="11910"/>
                  <a:pt x="34377" y="11696"/>
                  <a:pt x="34611" y="11465"/>
                </a:cubicBezTo>
                <a:cubicBezTo>
                  <a:pt x="35226" y="10867"/>
                  <a:pt x="35858" y="10248"/>
                  <a:pt x="36213" y="9508"/>
                </a:cubicBezTo>
                <a:cubicBezTo>
                  <a:pt x="36536" y="8823"/>
                  <a:pt x="36687" y="8008"/>
                  <a:pt x="36832" y="7218"/>
                </a:cubicBezTo>
                <a:cubicBezTo>
                  <a:pt x="36911" y="6787"/>
                  <a:pt x="36986" y="6383"/>
                  <a:pt x="37085" y="6001"/>
                </a:cubicBezTo>
                <a:cubicBezTo>
                  <a:pt x="37598" y="4047"/>
                  <a:pt x="38108" y="2264"/>
                  <a:pt x="39184" y="284"/>
                </a:cubicBezTo>
                <a:lnTo>
                  <a:pt x="38660" y="1"/>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4" name="Google Shape;24;p4"/>
          <p:cNvSpPr/>
          <p:nvPr/>
        </p:nvSpPr>
        <p:spPr>
          <a:xfrm flipH="1">
            <a:off x="10860609" y="-88028"/>
            <a:ext cx="2342159" cy="3097059"/>
          </a:xfrm>
          <a:custGeom>
            <a:avLst/>
            <a:gdLst/>
            <a:ahLst/>
            <a:cxnLst/>
            <a:rect l="l" t="t" r="r" b="b"/>
            <a:pathLst>
              <a:path w="39184" h="46310" extrusionOk="0">
                <a:moveTo>
                  <a:pt x="38660" y="1"/>
                </a:moveTo>
                <a:cubicBezTo>
                  <a:pt x="37555" y="2041"/>
                  <a:pt x="37032" y="3857"/>
                  <a:pt x="36509" y="5853"/>
                </a:cubicBezTo>
                <a:cubicBezTo>
                  <a:pt x="36404" y="6254"/>
                  <a:pt x="36325" y="6689"/>
                  <a:pt x="36246" y="7109"/>
                </a:cubicBezTo>
                <a:cubicBezTo>
                  <a:pt x="36111" y="7863"/>
                  <a:pt x="35967" y="8639"/>
                  <a:pt x="35677" y="9251"/>
                </a:cubicBezTo>
                <a:cubicBezTo>
                  <a:pt x="35367" y="9896"/>
                  <a:pt x="34772" y="10478"/>
                  <a:pt x="34196" y="11041"/>
                </a:cubicBezTo>
                <a:cubicBezTo>
                  <a:pt x="33970" y="11265"/>
                  <a:pt x="33733" y="11495"/>
                  <a:pt x="33522" y="11725"/>
                </a:cubicBezTo>
                <a:cubicBezTo>
                  <a:pt x="32722" y="12590"/>
                  <a:pt x="32022" y="13501"/>
                  <a:pt x="31345" y="14386"/>
                </a:cubicBezTo>
                <a:cubicBezTo>
                  <a:pt x="30970" y="14877"/>
                  <a:pt x="30578" y="15384"/>
                  <a:pt x="30180" y="15873"/>
                </a:cubicBezTo>
                <a:cubicBezTo>
                  <a:pt x="29654" y="16521"/>
                  <a:pt x="28999" y="17068"/>
                  <a:pt x="28308" y="17646"/>
                </a:cubicBezTo>
                <a:cubicBezTo>
                  <a:pt x="27729" y="18133"/>
                  <a:pt x="27127" y="18636"/>
                  <a:pt x="26611" y="19206"/>
                </a:cubicBezTo>
                <a:cubicBezTo>
                  <a:pt x="26433" y="19400"/>
                  <a:pt x="26259" y="19588"/>
                  <a:pt x="26084" y="19775"/>
                </a:cubicBezTo>
                <a:cubicBezTo>
                  <a:pt x="25071" y="20871"/>
                  <a:pt x="24114" y="21903"/>
                  <a:pt x="23509" y="23196"/>
                </a:cubicBezTo>
                <a:cubicBezTo>
                  <a:pt x="23031" y="24219"/>
                  <a:pt x="22686" y="25367"/>
                  <a:pt x="22351" y="26480"/>
                </a:cubicBezTo>
                <a:cubicBezTo>
                  <a:pt x="21871" y="28075"/>
                  <a:pt x="21373" y="29723"/>
                  <a:pt x="20489" y="30983"/>
                </a:cubicBezTo>
                <a:cubicBezTo>
                  <a:pt x="19179" y="32852"/>
                  <a:pt x="17054" y="34102"/>
                  <a:pt x="15005" y="35312"/>
                </a:cubicBezTo>
                <a:cubicBezTo>
                  <a:pt x="14287" y="35734"/>
                  <a:pt x="13610" y="36131"/>
                  <a:pt x="12965" y="36555"/>
                </a:cubicBezTo>
                <a:cubicBezTo>
                  <a:pt x="11067" y="37806"/>
                  <a:pt x="9231" y="39188"/>
                  <a:pt x="7455" y="40526"/>
                </a:cubicBezTo>
                <a:cubicBezTo>
                  <a:pt x="6070" y="41569"/>
                  <a:pt x="4639" y="42648"/>
                  <a:pt x="3195" y="43648"/>
                </a:cubicBezTo>
                <a:cubicBezTo>
                  <a:pt x="2251" y="44306"/>
                  <a:pt x="1132" y="45073"/>
                  <a:pt x="1" y="45809"/>
                </a:cubicBezTo>
                <a:lnTo>
                  <a:pt x="323" y="46309"/>
                </a:lnTo>
                <a:cubicBezTo>
                  <a:pt x="1462" y="45566"/>
                  <a:pt x="2583" y="44796"/>
                  <a:pt x="3534" y="44138"/>
                </a:cubicBezTo>
                <a:cubicBezTo>
                  <a:pt x="4988" y="43128"/>
                  <a:pt x="6422" y="42046"/>
                  <a:pt x="7810" y="41000"/>
                </a:cubicBezTo>
                <a:cubicBezTo>
                  <a:pt x="9580" y="39668"/>
                  <a:pt x="11409" y="38289"/>
                  <a:pt x="13291" y="37052"/>
                </a:cubicBezTo>
                <a:cubicBezTo>
                  <a:pt x="13926" y="36634"/>
                  <a:pt x="14594" y="36240"/>
                  <a:pt x="15304" y="35822"/>
                </a:cubicBezTo>
                <a:cubicBezTo>
                  <a:pt x="17413" y="34582"/>
                  <a:pt x="19590" y="33295"/>
                  <a:pt x="20975" y="31325"/>
                </a:cubicBezTo>
                <a:cubicBezTo>
                  <a:pt x="21916" y="29986"/>
                  <a:pt x="22426" y="28292"/>
                  <a:pt x="22920" y="26650"/>
                </a:cubicBezTo>
                <a:cubicBezTo>
                  <a:pt x="23248" y="25558"/>
                  <a:pt x="23591" y="24430"/>
                  <a:pt x="24048" y="23446"/>
                </a:cubicBezTo>
                <a:cubicBezTo>
                  <a:pt x="24614" y="22239"/>
                  <a:pt x="25538" y="21239"/>
                  <a:pt x="26522" y="20180"/>
                </a:cubicBezTo>
                <a:cubicBezTo>
                  <a:pt x="26696" y="19992"/>
                  <a:pt x="26871" y="19801"/>
                  <a:pt x="27048" y="19608"/>
                </a:cubicBezTo>
                <a:cubicBezTo>
                  <a:pt x="27538" y="19067"/>
                  <a:pt x="28124" y="18577"/>
                  <a:pt x="28690" y="18100"/>
                </a:cubicBezTo>
                <a:cubicBezTo>
                  <a:pt x="29374" y="17531"/>
                  <a:pt x="30078" y="16939"/>
                  <a:pt x="30641" y="16248"/>
                </a:cubicBezTo>
                <a:cubicBezTo>
                  <a:pt x="31045" y="15752"/>
                  <a:pt x="31436" y="15241"/>
                  <a:pt x="31818" y="14745"/>
                </a:cubicBezTo>
                <a:cubicBezTo>
                  <a:pt x="32486" y="13873"/>
                  <a:pt x="33180" y="12972"/>
                  <a:pt x="33960" y="12127"/>
                </a:cubicBezTo>
                <a:cubicBezTo>
                  <a:pt x="34157" y="11910"/>
                  <a:pt x="34377" y="11696"/>
                  <a:pt x="34611" y="11465"/>
                </a:cubicBezTo>
                <a:cubicBezTo>
                  <a:pt x="35226" y="10867"/>
                  <a:pt x="35858" y="10248"/>
                  <a:pt x="36213" y="9508"/>
                </a:cubicBezTo>
                <a:cubicBezTo>
                  <a:pt x="36536" y="8823"/>
                  <a:pt x="36687" y="8008"/>
                  <a:pt x="36832" y="7218"/>
                </a:cubicBezTo>
                <a:cubicBezTo>
                  <a:pt x="36911" y="6787"/>
                  <a:pt x="36986" y="6383"/>
                  <a:pt x="37085" y="6001"/>
                </a:cubicBezTo>
                <a:cubicBezTo>
                  <a:pt x="37598" y="4047"/>
                  <a:pt x="38108" y="2264"/>
                  <a:pt x="39184" y="284"/>
                </a:cubicBezTo>
                <a:lnTo>
                  <a:pt x="38660" y="1"/>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5" name="Google Shape;25;p4"/>
          <p:cNvSpPr txBox="1">
            <a:spLocks noGrp="1"/>
          </p:cNvSpPr>
          <p:nvPr>
            <p:ph type="title"/>
          </p:nvPr>
        </p:nvSpPr>
        <p:spPr>
          <a:xfrm>
            <a:off x="960000" y="694967"/>
            <a:ext cx="10272000" cy="762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0" i="0">
                <a:latin typeface="Nunito" pitchFamily="2" charset="77"/>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dirty="0"/>
              <a:t>Click to edit Master title style</a:t>
            </a:r>
            <a:endParaRPr dirty="0"/>
          </a:p>
        </p:txBody>
      </p:sp>
      <p:sp>
        <p:nvSpPr>
          <p:cNvPr id="26" name="Google Shape;26;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00" b="0" i="0">
                <a:solidFill>
                  <a:srgbClr val="434343"/>
                </a:solidFill>
                <a:latin typeface="Nunito" pitchFamily="2" charset="77"/>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pPr lvl="0"/>
            <a:r>
              <a:rPr lang="en-US" dirty="0"/>
              <a:t>Click to edit Master text styles</a:t>
            </a:r>
          </a:p>
        </p:txBody>
      </p:sp>
    </p:spTree>
    <p:extLst>
      <p:ext uri="{BB962C8B-B14F-4D97-AF65-F5344CB8AC3E}">
        <p14:creationId xmlns:p14="http://schemas.microsoft.com/office/powerpoint/2010/main" val="4016224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1">
  <p:cSld name="1_Title and text 1">
    <p:spTree>
      <p:nvGrpSpPr>
        <p:cNvPr id="1" name="Shape 117"/>
        <p:cNvGrpSpPr/>
        <p:nvPr/>
      </p:nvGrpSpPr>
      <p:grpSpPr>
        <a:xfrm>
          <a:off x="0" y="0"/>
          <a:ext cx="0" cy="0"/>
          <a:chOff x="0" y="0"/>
          <a:chExt cx="0" cy="0"/>
        </a:xfrm>
      </p:grpSpPr>
      <p:sp>
        <p:nvSpPr>
          <p:cNvPr id="118" name="Google Shape;118;p19"/>
          <p:cNvSpPr/>
          <p:nvPr/>
        </p:nvSpPr>
        <p:spPr>
          <a:xfrm rot="2539665" flipH="1">
            <a:off x="10603735" y="89578"/>
            <a:ext cx="2532287" cy="1259236"/>
          </a:xfrm>
          <a:custGeom>
            <a:avLst/>
            <a:gdLst/>
            <a:ahLst/>
            <a:cxnLst/>
            <a:rect l="l" t="t" r="r" b="b"/>
            <a:pathLst>
              <a:path w="31345" h="15587" extrusionOk="0">
                <a:moveTo>
                  <a:pt x="30788" y="0"/>
                </a:moveTo>
                <a:cubicBezTo>
                  <a:pt x="30548" y="648"/>
                  <a:pt x="30314" y="1315"/>
                  <a:pt x="30074" y="2000"/>
                </a:cubicBezTo>
                <a:cubicBezTo>
                  <a:pt x="29285" y="4244"/>
                  <a:pt x="28473" y="6566"/>
                  <a:pt x="27396" y="8520"/>
                </a:cubicBezTo>
                <a:cubicBezTo>
                  <a:pt x="26219" y="10665"/>
                  <a:pt x="23851" y="11484"/>
                  <a:pt x="21561" y="12277"/>
                </a:cubicBezTo>
                <a:cubicBezTo>
                  <a:pt x="21182" y="12408"/>
                  <a:pt x="20804" y="12540"/>
                  <a:pt x="20436" y="12675"/>
                </a:cubicBezTo>
                <a:cubicBezTo>
                  <a:pt x="16907" y="13975"/>
                  <a:pt x="13844" y="14991"/>
                  <a:pt x="10468" y="14991"/>
                </a:cubicBezTo>
                <a:cubicBezTo>
                  <a:pt x="9863" y="14991"/>
                  <a:pt x="9249" y="14958"/>
                  <a:pt x="8619" y="14889"/>
                </a:cubicBezTo>
                <a:cubicBezTo>
                  <a:pt x="7491" y="14764"/>
                  <a:pt x="6267" y="14452"/>
                  <a:pt x="5086" y="14148"/>
                </a:cubicBezTo>
                <a:cubicBezTo>
                  <a:pt x="3486" y="13740"/>
                  <a:pt x="1837" y="13311"/>
                  <a:pt x="291" y="13311"/>
                </a:cubicBezTo>
                <a:cubicBezTo>
                  <a:pt x="193" y="13311"/>
                  <a:pt x="97" y="13313"/>
                  <a:pt x="0" y="13316"/>
                </a:cubicBezTo>
                <a:lnTo>
                  <a:pt x="20" y="13908"/>
                </a:lnTo>
                <a:cubicBezTo>
                  <a:pt x="99" y="13906"/>
                  <a:pt x="180" y="13905"/>
                  <a:pt x="260" y="13905"/>
                </a:cubicBezTo>
                <a:cubicBezTo>
                  <a:pt x="1737" y="13905"/>
                  <a:pt x="3366" y="14319"/>
                  <a:pt x="4938" y="14725"/>
                </a:cubicBezTo>
                <a:cubicBezTo>
                  <a:pt x="6142" y="15030"/>
                  <a:pt x="7385" y="15349"/>
                  <a:pt x="8554" y="15478"/>
                </a:cubicBezTo>
                <a:cubicBezTo>
                  <a:pt x="9211" y="15550"/>
                  <a:pt x="9853" y="15586"/>
                  <a:pt x="10484" y="15586"/>
                </a:cubicBezTo>
                <a:cubicBezTo>
                  <a:pt x="13945" y="15586"/>
                  <a:pt x="17057" y="14553"/>
                  <a:pt x="20643" y="13234"/>
                </a:cubicBezTo>
                <a:cubicBezTo>
                  <a:pt x="21004" y="13099"/>
                  <a:pt x="21380" y="12971"/>
                  <a:pt x="21758" y="12839"/>
                </a:cubicBezTo>
                <a:cubicBezTo>
                  <a:pt x="24041" y="12047"/>
                  <a:pt x="26627" y="11152"/>
                  <a:pt x="27917" y="8806"/>
                </a:cubicBezTo>
                <a:cubicBezTo>
                  <a:pt x="29015" y="6810"/>
                  <a:pt x="29838" y="4464"/>
                  <a:pt x="30633" y="2194"/>
                </a:cubicBezTo>
                <a:cubicBezTo>
                  <a:pt x="30873" y="1516"/>
                  <a:pt x="31107" y="849"/>
                  <a:pt x="31344" y="207"/>
                </a:cubicBezTo>
                <a:lnTo>
                  <a:pt x="30788" y="0"/>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19" name="Google Shape;119;p19"/>
          <p:cNvSpPr/>
          <p:nvPr/>
        </p:nvSpPr>
        <p:spPr>
          <a:xfrm rot="-1669522" flipH="1">
            <a:off x="-1487491" y="-492875"/>
            <a:ext cx="2765852" cy="2936072"/>
          </a:xfrm>
          <a:custGeom>
            <a:avLst/>
            <a:gdLst/>
            <a:ahLst/>
            <a:cxnLst/>
            <a:rect l="l" t="t" r="r" b="b"/>
            <a:pathLst>
              <a:path w="34236" h="36343" extrusionOk="0">
                <a:moveTo>
                  <a:pt x="3454" y="1"/>
                </a:moveTo>
                <a:cubicBezTo>
                  <a:pt x="3217" y="564"/>
                  <a:pt x="2938" y="1179"/>
                  <a:pt x="2639" y="1830"/>
                </a:cubicBezTo>
                <a:cubicBezTo>
                  <a:pt x="1527" y="4274"/>
                  <a:pt x="142" y="7317"/>
                  <a:pt x="59" y="9762"/>
                </a:cubicBezTo>
                <a:cubicBezTo>
                  <a:pt x="0" y="11502"/>
                  <a:pt x="1556" y="12976"/>
                  <a:pt x="3064" y="14400"/>
                </a:cubicBezTo>
                <a:cubicBezTo>
                  <a:pt x="3840" y="15137"/>
                  <a:pt x="4573" y="15831"/>
                  <a:pt x="5057" y="16529"/>
                </a:cubicBezTo>
                <a:cubicBezTo>
                  <a:pt x="6529" y="18670"/>
                  <a:pt x="7191" y="20552"/>
                  <a:pt x="8033" y="22936"/>
                </a:cubicBezTo>
                <a:cubicBezTo>
                  <a:pt x="8139" y="23239"/>
                  <a:pt x="8247" y="23548"/>
                  <a:pt x="8359" y="23864"/>
                </a:cubicBezTo>
                <a:cubicBezTo>
                  <a:pt x="9224" y="26292"/>
                  <a:pt x="11151" y="26950"/>
                  <a:pt x="13386" y="27710"/>
                </a:cubicBezTo>
                <a:cubicBezTo>
                  <a:pt x="13866" y="27875"/>
                  <a:pt x="14362" y="28045"/>
                  <a:pt x="14866" y="28240"/>
                </a:cubicBezTo>
                <a:cubicBezTo>
                  <a:pt x="17859" y="29391"/>
                  <a:pt x="20803" y="30760"/>
                  <a:pt x="23653" y="32082"/>
                </a:cubicBezTo>
                <a:cubicBezTo>
                  <a:pt x="25511" y="32943"/>
                  <a:pt x="27435" y="33839"/>
                  <a:pt x="29354" y="34665"/>
                </a:cubicBezTo>
                <a:cubicBezTo>
                  <a:pt x="29919" y="34905"/>
                  <a:pt x="30561" y="35099"/>
                  <a:pt x="31238" y="35306"/>
                </a:cubicBezTo>
                <a:cubicBezTo>
                  <a:pt x="32202" y="35599"/>
                  <a:pt x="33199" y="35901"/>
                  <a:pt x="33929" y="36342"/>
                </a:cubicBezTo>
                <a:lnTo>
                  <a:pt x="34235" y="35832"/>
                </a:lnTo>
                <a:cubicBezTo>
                  <a:pt x="33443" y="35355"/>
                  <a:pt x="32409" y="35040"/>
                  <a:pt x="31413" y="34736"/>
                </a:cubicBezTo>
                <a:cubicBezTo>
                  <a:pt x="30748" y="34536"/>
                  <a:pt x="30123" y="34345"/>
                  <a:pt x="29591" y="34118"/>
                </a:cubicBezTo>
                <a:cubicBezTo>
                  <a:pt x="27679" y="33296"/>
                  <a:pt x="25757" y="32404"/>
                  <a:pt x="23902" y="31542"/>
                </a:cubicBezTo>
                <a:cubicBezTo>
                  <a:pt x="21044" y="30216"/>
                  <a:pt x="18090" y="28845"/>
                  <a:pt x="15079" y="27684"/>
                </a:cubicBezTo>
                <a:cubicBezTo>
                  <a:pt x="14566" y="27486"/>
                  <a:pt x="14063" y="27315"/>
                  <a:pt x="13576" y="27151"/>
                </a:cubicBezTo>
                <a:cubicBezTo>
                  <a:pt x="11405" y="26407"/>
                  <a:pt x="9688" y="25822"/>
                  <a:pt x="8918" y="23667"/>
                </a:cubicBezTo>
                <a:cubicBezTo>
                  <a:pt x="8806" y="23351"/>
                  <a:pt x="8698" y="23042"/>
                  <a:pt x="8592" y="22743"/>
                </a:cubicBezTo>
                <a:cubicBezTo>
                  <a:pt x="7770" y="20410"/>
                  <a:pt x="7062" y="18397"/>
                  <a:pt x="5543" y="16193"/>
                </a:cubicBezTo>
                <a:cubicBezTo>
                  <a:pt x="5027" y="15443"/>
                  <a:pt x="4271" y="14725"/>
                  <a:pt x="3471" y="13969"/>
                </a:cubicBezTo>
                <a:cubicBezTo>
                  <a:pt x="2060" y="12633"/>
                  <a:pt x="603" y="11255"/>
                  <a:pt x="652" y="9781"/>
                </a:cubicBezTo>
                <a:cubicBezTo>
                  <a:pt x="730" y="7455"/>
                  <a:pt x="2089" y="4475"/>
                  <a:pt x="3182" y="2077"/>
                </a:cubicBezTo>
                <a:cubicBezTo>
                  <a:pt x="3481" y="1422"/>
                  <a:pt x="3761" y="800"/>
                  <a:pt x="4001" y="234"/>
                </a:cubicBezTo>
                <a:lnTo>
                  <a:pt x="3454" y="1"/>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0" name="Google Shape;120;p19"/>
          <p:cNvSpPr/>
          <p:nvPr/>
        </p:nvSpPr>
        <p:spPr>
          <a:xfrm rot="-1532380">
            <a:off x="-2141713" y="-857607"/>
            <a:ext cx="3283692" cy="4639011"/>
          </a:xfrm>
          <a:custGeom>
            <a:avLst/>
            <a:gdLst/>
            <a:ahLst/>
            <a:cxnLst/>
            <a:rect l="l" t="t" r="r" b="b"/>
            <a:pathLst>
              <a:path w="39184" h="46310" extrusionOk="0">
                <a:moveTo>
                  <a:pt x="38660" y="1"/>
                </a:moveTo>
                <a:cubicBezTo>
                  <a:pt x="37555" y="2041"/>
                  <a:pt x="37032" y="3857"/>
                  <a:pt x="36509" y="5853"/>
                </a:cubicBezTo>
                <a:cubicBezTo>
                  <a:pt x="36404" y="6254"/>
                  <a:pt x="36325" y="6689"/>
                  <a:pt x="36246" y="7109"/>
                </a:cubicBezTo>
                <a:cubicBezTo>
                  <a:pt x="36111" y="7863"/>
                  <a:pt x="35967" y="8639"/>
                  <a:pt x="35677" y="9251"/>
                </a:cubicBezTo>
                <a:cubicBezTo>
                  <a:pt x="35367" y="9896"/>
                  <a:pt x="34772" y="10478"/>
                  <a:pt x="34196" y="11041"/>
                </a:cubicBezTo>
                <a:cubicBezTo>
                  <a:pt x="33970" y="11265"/>
                  <a:pt x="33733" y="11495"/>
                  <a:pt x="33522" y="11725"/>
                </a:cubicBezTo>
                <a:cubicBezTo>
                  <a:pt x="32722" y="12590"/>
                  <a:pt x="32022" y="13501"/>
                  <a:pt x="31345" y="14386"/>
                </a:cubicBezTo>
                <a:cubicBezTo>
                  <a:pt x="30970" y="14877"/>
                  <a:pt x="30578" y="15384"/>
                  <a:pt x="30180" y="15873"/>
                </a:cubicBezTo>
                <a:cubicBezTo>
                  <a:pt x="29654" y="16521"/>
                  <a:pt x="28999" y="17068"/>
                  <a:pt x="28308" y="17646"/>
                </a:cubicBezTo>
                <a:cubicBezTo>
                  <a:pt x="27729" y="18133"/>
                  <a:pt x="27127" y="18636"/>
                  <a:pt x="26611" y="19206"/>
                </a:cubicBezTo>
                <a:cubicBezTo>
                  <a:pt x="26433" y="19400"/>
                  <a:pt x="26259" y="19588"/>
                  <a:pt x="26084" y="19775"/>
                </a:cubicBezTo>
                <a:cubicBezTo>
                  <a:pt x="25071" y="20871"/>
                  <a:pt x="24114" y="21903"/>
                  <a:pt x="23509" y="23196"/>
                </a:cubicBezTo>
                <a:cubicBezTo>
                  <a:pt x="23031" y="24219"/>
                  <a:pt x="22686" y="25367"/>
                  <a:pt x="22351" y="26480"/>
                </a:cubicBezTo>
                <a:cubicBezTo>
                  <a:pt x="21871" y="28075"/>
                  <a:pt x="21373" y="29723"/>
                  <a:pt x="20489" y="30983"/>
                </a:cubicBezTo>
                <a:cubicBezTo>
                  <a:pt x="19179" y="32852"/>
                  <a:pt x="17054" y="34102"/>
                  <a:pt x="15005" y="35312"/>
                </a:cubicBezTo>
                <a:cubicBezTo>
                  <a:pt x="14287" y="35734"/>
                  <a:pt x="13610" y="36131"/>
                  <a:pt x="12965" y="36555"/>
                </a:cubicBezTo>
                <a:cubicBezTo>
                  <a:pt x="11067" y="37806"/>
                  <a:pt x="9231" y="39188"/>
                  <a:pt x="7455" y="40526"/>
                </a:cubicBezTo>
                <a:cubicBezTo>
                  <a:pt x="6070" y="41569"/>
                  <a:pt x="4639" y="42648"/>
                  <a:pt x="3195" y="43648"/>
                </a:cubicBezTo>
                <a:cubicBezTo>
                  <a:pt x="2251" y="44306"/>
                  <a:pt x="1132" y="45073"/>
                  <a:pt x="1" y="45809"/>
                </a:cubicBezTo>
                <a:lnTo>
                  <a:pt x="323" y="46309"/>
                </a:lnTo>
                <a:cubicBezTo>
                  <a:pt x="1462" y="45566"/>
                  <a:pt x="2583" y="44796"/>
                  <a:pt x="3534" y="44138"/>
                </a:cubicBezTo>
                <a:cubicBezTo>
                  <a:pt x="4988" y="43128"/>
                  <a:pt x="6422" y="42046"/>
                  <a:pt x="7810" y="41000"/>
                </a:cubicBezTo>
                <a:cubicBezTo>
                  <a:pt x="9580" y="39668"/>
                  <a:pt x="11409" y="38289"/>
                  <a:pt x="13291" y="37052"/>
                </a:cubicBezTo>
                <a:cubicBezTo>
                  <a:pt x="13926" y="36634"/>
                  <a:pt x="14594" y="36240"/>
                  <a:pt x="15304" y="35822"/>
                </a:cubicBezTo>
                <a:cubicBezTo>
                  <a:pt x="17413" y="34582"/>
                  <a:pt x="19590" y="33295"/>
                  <a:pt x="20975" y="31325"/>
                </a:cubicBezTo>
                <a:cubicBezTo>
                  <a:pt x="21916" y="29986"/>
                  <a:pt x="22426" y="28292"/>
                  <a:pt x="22920" y="26650"/>
                </a:cubicBezTo>
                <a:cubicBezTo>
                  <a:pt x="23248" y="25558"/>
                  <a:pt x="23591" y="24430"/>
                  <a:pt x="24048" y="23446"/>
                </a:cubicBezTo>
                <a:cubicBezTo>
                  <a:pt x="24614" y="22239"/>
                  <a:pt x="25538" y="21239"/>
                  <a:pt x="26522" y="20180"/>
                </a:cubicBezTo>
                <a:cubicBezTo>
                  <a:pt x="26696" y="19992"/>
                  <a:pt x="26871" y="19801"/>
                  <a:pt x="27048" y="19608"/>
                </a:cubicBezTo>
                <a:cubicBezTo>
                  <a:pt x="27538" y="19067"/>
                  <a:pt x="28124" y="18577"/>
                  <a:pt x="28690" y="18100"/>
                </a:cubicBezTo>
                <a:cubicBezTo>
                  <a:pt x="29374" y="17531"/>
                  <a:pt x="30078" y="16939"/>
                  <a:pt x="30641" y="16248"/>
                </a:cubicBezTo>
                <a:cubicBezTo>
                  <a:pt x="31045" y="15752"/>
                  <a:pt x="31436" y="15241"/>
                  <a:pt x="31818" y="14745"/>
                </a:cubicBezTo>
                <a:cubicBezTo>
                  <a:pt x="32486" y="13873"/>
                  <a:pt x="33180" y="12972"/>
                  <a:pt x="33960" y="12127"/>
                </a:cubicBezTo>
                <a:cubicBezTo>
                  <a:pt x="34157" y="11910"/>
                  <a:pt x="34377" y="11696"/>
                  <a:pt x="34611" y="11465"/>
                </a:cubicBezTo>
                <a:cubicBezTo>
                  <a:pt x="35226" y="10867"/>
                  <a:pt x="35858" y="10248"/>
                  <a:pt x="36213" y="9508"/>
                </a:cubicBezTo>
                <a:cubicBezTo>
                  <a:pt x="36536" y="8823"/>
                  <a:pt x="36687" y="8008"/>
                  <a:pt x="36832" y="7218"/>
                </a:cubicBezTo>
                <a:cubicBezTo>
                  <a:pt x="36911" y="6787"/>
                  <a:pt x="36986" y="6383"/>
                  <a:pt x="37085" y="6001"/>
                </a:cubicBezTo>
                <a:cubicBezTo>
                  <a:pt x="37598" y="4047"/>
                  <a:pt x="38108" y="2264"/>
                  <a:pt x="39184" y="284"/>
                </a:cubicBezTo>
                <a:lnTo>
                  <a:pt x="38660" y="1"/>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1" name="Google Shape;121;p19"/>
          <p:cNvSpPr txBox="1">
            <a:spLocks noGrp="1"/>
          </p:cNvSpPr>
          <p:nvPr>
            <p:ph type="body" idx="1"/>
          </p:nvPr>
        </p:nvSpPr>
        <p:spPr>
          <a:xfrm>
            <a:off x="959867" y="2044600"/>
            <a:ext cx="10272000" cy="41316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b="0" i="0">
                <a:solidFill>
                  <a:srgbClr val="434343"/>
                </a:solidFill>
                <a:latin typeface="Nunito" pitchFamily="2" charset="77"/>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pPr lvl="0"/>
            <a:r>
              <a:rPr lang="en-US" dirty="0"/>
              <a:t>Click to edit Master text styles</a:t>
            </a:r>
          </a:p>
        </p:txBody>
      </p:sp>
      <p:sp>
        <p:nvSpPr>
          <p:cNvPr id="122" name="Google Shape;122;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0" i="0">
                <a:latin typeface="Nunito" pitchFamily="2" charset="77"/>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dirty="0"/>
              <a:t>Click to edit Master title style</a:t>
            </a:r>
            <a:endParaRPr dirty="0"/>
          </a:p>
        </p:txBody>
      </p:sp>
    </p:spTree>
    <p:extLst>
      <p:ext uri="{BB962C8B-B14F-4D97-AF65-F5344CB8AC3E}">
        <p14:creationId xmlns:p14="http://schemas.microsoft.com/office/powerpoint/2010/main" val="2515409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47"/>
        <p:cNvGrpSpPr/>
        <p:nvPr/>
      </p:nvGrpSpPr>
      <p:grpSpPr>
        <a:xfrm>
          <a:off x="0" y="0"/>
          <a:ext cx="0" cy="0"/>
          <a:chOff x="0" y="0"/>
          <a:chExt cx="0" cy="0"/>
        </a:xfrm>
      </p:grpSpPr>
      <p:sp>
        <p:nvSpPr>
          <p:cNvPr id="48" name="Google Shape;48;p8"/>
          <p:cNvSpPr/>
          <p:nvPr/>
        </p:nvSpPr>
        <p:spPr>
          <a:xfrm rot="-3419928">
            <a:off x="-2269783" y="802386"/>
            <a:ext cx="3743245" cy="1591236"/>
          </a:xfrm>
          <a:custGeom>
            <a:avLst/>
            <a:gdLst/>
            <a:ahLst/>
            <a:cxnLst/>
            <a:rect l="l" t="t" r="r" b="b"/>
            <a:pathLst>
              <a:path w="31345" h="15587" extrusionOk="0">
                <a:moveTo>
                  <a:pt x="30788" y="0"/>
                </a:moveTo>
                <a:cubicBezTo>
                  <a:pt x="30548" y="648"/>
                  <a:pt x="30314" y="1315"/>
                  <a:pt x="30074" y="2000"/>
                </a:cubicBezTo>
                <a:cubicBezTo>
                  <a:pt x="29285" y="4244"/>
                  <a:pt x="28473" y="6566"/>
                  <a:pt x="27396" y="8520"/>
                </a:cubicBezTo>
                <a:cubicBezTo>
                  <a:pt x="26219" y="10665"/>
                  <a:pt x="23851" y="11484"/>
                  <a:pt x="21561" y="12277"/>
                </a:cubicBezTo>
                <a:cubicBezTo>
                  <a:pt x="21182" y="12408"/>
                  <a:pt x="20804" y="12540"/>
                  <a:pt x="20436" y="12675"/>
                </a:cubicBezTo>
                <a:cubicBezTo>
                  <a:pt x="16907" y="13975"/>
                  <a:pt x="13844" y="14991"/>
                  <a:pt x="10468" y="14991"/>
                </a:cubicBezTo>
                <a:cubicBezTo>
                  <a:pt x="9863" y="14991"/>
                  <a:pt x="9249" y="14958"/>
                  <a:pt x="8619" y="14889"/>
                </a:cubicBezTo>
                <a:cubicBezTo>
                  <a:pt x="7491" y="14764"/>
                  <a:pt x="6267" y="14452"/>
                  <a:pt x="5086" y="14148"/>
                </a:cubicBezTo>
                <a:cubicBezTo>
                  <a:pt x="3486" y="13740"/>
                  <a:pt x="1837" y="13311"/>
                  <a:pt x="291" y="13311"/>
                </a:cubicBezTo>
                <a:cubicBezTo>
                  <a:pt x="193" y="13311"/>
                  <a:pt x="97" y="13313"/>
                  <a:pt x="0" y="13316"/>
                </a:cubicBezTo>
                <a:lnTo>
                  <a:pt x="20" y="13908"/>
                </a:lnTo>
                <a:cubicBezTo>
                  <a:pt x="99" y="13906"/>
                  <a:pt x="180" y="13905"/>
                  <a:pt x="260" y="13905"/>
                </a:cubicBezTo>
                <a:cubicBezTo>
                  <a:pt x="1737" y="13905"/>
                  <a:pt x="3366" y="14319"/>
                  <a:pt x="4938" y="14725"/>
                </a:cubicBezTo>
                <a:cubicBezTo>
                  <a:pt x="6142" y="15030"/>
                  <a:pt x="7385" y="15349"/>
                  <a:pt x="8554" y="15478"/>
                </a:cubicBezTo>
                <a:cubicBezTo>
                  <a:pt x="9211" y="15550"/>
                  <a:pt x="9853" y="15586"/>
                  <a:pt x="10484" y="15586"/>
                </a:cubicBezTo>
                <a:cubicBezTo>
                  <a:pt x="13945" y="15586"/>
                  <a:pt x="17057" y="14553"/>
                  <a:pt x="20643" y="13234"/>
                </a:cubicBezTo>
                <a:cubicBezTo>
                  <a:pt x="21004" y="13099"/>
                  <a:pt x="21380" y="12971"/>
                  <a:pt x="21758" y="12839"/>
                </a:cubicBezTo>
                <a:cubicBezTo>
                  <a:pt x="24041" y="12047"/>
                  <a:pt x="26627" y="11152"/>
                  <a:pt x="27917" y="8806"/>
                </a:cubicBezTo>
                <a:cubicBezTo>
                  <a:pt x="29015" y="6810"/>
                  <a:pt x="29838" y="4464"/>
                  <a:pt x="30633" y="2194"/>
                </a:cubicBezTo>
                <a:cubicBezTo>
                  <a:pt x="30873" y="1516"/>
                  <a:pt x="31107" y="849"/>
                  <a:pt x="31344" y="207"/>
                </a:cubicBezTo>
                <a:lnTo>
                  <a:pt x="30788" y="0"/>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9" name="Google Shape;49;p8"/>
          <p:cNvSpPr/>
          <p:nvPr/>
        </p:nvSpPr>
        <p:spPr>
          <a:xfrm rot="1401600" flipH="1">
            <a:off x="10732887" y="148276"/>
            <a:ext cx="3165628" cy="3741329"/>
          </a:xfrm>
          <a:custGeom>
            <a:avLst/>
            <a:gdLst/>
            <a:ahLst/>
            <a:cxnLst/>
            <a:rect l="l" t="t" r="r" b="b"/>
            <a:pathLst>
              <a:path w="39184" h="46310" extrusionOk="0">
                <a:moveTo>
                  <a:pt x="38660" y="1"/>
                </a:moveTo>
                <a:cubicBezTo>
                  <a:pt x="37555" y="2041"/>
                  <a:pt x="37032" y="3857"/>
                  <a:pt x="36509" y="5853"/>
                </a:cubicBezTo>
                <a:cubicBezTo>
                  <a:pt x="36404" y="6254"/>
                  <a:pt x="36325" y="6689"/>
                  <a:pt x="36246" y="7109"/>
                </a:cubicBezTo>
                <a:cubicBezTo>
                  <a:pt x="36111" y="7863"/>
                  <a:pt x="35967" y="8639"/>
                  <a:pt x="35677" y="9251"/>
                </a:cubicBezTo>
                <a:cubicBezTo>
                  <a:pt x="35367" y="9896"/>
                  <a:pt x="34772" y="10478"/>
                  <a:pt x="34196" y="11041"/>
                </a:cubicBezTo>
                <a:cubicBezTo>
                  <a:pt x="33970" y="11265"/>
                  <a:pt x="33733" y="11495"/>
                  <a:pt x="33522" y="11725"/>
                </a:cubicBezTo>
                <a:cubicBezTo>
                  <a:pt x="32722" y="12590"/>
                  <a:pt x="32022" y="13501"/>
                  <a:pt x="31345" y="14386"/>
                </a:cubicBezTo>
                <a:cubicBezTo>
                  <a:pt x="30970" y="14877"/>
                  <a:pt x="30578" y="15384"/>
                  <a:pt x="30180" y="15873"/>
                </a:cubicBezTo>
                <a:cubicBezTo>
                  <a:pt x="29654" y="16521"/>
                  <a:pt x="28999" y="17068"/>
                  <a:pt x="28308" y="17646"/>
                </a:cubicBezTo>
                <a:cubicBezTo>
                  <a:pt x="27729" y="18133"/>
                  <a:pt x="27127" y="18636"/>
                  <a:pt x="26611" y="19206"/>
                </a:cubicBezTo>
                <a:cubicBezTo>
                  <a:pt x="26433" y="19400"/>
                  <a:pt x="26259" y="19588"/>
                  <a:pt x="26084" y="19775"/>
                </a:cubicBezTo>
                <a:cubicBezTo>
                  <a:pt x="25071" y="20871"/>
                  <a:pt x="24114" y="21903"/>
                  <a:pt x="23509" y="23196"/>
                </a:cubicBezTo>
                <a:cubicBezTo>
                  <a:pt x="23031" y="24219"/>
                  <a:pt x="22686" y="25367"/>
                  <a:pt x="22351" y="26480"/>
                </a:cubicBezTo>
                <a:cubicBezTo>
                  <a:pt x="21871" y="28075"/>
                  <a:pt x="21373" y="29723"/>
                  <a:pt x="20489" y="30983"/>
                </a:cubicBezTo>
                <a:cubicBezTo>
                  <a:pt x="19179" y="32852"/>
                  <a:pt x="17054" y="34102"/>
                  <a:pt x="15005" y="35312"/>
                </a:cubicBezTo>
                <a:cubicBezTo>
                  <a:pt x="14287" y="35734"/>
                  <a:pt x="13610" y="36131"/>
                  <a:pt x="12965" y="36555"/>
                </a:cubicBezTo>
                <a:cubicBezTo>
                  <a:pt x="11067" y="37806"/>
                  <a:pt x="9231" y="39188"/>
                  <a:pt x="7455" y="40526"/>
                </a:cubicBezTo>
                <a:cubicBezTo>
                  <a:pt x="6070" y="41569"/>
                  <a:pt x="4639" y="42648"/>
                  <a:pt x="3195" y="43648"/>
                </a:cubicBezTo>
                <a:cubicBezTo>
                  <a:pt x="2251" y="44306"/>
                  <a:pt x="1132" y="45073"/>
                  <a:pt x="1" y="45809"/>
                </a:cubicBezTo>
                <a:lnTo>
                  <a:pt x="323" y="46309"/>
                </a:lnTo>
                <a:cubicBezTo>
                  <a:pt x="1462" y="45566"/>
                  <a:pt x="2583" y="44796"/>
                  <a:pt x="3534" y="44138"/>
                </a:cubicBezTo>
                <a:cubicBezTo>
                  <a:pt x="4988" y="43128"/>
                  <a:pt x="6422" y="42046"/>
                  <a:pt x="7810" y="41000"/>
                </a:cubicBezTo>
                <a:cubicBezTo>
                  <a:pt x="9580" y="39668"/>
                  <a:pt x="11409" y="38289"/>
                  <a:pt x="13291" y="37052"/>
                </a:cubicBezTo>
                <a:cubicBezTo>
                  <a:pt x="13926" y="36634"/>
                  <a:pt x="14594" y="36240"/>
                  <a:pt x="15304" y="35822"/>
                </a:cubicBezTo>
                <a:cubicBezTo>
                  <a:pt x="17413" y="34582"/>
                  <a:pt x="19590" y="33295"/>
                  <a:pt x="20975" y="31325"/>
                </a:cubicBezTo>
                <a:cubicBezTo>
                  <a:pt x="21916" y="29986"/>
                  <a:pt x="22426" y="28292"/>
                  <a:pt x="22920" y="26650"/>
                </a:cubicBezTo>
                <a:cubicBezTo>
                  <a:pt x="23248" y="25558"/>
                  <a:pt x="23591" y="24430"/>
                  <a:pt x="24048" y="23446"/>
                </a:cubicBezTo>
                <a:cubicBezTo>
                  <a:pt x="24614" y="22239"/>
                  <a:pt x="25538" y="21239"/>
                  <a:pt x="26522" y="20180"/>
                </a:cubicBezTo>
                <a:cubicBezTo>
                  <a:pt x="26696" y="19992"/>
                  <a:pt x="26871" y="19801"/>
                  <a:pt x="27048" y="19608"/>
                </a:cubicBezTo>
                <a:cubicBezTo>
                  <a:pt x="27538" y="19067"/>
                  <a:pt x="28124" y="18577"/>
                  <a:pt x="28690" y="18100"/>
                </a:cubicBezTo>
                <a:cubicBezTo>
                  <a:pt x="29374" y="17531"/>
                  <a:pt x="30078" y="16939"/>
                  <a:pt x="30641" y="16248"/>
                </a:cubicBezTo>
                <a:cubicBezTo>
                  <a:pt x="31045" y="15752"/>
                  <a:pt x="31436" y="15241"/>
                  <a:pt x="31818" y="14745"/>
                </a:cubicBezTo>
                <a:cubicBezTo>
                  <a:pt x="32486" y="13873"/>
                  <a:pt x="33180" y="12972"/>
                  <a:pt x="33960" y="12127"/>
                </a:cubicBezTo>
                <a:cubicBezTo>
                  <a:pt x="34157" y="11910"/>
                  <a:pt x="34377" y="11696"/>
                  <a:pt x="34611" y="11465"/>
                </a:cubicBezTo>
                <a:cubicBezTo>
                  <a:pt x="35226" y="10867"/>
                  <a:pt x="35858" y="10248"/>
                  <a:pt x="36213" y="9508"/>
                </a:cubicBezTo>
                <a:cubicBezTo>
                  <a:pt x="36536" y="8823"/>
                  <a:pt x="36687" y="8008"/>
                  <a:pt x="36832" y="7218"/>
                </a:cubicBezTo>
                <a:cubicBezTo>
                  <a:pt x="36911" y="6787"/>
                  <a:pt x="36986" y="6383"/>
                  <a:pt x="37085" y="6001"/>
                </a:cubicBezTo>
                <a:cubicBezTo>
                  <a:pt x="37598" y="4047"/>
                  <a:pt x="38108" y="2264"/>
                  <a:pt x="39184" y="284"/>
                </a:cubicBezTo>
                <a:lnTo>
                  <a:pt x="38660" y="1"/>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0" name="Google Shape;50;p8"/>
          <p:cNvSpPr/>
          <p:nvPr/>
        </p:nvSpPr>
        <p:spPr>
          <a:xfrm rot="-836192">
            <a:off x="-1770106" y="-256110"/>
            <a:ext cx="3112087" cy="3841015"/>
          </a:xfrm>
          <a:custGeom>
            <a:avLst/>
            <a:gdLst/>
            <a:ahLst/>
            <a:cxnLst/>
            <a:rect l="l" t="t" r="r" b="b"/>
            <a:pathLst>
              <a:path w="37849" h="42665" extrusionOk="0">
                <a:moveTo>
                  <a:pt x="34362" y="0"/>
                </a:moveTo>
                <a:lnTo>
                  <a:pt x="33773" y="93"/>
                </a:lnTo>
                <a:cubicBezTo>
                  <a:pt x="34056" y="1905"/>
                  <a:pt x="34542" y="3747"/>
                  <a:pt x="35013" y="5527"/>
                </a:cubicBezTo>
                <a:cubicBezTo>
                  <a:pt x="36102" y="9655"/>
                  <a:pt x="37231" y="13926"/>
                  <a:pt x="35928" y="18232"/>
                </a:cubicBezTo>
                <a:cubicBezTo>
                  <a:pt x="35529" y="19551"/>
                  <a:pt x="34523" y="20491"/>
                  <a:pt x="33457" y="21485"/>
                </a:cubicBezTo>
                <a:cubicBezTo>
                  <a:pt x="32444" y="22433"/>
                  <a:pt x="31395" y="23413"/>
                  <a:pt x="30832" y="24782"/>
                </a:cubicBezTo>
                <a:cubicBezTo>
                  <a:pt x="30549" y="25465"/>
                  <a:pt x="30345" y="26252"/>
                  <a:pt x="30148" y="27012"/>
                </a:cubicBezTo>
                <a:cubicBezTo>
                  <a:pt x="29644" y="28943"/>
                  <a:pt x="29125" y="30943"/>
                  <a:pt x="27289" y="31663"/>
                </a:cubicBezTo>
                <a:cubicBezTo>
                  <a:pt x="26513" y="31966"/>
                  <a:pt x="24388" y="32404"/>
                  <a:pt x="21693" y="32960"/>
                </a:cubicBezTo>
                <a:cubicBezTo>
                  <a:pt x="13788" y="34588"/>
                  <a:pt x="1841" y="37048"/>
                  <a:pt x="288" y="40651"/>
                </a:cubicBezTo>
                <a:cubicBezTo>
                  <a:pt x="1" y="41315"/>
                  <a:pt x="64" y="41993"/>
                  <a:pt x="479" y="42664"/>
                </a:cubicBezTo>
                <a:lnTo>
                  <a:pt x="985" y="42352"/>
                </a:lnTo>
                <a:cubicBezTo>
                  <a:pt x="672" y="41848"/>
                  <a:pt x="626" y="41371"/>
                  <a:pt x="834" y="40885"/>
                </a:cubicBezTo>
                <a:cubicBezTo>
                  <a:pt x="2265" y="37569"/>
                  <a:pt x="14502" y="35049"/>
                  <a:pt x="21811" y="33542"/>
                </a:cubicBezTo>
                <a:cubicBezTo>
                  <a:pt x="24532" y="32982"/>
                  <a:pt x="26684" y="32539"/>
                  <a:pt x="27506" y="32216"/>
                </a:cubicBezTo>
                <a:cubicBezTo>
                  <a:pt x="29624" y="31387"/>
                  <a:pt x="30207" y="29141"/>
                  <a:pt x="30723" y="27160"/>
                </a:cubicBezTo>
                <a:cubicBezTo>
                  <a:pt x="30924" y="26387"/>
                  <a:pt x="31112" y="25653"/>
                  <a:pt x="31378" y="25008"/>
                </a:cubicBezTo>
                <a:cubicBezTo>
                  <a:pt x="31894" y="23758"/>
                  <a:pt x="32895" y="22824"/>
                  <a:pt x="33862" y="21920"/>
                </a:cubicBezTo>
                <a:cubicBezTo>
                  <a:pt x="34937" y="20916"/>
                  <a:pt x="36053" y="19876"/>
                  <a:pt x="36496" y="18403"/>
                </a:cubicBezTo>
                <a:cubicBezTo>
                  <a:pt x="37849" y="13938"/>
                  <a:pt x="36698" y="9587"/>
                  <a:pt x="35585" y="5376"/>
                </a:cubicBezTo>
                <a:cubicBezTo>
                  <a:pt x="35119" y="3609"/>
                  <a:pt x="34638" y="1784"/>
                  <a:pt x="3436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1" name="Google Shape;51;p8"/>
          <p:cNvSpPr txBox="1">
            <a:spLocks noGrp="1"/>
          </p:cNvSpPr>
          <p:nvPr>
            <p:ph type="title"/>
          </p:nvPr>
        </p:nvSpPr>
        <p:spPr>
          <a:xfrm>
            <a:off x="2529200" y="1742800"/>
            <a:ext cx="8712000" cy="3372400"/>
          </a:xfrm>
          <a:prstGeom prst="rect">
            <a:avLst/>
          </a:prstGeom>
        </p:spPr>
        <p:txBody>
          <a:bodyPr spcFirstLastPara="1" wrap="square" lIns="91425" tIns="91425" rIns="91425" bIns="91425" anchor="ctr" anchorCtr="0">
            <a:noAutofit/>
          </a:bodyPr>
          <a:lstStyle>
            <a:lvl1pPr lvl="0" algn="r">
              <a:lnSpc>
                <a:spcPct val="80000"/>
              </a:lnSpc>
              <a:spcBef>
                <a:spcPts val="0"/>
              </a:spcBef>
              <a:spcAft>
                <a:spcPts val="0"/>
              </a:spcAft>
              <a:buSzPts val="4800"/>
              <a:buNone/>
              <a:defRPr sz="13333" b="0" i="0">
                <a:latin typeface="Nunito" pitchFamily="2" charset="77"/>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dirty="0"/>
              <a:t>Click to edit Master title style</a:t>
            </a:r>
            <a:endParaRPr dirty="0"/>
          </a:p>
        </p:txBody>
      </p:sp>
    </p:spTree>
    <p:extLst>
      <p:ext uri="{BB962C8B-B14F-4D97-AF65-F5344CB8AC3E}">
        <p14:creationId xmlns:p14="http://schemas.microsoft.com/office/powerpoint/2010/main" val="20709191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93"/>
        <p:cNvGrpSpPr/>
        <p:nvPr/>
      </p:nvGrpSpPr>
      <p:grpSpPr>
        <a:xfrm>
          <a:off x="0" y="0"/>
          <a:ext cx="0" cy="0"/>
          <a:chOff x="0" y="0"/>
          <a:chExt cx="0" cy="0"/>
        </a:xfrm>
      </p:grpSpPr>
      <p:sp>
        <p:nvSpPr>
          <p:cNvPr id="94" name="Google Shape;94;p15"/>
          <p:cNvSpPr/>
          <p:nvPr/>
        </p:nvSpPr>
        <p:spPr>
          <a:xfrm rot="-784685" flipH="1">
            <a:off x="10311449" y="-485355"/>
            <a:ext cx="1659977" cy="4395361"/>
          </a:xfrm>
          <a:custGeom>
            <a:avLst/>
            <a:gdLst/>
            <a:ahLst/>
            <a:cxnLst/>
            <a:rect l="l" t="t" r="r" b="b"/>
            <a:pathLst>
              <a:path w="20548" h="52504" extrusionOk="0">
                <a:moveTo>
                  <a:pt x="20041" y="0"/>
                </a:moveTo>
                <a:cubicBezTo>
                  <a:pt x="19883" y="254"/>
                  <a:pt x="19679" y="536"/>
                  <a:pt x="19462" y="839"/>
                </a:cubicBezTo>
                <a:cubicBezTo>
                  <a:pt x="18998" y="1480"/>
                  <a:pt x="18472" y="2208"/>
                  <a:pt x="18245" y="2868"/>
                </a:cubicBezTo>
                <a:cubicBezTo>
                  <a:pt x="17949" y="3734"/>
                  <a:pt x="17946" y="4842"/>
                  <a:pt x="17939" y="5918"/>
                </a:cubicBezTo>
                <a:cubicBezTo>
                  <a:pt x="17935" y="6609"/>
                  <a:pt x="17932" y="7264"/>
                  <a:pt x="17853" y="7823"/>
                </a:cubicBezTo>
                <a:cubicBezTo>
                  <a:pt x="17699" y="8955"/>
                  <a:pt x="17577" y="10063"/>
                  <a:pt x="17455" y="11136"/>
                </a:cubicBezTo>
                <a:cubicBezTo>
                  <a:pt x="17097" y="14395"/>
                  <a:pt x="16755" y="17471"/>
                  <a:pt x="15577" y="20738"/>
                </a:cubicBezTo>
                <a:cubicBezTo>
                  <a:pt x="14893" y="22630"/>
                  <a:pt x="13415" y="24272"/>
                  <a:pt x="11988" y="25860"/>
                </a:cubicBezTo>
                <a:cubicBezTo>
                  <a:pt x="11399" y="26511"/>
                  <a:pt x="10790" y="27190"/>
                  <a:pt x="10257" y="27864"/>
                </a:cubicBezTo>
                <a:cubicBezTo>
                  <a:pt x="9554" y="28752"/>
                  <a:pt x="8781" y="29647"/>
                  <a:pt x="8034" y="30515"/>
                </a:cubicBezTo>
                <a:cubicBezTo>
                  <a:pt x="6487" y="32308"/>
                  <a:pt x="4889" y="34160"/>
                  <a:pt x="3692" y="36177"/>
                </a:cubicBezTo>
                <a:cubicBezTo>
                  <a:pt x="2346" y="38447"/>
                  <a:pt x="1810" y="41539"/>
                  <a:pt x="1340" y="44266"/>
                </a:cubicBezTo>
                <a:cubicBezTo>
                  <a:pt x="1198" y="45079"/>
                  <a:pt x="1063" y="45848"/>
                  <a:pt x="915" y="46579"/>
                </a:cubicBezTo>
                <a:cubicBezTo>
                  <a:pt x="718" y="47536"/>
                  <a:pt x="590" y="48513"/>
                  <a:pt x="464" y="49460"/>
                </a:cubicBezTo>
                <a:cubicBezTo>
                  <a:pt x="336" y="50428"/>
                  <a:pt x="204" y="51424"/>
                  <a:pt x="1" y="52382"/>
                </a:cubicBezTo>
                <a:lnTo>
                  <a:pt x="583" y="52503"/>
                </a:lnTo>
                <a:cubicBezTo>
                  <a:pt x="790" y="51527"/>
                  <a:pt x="921" y="50516"/>
                  <a:pt x="1053" y="49539"/>
                </a:cubicBezTo>
                <a:cubicBezTo>
                  <a:pt x="1175" y="48601"/>
                  <a:pt x="1303" y="47634"/>
                  <a:pt x="1494" y="46697"/>
                </a:cubicBezTo>
                <a:cubicBezTo>
                  <a:pt x="1648" y="45957"/>
                  <a:pt x="1780" y="45184"/>
                  <a:pt x="1922" y="44365"/>
                </a:cubicBezTo>
                <a:cubicBezTo>
                  <a:pt x="2386" y="41690"/>
                  <a:pt x="2912" y="38657"/>
                  <a:pt x="4202" y="36482"/>
                </a:cubicBezTo>
                <a:cubicBezTo>
                  <a:pt x="5373" y="34509"/>
                  <a:pt x="6955" y="32673"/>
                  <a:pt x="8485" y="30900"/>
                </a:cubicBezTo>
                <a:cubicBezTo>
                  <a:pt x="9235" y="30032"/>
                  <a:pt x="10011" y="29130"/>
                  <a:pt x="10722" y="28232"/>
                </a:cubicBezTo>
                <a:cubicBezTo>
                  <a:pt x="11244" y="27571"/>
                  <a:pt x="11821" y="26933"/>
                  <a:pt x="12429" y="26255"/>
                </a:cubicBezTo>
                <a:cubicBezTo>
                  <a:pt x="13896" y="24627"/>
                  <a:pt x="15413" y="22942"/>
                  <a:pt x="16133" y="20939"/>
                </a:cubicBezTo>
                <a:cubicBezTo>
                  <a:pt x="17337" y="17606"/>
                  <a:pt x="17683" y="14494"/>
                  <a:pt x="18048" y="11202"/>
                </a:cubicBezTo>
                <a:cubicBezTo>
                  <a:pt x="18166" y="10132"/>
                  <a:pt x="18288" y="9027"/>
                  <a:pt x="18442" y="7906"/>
                </a:cubicBezTo>
                <a:cubicBezTo>
                  <a:pt x="18524" y="7303"/>
                  <a:pt x="18528" y="6632"/>
                  <a:pt x="18531" y="5922"/>
                </a:cubicBezTo>
                <a:cubicBezTo>
                  <a:pt x="18538" y="4895"/>
                  <a:pt x="18544" y="3832"/>
                  <a:pt x="18808" y="3060"/>
                </a:cubicBezTo>
                <a:cubicBezTo>
                  <a:pt x="19005" y="2484"/>
                  <a:pt x="19502" y="1793"/>
                  <a:pt x="19942" y="1188"/>
                </a:cubicBezTo>
                <a:cubicBezTo>
                  <a:pt x="20166" y="879"/>
                  <a:pt x="20377" y="586"/>
                  <a:pt x="20548" y="313"/>
                </a:cubicBezTo>
                <a:lnTo>
                  <a:pt x="20041" y="0"/>
                </a:ln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95" name="Google Shape;95;p15"/>
          <p:cNvSpPr/>
          <p:nvPr/>
        </p:nvSpPr>
        <p:spPr>
          <a:xfrm rot="-1783285">
            <a:off x="10868324" y="-1048127"/>
            <a:ext cx="1374769" cy="4176496"/>
          </a:xfrm>
          <a:custGeom>
            <a:avLst/>
            <a:gdLst/>
            <a:ahLst/>
            <a:cxnLst/>
            <a:rect l="l" t="t" r="r" b="b"/>
            <a:pathLst>
              <a:path w="17017" h="51697" extrusionOk="0">
                <a:moveTo>
                  <a:pt x="2507" y="1"/>
                </a:moveTo>
                <a:lnTo>
                  <a:pt x="1951" y="211"/>
                </a:lnTo>
                <a:cubicBezTo>
                  <a:pt x="2296" y="1119"/>
                  <a:pt x="2520" y="2083"/>
                  <a:pt x="2760" y="3103"/>
                </a:cubicBezTo>
                <a:cubicBezTo>
                  <a:pt x="2977" y="4037"/>
                  <a:pt x="3204" y="5001"/>
                  <a:pt x="3533" y="5922"/>
                </a:cubicBezTo>
                <a:cubicBezTo>
                  <a:pt x="3599" y="6116"/>
                  <a:pt x="3671" y="6310"/>
                  <a:pt x="3740" y="6501"/>
                </a:cubicBezTo>
                <a:cubicBezTo>
                  <a:pt x="4122" y="7537"/>
                  <a:pt x="4481" y="8517"/>
                  <a:pt x="4573" y="9616"/>
                </a:cubicBezTo>
                <a:cubicBezTo>
                  <a:pt x="4822" y="12527"/>
                  <a:pt x="3441" y="15893"/>
                  <a:pt x="2224" y="18860"/>
                </a:cubicBezTo>
                <a:cubicBezTo>
                  <a:pt x="1869" y="19725"/>
                  <a:pt x="1533" y="20545"/>
                  <a:pt x="1247" y="21321"/>
                </a:cubicBezTo>
                <a:cubicBezTo>
                  <a:pt x="0" y="24732"/>
                  <a:pt x="1720" y="26670"/>
                  <a:pt x="3711" y="28914"/>
                </a:cubicBezTo>
                <a:cubicBezTo>
                  <a:pt x="4194" y="29456"/>
                  <a:pt x="4695" y="30019"/>
                  <a:pt x="5185" y="30637"/>
                </a:cubicBezTo>
                <a:cubicBezTo>
                  <a:pt x="5741" y="31331"/>
                  <a:pt x="6297" y="32019"/>
                  <a:pt x="6852" y="32700"/>
                </a:cubicBezTo>
                <a:cubicBezTo>
                  <a:pt x="9330" y="35756"/>
                  <a:pt x="11668" y="38638"/>
                  <a:pt x="13613" y="42059"/>
                </a:cubicBezTo>
                <a:cubicBezTo>
                  <a:pt x="13850" y="42477"/>
                  <a:pt x="14087" y="42875"/>
                  <a:pt x="14324" y="43266"/>
                </a:cubicBezTo>
                <a:cubicBezTo>
                  <a:pt x="15444" y="45142"/>
                  <a:pt x="16418" y="46760"/>
                  <a:pt x="16319" y="49027"/>
                </a:cubicBezTo>
                <a:cubicBezTo>
                  <a:pt x="16300" y="49481"/>
                  <a:pt x="16221" y="49905"/>
                  <a:pt x="16145" y="50313"/>
                </a:cubicBezTo>
                <a:cubicBezTo>
                  <a:pt x="16066" y="50747"/>
                  <a:pt x="15984" y="51190"/>
                  <a:pt x="15967" y="51677"/>
                </a:cubicBezTo>
                <a:lnTo>
                  <a:pt x="16559" y="51697"/>
                </a:lnTo>
                <a:cubicBezTo>
                  <a:pt x="16576" y="51256"/>
                  <a:pt x="16652" y="50849"/>
                  <a:pt x="16731" y="50421"/>
                </a:cubicBezTo>
                <a:cubicBezTo>
                  <a:pt x="16810" y="49994"/>
                  <a:pt x="16892" y="49550"/>
                  <a:pt x="16912" y="49053"/>
                </a:cubicBezTo>
                <a:cubicBezTo>
                  <a:pt x="17017" y="46609"/>
                  <a:pt x="15954" y="44835"/>
                  <a:pt x="14829" y="42960"/>
                </a:cubicBezTo>
                <a:cubicBezTo>
                  <a:pt x="14599" y="42573"/>
                  <a:pt x="14363" y="42178"/>
                  <a:pt x="14129" y="41766"/>
                </a:cubicBezTo>
                <a:cubicBezTo>
                  <a:pt x="12162" y="38302"/>
                  <a:pt x="9807" y="35400"/>
                  <a:pt x="7313" y="32328"/>
                </a:cubicBezTo>
                <a:cubicBezTo>
                  <a:pt x="6760" y="31647"/>
                  <a:pt x="6204" y="30959"/>
                  <a:pt x="5651" y="30265"/>
                </a:cubicBezTo>
                <a:cubicBezTo>
                  <a:pt x="5149" y="29637"/>
                  <a:pt x="4645" y="29068"/>
                  <a:pt x="4155" y="28519"/>
                </a:cubicBezTo>
                <a:cubicBezTo>
                  <a:pt x="2138" y="26245"/>
                  <a:pt x="678" y="24604"/>
                  <a:pt x="1806" y="21525"/>
                </a:cubicBezTo>
                <a:cubicBezTo>
                  <a:pt x="2086" y="20758"/>
                  <a:pt x="2418" y="19946"/>
                  <a:pt x="2773" y="19087"/>
                </a:cubicBezTo>
                <a:cubicBezTo>
                  <a:pt x="4016" y="16057"/>
                  <a:pt x="5425" y="12623"/>
                  <a:pt x="5165" y="9567"/>
                </a:cubicBezTo>
                <a:cubicBezTo>
                  <a:pt x="5066" y="8389"/>
                  <a:pt x="4675" y="7327"/>
                  <a:pt x="4300" y="6297"/>
                </a:cubicBezTo>
                <a:cubicBezTo>
                  <a:pt x="4230" y="6106"/>
                  <a:pt x="4158" y="5915"/>
                  <a:pt x="4092" y="5725"/>
                </a:cubicBezTo>
                <a:cubicBezTo>
                  <a:pt x="3776" y="4833"/>
                  <a:pt x="3553" y="3886"/>
                  <a:pt x="3339" y="2968"/>
                </a:cubicBezTo>
                <a:cubicBezTo>
                  <a:pt x="3105" y="1975"/>
                  <a:pt x="2865" y="948"/>
                  <a:pt x="250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96" name="Google Shape;96;p15"/>
          <p:cNvSpPr/>
          <p:nvPr/>
        </p:nvSpPr>
        <p:spPr>
          <a:xfrm flipH="1">
            <a:off x="-544501" y="-232035"/>
            <a:ext cx="1619168" cy="5504696"/>
          </a:xfrm>
          <a:custGeom>
            <a:avLst/>
            <a:gdLst/>
            <a:ahLst/>
            <a:cxnLst/>
            <a:rect l="l" t="t" r="r" b="b"/>
            <a:pathLst>
              <a:path w="17017" h="51697" extrusionOk="0">
                <a:moveTo>
                  <a:pt x="2507" y="1"/>
                </a:moveTo>
                <a:lnTo>
                  <a:pt x="1951" y="211"/>
                </a:lnTo>
                <a:cubicBezTo>
                  <a:pt x="2296" y="1119"/>
                  <a:pt x="2520" y="2083"/>
                  <a:pt x="2760" y="3103"/>
                </a:cubicBezTo>
                <a:cubicBezTo>
                  <a:pt x="2977" y="4037"/>
                  <a:pt x="3204" y="5001"/>
                  <a:pt x="3533" y="5922"/>
                </a:cubicBezTo>
                <a:cubicBezTo>
                  <a:pt x="3599" y="6116"/>
                  <a:pt x="3671" y="6310"/>
                  <a:pt x="3740" y="6501"/>
                </a:cubicBezTo>
                <a:cubicBezTo>
                  <a:pt x="4122" y="7537"/>
                  <a:pt x="4481" y="8517"/>
                  <a:pt x="4573" y="9616"/>
                </a:cubicBezTo>
                <a:cubicBezTo>
                  <a:pt x="4822" y="12527"/>
                  <a:pt x="3441" y="15893"/>
                  <a:pt x="2224" y="18860"/>
                </a:cubicBezTo>
                <a:cubicBezTo>
                  <a:pt x="1869" y="19725"/>
                  <a:pt x="1533" y="20545"/>
                  <a:pt x="1247" y="21321"/>
                </a:cubicBezTo>
                <a:cubicBezTo>
                  <a:pt x="0" y="24732"/>
                  <a:pt x="1720" y="26670"/>
                  <a:pt x="3711" y="28914"/>
                </a:cubicBezTo>
                <a:cubicBezTo>
                  <a:pt x="4194" y="29456"/>
                  <a:pt x="4695" y="30019"/>
                  <a:pt x="5185" y="30637"/>
                </a:cubicBezTo>
                <a:cubicBezTo>
                  <a:pt x="5741" y="31331"/>
                  <a:pt x="6297" y="32019"/>
                  <a:pt x="6852" y="32700"/>
                </a:cubicBezTo>
                <a:cubicBezTo>
                  <a:pt x="9330" y="35756"/>
                  <a:pt x="11668" y="38638"/>
                  <a:pt x="13613" y="42059"/>
                </a:cubicBezTo>
                <a:cubicBezTo>
                  <a:pt x="13850" y="42477"/>
                  <a:pt x="14087" y="42875"/>
                  <a:pt x="14324" y="43266"/>
                </a:cubicBezTo>
                <a:cubicBezTo>
                  <a:pt x="15444" y="45142"/>
                  <a:pt x="16418" y="46760"/>
                  <a:pt x="16319" y="49027"/>
                </a:cubicBezTo>
                <a:cubicBezTo>
                  <a:pt x="16300" y="49481"/>
                  <a:pt x="16221" y="49905"/>
                  <a:pt x="16145" y="50313"/>
                </a:cubicBezTo>
                <a:cubicBezTo>
                  <a:pt x="16066" y="50747"/>
                  <a:pt x="15984" y="51190"/>
                  <a:pt x="15967" y="51677"/>
                </a:cubicBezTo>
                <a:lnTo>
                  <a:pt x="16559" y="51697"/>
                </a:lnTo>
                <a:cubicBezTo>
                  <a:pt x="16576" y="51256"/>
                  <a:pt x="16652" y="50849"/>
                  <a:pt x="16731" y="50421"/>
                </a:cubicBezTo>
                <a:cubicBezTo>
                  <a:pt x="16810" y="49994"/>
                  <a:pt x="16892" y="49550"/>
                  <a:pt x="16912" y="49053"/>
                </a:cubicBezTo>
                <a:cubicBezTo>
                  <a:pt x="17017" y="46609"/>
                  <a:pt x="15954" y="44835"/>
                  <a:pt x="14829" y="42960"/>
                </a:cubicBezTo>
                <a:cubicBezTo>
                  <a:pt x="14599" y="42573"/>
                  <a:pt x="14363" y="42178"/>
                  <a:pt x="14129" y="41766"/>
                </a:cubicBezTo>
                <a:cubicBezTo>
                  <a:pt x="12162" y="38302"/>
                  <a:pt x="9807" y="35400"/>
                  <a:pt x="7313" y="32328"/>
                </a:cubicBezTo>
                <a:cubicBezTo>
                  <a:pt x="6760" y="31647"/>
                  <a:pt x="6204" y="30959"/>
                  <a:pt x="5651" y="30265"/>
                </a:cubicBezTo>
                <a:cubicBezTo>
                  <a:pt x="5149" y="29637"/>
                  <a:pt x="4645" y="29068"/>
                  <a:pt x="4155" y="28519"/>
                </a:cubicBezTo>
                <a:cubicBezTo>
                  <a:pt x="2138" y="26245"/>
                  <a:pt x="678" y="24604"/>
                  <a:pt x="1806" y="21525"/>
                </a:cubicBezTo>
                <a:cubicBezTo>
                  <a:pt x="2086" y="20758"/>
                  <a:pt x="2418" y="19946"/>
                  <a:pt x="2773" y="19087"/>
                </a:cubicBezTo>
                <a:cubicBezTo>
                  <a:pt x="4016" y="16057"/>
                  <a:pt x="5425" y="12623"/>
                  <a:pt x="5165" y="9567"/>
                </a:cubicBezTo>
                <a:cubicBezTo>
                  <a:pt x="5066" y="8389"/>
                  <a:pt x="4675" y="7327"/>
                  <a:pt x="4300" y="6297"/>
                </a:cubicBezTo>
                <a:cubicBezTo>
                  <a:pt x="4230" y="6106"/>
                  <a:pt x="4158" y="5915"/>
                  <a:pt x="4092" y="5725"/>
                </a:cubicBezTo>
                <a:cubicBezTo>
                  <a:pt x="3776" y="4833"/>
                  <a:pt x="3553" y="3886"/>
                  <a:pt x="3339" y="2968"/>
                </a:cubicBezTo>
                <a:cubicBezTo>
                  <a:pt x="3105" y="1975"/>
                  <a:pt x="2865" y="948"/>
                  <a:pt x="250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97" name="Google Shape;97;p15"/>
          <p:cNvSpPr txBox="1">
            <a:spLocks noGrp="1"/>
          </p:cNvSpPr>
          <p:nvPr>
            <p:ph type="title"/>
          </p:nvPr>
        </p:nvSpPr>
        <p:spPr>
          <a:xfrm>
            <a:off x="1876400" y="1585467"/>
            <a:ext cx="8439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0000" b="0" i="0">
                <a:latin typeface="Nunito" pitchFamily="2" charset="77"/>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dirty="0"/>
              <a:t>Click to edit Master title style</a:t>
            </a:r>
            <a:endParaRPr dirty="0"/>
          </a:p>
        </p:txBody>
      </p:sp>
      <p:sp>
        <p:nvSpPr>
          <p:cNvPr id="98" name="Google Shape;98;p15"/>
          <p:cNvSpPr txBox="1">
            <a:spLocks noGrp="1"/>
          </p:cNvSpPr>
          <p:nvPr>
            <p:ph type="subTitle" idx="1"/>
          </p:nvPr>
        </p:nvSpPr>
        <p:spPr>
          <a:xfrm>
            <a:off x="2678600" y="4204667"/>
            <a:ext cx="68348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b="0" i="0">
                <a:latin typeface="Nunito" pitchFamily="2" charset="77"/>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dirty="0"/>
              <a:t>Click to edit Master subtitle style</a:t>
            </a:r>
            <a:endParaRPr dirty="0"/>
          </a:p>
        </p:txBody>
      </p:sp>
    </p:spTree>
    <p:extLst>
      <p:ext uri="{BB962C8B-B14F-4D97-AF65-F5344CB8AC3E}">
        <p14:creationId xmlns:p14="http://schemas.microsoft.com/office/powerpoint/2010/main" val="1121886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5557057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3291407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26208845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533627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13AC7-1A0E-CC45-B1FC-D829597E83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6C0B93-9CBA-1A45-9F33-16090AD93F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BE9CD2-CAE2-504F-822B-3C69DABC175D}"/>
              </a:ext>
            </a:extLst>
          </p:cNvPr>
          <p:cNvSpPr>
            <a:spLocks noGrp="1"/>
          </p:cNvSpPr>
          <p:nvPr>
            <p:ph type="dt" sz="half" idx="10"/>
          </p:nvPr>
        </p:nvSpPr>
        <p:spPr/>
        <p:txBody>
          <a:bodyPr/>
          <a:lstStyle/>
          <a:p>
            <a:fld id="{19F50DBA-A1C0-D848-8F5C-EC3111100500}" type="datetimeFigureOut">
              <a:rPr lang="en-US" smtClean="0"/>
              <a:t>12/5/24</a:t>
            </a:fld>
            <a:endParaRPr lang="en-US"/>
          </a:p>
        </p:txBody>
      </p:sp>
      <p:sp>
        <p:nvSpPr>
          <p:cNvPr id="5" name="Footer Placeholder 4">
            <a:extLst>
              <a:ext uri="{FF2B5EF4-FFF2-40B4-BE49-F238E27FC236}">
                <a16:creationId xmlns:a16="http://schemas.microsoft.com/office/drawing/2014/main" id="{46C0F163-9075-D540-B991-7DFDE947A8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2122B-F3F2-DD4F-8AC2-F71C9A647959}"/>
              </a:ext>
            </a:extLst>
          </p:cNvPr>
          <p:cNvSpPr>
            <a:spLocks noGrp="1"/>
          </p:cNvSpPr>
          <p:nvPr>
            <p:ph type="sldNum" sz="quarter" idx="12"/>
          </p:nvPr>
        </p:nvSpPr>
        <p:spPr/>
        <p:txBody>
          <a:bodyPr/>
          <a:lstStyle/>
          <a:p>
            <a:fld id="{0ABF336A-A769-DB4D-B682-02346715106E}" type="slidenum">
              <a:rPr lang="en-US" smtClean="0"/>
              <a:t>‹#›</a:t>
            </a:fld>
            <a:endParaRPr lang="en-US"/>
          </a:p>
        </p:txBody>
      </p:sp>
    </p:spTree>
    <p:extLst>
      <p:ext uri="{BB962C8B-B14F-4D97-AF65-F5344CB8AC3E}">
        <p14:creationId xmlns:p14="http://schemas.microsoft.com/office/powerpoint/2010/main" val="1910054174"/>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B732-481B-314D-AE50-596DA5323B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713B6C-59C1-484F-B6B0-8F68C10BD1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A68DC-5E12-B74F-AF8E-BE341632E552}"/>
              </a:ext>
            </a:extLst>
          </p:cNvPr>
          <p:cNvSpPr>
            <a:spLocks noGrp="1"/>
          </p:cNvSpPr>
          <p:nvPr>
            <p:ph type="dt" sz="half" idx="10"/>
          </p:nvPr>
        </p:nvSpPr>
        <p:spPr/>
        <p:txBody>
          <a:bodyPr/>
          <a:lstStyle/>
          <a:p>
            <a:fld id="{D30BB376-B19C-488D-ABEB-03C7E6E9E3E0}" type="datetimeFigureOut">
              <a:rPr lang="en-US" smtClean="0"/>
              <a:t>12/5/24</a:t>
            </a:fld>
            <a:endParaRPr lang="en-US" dirty="0"/>
          </a:p>
        </p:txBody>
      </p:sp>
      <p:sp>
        <p:nvSpPr>
          <p:cNvPr id="5" name="Footer Placeholder 4">
            <a:extLst>
              <a:ext uri="{FF2B5EF4-FFF2-40B4-BE49-F238E27FC236}">
                <a16:creationId xmlns:a16="http://schemas.microsoft.com/office/drawing/2014/main" id="{81288B39-0F93-4B42-B79F-0E21F1AAB1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3801ED-3D4F-A94E-9C8D-01D982B982A9}"/>
              </a:ext>
            </a:extLst>
          </p:cNvPr>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41913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26983591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5246803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54836115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13609390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3233583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19672903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theme" Target="../theme/theme3.xml"/><Relationship Id="rId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080806870"/>
      </p:ext>
    </p:extLst>
  </p:cSld>
  <p:clrMap bg1="lt1" tx1="dk1" bg2="dk2" tx2="lt2" accent1="accent1" accent2="accent2" accent3="accent3" accent4="accent4" accent5="accent5" accent6="accent6" hlink="hlink" folHlink="folHlink"/>
  <p:sldLayoutIdLst>
    <p:sldLayoutId id="2147483821" r:id="rId1"/>
    <p:sldLayoutId id="2147483822"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7" r:id="rId15"/>
    <p:sldLayoutId id="2147483839" r:id="rId16"/>
    <p:sldLayoutId id="2147483840" r:id="rId17"/>
    <p:sldLayoutId id="2147483841" r:id="rId18"/>
    <p:sldLayoutId id="2147483843" r:id="rId19"/>
    <p:sldLayoutId id="2147483844" r:id="rId20"/>
    <p:sldLayoutId id="2147483845" r:id="rId21"/>
    <p:sldLayoutId id="2147483846" r:id="rId22"/>
    <p:sldLayoutId id="2147483847" r:id="rId23"/>
    <p:sldLayoutId id="2147483848" r:id="rId24"/>
    <p:sldLayoutId id="2147483849" r:id="rId25"/>
    <p:sldLayoutId id="2147483850" r:id="rId26"/>
    <p:sldLayoutId id="2147483851" r:id="rId27"/>
    <p:sldLayoutId id="2147483852" r:id="rId28"/>
    <p:sldLayoutId id="2147483874" r:id="rId29"/>
    <p:sldLayoutId id="2147483875" r:id="rId30"/>
    <p:sldLayoutId id="2147483876" r:id="rId31"/>
    <p:sldLayoutId id="2147483877" r:id="rId32"/>
    <p:sldLayoutId id="2147483878" r:id="rId3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885066281"/>
      </p:ext>
    </p:extLst>
  </p:cSld>
  <p:clrMap bg1="lt1" tx1="dk1" bg2="dk2" tx2="lt2" accent1="accent1" accent2="accent2" accent3="accent3" accent4="accent4" accent5="accent5" accent6="accent6" hlink="hlink" folHlink="folHlink"/>
  <p:sldLayoutIdLst>
    <p:sldLayoutId id="2147483854" r:id="rId1"/>
    <p:sldLayoutId id="2147483855"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378562457"/>
      </p:ext>
    </p:extLst>
  </p:cSld>
  <p:clrMap bg1="lt1" tx1="dk1" bg2="dk2" tx2="lt2" accent1="accent1" accent2="accent2" accent3="accent3" accent4="accent4" accent5="accent5" accent6="accent6" hlink="hlink" folHlink="folHlink"/>
  <p:sldLayoutIdLst>
    <p:sldLayoutId id="2147483857" r:id="rId1"/>
    <p:sldLayoutId id="2147483858" r:id="rId2"/>
    <p:sldLayoutId id="2147483872" r:id="rId3"/>
    <p:sldLayoutId id="2147483873" r:id="rId4"/>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2.xml"/><Relationship Id="rId5" Type="http://schemas.openxmlformats.org/officeDocument/2006/relationships/image" Target="../media/image8.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hyperlink" Target="http://meipokwan.org/Paper/SCG_2008.pdf" TargetMode="External"/><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E8B4964-783E-1746-9AD9-9C4C03E0DA31}"/>
              </a:ext>
            </a:extLst>
          </p:cNvPr>
          <p:cNvSpPr>
            <a:spLocks noGrp="1"/>
          </p:cNvSpPr>
          <p:nvPr>
            <p:ph type="pic" idx="2"/>
          </p:nvPr>
        </p:nvSpPr>
        <p:spPr/>
      </p:sp>
      <p:sp>
        <p:nvSpPr>
          <p:cNvPr id="2" name="Title 1"/>
          <p:cNvSpPr>
            <a:spLocks noGrp="1"/>
          </p:cNvSpPr>
          <p:nvPr>
            <p:ph type="ctrTitle"/>
          </p:nvPr>
        </p:nvSpPr>
        <p:spPr/>
        <p:txBody>
          <a:bodyPr>
            <a:noAutofit/>
          </a:bodyPr>
          <a:lstStyle/>
          <a:p>
            <a:r>
              <a:rPr lang="en-US" sz="7200" dirty="0">
                <a:highlight>
                  <a:srgbClr val="FFFF00"/>
                </a:highlight>
              </a:rPr>
              <a:t>Feminist GIS and</a:t>
            </a:r>
            <a:br>
              <a:rPr lang="en-US" sz="7200" dirty="0">
                <a:highlight>
                  <a:srgbClr val="FFFF00"/>
                </a:highlight>
              </a:rPr>
            </a:br>
            <a:r>
              <a:rPr lang="en-US" sz="7200" dirty="0">
                <a:highlight>
                  <a:srgbClr val="FFFF00"/>
                </a:highlight>
              </a:rPr>
              <a:t>Queering the Map</a:t>
            </a:r>
          </a:p>
        </p:txBody>
      </p:sp>
      <p:sp>
        <p:nvSpPr>
          <p:cNvPr id="3" name="Subtitle 2"/>
          <p:cNvSpPr>
            <a:spLocks noGrp="1"/>
          </p:cNvSpPr>
          <p:nvPr>
            <p:ph type="subTitle" idx="1"/>
          </p:nvPr>
        </p:nvSpPr>
        <p:spPr/>
        <p:txBody>
          <a:bodyPr anchor="t">
            <a:normAutofit/>
          </a:bodyPr>
          <a:lstStyle/>
          <a:p>
            <a:r>
              <a:rPr lang="en-US" sz="1800" dirty="0"/>
              <a:t>Dr. Dirk Kinsey</a:t>
            </a:r>
          </a:p>
          <a:p>
            <a:r>
              <a:rPr lang="en-US" sz="1800" dirty="0"/>
              <a:t>Bryn </a:t>
            </a:r>
            <a:r>
              <a:rPr lang="en-US" sz="1800" dirty="0" err="1"/>
              <a:t>Mawr</a:t>
            </a:r>
            <a:r>
              <a:rPr lang="en-US" sz="1800" dirty="0"/>
              <a:t> College, Growth and Structure of Cities</a:t>
            </a:r>
          </a:p>
          <a:p>
            <a:r>
              <a:rPr lang="en-US" sz="1800" dirty="0"/>
              <a:t>Columbia University, Department of Epidemiology</a:t>
            </a:r>
          </a:p>
        </p:txBody>
      </p:sp>
      <p:pic>
        <p:nvPicPr>
          <p:cNvPr id="9" name="Picture 8" descr="A map with black spots&#10;&#10;Description automatically generated">
            <a:extLst>
              <a:ext uri="{FF2B5EF4-FFF2-40B4-BE49-F238E27FC236}">
                <a16:creationId xmlns:a16="http://schemas.microsoft.com/office/drawing/2014/main" id="{1FABDEDC-2762-A641-B6CE-132F3046945B}"/>
              </a:ext>
            </a:extLst>
          </p:cNvPr>
          <p:cNvPicPr>
            <a:picLocks noChangeAspect="1"/>
          </p:cNvPicPr>
          <p:nvPr/>
        </p:nvPicPr>
        <p:blipFill rotWithShape="1">
          <a:blip r:embed="rId2"/>
          <a:srcRect l="8695" r="57826"/>
          <a:stretch/>
        </p:blipFill>
        <p:spPr>
          <a:xfrm>
            <a:off x="7050156" y="441065"/>
            <a:ext cx="4508192" cy="5975869"/>
          </a:xfrm>
          <a:prstGeom prst="rect">
            <a:avLst/>
          </a:prstGeom>
        </p:spPr>
      </p:pic>
    </p:spTree>
    <p:extLst>
      <p:ext uri="{BB962C8B-B14F-4D97-AF65-F5344CB8AC3E}">
        <p14:creationId xmlns:p14="http://schemas.microsoft.com/office/powerpoint/2010/main" val="2246933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09594-5AE0-C647-CB53-22BCEB86D419}"/>
              </a:ext>
            </a:extLst>
          </p:cNvPr>
          <p:cNvSpPr>
            <a:spLocks noGrp="1"/>
          </p:cNvSpPr>
          <p:nvPr>
            <p:ph type="title"/>
          </p:nvPr>
        </p:nvSpPr>
        <p:spPr/>
        <p:txBody>
          <a:bodyPr/>
          <a:lstStyle/>
          <a:p>
            <a:r>
              <a:rPr lang="en-US" dirty="0">
                <a:highlight>
                  <a:srgbClr val="FFFF00"/>
                </a:highlight>
                <a:ea typeface="Calibri Light"/>
                <a:cs typeface="Calibri Light"/>
              </a:rPr>
              <a:t>Feminist critiques of </a:t>
            </a:r>
            <a:r>
              <a:rPr lang="en-US" i="1" dirty="0">
                <a:highlight>
                  <a:srgbClr val="FFFF00"/>
                </a:highlight>
                <a:ea typeface="Calibri Light"/>
                <a:cs typeface="Calibri Light"/>
              </a:rPr>
              <a:t>(GI)</a:t>
            </a:r>
            <a:r>
              <a:rPr lang="en-US" u="sng" dirty="0">
                <a:highlight>
                  <a:srgbClr val="FFFF00"/>
                </a:highlight>
                <a:ea typeface="Calibri Light"/>
                <a:cs typeface="Calibri Light"/>
              </a:rPr>
              <a:t>S</a:t>
            </a:r>
            <a:r>
              <a:rPr lang="en-US" dirty="0">
                <a:highlight>
                  <a:srgbClr val="FFFF00"/>
                </a:highlight>
                <a:ea typeface="Calibri Light"/>
                <a:cs typeface="Calibri Light"/>
              </a:rPr>
              <a:t>cience</a:t>
            </a:r>
            <a:endParaRPr lang="en-US" dirty="0">
              <a:highlight>
                <a:srgbClr val="FFFF00"/>
              </a:highlight>
            </a:endParaRPr>
          </a:p>
        </p:txBody>
      </p:sp>
      <p:sp>
        <p:nvSpPr>
          <p:cNvPr id="3" name="Content Placeholder 2">
            <a:extLst>
              <a:ext uri="{FF2B5EF4-FFF2-40B4-BE49-F238E27FC236}">
                <a16:creationId xmlns:a16="http://schemas.microsoft.com/office/drawing/2014/main" id="{430B1A7E-693B-2768-98B9-7C749BADB1B5}"/>
              </a:ext>
            </a:extLst>
          </p:cNvPr>
          <p:cNvSpPr>
            <a:spLocks noGrp="1"/>
          </p:cNvSpPr>
          <p:nvPr>
            <p:ph idx="4294967295"/>
          </p:nvPr>
        </p:nvSpPr>
        <p:spPr>
          <a:xfrm>
            <a:off x="841829" y="1570435"/>
            <a:ext cx="4787446" cy="4184926"/>
          </a:xfrm>
        </p:spPr>
        <p:txBody>
          <a:bodyPr vert="horz" lIns="91440" tIns="45720" rIns="91440" bIns="45720" rtlCol="0" anchor="t">
            <a:normAutofit/>
          </a:bodyPr>
          <a:lstStyle/>
          <a:p>
            <a:pPr marL="139700" indent="0">
              <a:buNone/>
            </a:pPr>
            <a:r>
              <a:rPr lang="en-US" dirty="0">
                <a:cs typeface="Calibri" panose="020F0502020204030204"/>
              </a:rPr>
              <a:t>Black Feminist perspectives</a:t>
            </a:r>
          </a:p>
          <a:p>
            <a:pPr marL="139700" indent="0">
              <a:buNone/>
            </a:pPr>
            <a:endParaRPr lang="en-US" dirty="0">
              <a:cs typeface="Calibri" panose="020F0502020204030204"/>
            </a:endParaRPr>
          </a:p>
          <a:p>
            <a:r>
              <a:rPr lang="en-US" dirty="0">
                <a:cs typeface="Calibri" panose="020F0502020204030204"/>
              </a:rPr>
              <a:t>Combahee River Collective (“interlocking systems of oppression” 1977)</a:t>
            </a:r>
          </a:p>
          <a:p>
            <a:endParaRPr lang="en-US" dirty="0">
              <a:cs typeface="Calibri" panose="020F0502020204030204"/>
            </a:endParaRPr>
          </a:p>
          <a:p>
            <a:r>
              <a:rPr lang="en-US" dirty="0">
                <a:cs typeface="Calibri" panose="020F0502020204030204"/>
              </a:rPr>
              <a:t>Kimberlee Crenshaw (“intersectionality” 1989 &amp; 1990)</a:t>
            </a:r>
          </a:p>
          <a:p>
            <a:endParaRPr lang="en-US" dirty="0">
              <a:cs typeface="Calibri" panose="020F0502020204030204"/>
            </a:endParaRPr>
          </a:p>
          <a:p>
            <a:r>
              <a:rPr lang="en-US" dirty="0">
                <a:cs typeface="Calibri" panose="020F0502020204030204"/>
              </a:rPr>
              <a:t>Patricia Hill Collins (“matrix of oppression” 1992)</a:t>
            </a:r>
          </a:p>
          <a:p>
            <a:pPr marL="139700" indent="0">
              <a:buNone/>
            </a:pPr>
            <a:endParaRPr lang="en-US" dirty="0">
              <a:cs typeface="Calibri" panose="020F0502020204030204"/>
            </a:endParaRPr>
          </a:p>
          <a:p>
            <a:pPr marL="139700" indent="0">
              <a:buNone/>
            </a:pPr>
            <a:endParaRPr lang="en-US" dirty="0">
              <a:cs typeface="Calibri" panose="020F0502020204030204"/>
            </a:endParaRPr>
          </a:p>
        </p:txBody>
      </p:sp>
      <p:pic>
        <p:nvPicPr>
          <p:cNvPr id="5" name="Picture 6" descr="DONNA HARAWAY on Staying with the Trouble [ENCORE] /269 — FOR THE WILD">
            <a:extLst>
              <a:ext uri="{FF2B5EF4-FFF2-40B4-BE49-F238E27FC236}">
                <a16:creationId xmlns:a16="http://schemas.microsoft.com/office/drawing/2014/main" id="{4C148018-EE81-CA4A-9255-163808205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9800" y="2806398"/>
            <a:ext cx="1803292" cy="1797844"/>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If Black Women Were Free”: An Oral History of the Combahee River Collective  | The Nation">
            <a:extLst>
              <a:ext uri="{FF2B5EF4-FFF2-40B4-BE49-F238E27FC236}">
                <a16:creationId xmlns:a16="http://schemas.microsoft.com/office/drawing/2014/main" id="{748DC051-7787-D747-AF0C-41ABB242C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455" y="1570435"/>
            <a:ext cx="3118716" cy="197212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imberlé Crenshaw challenges AP African American Studies censorship">
            <a:extLst>
              <a:ext uri="{FF2B5EF4-FFF2-40B4-BE49-F238E27FC236}">
                <a16:creationId xmlns:a16="http://schemas.microsoft.com/office/drawing/2014/main" id="{36B330E9-C009-6040-8364-FEC219918F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3403" y="3957516"/>
            <a:ext cx="2696768" cy="1797845"/>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Patricia Hill Collins">
            <a:extLst>
              <a:ext uri="{FF2B5EF4-FFF2-40B4-BE49-F238E27FC236}">
                <a16:creationId xmlns:a16="http://schemas.microsoft.com/office/drawing/2014/main" id="{DAEF62E0-E1C2-FD43-8922-55AA6F30DB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3753" y="2083118"/>
            <a:ext cx="1927225" cy="2890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776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0F72-2CFE-A64E-8032-04D2DB313B43}"/>
              </a:ext>
            </a:extLst>
          </p:cNvPr>
          <p:cNvSpPr>
            <a:spLocks noGrp="1"/>
          </p:cNvSpPr>
          <p:nvPr>
            <p:ph type="title"/>
          </p:nvPr>
        </p:nvSpPr>
        <p:spPr/>
        <p:txBody>
          <a:bodyPr/>
          <a:lstStyle/>
          <a:p>
            <a:r>
              <a:rPr lang="en-US" dirty="0">
                <a:highlight>
                  <a:srgbClr val="FFFF00"/>
                </a:highlight>
              </a:rPr>
              <a:t>A very brief history…</a:t>
            </a:r>
          </a:p>
        </p:txBody>
      </p:sp>
      <p:sp>
        <p:nvSpPr>
          <p:cNvPr id="3" name="Content Placeholder 2">
            <a:extLst>
              <a:ext uri="{FF2B5EF4-FFF2-40B4-BE49-F238E27FC236}">
                <a16:creationId xmlns:a16="http://schemas.microsoft.com/office/drawing/2014/main" id="{66CE007D-204F-164B-9682-5D1AAFA37345}"/>
              </a:ext>
            </a:extLst>
          </p:cNvPr>
          <p:cNvSpPr>
            <a:spLocks noGrp="1"/>
          </p:cNvSpPr>
          <p:nvPr>
            <p:ph idx="4294967295"/>
          </p:nvPr>
        </p:nvSpPr>
        <p:spPr>
          <a:xfrm>
            <a:off x="1016000" y="1536699"/>
            <a:ext cx="9927771" cy="4414157"/>
          </a:xfrm>
        </p:spPr>
        <p:txBody>
          <a:bodyPr>
            <a:normAutofit/>
          </a:bodyPr>
          <a:lstStyle/>
          <a:p>
            <a:r>
              <a:rPr lang="en-US" dirty="0"/>
              <a:t>Feminist interactions with GIS started in the 1990s in the form of strong critiques against GIS inspired by feminist and constructivist theories. </a:t>
            </a:r>
          </a:p>
          <a:p>
            <a:pPr lvl="1"/>
            <a:r>
              <a:rPr lang="en-US" dirty="0"/>
              <a:t>Highlighting a perceived epistemological dissonance between GIS and feminist scholarship. </a:t>
            </a:r>
          </a:p>
          <a:p>
            <a:pPr lvl="1"/>
            <a:r>
              <a:rPr lang="en-US" dirty="0"/>
              <a:t>GIS was accused of being shaped by positivist and masculinist epistemologies, especially due to its emphasis on vision as the principal way of knowing. </a:t>
            </a:r>
          </a:p>
          <a:p>
            <a:pPr lvl="1"/>
            <a:r>
              <a:rPr lang="en-US" dirty="0"/>
              <a:t>Feminist critiques claimed that GIS was largely incompatible with positionality and reflexivity, two core concepts of feminist theory.</a:t>
            </a:r>
          </a:p>
          <a:p>
            <a:pPr lvl="1"/>
            <a:r>
              <a:rPr lang="en-US" dirty="0"/>
              <a:t>Feminist critiques of GIS also discussed power issues embedded in GIS practices, including the predominance of men in the early days of the GIS industry and the development of GIS practices for the military and surveillance purposes.</a:t>
            </a:r>
          </a:p>
          <a:p>
            <a:endParaRPr lang="en-US" dirty="0"/>
          </a:p>
        </p:txBody>
      </p:sp>
    </p:spTree>
    <p:extLst>
      <p:ext uri="{BB962C8B-B14F-4D97-AF65-F5344CB8AC3E}">
        <p14:creationId xmlns:p14="http://schemas.microsoft.com/office/powerpoint/2010/main" val="421540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DA67-63DC-B641-9C5E-60F230C627EB}"/>
              </a:ext>
            </a:extLst>
          </p:cNvPr>
          <p:cNvSpPr>
            <a:spLocks noGrp="1"/>
          </p:cNvSpPr>
          <p:nvPr>
            <p:ph type="title"/>
          </p:nvPr>
        </p:nvSpPr>
        <p:spPr/>
        <p:txBody>
          <a:bodyPr/>
          <a:lstStyle/>
          <a:p>
            <a:r>
              <a:rPr lang="en-US" dirty="0">
                <a:highlight>
                  <a:srgbClr val="FFFF00"/>
                </a:highlight>
                <a:ea typeface="Calibri Light"/>
                <a:cs typeface="Calibri Light"/>
              </a:rPr>
              <a:t>Feminist critiques of </a:t>
            </a:r>
            <a:r>
              <a:rPr lang="en-US" i="1" dirty="0">
                <a:highlight>
                  <a:srgbClr val="FFFF00"/>
                </a:highlight>
                <a:ea typeface="Calibri Light"/>
                <a:cs typeface="Calibri Light"/>
              </a:rPr>
              <a:t>(GI)</a:t>
            </a:r>
            <a:r>
              <a:rPr lang="en-US" u="sng" dirty="0">
                <a:highlight>
                  <a:srgbClr val="FFFF00"/>
                </a:highlight>
                <a:ea typeface="Calibri Light"/>
                <a:cs typeface="Calibri Light"/>
              </a:rPr>
              <a:t>S</a:t>
            </a:r>
            <a:r>
              <a:rPr lang="en-US" dirty="0">
                <a:highlight>
                  <a:srgbClr val="FFFF00"/>
                </a:highlight>
                <a:ea typeface="Calibri Light"/>
                <a:cs typeface="Calibri Light"/>
              </a:rPr>
              <a:t>cience</a:t>
            </a:r>
            <a:endParaRPr lang="en-US" dirty="0"/>
          </a:p>
        </p:txBody>
      </p:sp>
      <p:pic>
        <p:nvPicPr>
          <p:cNvPr id="3" name="Picture 2" descr="Gillian Rose">
            <a:extLst>
              <a:ext uri="{FF2B5EF4-FFF2-40B4-BE49-F238E27FC236}">
                <a16:creationId xmlns:a16="http://schemas.microsoft.com/office/drawing/2014/main" id="{2BE3A9B4-F464-A647-A377-5778A0C102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1" y="3365892"/>
            <a:ext cx="2000250" cy="30003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A6C2A6-62EC-D249-8BF9-65BB7B34CB0E}"/>
              </a:ext>
            </a:extLst>
          </p:cNvPr>
          <p:cNvSpPr txBox="1"/>
          <p:nvPr/>
        </p:nvSpPr>
        <p:spPr>
          <a:xfrm>
            <a:off x="1526724" y="1413994"/>
            <a:ext cx="8897030" cy="1938992"/>
          </a:xfrm>
          <a:prstGeom prst="rect">
            <a:avLst/>
          </a:prstGeom>
          <a:noFill/>
        </p:spPr>
        <p:txBody>
          <a:bodyPr wrap="square" rtlCol="0">
            <a:spAutoFit/>
          </a:bodyPr>
          <a:lstStyle/>
          <a:p>
            <a:r>
              <a:rPr lang="en-US" sz="2000" dirty="0"/>
              <a:t>Gillian Rose</a:t>
            </a:r>
          </a:p>
          <a:p>
            <a:pPr marL="342900" indent="-342900">
              <a:buFont typeface="Arial" panose="020B0604020202020204" pitchFamily="34" charset="0"/>
              <a:buChar char="•"/>
            </a:pPr>
            <a:r>
              <a:rPr lang="en-US" sz="2000" dirty="0"/>
              <a:t>Geographic fieldwork in the western tradition privileges sight and seeing as modes of observation</a:t>
            </a:r>
          </a:p>
          <a:p>
            <a:pPr marL="342900" indent="-342900">
              <a:buFont typeface="Arial" panose="020B0604020202020204" pitchFamily="34" charset="0"/>
              <a:buChar char="•"/>
            </a:pPr>
            <a:r>
              <a:rPr lang="en-US" sz="2000" dirty="0"/>
              <a:t>Visual observation of the landscape (</a:t>
            </a:r>
            <a:r>
              <a:rPr lang="en-US" sz="2000" dirty="0" err="1"/>
              <a:t>eg.</a:t>
            </a:r>
            <a:r>
              <a:rPr lang="en-US" sz="2000" dirty="0"/>
              <a:t> GIS) maintains distance between the observer and the observed and therefore reinforces a subject/object binary.</a:t>
            </a:r>
          </a:p>
        </p:txBody>
      </p:sp>
    </p:spTree>
    <p:extLst>
      <p:ext uri="{BB962C8B-B14F-4D97-AF65-F5344CB8AC3E}">
        <p14:creationId xmlns:p14="http://schemas.microsoft.com/office/powerpoint/2010/main" val="2585133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0F72-2CFE-A64E-8032-04D2DB313B43}"/>
              </a:ext>
            </a:extLst>
          </p:cNvPr>
          <p:cNvSpPr>
            <a:spLocks noGrp="1"/>
          </p:cNvSpPr>
          <p:nvPr>
            <p:ph type="title"/>
          </p:nvPr>
        </p:nvSpPr>
        <p:spPr/>
        <p:txBody>
          <a:bodyPr/>
          <a:lstStyle/>
          <a:p>
            <a:r>
              <a:rPr lang="en-US" dirty="0">
                <a:highlight>
                  <a:srgbClr val="FFFF00"/>
                </a:highlight>
              </a:rPr>
              <a:t>A very brief history…</a:t>
            </a:r>
          </a:p>
        </p:txBody>
      </p:sp>
      <p:sp>
        <p:nvSpPr>
          <p:cNvPr id="3" name="Content Placeholder 2">
            <a:extLst>
              <a:ext uri="{FF2B5EF4-FFF2-40B4-BE49-F238E27FC236}">
                <a16:creationId xmlns:a16="http://schemas.microsoft.com/office/drawing/2014/main" id="{66CE007D-204F-164B-9682-5D1AAFA37345}"/>
              </a:ext>
            </a:extLst>
          </p:cNvPr>
          <p:cNvSpPr>
            <a:spLocks noGrp="1"/>
          </p:cNvSpPr>
          <p:nvPr>
            <p:ph idx="4294967295"/>
          </p:nvPr>
        </p:nvSpPr>
        <p:spPr>
          <a:xfrm>
            <a:off x="952954" y="1548129"/>
            <a:ext cx="9529990" cy="4428127"/>
          </a:xfrm>
        </p:spPr>
        <p:txBody>
          <a:bodyPr>
            <a:normAutofit/>
          </a:bodyPr>
          <a:lstStyle/>
          <a:p>
            <a:r>
              <a:rPr lang="en-US" dirty="0"/>
              <a:t>At the beginning of the 21st century…</a:t>
            </a:r>
          </a:p>
          <a:p>
            <a:pPr lvl="1"/>
            <a:r>
              <a:rPr lang="en-US" dirty="0"/>
              <a:t>Feminist geographers reexamined those critiques and argued against an inherent epistemological incompatibility between GIS methods and feminist scholarship. </a:t>
            </a:r>
          </a:p>
          <a:p>
            <a:pPr lvl="1"/>
            <a:r>
              <a:rPr lang="en-US" dirty="0"/>
              <a:t>Advocated for a reappropriation of GIS by feminist scholars in the form of critical feminist GIS practices. </a:t>
            </a:r>
          </a:p>
          <a:p>
            <a:pPr lvl="1"/>
            <a:r>
              <a:rPr lang="en-US" dirty="0"/>
              <a:t>The critical GIS perspective promotes critiques of dominant approaches of knowledge production, implementing GIS in critically informed progressive social research, and developing post-postpositivist techniques of GIS. </a:t>
            </a:r>
          </a:p>
          <a:p>
            <a:pPr lvl="1"/>
            <a:r>
              <a:rPr lang="en-US" dirty="0"/>
              <a:t>Inspired by those debates, feminist scholars did reclaim GIS and effectively developed feminist GIS practices.</a:t>
            </a:r>
          </a:p>
          <a:p>
            <a:endParaRPr lang="en-US" dirty="0"/>
          </a:p>
        </p:txBody>
      </p:sp>
    </p:spTree>
    <p:extLst>
      <p:ext uri="{BB962C8B-B14F-4D97-AF65-F5344CB8AC3E}">
        <p14:creationId xmlns:p14="http://schemas.microsoft.com/office/powerpoint/2010/main" val="1676933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61BFC-18F4-DD4F-B3DD-B8EA829BEF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F5A96E-4F06-A747-8F4F-09AB9418AFBA}"/>
              </a:ext>
            </a:extLst>
          </p:cNvPr>
          <p:cNvSpPr>
            <a:spLocks noGrp="1"/>
          </p:cNvSpPr>
          <p:nvPr>
            <p:ph idx="1"/>
          </p:nvPr>
        </p:nvSpPr>
        <p:spPr/>
        <p:txBody>
          <a:bodyPr/>
          <a:lstStyle/>
          <a:p>
            <a:pPr marL="0" indent="0">
              <a:buNone/>
            </a:pPr>
            <a:r>
              <a:rPr lang="en-US" sz="4000" dirty="0">
                <a:highlight>
                  <a:srgbClr val="FFFF00"/>
                </a:highlight>
              </a:rPr>
              <a:t>How can GIS be feminist? How can GIS be Queer?</a:t>
            </a:r>
          </a:p>
          <a:p>
            <a:pPr marL="0" indent="0">
              <a:buNone/>
            </a:pPr>
            <a:endParaRPr lang="en-US" sz="4000" dirty="0">
              <a:highlight>
                <a:srgbClr val="FFFF00"/>
              </a:highlight>
            </a:endParaRPr>
          </a:p>
          <a:p>
            <a:pPr marL="0" indent="0">
              <a:buNone/>
            </a:pPr>
            <a:r>
              <a:rPr lang="en-US" sz="4000" dirty="0">
                <a:highlight>
                  <a:srgbClr val="FFFF00"/>
                </a:highlight>
              </a:rPr>
              <a:t>How can integrating these approaches into geospatial data, map design, and GIS processes help address emerging social and environmental challenges?</a:t>
            </a:r>
          </a:p>
          <a:p>
            <a:pPr marL="0" indent="0">
              <a:buNone/>
            </a:pPr>
            <a:endParaRPr lang="en-US" dirty="0"/>
          </a:p>
        </p:txBody>
      </p:sp>
    </p:spTree>
    <p:extLst>
      <p:ext uri="{BB962C8B-B14F-4D97-AF65-F5344CB8AC3E}">
        <p14:creationId xmlns:p14="http://schemas.microsoft.com/office/powerpoint/2010/main" val="136958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ird with long tail feathers&#10;&#10;Description automatically generated">
            <a:extLst>
              <a:ext uri="{FF2B5EF4-FFF2-40B4-BE49-F238E27FC236}">
                <a16:creationId xmlns:a16="http://schemas.microsoft.com/office/drawing/2014/main" id="{A8A93BBA-19CE-D14C-920E-B9276594C494}"/>
              </a:ext>
            </a:extLst>
          </p:cNvPr>
          <p:cNvPicPr>
            <a:picLocks noChangeAspect="1"/>
          </p:cNvPicPr>
          <p:nvPr/>
        </p:nvPicPr>
        <p:blipFill>
          <a:blip r:embed="rId2"/>
          <a:stretch>
            <a:fillRect/>
          </a:stretch>
        </p:blipFill>
        <p:spPr>
          <a:xfrm>
            <a:off x="0" y="423541"/>
            <a:ext cx="12192000" cy="5553718"/>
          </a:xfrm>
          <a:prstGeom prst="rect">
            <a:avLst/>
          </a:prstGeom>
        </p:spPr>
      </p:pic>
      <p:sp>
        <p:nvSpPr>
          <p:cNvPr id="7" name="TextBox 6">
            <a:extLst>
              <a:ext uri="{FF2B5EF4-FFF2-40B4-BE49-F238E27FC236}">
                <a16:creationId xmlns:a16="http://schemas.microsoft.com/office/drawing/2014/main" id="{098B2922-8187-8143-979C-CE09B6A63DD4}"/>
              </a:ext>
            </a:extLst>
          </p:cNvPr>
          <p:cNvSpPr txBox="1"/>
          <p:nvPr/>
        </p:nvSpPr>
        <p:spPr>
          <a:xfrm>
            <a:off x="21771" y="6172849"/>
            <a:ext cx="8432800" cy="523220"/>
          </a:xfrm>
          <a:prstGeom prst="rect">
            <a:avLst/>
          </a:prstGeom>
          <a:noFill/>
        </p:spPr>
        <p:txBody>
          <a:bodyPr wrap="square">
            <a:spAutoFit/>
          </a:bodyPr>
          <a:lstStyle/>
          <a:p>
            <a:r>
              <a:rPr lang="en-US" dirty="0"/>
              <a:t>https://</a:t>
            </a:r>
            <a:r>
              <a:rPr lang="en-US" dirty="0" err="1"/>
              <a:t>theconversation.com</a:t>
            </a:r>
            <a:r>
              <a:rPr lang="en-US" dirty="0"/>
              <a:t>/women-have-disrupted-research-on-bird-song-and-their-findings-show-how-diversity-can-improve-all-fields-of-science-142874</a:t>
            </a:r>
          </a:p>
        </p:txBody>
      </p:sp>
    </p:spTree>
    <p:extLst>
      <p:ext uri="{BB962C8B-B14F-4D97-AF65-F5344CB8AC3E}">
        <p14:creationId xmlns:p14="http://schemas.microsoft.com/office/powerpoint/2010/main" val="7915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map&#10;&#10;Description automatically generated">
            <a:extLst>
              <a:ext uri="{FF2B5EF4-FFF2-40B4-BE49-F238E27FC236}">
                <a16:creationId xmlns:a16="http://schemas.microsoft.com/office/drawing/2014/main" id="{FE31437E-66FC-0D4C-AF66-AFA4EC4E26C8}"/>
              </a:ext>
            </a:extLst>
          </p:cNvPr>
          <p:cNvPicPr>
            <a:picLocks noChangeAspect="1"/>
          </p:cNvPicPr>
          <p:nvPr/>
        </p:nvPicPr>
        <p:blipFill>
          <a:blip r:embed="rId2"/>
          <a:stretch>
            <a:fillRect/>
          </a:stretch>
        </p:blipFill>
        <p:spPr>
          <a:xfrm>
            <a:off x="885370" y="399562"/>
            <a:ext cx="11306629" cy="5102612"/>
          </a:xfrm>
          <a:prstGeom prst="rect">
            <a:avLst/>
          </a:prstGeom>
        </p:spPr>
      </p:pic>
      <p:sp>
        <p:nvSpPr>
          <p:cNvPr id="5" name="TextBox 4">
            <a:extLst>
              <a:ext uri="{FF2B5EF4-FFF2-40B4-BE49-F238E27FC236}">
                <a16:creationId xmlns:a16="http://schemas.microsoft.com/office/drawing/2014/main" id="{E36234F6-37FF-A944-BF6E-434BAB83C37A}"/>
              </a:ext>
            </a:extLst>
          </p:cNvPr>
          <p:cNvSpPr txBox="1"/>
          <p:nvPr/>
        </p:nvSpPr>
        <p:spPr>
          <a:xfrm>
            <a:off x="155944" y="5788828"/>
            <a:ext cx="6096000" cy="369332"/>
          </a:xfrm>
          <a:prstGeom prst="rect">
            <a:avLst/>
          </a:prstGeom>
          <a:noFill/>
        </p:spPr>
        <p:txBody>
          <a:bodyPr wrap="square">
            <a:spAutoFit/>
          </a:bodyPr>
          <a:lstStyle/>
          <a:p>
            <a:r>
              <a:rPr lang="en-US" dirty="0"/>
              <a:t>https://</a:t>
            </a:r>
            <a:r>
              <a:rPr lang="en-US" dirty="0" err="1"/>
              <a:t>harassmap.org</a:t>
            </a:r>
            <a:r>
              <a:rPr lang="en-US" dirty="0"/>
              <a:t>/</a:t>
            </a:r>
            <a:r>
              <a:rPr lang="en-US" dirty="0" err="1"/>
              <a:t>en</a:t>
            </a:r>
            <a:r>
              <a:rPr lang="en-US" dirty="0"/>
              <a:t>/</a:t>
            </a:r>
          </a:p>
        </p:txBody>
      </p:sp>
    </p:spTree>
    <p:extLst>
      <p:ext uri="{BB962C8B-B14F-4D97-AF65-F5344CB8AC3E}">
        <p14:creationId xmlns:p14="http://schemas.microsoft.com/office/powerpoint/2010/main" val="1142413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84A5D546-64A0-FF46-9920-2C67CCF60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12192000" cy="561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26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united states&#10;&#10;Description automatically generated">
            <a:extLst>
              <a:ext uri="{FF2B5EF4-FFF2-40B4-BE49-F238E27FC236}">
                <a16:creationId xmlns:a16="http://schemas.microsoft.com/office/drawing/2014/main" id="{9C0339CA-CF43-4144-B1E0-7D883979996F}"/>
              </a:ext>
            </a:extLst>
          </p:cNvPr>
          <p:cNvPicPr>
            <a:picLocks noChangeAspect="1"/>
          </p:cNvPicPr>
          <p:nvPr/>
        </p:nvPicPr>
        <p:blipFill>
          <a:blip r:embed="rId2"/>
          <a:stretch>
            <a:fillRect/>
          </a:stretch>
        </p:blipFill>
        <p:spPr>
          <a:xfrm>
            <a:off x="0" y="1177878"/>
            <a:ext cx="12192000" cy="4502244"/>
          </a:xfrm>
          <a:prstGeom prst="rect">
            <a:avLst/>
          </a:prstGeom>
        </p:spPr>
      </p:pic>
    </p:spTree>
    <p:extLst>
      <p:ext uri="{BB962C8B-B14F-4D97-AF65-F5344CB8AC3E}">
        <p14:creationId xmlns:p14="http://schemas.microsoft.com/office/powerpoint/2010/main" val="1599192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26B11D-AC0A-824B-8561-F3E763831814}"/>
              </a:ext>
            </a:extLst>
          </p:cNvPr>
          <p:cNvPicPr>
            <a:picLocks noChangeAspect="1"/>
          </p:cNvPicPr>
          <p:nvPr/>
        </p:nvPicPr>
        <p:blipFill>
          <a:blip r:embed="rId3"/>
          <a:stretch>
            <a:fillRect/>
          </a:stretch>
        </p:blipFill>
        <p:spPr>
          <a:xfrm>
            <a:off x="39248" y="0"/>
            <a:ext cx="12113503" cy="6858000"/>
          </a:xfrm>
          <a:prstGeom prst="rect">
            <a:avLst/>
          </a:prstGeom>
        </p:spPr>
      </p:pic>
    </p:spTree>
    <p:extLst>
      <p:ext uri="{BB962C8B-B14F-4D97-AF65-F5344CB8AC3E}">
        <p14:creationId xmlns:p14="http://schemas.microsoft.com/office/powerpoint/2010/main" val="1416418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6215000" y="1514475"/>
            <a:ext cx="5286437" cy="4600575"/>
          </a:xfrm>
        </p:spPr>
        <p:txBody>
          <a:bodyPr wrap="square" anchor="t">
            <a:normAutofit/>
          </a:bodyPr>
          <a:lstStyle/>
          <a:p>
            <a:pPr>
              <a:spcBef>
                <a:spcPct val="50000"/>
              </a:spcBef>
              <a:buClr>
                <a:schemeClr val="bg2"/>
              </a:buClr>
              <a:buSzPct val="52000"/>
              <a:buFont typeface="Wingdings" pitchFamily="2" charset="2"/>
              <a:buChar char="v"/>
            </a:pPr>
            <a:r>
              <a:rPr lang="en-US" b="1" dirty="0"/>
              <a:t>Think of sandwich. But a weird sandwich where you can ask questions about each individual ingredient and the relationships between the different ingredients.</a:t>
            </a:r>
          </a:p>
          <a:p>
            <a:pPr>
              <a:spcBef>
                <a:spcPct val="50000"/>
              </a:spcBef>
              <a:buClr>
                <a:schemeClr val="bg2"/>
              </a:buClr>
              <a:buSzPct val="52000"/>
              <a:buFont typeface="Wingdings" pitchFamily="2" charset="2"/>
              <a:buChar char="v"/>
            </a:pPr>
            <a:r>
              <a:rPr lang="en-US" b="1" dirty="0"/>
              <a:t>What % of tomato overlaps cheese?</a:t>
            </a:r>
          </a:p>
          <a:p>
            <a:pPr>
              <a:spcBef>
                <a:spcPct val="50000"/>
              </a:spcBef>
              <a:buClr>
                <a:schemeClr val="bg2"/>
              </a:buClr>
              <a:buSzPct val="52000"/>
              <a:buFont typeface="Wingdings" pitchFamily="2" charset="2"/>
              <a:buChar char="v"/>
            </a:pPr>
            <a:r>
              <a:rPr lang="en-US" b="1" dirty="0"/>
              <a:t>How many pieces of carrot are touching how many pieces of onion?</a:t>
            </a:r>
          </a:p>
          <a:p>
            <a:pPr>
              <a:spcBef>
                <a:spcPct val="50000"/>
              </a:spcBef>
              <a:buClr>
                <a:schemeClr val="bg2"/>
              </a:buClr>
              <a:buSzPct val="52000"/>
              <a:buFont typeface="Wingdings" pitchFamily="2" charset="2"/>
              <a:buChar char="v"/>
            </a:pPr>
            <a:r>
              <a:rPr lang="en-US" b="1" dirty="0"/>
              <a:t>What’s the total area of lettuce?</a:t>
            </a:r>
          </a:p>
          <a:p>
            <a:pPr>
              <a:spcBef>
                <a:spcPct val="50000"/>
              </a:spcBef>
              <a:buClr>
                <a:schemeClr val="bg2"/>
              </a:buClr>
              <a:buSzPct val="52000"/>
              <a:buFont typeface="Wingdings" pitchFamily="2" charset="2"/>
              <a:buChar char="v"/>
            </a:pPr>
            <a:r>
              <a:rPr lang="en-US" b="1" dirty="0"/>
              <a:t>How recently was each cucumber slice cut?</a:t>
            </a:r>
          </a:p>
        </p:txBody>
      </p:sp>
      <p:pic>
        <p:nvPicPr>
          <p:cNvPr id="6146" name="Picture 2" descr="Easy Healthy Salad Sandwich - Simply Delicious">
            <a:extLst>
              <a:ext uri="{FF2B5EF4-FFF2-40B4-BE49-F238E27FC236}">
                <a16:creationId xmlns:a16="http://schemas.microsoft.com/office/drawing/2014/main" id="{D7CE021E-6974-D54A-8F73-59164DA040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2000" y="1357333"/>
            <a:ext cx="5008800" cy="5008800"/>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567691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EEA4-3E68-8349-A144-D36F22FB668B}"/>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Feminist Principles</a:t>
            </a:r>
          </a:p>
        </p:txBody>
      </p:sp>
      <p:sp>
        <p:nvSpPr>
          <p:cNvPr id="4" name="Text Placeholder 3">
            <a:extLst>
              <a:ext uri="{FF2B5EF4-FFF2-40B4-BE49-F238E27FC236}">
                <a16:creationId xmlns:a16="http://schemas.microsoft.com/office/drawing/2014/main" id="{23F850D8-7A31-8D45-9278-4468441BBF1D}"/>
              </a:ext>
            </a:extLst>
          </p:cNvPr>
          <p:cNvSpPr>
            <a:spLocks noGrp="1"/>
          </p:cNvSpPr>
          <p:nvPr>
            <p:ph type="body" idx="1"/>
          </p:nvPr>
        </p:nvSpPr>
        <p:spPr>
          <a:xfrm>
            <a:off x="5674684" y="1527516"/>
            <a:ext cx="5933886" cy="4668433"/>
          </a:xfrm>
        </p:spPr>
        <p:txBody>
          <a:bodyPr wrap="square" anchor="t">
            <a:normAutofit fontScale="25000" lnSpcReduction="20000"/>
          </a:bodyPr>
          <a:lstStyle/>
          <a:p>
            <a:pPr marL="342900" indent="-342900">
              <a:spcAft>
                <a:spcPts val="600"/>
              </a:spcAft>
            </a:pPr>
            <a:r>
              <a:rPr lang="en-US" sz="6400" dirty="0"/>
              <a:t>Power</a:t>
            </a:r>
          </a:p>
          <a:p>
            <a:pPr marL="952485" lvl="1" indent="-342900">
              <a:spcAft>
                <a:spcPts val="600"/>
              </a:spcAft>
            </a:pPr>
            <a:r>
              <a:rPr lang="en-US" sz="6400" dirty="0"/>
              <a:t>Examine power and Challenge power</a:t>
            </a:r>
          </a:p>
          <a:p>
            <a:pPr marL="342900" indent="-342900">
              <a:spcAft>
                <a:spcPts val="600"/>
              </a:spcAft>
            </a:pPr>
            <a:r>
              <a:rPr lang="en-US" sz="6400" dirty="0"/>
              <a:t>Context and Situated Knowledge</a:t>
            </a:r>
          </a:p>
          <a:p>
            <a:pPr marL="952485" lvl="1" indent="-342900">
              <a:spcAft>
                <a:spcPts val="600"/>
              </a:spcAft>
            </a:pPr>
            <a:r>
              <a:rPr lang="en-US" sz="6400" dirty="0"/>
              <a:t>No data is neutral or objective, rather products of unequal social relations</a:t>
            </a:r>
          </a:p>
          <a:p>
            <a:pPr marL="342900" indent="-342900">
              <a:spcAft>
                <a:spcPts val="600"/>
              </a:spcAft>
            </a:pPr>
            <a:r>
              <a:rPr lang="en-US" sz="6400" dirty="0"/>
              <a:t>Pluralism</a:t>
            </a:r>
          </a:p>
          <a:p>
            <a:pPr marL="952485" lvl="1" indent="-342900">
              <a:spcAft>
                <a:spcPts val="600"/>
              </a:spcAft>
            </a:pPr>
            <a:r>
              <a:rPr lang="en-US" sz="6400" dirty="0"/>
              <a:t>The most complete knowledge come from synthesizing voices</a:t>
            </a:r>
          </a:p>
          <a:p>
            <a:pPr marL="342900" indent="-342900">
              <a:spcAft>
                <a:spcPts val="600"/>
              </a:spcAft>
            </a:pPr>
            <a:r>
              <a:rPr lang="en-US" sz="6400" dirty="0"/>
              <a:t>Emotion and Embodiment</a:t>
            </a:r>
          </a:p>
          <a:p>
            <a:pPr marL="952485" lvl="1" indent="-342900">
              <a:spcAft>
                <a:spcPts val="600"/>
              </a:spcAft>
            </a:pPr>
            <a:r>
              <a:rPr lang="en-US" sz="6400" dirty="0"/>
              <a:t>Value the knowledge that comes from people as living feeling bodies in the world</a:t>
            </a:r>
          </a:p>
          <a:p>
            <a:pPr marL="342900" indent="-342900">
              <a:spcAft>
                <a:spcPts val="600"/>
              </a:spcAft>
            </a:pPr>
            <a:r>
              <a:rPr lang="en-US" sz="6400" dirty="0"/>
              <a:t>Binaries and Hierarchies</a:t>
            </a:r>
          </a:p>
          <a:p>
            <a:pPr marL="952485" lvl="1" indent="-342900">
              <a:spcAft>
                <a:spcPts val="600"/>
              </a:spcAft>
            </a:pPr>
            <a:r>
              <a:rPr lang="en-US" sz="6400" dirty="0"/>
              <a:t>Challenge the gender binary and binary systems of counting and classification</a:t>
            </a:r>
          </a:p>
          <a:p>
            <a:pPr marL="342900" indent="-342900">
              <a:spcAft>
                <a:spcPts val="600"/>
              </a:spcAft>
            </a:pPr>
            <a:r>
              <a:rPr lang="en-US" sz="6400" dirty="0"/>
              <a:t>Labor and Reflexivity</a:t>
            </a:r>
          </a:p>
          <a:p>
            <a:pPr marL="952485" lvl="1" indent="-342900">
              <a:spcAft>
                <a:spcPts val="600"/>
              </a:spcAft>
            </a:pPr>
            <a:r>
              <a:rPr lang="en-US" sz="6400" dirty="0"/>
              <a:t>Make labor visible and be clear as to who is laboring</a:t>
            </a:r>
          </a:p>
          <a:p>
            <a:pPr marL="342900" indent="-342900">
              <a:spcAft>
                <a:spcPts val="600"/>
              </a:spcAft>
              <a:buFont typeface="+mj-lt"/>
              <a:buAutoNum type="arabicPeriod"/>
            </a:pPr>
            <a:endParaRPr lang="en-US" dirty="0"/>
          </a:p>
        </p:txBody>
      </p:sp>
      <p:pic>
        <p:nvPicPr>
          <p:cNvPr id="1026" name="Picture 2" descr="Community banner">
            <a:extLst>
              <a:ext uri="{FF2B5EF4-FFF2-40B4-BE49-F238E27FC236}">
                <a16:creationId xmlns:a16="http://schemas.microsoft.com/office/drawing/2014/main" id="{2C232C92-40F6-3E41-A253-D35AA6479737}"/>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tretch/>
        </p:blipFill>
        <p:spPr bwMode="auto">
          <a:xfrm>
            <a:off x="1123745" y="1357333"/>
            <a:ext cx="4445310" cy="5008800"/>
          </a:xfrm>
          <a:prstGeom prst="rect">
            <a:avLst/>
          </a:prstGeom>
          <a:solidFill>
            <a:srgbClr val="FFFFFF"/>
          </a:solidFill>
        </p:spPr>
      </p:pic>
    </p:spTree>
    <p:extLst>
      <p:ext uri="{BB962C8B-B14F-4D97-AF65-F5344CB8AC3E}">
        <p14:creationId xmlns:p14="http://schemas.microsoft.com/office/powerpoint/2010/main" val="2335787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EEA4-3E68-8349-A144-D36F22FB668B}"/>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Feminist Principles</a:t>
            </a:r>
          </a:p>
        </p:txBody>
      </p:sp>
      <p:sp>
        <p:nvSpPr>
          <p:cNvPr id="4" name="Text Placeholder 3">
            <a:extLst>
              <a:ext uri="{FF2B5EF4-FFF2-40B4-BE49-F238E27FC236}">
                <a16:creationId xmlns:a16="http://schemas.microsoft.com/office/drawing/2014/main" id="{23F850D8-7A31-8D45-9278-4468441BBF1D}"/>
              </a:ext>
            </a:extLst>
          </p:cNvPr>
          <p:cNvSpPr>
            <a:spLocks noGrp="1"/>
          </p:cNvSpPr>
          <p:nvPr>
            <p:ph type="body" idx="1"/>
          </p:nvPr>
        </p:nvSpPr>
        <p:spPr>
          <a:xfrm>
            <a:off x="6651733" y="1697700"/>
            <a:ext cx="4586800" cy="4168400"/>
          </a:xfrm>
        </p:spPr>
        <p:txBody>
          <a:bodyPr wrap="square" anchor="t">
            <a:normAutofit/>
          </a:bodyPr>
          <a:lstStyle/>
          <a:p>
            <a:pPr marL="342900" indent="-342900">
              <a:spcAft>
                <a:spcPts val="600"/>
              </a:spcAft>
            </a:pPr>
            <a:r>
              <a:rPr lang="en-US" b="1" dirty="0"/>
              <a:t>Power</a:t>
            </a:r>
          </a:p>
          <a:p>
            <a:pPr marL="342900" indent="-342900">
              <a:spcAft>
                <a:spcPts val="600"/>
              </a:spcAft>
            </a:pPr>
            <a:r>
              <a:rPr lang="en-US" b="1" dirty="0"/>
              <a:t>Context and Situated Knowledge</a:t>
            </a:r>
          </a:p>
          <a:p>
            <a:pPr marL="342900" indent="-342900">
              <a:spcAft>
                <a:spcPts val="600"/>
              </a:spcAft>
            </a:pPr>
            <a:r>
              <a:rPr lang="en-US" dirty="0"/>
              <a:t>Pluralism</a:t>
            </a:r>
          </a:p>
          <a:p>
            <a:pPr marL="342900" indent="-342900">
              <a:spcAft>
                <a:spcPts val="600"/>
              </a:spcAft>
            </a:pPr>
            <a:r>
              <a:rPr lang="en-US" dirty="0"/>
              <a:t>Uncertainty</a:t>
            </a:r>
          </a:p>
          <a:p>
            <a:pPr marL="342900" indent="-342900">
              <a:spcAft>
                <a:spcPts val="600"/>
              </a:spcAft>
            </a:pPr>
            <a:r>
              <a:rPr lang="en-US" b="1" dirty="0"/>
              <a:t>Emotion and Embodiment</a:t>
            </a:r>
          </a:p>
          <a:p>
            <a:pPr marL="342900" indent="-342900">
              <a:spcAft>
                <a:spcPts val="600"/>
              </a:spcAft>
            </a:pPr>
            <a:r>
              <a:rPr lang="en-US" dirty="0"/>
              <a:t>Binaries and Hierarchies</a:t>
            </a:r>
          </a:p>
          <a:p>
            <a:pPr marL="342900" indent="-342900">
              <a:spcAft>
                <a:spcPts val="600"/>
              </a:spcAft>
            </a:pPr>
            <a:r>
              <a:rPr lang="en-US" dirty="0"/>
              <a:t>Labor and Reflexivity</a:t>
            </a:r>
          </a:p>
          <a:p>
            <a:pPr marL="342900" indent="-342900">
              <a:spcAft>
                <a:spcPts val="600"/>
              </a:spcAft>
              <a:buFont typeface="+mj-lt"/>
              <a:buAutoNum type="arabicPeriod"/>
            </a:pPr>
            <a:endParaRPr lang="en-US" dirty="0"/>
          </a:p>
        </p:txBody>
      </p:sp>
      <p:pic>
        <p:nvPicPr>
          <p:cNvPr id="1026" name="Picture 2" descr="Community banner">
            <a:extLst>
              <a:ext uri="{FF2B5EF4-FFF2-40B4-BE49-F238E27FC236}">
                <a16:creationId xmlns:a16="http://schemas.microsoft.com/office/drawing/2014/main" id="{2C232C92-40F6-3E41-A253-D35AA6479737}"/>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tretch/>
        </p:blipFill>
        <p:spPr bwMode="auto">
          <a:xfrm>
            <a:off x="1123745" y="1357333"/>
            <a:ext cx="4445310" cy="5008800"/>
          </a:xfrm>
          <a:prstGeom prst="rect">
            <a:avLst/>
          </a:prstGeom>
          <a:solidFill>
            <a:srgbClr val="FFFFFF"/>
          </a:solidFill>
        </p:spPr>
      </p:pic>
    </p:spTree>
    <p:extLst>
      <p:ext uri="{BB962C8B-B14F-4D97-AF65-F5344CB8AC3E}">
        <p14:creationId xmlns:p14="http://schemas.microsoft.com/office/powerpoint/2010/main" val="2845430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6E093A60-7A26-8D4F-B2E9-5C3F8E4925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53571" y="1373652"/>
            <a:ext cx="3775219" cy="48245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3919D6-8793-384E-B7DC-33A18E7C06FA}"/>
              </a:ext>
            </a:extLst>
          </p:cNvPr>
          <p:cNvSpPr>
            <a:spLocks noGrp="1"/>
          </p:cNvSpPr>
          <p:nvPr>
            <p:ph type="title"/>
          </p:nvPr>
        </p:nvSpPr>
        <p:spPr/>
        <p:txBody>
          <a:bodyPr/>
          <a:lstStyle/>
          <a:p>
            <a:r>
              <a:rPr lang="en-US" dirty="0">
                <a:highlight>
                  <a:srgbClr val="FFFF00"/>
                </a:highlight>
              </a:rPr>
              <a:t>Power</a:t>
            </a:r>
          </a:p>
        </p:txBody>
      </p:sp>
      <p:pic>
        <p:nvPicPr>
          <p:cNvPr id="4098" name="Picture 2" descr="Philadelphia Crime Map">
            <a:extLst>
              <a:ext uri="{FF2B5EF4-FFF2-40B4-BE49-F238E27FC236}">
                <a16:creationId xmlns:a16="http://schemas.microsoft.com/office/drawing/2014/main" id="{F941242C-35B5-2E4B-AB38-59AF7E1030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0033"/>
          <a:stretch/>
        </p:blipFill>
        <p:spPr bwMode="auto">
          <a:xfrm>
            <a:off x="1456862" y="1373652"/>
            <a:ext cx="4226307" cy="4697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89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578226-1D6B-864F-9371-4C35E4D0782E}"/>
              </a:ext>
            </a:extLst>
          </p:cNvPr>
          <p:cNvSpPr txBox="1"/>
          <p:nvPr/>
        </p:nvSpPr>
        <p:spPr>
          <a:xfrm>
            <a:off x="528970" y="6051330"/>
            <a:ext cx="6097772" cy="369332"/>
          </a:xfrm>
          <a:prstGeom prst="rect">
            <a:avLst/>
          </a:prstGeom>
          <a:noFill/>
        </p:spPr>
        <p:txBody>
          <a:bodyPr wrap="square">
            <a:spAutoFit/>
          </a:bodyPr>
          <a:lstStyle/>
          <a:p>
            <a:r>
              <a:rPr lang="en-US" dirty="0"/>
              <a:t>https://</a:t>
            </a:r>
            <a:r>
              <a:rPr lang="en-US" dirty="0" err="1"/>
              <a:t>milliondollarhoods.pre.ss.ucla.edu</a:t>
            </a:r>
            <a:r>
              <a:rPr lang="en-US" dirty="0"/>
              <a:t>/test-iframe-2/</a:t>
            </a:r>
          </a:p>
        </p:txBody>
      </p:sp>
      <p:pic>
        <p:nvPicPr>
          <p:cNvPr id="7" name="Picture 6" descr="A screenshot of a map&#10;&#10;Description automatically generated">
            <a:extLst>
              <a:ext uri="{FF2B5EF4-FFF2-40B4-BE49-F238E27FC236}">
                <a16:creationId xmlns:a16="http://schemas.microsoft.com/office/drawing/2014/main" id="{6FDE949B-2C72-6A44-A91F-89C7A33A12E2}"/>
              </a:ext>
            </a:extLst>
          </p:cNvPr>
          <p:cNvPicPr>
            <a:picLocks noChangeAspect="1"/>
          </p:cNvPicPr>
          <p:nvPr/>
        </p:nvPicPr>
        <p:blipFill>
          <a:blip r:embed="rId2"/>
          <a:stretch>
            <a:fillRect/>
          </a:stretch>
        </p:blipFill>
        <p:spPr>
          <a:xfrm>
            <a:off x="0" y="108337"/>
            <a:ext cx="12192000" cy="5619675"/>
          </a:xfrm>
          <a:prstGeom prst="rect">
            <a:avLst/>
          </a:prstGeom>
        </p:spPr>
      </p:pic>
    </p:spTree>
    <p:extLst>
      <p:ext uri="{BB962C8B-B14F-4D97-AF65-F5344CB8AC3E}">
        <p14:creationId xmlns:p14="http://schemas.microsoft.com/office/powerpoint/2010/main" val="1330592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34DA6D-53AB-E24B-B270-BD3DCA028ACD}"/>
              </a:ext>
            </a:extLst>
          </p:cNvPr>
          <p:cNvSpPr>
            <a:spLocks noGrp="1"/>
          </p:cNvSpPr>
          <p:nvPr>
            <p:ph type="title"/>
          </p:nvPr>
        </p:nvSpPr>
        <p:spPr/>
        <p:txBody>
          <a:bodyPr/>
          <a:lstStyle/>
          <a:p>
            <a:r>
              <a:rPr lang="en-US" dirty="0">
                <a:highlight>
                  <a:srgbClr val="FFFF00"/>
                </a:highlight>
              </a:rPr>
              <a:t>Power</a:t>
            </a:r>
          </a:p>
        </p:txBody>
      </p:sp>
      <p:sp>
        <p:nvSpPr>
          <p:cNvPr id="6" name="TextBox 5">
            <a:extLst>
              <a:ext uri="{FF2B5EF4-FFF2-40B4-BE49-F238E27FC236}">
                <a16:creationId xmlns:a16="http://schemas.microsoft.com/office/drawing/2014/main" id="{E2679E0D-45F4-0744-A677-F35952C7082C}"/>
              </a:ext>
            </a:extLst>
          </p:cNvPr>
          <p:cNvSpPr txBox="1"/>
          <p:nvPr/>
        </p:nvSpPr>
        <p:spPr>
          <a:xfrm>
            <a:off x="796018" y="1985155"/>
            <a:ext cx="9882868" cy="4401205"/>
          </a:xfrm>
          <a:prstGeom prst="rect">
            <a:avLst/>
          </a:prstGeom>
          <a:noFill/>
        </p:spPr>
        <p:txBody>
          <a:bodyPr wrap="square" anchor="t">
            <a:spAutoFit/>
          </a:bodyPr>
          <a:lstStyle/>
          <a:p>
            <a:pPr lvl="4"/>
            <a:r>
              <a:rPr lang="en-US" sz="2000" dirty="0">
                <a:latin typeface="+mj-lt"/>
              </a:rPr>
              <a:t>Examine Power</a:t>
            </a:r>
          </a:p>
          <a:p>
            <a:pPr marL="342900" lvl="4" indent="-342900">
              <a:buFont typeface="Arial" panose="020B0604020202020204" pitchFamily="34" charset="0"/>
              <a:buChar char="•"/>
            </a:pPr>
            <a:endParaRPr lang="en-US" sz="2000" dirty="0">
              <a:latin typeface="+mj-lt"/>
            </a:endParaRPr>
          </a:p>
          <a:p>
            <a:pPr marL="342900" lvl="4" indent="-342900">
              <a:buFont typeface="Arial" panose="020B0604020202020204" pitchFamily="34" charset="0"/>
              <a:buChar char="•"/>
            </a:pPr>
            <a:endParaRPr lang="en-US" sz="2000" dirty="0">
              <a:latin typeface="+mj-lt"/>
            </a:endParaRPr>
          </a:p>
          <a:p>
            <a:pPr marL="342900" lvl="4" indent="-342900">
              <a:buFont typeface="Arial" panose="020B0604020202020204" pitchFamily="34" charset="0"/>
              <a:buChar char="•"/>
            </a:pPr>
            <a:r>
              <a:rPr lang="en-US" sz="2000" dirty="0">
                <a:latin typeface="+mj-lt"/>
              </a:rPr>
              <a:t>Revealing biases and limitations of existing datasets, considering who created the data and for what purpose</a:t>
            </a:r>
          </a:p>
          <a:p>
            <a:pPr marL="342900" lvl="1" indent="-342900">
              <a:buFont typeface="Arial" panose="020B0604020202020204" pitchFamily="34" charset="0"/>
              <a:buChar char="•"/>
            </a:pPr>
            <a:r>
              <a:rPr lang="en-US" sz="2000" dirty="0">
                <a:latin typeface="+mj-lt"/>
              </a:rPr>
              <a:t>Avoiding an uncritical reliance on data brokers and digital mapping platforms</a:t>
            </a:r>
          </a:p>
          <a:p>
            <a:pPr marL="342900" lvl="1" indent="-342900">
              <a:buFont typeface="Arial" panose="020B0604020202020204" pitchFamily="34" charset="0"/>
              <a:buChar char="•"/>
            </a:pPr>
            <a:endParaRPr lang="en-US" sz="2000" dirty="0">
              <a:latin typeface="+mj-lt"/>
            </a:endParaRPr>
          </a:p>
          <a:p>
            <a:pPr marL="342900" lvl="1" indent="-342900">
              <a:buFont typeface="Arial" panose="020B0604020202020204" pitchFamily="34" charset="0"/>
              <a:buChar char="•"/>
            </a:pPr>
            <a:r>
              <a:rPr lang="en-US" sz="2000" dirty="0">
                <a:latin typeface="+mj-lt"/>
              </a:rPr>
              <a:t>Contest</a:t>
            </a:r>
          </a:p>
          <a:p>
            <a:pPr marL="342900" lvl="1" indent="-342900">
              <a:buFont typeface="Arial" panose="020B0604020202020204" pitchFamily="34" charset="0"/>
              <a:buChar char="•"/>
            </a:pPr>
            <a:endParaRPr lang="en-US" sz="2000" dirty="0">
              <a:latin typeface="+mj-lt"/>
            </a:endParaRPr>
          </a:p>
          <a:p>
            <a:pPr marL="342900" lvl="2" indent="-342900">
              <a:buFont typeface="Arial" panose="020B0604020202020204" pitchFamily="34" charset="0"/>
              <a:buChar char="•"/>
            </a:pPr>
            <a:endParaRPr lang="en-US" sz="2000" dirty="0">
              <a:latin typeface="+mj-lt"/>
            </a:endParaRPr>
          </a:p>
          <a:p>
            <a:pPr marL="342900" lvl="1" indent="-342900">
              <a:buFont typeface="Arial" panose="020B0604020202020204" pitchFamily="34" charset="0"/>
              <a:buChar char="•"/>
            </a:pPr>
            <a:endParaRPr lang="en-US" sz="2000" dirty="0">
              <a:latin typeface="+mj-lt"/>
            </a:endParaRPr>
          </a:p>
          <a:p>
            <a:pPr marL="342900" lvl="1" indent="-342900">
              <a:buFont typeface="Arial" panose="020B0604020202020204" pitchFamily="34" charset="0"/>
              <a:buChar char="•"/>
            </a:pPr>
            <a:endParaRPr lang="en-US" sz="2000" dirty="0">
              <a:latin typeface="+mj-lt"/>
            </a:endParaRPr>
          </a:p>
          <a:p>
            <a:pPr marL="342900" lvl="1" indent="-342900">
              <a:buFont typeface="Arial" panose="020B0604020202020204" pitchFamily="34" charset="0"/>
              <a:buChar char="•"/>
            </a:pPr>
            <a:endParaRPr lang="en-US" sz="2000" dirty="0"/>
          </a:p>
          <a:p>
            <a:pPr marL="342900" lvl="1"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85352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A153-8EAE-76B1-EA63-9A8DD7CE567B}"/>
              </a:ext>
            </a:extLst>
          </p:cNvPr>
          <p:cNvSpPr>
            <a:spLocks noGrp="1"/>
          </p:cNvSpPr>
          <p:nvPr>
            <p:ph type="title"/>
          </p:nvPr>
        </p:nvSpPr>
        <p:spPr/>
        <p:txBody>
          <a:bodyPr/>
          <a:lstStyle/>
          <a:p>
            <a:r>
              <a:rPr lang="en-US" dirty="0">
                <a:highlight>
                  <a:srgbClr val="FFFF00"/>
                </a:highlight>
                <a:ea typeface="Calibri Light"/>
                <a:cs typeface="Calibri Light"/>
              </a:rPr>
              <a:t>Counter-mapping</a:t>
            </a:r>
            <a:endParaRPr lang="en-US" dirty="0">
              <a:highlight>
                <a:srgbClr val="FFFF00"/>
              </a:highlight>
            </a:endParaRPr>
          </a:p>
        </p:txBody>
      </p:sp>
      <p:sp>
        <p:nvSpPr>
          <p:cNvPr id="3" name="Content Placeholder 2">
            <a:extLst>
              <a:ext uri="{FF2B5EF4-FFF2-40B4-BE49-F238E27FC236}">
                <a16:creationId xmlns:a16="http://schemas.microsoft.com/office/drawing/2014/main" id="{EF7F18BA-63AE-D1D3-7B4C-EE024A976A18}"/>
              </a:ext>
            </a:extLst>
          </p:cNvPr>
          <p:cNvSpPr>
            <a:spLocks noGrp="1"/>
          </p:cNvSpPr>
          <p:nvPr>
            <p:ph type="body" idx="1"/>
          </p:nvPr>
        </p:nvSpPr>
        <p:spPr>
          <a:xfrm>
            <a:off x="632544" y="1407699"/>
            <a:ext cx="4586800" cy="4077200"/>
          </a:xfrm>
        </p:spPr>
        <p:txBody>
          <a:bodyPr vert="horz" lIns="91440" tIns="45720" rIns="91440" bIns="45720" rtlCol="0" anchor="t">
            <a:normAutofit/>
          </a:bodyPr>
          <a:lstStyle/>
          <a:p>
            <a:pPr marL="0" indent="0">
              <a:buNone/>
            </a:pPr>
            <a:r>
              <a:rPr lang="en-US" sz="2000" b="1" dirty="0">
                <a:ea typeface="+mn-lt"/>
                <a:cs typeface="+mn-lt"/>
              </a:rPr>
              <a:t>Counter-mapping</a:t>
            </a:r>
            <a:r>
              <a:rPr lang="en-US" sz="2000" dirty="0">
                <a:ea typeface="+mn-lt"/>
                <a:cs typeface="+mn-lt"/>
              </a:rPr>
              <a:t>: Mapping practices that set out to question, trouble, or contest dominant power relations in society through the act of mapping and/or the maps produced.</a:t>
            </a:r>
            <a:endParaRPr lang="en-US" sz="2000" dirty="0"/>
          </a:p>
          <a:p>
            <a:endParaRPr lang="en-US" dirty="0">
              <a:ea typeface="Calibri"/>
              <a:cs typeface="Calibri"/>
            </a:endParaRPr>
          </a:p>
        </p:txBody>
      </p:sp>
      <p:sp>
        <p:nvSpPr>
          <p:cNvPr id="4" name="Picture Placeholder 3">
            <a:extLst>
              <a:ext uri="{FF2B5EF4-FFF2-40B4-BE49-F238E27FC236}">
                <a16:creationId xmlns:a16="http://schemas.microsoft.com/office/drawing/2014/main" id="{0882CF3A-89DF-CA42-8E6D-7A8E664FDF35}"/>
              </a:ext>
            </a:extLst>
          </p:cNvPr>
          <p:cNvSpPr>
            <a:spLocks noGrp="1"/>
          </p:cNvSpPr>
          <p:nvPr>
            <p:ph type="pic" idx="2"/>
          </p:nvPr>
        </p:nvSpPr>
        <p:spPr/>
      </p:sp>
      <p:sp>
        <p:nvSpPr>
          <p:cNvPr id="12" name="TextBox 11">
            <a:extLst>
              <a:ext uri="{FF2B5EF4-FFF2-40B4-BE49-F238E27FC236}">
                <a16:creationId xmlns:a16="http://schemas.microsoft.com/office/drawing/2014/main" id="{43658FE8-0799-55A0-B037-270ABECAD971}"/>
              </a:ext>
            </a:extLst>
          </p:cNvPr>
          <p:cNvSpPr txBox="1"/>
          <p:nvPr/>
        </p:nvSpPr>
        <p:spPr>
          <a:xfrm>
            <a:off x="632544" y="3075955"/>
            <a:ext cx="276676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Whose views, experiences, understandings, expressions, values, sensibilities, </a:t>
            </a:r>
            <a:r>
              <a:rPr lang="en-US" sz="2400" dirty="0" err="1">
                <a:ea typeface="+mn-lt"/>
                <a:cs typeface="+mn-lt"/>
              </a:rPr>
              <a:t>etc</a:t>
            </a:r>
            <a:r>
              <a:rPr lang="en-US" sz="2400" dirty="0">
                <a:ea typeface="+mn-lt"/>
                <a:cs typeface="+mn-lt"/>
              </a:rPr>
              <a:t> are represented?</a:t>
            </a:r>
            <a:endParaRPr lang="en-US" sz="2400" dirty="0">
              <a:cs typeface="Calibri"/>
            </a:endParaRPr>
          </a:p>
        </p:txBody>
      </p:sp>
      <p:pic>
        <p:nvPicPr>
          <p:cNvPr id="6" name="Picture 5">
            <a:extLst>
              <a:ext uri="{FF2B5EF4-FFF2-40B4-BE49-F238E27FC236}">
                <a16:creationId xmlns:a16="http://schemas.microsoft.com/office/drawing/2014/main" id="{A7D591A5-D09B-664B-857F-7555EE0F4CD5}"/>
              </a:ext>
            </a:extLst>
          </p:cNvPr>
          <p:cNvPicPr>
            <a:picLocks noChangeAspect="1"/>
          </p:cNvPicPr>
          <p:nvPr/>
        </p:nvPicPr>
        <p:blipFill rotWithShape="1">
          <a:blip r:embed="rId2"/>
          <a:srcRect l="23810"/>
          <a:stretch/>
        </p:blipFill>
        <p:spPr>
          <a:xfrm>
            <a:off x="6111205" y="1840168"/>
            <a:ext cx="5463456" cy="4065197"/>
          </a:xfrm>
          <a:prstGeom prst="rect">
            <a:avLst/>
          </a:prstGeom>
        </p:spPr>
      </p:pic>
    </p:spTree>
    <p:extLst>
      <p:ext uri="{BB962C8B-B14F-4D97-AF65-F5344CB8AC3E}">
        <p14:creationId xmlns:p14="http://schemas.microsoft.com/office/powerpoint/2010/main" val="652900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4C0AC6-2C10-784D-B93C-210807DFEDF5}"/>
              </a:ext>
            </a:extLst>
          </p:cNvPr>
          <p:cNvSpPr txBox="1"/>
          <p:nvPr/>
        </p:nvSpPr>
        <p:spPr>
          <a:xfrm>
            <a:off x="306729" y="6548901"/>
            <a:ext cx="6099858" cy="307777"/>
          </a:xfrm>
          <a:prstGeom prst="rect">
            <a:avLst/>
          </a:prstGeom>
          <a:noFill/>
        </p:spPr>
        <p:txBody>
          <a:bodyPr wrap="square">
            <a:spAutoFit/>
          </a:bodyPr>
          <a:lstStyle/>
          <a:p>
            <a:r>
              <a:rPr lang="en-US" dirty="0"/>
              <a:t>https://native-</a:t>
            </a:r>
            <a:r>
              <a:rPr lang="en-US" dirty="0" err="1"/>
              <a:t>land.ca</a:t>
            </a:r>
            <a:r>
              <a:rPr lang="en-US" dirty="0"/>
              <a:t>/</a:t>
            </a:r>
          </a:p>
        </p:txBody>
      </p:sp>
      <p:pic>
        <p:nvPicPr>
          <p:cNvPr id="5" name="Picture 4">
            <a:extLst>
              <a:ext uri="{FF2B5EF4-FFF2-40B4-BE49-F238E27FC236}">
                <a16:creationId xmlns:a16="http://schemas.microsoft.com/office/drawing/2014/main" id="{12C09A1C-9415-3F40-8C29-188612D63B56}"/>
              </a:ext>
            </a:extLst>
          </p:cNvPr>
          <p:cNvPicPr>
            <a:picLocks noChangeAspect="1"/>
          </p:cNvPicPr>
          <p:nvPr/>
        </p:nvPicPr>
        <p:blipFill>
          <a:blip r:embed="rId2"/>
          <a:stretch>
            <a:fillRect/>
          </a:stretch>
        </p:blipFill>
        <p:spPr>
          <a:xfrm>
            <a:off x="591455" y="215180"/>
            <a:ext cx="11009090" cy="6241124"/>
          </a:xfrm>
          <a:prstGeom prst="rect">
            <a:avLst/>
          </a:prstGeom>
        </p:spPr>
      </p:pic>
    </p:spTree>
    <p:extLst>
      <p:ext uri="{BB962C8B-B14F-4D97-AF65-F5344CB8AC3E}">
        <p14:creationId xmlns:p14="http://schemas.microsoft.com/office/powerpoint/2010/main" val="2593708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00CA3C9-2499-D94F-BE2A-8B9C6D8A23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9066" y="68263"/>
            <a:ext cx="9113867" cy="6721475"/>
          </a:xfrm>
          <a:prstGeom prst="rect">
            <a:avLst/>
          </a:prstGeom>
          <a:solidFill>
            <a:srgbClr val="FFFFFF"/>
          </a:solidFill>
        </p:spPr>
      </p:pic>
    </p:spTree>
    <p:extLst>
      <p:ext uri="{BB962C8B-B14F-4D97-AF65-F5344CB8AC3E}">
        <p14:creationId xmlns:p14="http://schemas.microsoft.com/office/powerpoint/2010/main" val="2002033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45CAC-4D7E-D341-A93D-8BBC2851DC89}"/>
              </a:ext>
            </a:extLst>
          </p:cNvPr>
          <p:cNvSpPr>
            <a:spLocks noGrp="1"/>
          </p:cNvSpPr>
          <p:nvPr>
            <p:ph type="title"/>
          </p:nvPr>
        </p:nvSpPr>
        <p:spPr/>
        <p:txBody>
          <a:bodyPr wrap="square" anchor="t">
            <a:noAutofit/>
          </a:bodyPr>
          <a:lstStyle/>
          <a:p>
            <a:pPr>
              <a:lnSpc>
                <a:spcPct val="90000"/>
              </a:lnSpc>
            </a:pPr>
            <a:r>
              <a:rPr lang="en-US" sz="3600" b="1" dirty="0">
                <a:highlight>
                  <a:srgbClr val="FFFF00"/>
                </a:highlight>
              </a:rPr>
              <a:t>Context and Situated Knowledge</a:t>
            </a:r>
            <a:br>
              <a:rPr lang="en-US" sz="3600" b="1" dirty="0">
                <a:highlight>
                  <a:srgbClr val="FFFF00"/>
                </a:highlight>
              </a:rPr>
            </a:br>
            <a:endParaRPr lang="en-US" sz="3600" dirty="0">
              <a:highlight>
                <a:srgbClr val="FFFF00"/>
              </a:highlight>
            </a:endParaRPr>
          </a:p>
        </p:txBody>
      </p:sp>
      <p:pic>
        <p:nvPicPr>
          <p:cNvPr id="4" name="Picture 3" descr="A screenshot of a map&#10;&#10;Description automatically generated">
            <a:extLst>
              <a:ext uri="{FF2B5EF4-FFF2-40B4-BE49-F238E27FC236}">
                <a16:creationId xmlns:a16="http://schemas.microsoft.com/office/drawing/2014/main" id="{507D171C-4838-704F-97DE-DC3B2EABE186}"/>
              </a:ext>
            </a:extLst>
          </p:cNvPr>
          <p:cNvPicPr>
            <a:picLocks noChangeAspect="1"/>
          </p:cNvPicPr>
          <p:nvPr/>
        </p:nvPicPr>
        <p:blipFill rotWithShape="1">
          <a:blip r:embed="rId2"/>
          <a:srcRect t="998"/>
          <a:stretch/>
        </p:blipFill>
        <p:spPr>
          <a:xfrm>
            <a:off x="681896" y="1522118"/>
            <a:ext cx="10828208" cy="4341653"/>
          </a:xfrm>
          <a:prstGeom prst="rect">
            <a:avLst/>
          </a:prstGeom>
          <a:noFill/>
        </p:spPr>
      </p:pic>
      <p:sp>
        <p:nvSpPr>
          <p:cNvPr id="6" name="TextBox 5">
            <a:extLst>
              <a:ext uri="{FF2B5EF4-FFF2-40B4-BE49-F238E27FC236}">
                <a16:creationId xmlns:a16="http://schemas.microsoft.com/office/drawing/2014/main" id="{22F9656F-5E98-FF41-9B04-295A95CD6AE6}"/>
              </a:ext>
            </a:extLst>
          </p:cNvPr>
          <p:cNvSpPr txBox="1"/>
          <p:nvPr/>
        </p:nvSpPr>
        <p:spPr>
          <a:xfrm>
            <a:off x="681896" y="6014041"/>
            <a:ext cx="6763933" cy="307777"/>
          </a:xfrm>
          <a:prstGeom prst="rect">
            <a:avLst/>
          </a:prstGeom>
          <a:noFill/>
        </p:spPr>
        <p:txBody>
          <a:bodyPr wrap="square">
            <a:spAutoFit/>
          </a:bodyPr>
          <a:lstStyle/>
          <a:p>
            <a:r>
              <a:rPr lang="en-US" dirty="0"/>
              <a:t>https://</a:t>
            </a:r>
            <a:r>
              <a:rPr lang="en-US" dirty="0" err="1"/>
              <a:t>storymaps.arcgis.com</a:t>
            </a:r>
            <a:r>
              <a:rPr lang="en-US" dirty="0"/>
              <a:t>/stories/da680b91fbf8413095643172d4e358c9</a:t>
            </a:r>
          </a:p>
        </p:txBody>
      </p:sp>
    </p:spTree>
    <p:extLst>
      <p:ext uri="{BB962C8B-B14F-4D97-AF65-F5344CB8AC3E}">
        <p14:creationId xmlns:p14="http://schemas.microsoft.com/office/powerpoint/2010/main" val="2361814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9B1E7-9B08-F94F-B0D8-1C9A22ABD86F}"/>
              </a:ext>
            </a:extLst>
          </p:cNvPr>
          <p:cNvSpPr>
            <a:spLocks noGrp="1"/>
          </p:cNvSpPr>
          <p:nvPr>
            <p:ph type="title"/>
          </p:nvPr>
        </p:nvSpPr>
        <p:spPr/>
        <p:txBody>
          <a:bodyPr/>
          <a:lstStyle/>
          <a:p>
            <a:r>
              <a:rPr lang="en-US" sz="3200" b="1" dirty="0">
                <a:highlight>
                  <a:srgbClr val="FFFF00"/>
                </a:highlight>
              </a:rPr>
              <a:t>Context and Situated Knowledge/Qualitative GIS(QGIS)</a:t>
            </a:r>
            <a:br>
              <a:rPr lang="en-US" sz="3200" b="1" dirty="0">
                <a:highlight>
                  <a:srgbClr val="FFFF00"/>
                </a:highlight>
              </a:rPr>
            </a:br>
            <a:endParaRPr lang="en-US" dirty="0"/>
          </a:p>
        </p:txBody>
      </p:sp>
      <p:sp>
        <p:nvSpPr>
          <p:cNvPr id="4" name="TextBox 3">
            <a:extLst>
              <a:ext uri="{FF2B5EF4-FFF2-40B4-BE49-F238E27FC236}">
                <a16:creationId xmlns:a16="http://schemas.microsoft.com/office/drawing/2014/main" id="{64DA9553-F8EB-EC4F-8D40-BA9F88FC7F42}"/>
              </a:ext>
            </a:extLst>
          </p:cNvPr>
          <p:cNvSpPr txBox="1"/>
          <p:nvPr/>
        </p:nvSpPr>
        <p:spPr>
          <a:xfrm>
            <a:off x="580572" y="5920340"/>
            <a:ext cx="6096000" cy="307777"/>
          </a:xfrm>
          <a:prstGeom prst="rect">
            <a:avLst/>
          </a:prstGeom>
          <a:noFill/>
        </p:spPr>
        <p:txBody>
          <a:bodyPr wrap="square">
            <a:spAutoFit/>
          </a:bodyPr>
          <a:lstStyle/>
          <a:p>
            <a:r>
              <a:rPr lang="en-US" dirty="0"/>
              <a:t>http://</a:t>
            </a:r>
            <a:r>
              <a:rPr lang="en-US" dirty="0" err="1"/>
              <a:t>antievictionmappingproject.net</a:t>
            </a:r>
            <a:r>
              <a:rPr lang="en-US" dirty="0"/>
              <a:t>/</a:t>
            </a:r>
            <a:r>
              <a:rPr lang="en-US" dirty="0" err="1"/>
              <a:t>narratives.html</a:t>
            </a:r>
            <a:endParaRPr lang="en-US" dirty="0"/>
          </a:p>
        </p:txBody>
      </p:sp>
      <p:pic>
        <p:nvPicPr>
          <p:cNvPr id="6" name="Picture 5" descr="A screenshot of a computer screen&#10;&#10;Description automatically generated">
            <a:extLst>
              <a:ext uri="{FF2B5EF4-FFF2-40B4-BE49-F238E27FC236}">
                <a16:creationId xmlns:a16="http://schemas.microsoft.com/office/drawing/2014/main" id="{7162B451-48B5-4B44-AE7F-1ECE0EB67BD5}"/>
              </a:ext>
            </a:extLst>
          </p:cNvPr>
          <p:cNvPicPr>
            <a:picLocks noChangeAspect="1"/>
          </p:cNvPicPr>
          <p:nvPr/>
        </p:nvPicPr>
        <p:blipFill>
          <a:blip r:embed="rId2"/>
          <a:stretch>
            <a:fillRect/>
          </a:stretch>
        </p:blipFill>
        <p:spPr>
          <a:xfrm>
            <a:off x="1045029" y="1396645"/>
            <a:ext cx="9202057" cy="4484383"/>
          </a:xfrm>
          <a:prstGeom prst="rect">
            <a:avLst/>
          </a:prstGeom>
        </p:spPr>
      </p:pic>
    </p:spTree>
    <p:extLst>
      <p:ext uri="{BB962C8B-B14F-4D97-AF65-F5344CB8AC3E}">
        <p14:creationId xmlns:p14="http://schemas.microsoft.com/office/powerpoint/2010/main" val="2212480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1F8E7A1-0A29-534E-B65C-6BB67472369D}"/>
              </a:ext>
            </a:extLst>
          </p:cNvPr>
          <p:cNvSpPr txBox="1">
            <a:spLocks/>
          </p:cNvSpPr>
          <p:nvPr/>
        </p:nvSpPr>
        <p:spPr>
          <a:xfrm>
            <a:off x="78956" y="783103"/>
            <a:ext cx="5381625" cy="5806425"/>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2" algn="ctr"/>
            <a:r>
              <a:rPr lang="en-US" sz="6000" b="1" kern="1200" cap="all" dirty="0">
                <a:solidFill>
                  <a:schemeClr val="bg2"/>
                </a:solidFill>
                <a:latin typeface="+mj-lt"/>
                <a:ea typeface="+mj-ea"/>
                <a:cs typeface="+mj-cs"/>
              </a:rPr>
              <a:t>LINES </a:t>
            </a:r>
            <a:br>
              <a:rPr lang="en-US" sz="6000" b="1" kern="1200" cap="all" dirty="0">
                <a:solidFill>
                  <a:schemeClr val="bg2"/>
                </a:solidFill>
                <a:latin typeface="+mj-lt"/>
                <a:ea typeface="+mj-ea"/>
                <a:cs typeface="+mj-cs"/>
              </a:rPr>
            </a:br>
            <a:r>
              <a:rPr lang="en-US" sz="6000" b="1" kern="1200" cap="all" dirty="0">
                <a:solidFill>
                  <a:schemeClr val="bg2"/>
                </a:solidFill>
                <a:latin typeface="+mj-lt"/>
                <a:ea typeface="+mj-ea"/>
                <a:cs typeface="+mj-cs"/>
              </a:rPr>
              <a:t>DO </a:t>
            </a:r>
          </a:p>
          <a:p>
            <a:pPr lvl="2" algn="ctr"/>
            <a:r>
              <a:rPr lang="en-US" sz="6000" b="1" kern="1200" cap="all" dirty="0">
                <a:solidFill>
                  <a:schemeClr val="bg2"/>
                </a:solidFill>
                <a:latin typeface="+mj-lt"/>
                <a:ea typeface="+mj-ea"/>
                <a:cs typeface="+mj-cs"/>
              </a:rPr>
              <a:t>WORK</a:t>
            </a:r>
          </a:p>
          <a:p>
            <a:endParaRPr lang="en-US" sz="3600" dirty="0">
              <a:solidFill>
                <a:schemeClr val="bg2"/>
              </a:solidFill>
            </a:endParaRPr>
          </a:p>
        </p:txBody>
      </p:sp>
      <p:cxnSp>
        <p:nvCxnSpPr>
          <p:cNvPr id="4" name="Straight Connector 3">
            <a:extLst>
              <a:ext uri="{FF2B5EF4-FFF2-40B4-BE49-F238E27FC236}">
                <a16:creationId xmlns:a16="http://schemas.microsoft.com/office/drawing/2014/main" id="{52D63383-963B-A74E-BEE5-9EB4879828ED}"/>
              </a:ext>
            </a:extLst>
          </p:cNvPr>
          <p:cNvCxnSpPr>
            <a:cxnSpLocks/>
          </p:cNvCxnSpPr>
          <p:nvPr/>
        </p:nvCxnSpPr>
        <p:spPr>
          <a:xfrm flipH="1">
            <a:off x="3867807" y="94593"/>
            <a:ext cx="3268717" cy="6852745"/>
          </a:xfrm>
          <a:prstGeom prst="line">
            <a:avLst/>
          </a:prstGeom>
          <a:ln w="920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9D82FF7D-3667-5E4A-8E82-436DFFF00291}"/>
              </a:ext>
            </a:extLst>
          </p:cNvPr>
          <p:cNvSpPr txBox="1"/>
          <p:nvPr/>
        </p:nvSpPr>
        <p:spPr>
          <a:xfrm>
            <a:off x="7253724" y="1759732"/>
            <a:ext cx="4859320" cy="3046988"/>
          </a:xfrm>
          <a:prstGeom prst="rect">
            <a:avLst/>
          </a:prstGeom>
          <a:noFill/>
        </p:spPr>
        <p:txBody>
          <a:bodyPr wrap="square">
            <a:spAutoFit/>
          </a:bodyPr>
          <a:lstStyle/>
          <a:p>
            <a:pPr marL="285750" indent="-285750">
              <a:buFont typeface="Arial" panose="020B0604020202020204" pitchFamily="34" charset="0"/>
              <a:buChar char="•"/>
            </a:pPr>
            <a:r>
              <a:rPr lang="en-US" sz="3200" dirty="0">
                <a:solidFill>
                  <a:schemeClr val="bg2"/>
                </a:solidFill>
              </a:rPr>
              <a:t>EXCLUDE</a:t>
            </a:r>
          </a:p>
          <a:p>
            <a:pPr marL="285750" indent="-285750">
              <a:buFont typeface="Arial" panose="020B0604020202020204" pitchFamily="34" charset="0"/>
              <a:buChar char="•"/>
            </a:pPr>
            <a:r>
              <a:rPr lang="en-US" sz="3200" dirty="0">
                <a:solidFill>
                  <a:schemeClr val="bg2"/>
                </a:solidFill>
              </a:rPr>
              <a:t>INCLUDE</a:t>
            </a:r>
          </a:p>
          <a:p>
            <a:pPr marL="285750" indent="-285750">
              <a:buFont typeface="Arial" panose="020B0604020202020204" pitchFamily="34" charset="0"/>
              <a:buChar char="•"/>
            </a:pPr>
            <a:r>
              <a:rPr lang="en-US" sz="3200" dirty="0">
                <a:solidFill>
                  <a:schemeClr val="bg2"/>
                </a:solidFill>
              </a:rPr>
              <a:t>DIVIDE</a:t>
            </a:r>
          </a:p>
          <a:p>
            <a:pPr marL="285750" indent="-285750">
              <a:buFont typeface="Arial" panose="020B0604020202020204" pitchFamily="34" charset="0"/>
              <a:buChar char="•"/>
            </a:pPr>
            <a:r>
              <a:rPr lang="en-US" sz="3200" dirty="0">
                <a:solidFill>
                  <a:schemeClr val="bg2"/>
                </a:solidFill>
              </a:rPr>
              <a:t>DIFFERINTIATE</a:t>
            </a:r>
          </a:p>
          <a:p>
            <a:pPr marL="285750" indent="-285750">
              <a:buFont typeface="Arial" panose="020B0604020202020204" pitchFamily="34" charset="0"/>
              <a:buChar char="•"/>
            </a:pPr>
            <a:r>
              <a:rPr lang="en-US" sz="3200" dirty="0">
                <a:solidFill>
                  <a:schemeClr val="bg2"/>
                </a:solidFill>
              </a:rPr>
              <a:t>CREATE THINGS</a:t>
            </a:r>
          </a:p>
          <a:p>
            <a:pPr marL="285750" indent="-285750">
              <a:buFont typeface="Arial" panose="020B0604020202020204" pitchFamily="34" charset="0"/>
              <a:buChar char="•"/>
            </a:pPr>
            <a:r>
              <a:rPr lang="en-US" sz="3200" dirty="0">
                <a:solidFill>
                  <a:schemeClr val="bg2"/>
                </a:solidFill>
              </a:rPr>
              <a:t>ERASE THINGS</a:t>
            </a:r>
          </a:p>
        </p:txBody>
      </p:sp>
    </p:spTree>
    <p:extLst>
      <p:ext uri="{BB962C8B-B14F-4D97-AF65-F5344CB8AC3E}">
        <p14:creationId xmlns:p14="http://schemas.microsoft.com/office/powerpoint/2010/main" val="1440212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city&#10;&#10;Description automatically generated">
            <a:extLst>
              <a:ext uri="{FF2B5EF4-FFF2-40B4-BE49-F238E27FC236}">
                <a16:creationId xmlns:a16="http://schemas.microsoft.com/office/drawing/2014/main" id="{3CACC9EB-5396-0148-8D15-853364FF5C03}"/>
              </a:ext>
            </a:extLst>
          </p:cNvPr>
          <p:cNvPicPr>
            <a:picLocks noChangeAspect="1"/>
          </p:cNvPicPr>
          <p:nvPr/>
        </p:nvPicPr>
        <p:blipFill>
          <a:blip r:embed="rId2"/>
          <a:stretch>
            <a:fillRect/>
          </a:stretch>
        </p:blipFill>
        <p:spPr>
          <a:xfrm>
            <a:off x="1101090" y="0"/>
            <a:ext cx="9989820" cy="6858000"/>
          </a:xfrm>
          <a:prstGeom prst="rect">
            <a:avLst/>
          </a:prstGeom>
        </p:spPr>
      </p:pic>
    </p:spTree>
    <p:extLst>
      <p:ext uri="{BB962C8B-B14F-4D97-AF65-F5344CB8AC3E}">
        <p14:creationId xmlns:p14="http://schemas.microsoft.com/office/powerpoint/2010/main" val="3568510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A1F15-A276-9145-9C0A-197C61575B42}"/>
              </a:ext>
            </a:extLst>
          </p:cNvPr>
          <p:cNvSpPr>
            <a:spLocks noGrp="1"/>
          </p:cNvSpPr>
          <p:nvPr>
            <p:ph type="title"/>
          </p:nvPr>
        </p:nvSpPr>
        <p:spPr/>
        <p:txBody>
          <a:bodyPr/>
          <a:lstStyle/>
          <a:p>
            <a:r>
              <a:rPr lang="en-US" dirty="0">
                <a:highlight>
                  <a:srgbClr val="FFFF00"/>
                </a:highlight>
                <a:ea typeface="Calibri Light"/>
                <a:cs typeface="Calibri Light"/>
              </a:rPr>
              <a:t>Emotions, Affect,</a:t>
            </a:r>
            <a:br>
              <a:rPr lang="en-US" dirty="0">
                <a:highlight>
                  <a:srgbClr val="FFFF00"/>
                </a:highlight>
                <a:ea typeface="Calibri Light"/>
                <a:cs typeface="Calibri Light"/>
              </a:rPr>
            </a:br>
            <a:r>
              <a:rPr lang="en-US" dirty="0">
                <a:highlight>
                  <a:srgbClr val="FFFF00"/>
                </a:highlight>
                <a:ea typeface="Calibri Light"/>
                <a:cs typeface="Calibri Light"/>
              </a:rPr>
              <a:t>Embodiment</a:t>
            </a:r>
            <a:endParaRPr lang="en-US" dirty="0">
              <a:highlight>
                <a:srgbClr val="FFFF00"/>
              </a:highlight>
            </a:endParaRPr>
          </a:p>
        </p:txBody>
      </p:sp>
      <p:pic>
        <p:nvPicPr>
          <p:cNvPr id="4" name="Picture 5" descr="A picture containing text, indoor, person&#10;&#10;Description automatically generated">
            <a:extLst>
              <a:ext uri="{FF2B5EF4-FFF2-40B4-BE49-F238E27FC236}">
                <a16:creationId xmlns:a16="http://schemas.microsoft.com/office/drawing/2014/main" id="{A45F448D-6563-7443-B3CB-F8B3F19D2BFA}"/>
              </a:ext>
            </a:extLst>
          </p:cNvPr>
          <p:cNvPicPr>
            <a:picLocks noGrp="1" noChangeAspect="1"/>
          </p:cNvPicPr>
          <p:nvPr>
            <p:ph type="pic" idx="2"/>
          </p:nvPr>
        </p:nvPicPr>
        <p:blipFill>
          <a:blip r:embed="rId2"/>
          <a:srcRect l="5304" r="5304"/>
          <a:stretch>
            <a:fillRect/>
          </a:stretch>
        </p:blipFill>
        <p:spPr>
          <a:xfrm flipH="1">
            <a:off x="554815" y="1394419"/>
            <a:ext cx="4634399" cy="2606849"/>
          </a:xfrm>
        </p:spPr>
      </p:pic>
      <p:sp>
        <p:nvSpPr>
          <p:cNvPr id="5" name="TextBox 4">
            <a:extLst>
              <a:ext uri="{FF2B5EF4-FFF2-40B4-BE49-F238E27FC236}">
                <a16:creationId xmlns:a16="http://schemas.microsoft.com/office/drawing/2014/main" id="{FC34DE18-C1E6-8241-852E-064755736825}"/>
              </a:ext>
            </a:extLst>
          </p:cNvPr>
          <p:cNvSpPr txBox="1"/>
          <p:nvPr/>
        </p:nvSpPr>
        <p:spPr>
          <a:xfrm>
            <a:off x="477529" y="4001268"/>
            <a:ext cx="463439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ea typeface="+mn-lt"/>
                <a:cs typeface="+mn-lt"/>
              </a:rPr>
              <a:t>Elizabeth L. Sweet &amp; Sara Ortiz Escalante (2017) Engaging </a:t>
            </a:r>
            <a:r>
              <a:rPr lang="en-US" sz="1000" dirty="0" err="1">
                <a:ea typeface="+mn-lt"/>
                <a:cs typeface="+mn-lt"/>
              </a:rPr>
              <a:t>territorio</a:t>
            </a:r>
            <a:r>
              <a:rPr lang="en-US" sz="1000" dirty="0">
                <a:ea typeface="+mn-lt"/>
                <a:cs typeface="+mn-lt"/>
              </a:rPr>
              <a:t> </a:t>
            </a:r>
            <a:r>
              <a:rPr lang="en-US" sz="1000" dirty="0" err="1">
                <a:ea typeface="+mn-lt"/>
                <a:cs typeface="+mn-lt"/>
              </a:rPr>
              <a:t>cuerpo</a:t>
            </a:r>
            <a:r>
              <a:rPr lang="en-US" sz="1000" dirty="0">
                <a:ea typeface="+mn-lt"/>
                <a:cs typeface="+mn-lt"/>
              </a:rPr>
              <a:t>-tierra through body and community mapping: a methodology for making communities safer, Gender, Place &amp; Culture, 24:4, 594-606 </a:t>
            </a:r>
            <a:endParaRPr lang="en-US" sz="1000" dirty="0">
              <a:cs typeface="Calibri"/>
            </a:endParaRPr>
          </a:p>
          <a:p>
            <a:pPr algn="l"/>
            <a:endParaRPr lang="en-US" dirty="0">
              <a:cs typeface="Calibri"/>
            </a:endParaRPr>
          </a:p>
        </p:txBody>
      </p:sp>
      <p:pic>
        <p:nvPicPr>
          <p:cNvPr id="6" name="Picture 9" descr="Map&#10;&#10;Description automatically generated">
            <a:extLst>
              <a:ext uri="{FF2B5EF4-FFF2-40B4-BE49-F238E27FC236}">
                <a16:creationId xmlns:a16="http://schemas.microsoft.com/office/drawing/2014/main" id="{3C3DB0D3-0AFA-6548-9BFC-88E82615B815}"/>
              </a:ext>
            </a:extLst>
          </p:cNvPr>
          <p:cNvPicPr>
            <a:picLocks noChangeAspect="1"/>
          </p:cNvPicPr>
          <p:nvPr/>
        </p:nvPicPr>
        <p:blipFill>
          <a:blip r:embed="rId3"/>
          <a:stretch>
            <a:fillRect/>
          </a:stretch>
        </p:blipFill>
        <p:spPr>
          <a:xfrm>
            <a:off x="5266501" y="612273"/>
            <a:ext cx="5154757" cy="3538903"/>
          </a:xfrm>
          <a:prstGeom prst="rect">
            <a:avLst/>
          </a:prstGeom>
        </p:spPr>
      </p:pic>
      <p:sp>
        <p:nvSpPr>
          <p:cNvPr id="7" name="TextBox 6">
            <a:extLst>
              <a:ext uri="{FF2B5EF4-FFF2-40B4-BE49-F238E27FC236}">
                <a16:creationId xmlns:a16="http://schemas.microsoft.com/office/drawing/2014/main" id="{C7E21496-F4BB-1F45-A585-252A7F9BBB66}"/>
              </a:ext>
            </a:extLst>
          </p:cNvPr>
          <p:cNvSpPr txBox="1"/>
          <p:nvPr/>
        </p:nvSpPr>
        <p:spPr>
          <a:xfrm>
            <a:off x="10271744" y="612273"/>
            <a:ext cx="1296142"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ea typeface="+mn-lt"/>
                <a:cs typeface="+mn-lt"/>
              </a:rPr>
              <a:t>E. Eric </a:t>
            </a:r>
            <a:r>
              <a:rPr lang="en-US" sz="1000" dirty="0" err="1">
                <a:ea typeface="+mn-lt"/>
                <a:cs typeface="+mn-lt"/>
              </a:rPr>
              <a:t>Boschmann</a:t>
            </a:r>
            <a:r>
              <a:rPr lang="en-US" sz="1000" dirty="0">
                <a:ea typeface="+mn-lt"/>
                <a:cs typeface="+mn-lt"/>
              </a:rPr>
              <a:t> &amp; Emily </a:t>
            </a:r>
            <a:r>
              <a:rPr lang="en-US" sz="1000" dirty="0" err="1">
                <a:ea typeface="+mn-lt"/>
                <a:cs typeface="+mn-lt"/>
              </a:rPr>
              <a:t>Cubbon</a:t>
            </a:r>
            <a:r>
              <a:rPr lang="en-US" sz="1000" dirty="0">
                <a:ea typeface="+mn-lt"/>
                <a:cs typeface="+mn-lt"/>
              </a:rPr>
              <a:t> (2014) Sketch Maps and Qualitative GIS: Using Cartographies of Individual Spatial Narratives in Geographic Research, The Professional Geographer, 66:2, 236-248 </a:t>
            </a:r>
            <a:endParaRPr lang="en-US" sz="1000" dirty="0">
              <a:cs typeface="Calibri"/>
            </a:endParaRPr>
          </a:p>
          <a:p>
            <a:pPr algn="l"/>
            <a:endParaRPr lang="en-US" dirty="0">
              <a:cs typeface="Calibri"/>
            </a:endParaRPr>
          </a:p>
        </p:txBody>
      </p:sp>
      <p:pic>
        <p:nvPicPr>
          <p:cNvPr id="8" name="Picture 12" descr="Text, whiteboard&#10;&#10;Description automatically generated">
            <a:extLst>
              <a:ext uri="{FF2B5EF4-FFF2-40B4-BE49-F238E27FC236}">
                <a16:creationId xmlns:a16="http://schemas.microsoft.com/office/drawing/2014/main" id="{8B1E0111-1B38-5E4F-ACD9-00F26C54E724}"/>
              </a:ext>
            </a:extLst>
          </p:cNvPr>
          <p:cNvPicPr>
            <a:picLocks noChangeAspect="1"/>
          </p:cNvPicPr>
          <p:nvPr/>
        </p:nvPicPr>
        <p:blipFill>
          <a:blip r:embed="rId4"/>
          <a:stretch>
            <a:fillRect/>
          </a:stretch>
        </p:blipFill>
        <p:spPr>
          <a:xfrm>
            <a:off x="5266501" y="4385988"/>
            <a:ext cx="4634398" cy="1800404"/>
          </a:xfrm>
          <a:prstGeom prst="rect">
            <a:avLst/>
          </a:prstGeom>
        </p:spPr>
      </p:pic>
      <p:sp>
        <p:nvSpPr>
          <p:cNvPr id="9" name="TextBox 8">
            <a:extLst>
              <a:ext uri="{FF2B5EF4-FFF2-40B4-BE49-F238E27FC236}">
                <a16:creationId xmlns:a16="http://schemas.microsoft.com/office/drawing/2014/main" id="{C8E61701-A59A-CD4B-98D5-F21BB89B87D2}"/>
              </a:ext>
            </a:extLst>
          </p:cNvPr>
          <p:cNvSpPr txBox="1"/>
          <p:nvPr/>
        </p:nvSpPr>
        <p:spPr>
          <a:xfrm>
            <a:off x="9776815" y="4385988"/>
            <a:ext cx="1486271"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dirty="0">
                <a:solidFill>
                  <a:srgbClr val="222222"/>
                </a:solidFill>
                <a:latin typeface="Arial"/>
                <a:ea typeface="Arial"/>
                <a:cs typeface="Arial"/>
              </a:rPr>
              <a:t>Annamma, S. A. (2018). Mapping consequential geographies in the carceral state: Education journey mapping as a qualitative method with girls of color with dis/abilities. </a:t>
            </a:r>
            <a:r>
              <a:rPr lang="en-US" sz="1000" i="1" dirty="0">
                <a:solidFill>
                  <a:srgbClr val="222222"/>
                </a:solidFill>
                <a:latin typeface="Arial"/>
                <a:ea typeface="Arial"/>
                <a:cs typeface="Arial"/>
              </a:rPr>
              <a:t>Qualitative Inquiry</a:t>
            </a:r>
            <a:r>
              <a:rPr lang="en-US" sz="1000" dirty="0">
                <a:solidFill>
                  <a:srgbClr val="222222"/>
                </a:solidFill>
                <a:latin typeface="Arial"/>
                <a:ea typeface="Arial"/>
                <a:cs typeface="Arial"/>
              </a:rPr>
              <a:t>, </a:t>
            </a:r>
            <a:r>
              <a:rPr lang="en-US" sz="1000" i="1" dirty="0">
                <a:solidFill>
                  <a:srgbClr val="222222"/>
                </a:solidFill>
                <a:latin typeface="Arial"/>
                <a:ea typeface="Arial"/>
                <a:cs typeface="Arial"/>
              </a:rPr>
              <a:t>24</a:t>
            </a:r>
            <a:r>
              <a:rPr lang="en-US" sz="1000" dirty="0">
                <a:solidFill>
                  <a:srgbClr val="222222"/>
                </a:solidFill>
                <a:latin typeface="Arial"/>
                <a:ea typeface="Arial"/>
                <a:cs typeface="Arial"/>
              </a:rPr>
              <a:t>(1), 20-34.</a:t>
            </a:r>
            <a:endParaRPr lang="en-US" sz="1000" dirty="0">
              <a:cs typeface="Calibri"/>
            </a:endParaRPr>
          </a:p>
        </p:txBody>
      </p:sp>
    </p:spTree>
    <p:extLst>
      <p:ext uri="{BB962C8B-B14F-4D97-AF65-F5344CB8AC3E}">
        <p14:creationId xmlns:p14="http://schemas.microsoft.com/office/powerpoint/2010/main" val="706489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Diagram&#10;&#10;Description automatically generated">
            <a:extLst>
              <a:ext uri="{FF2B5EF4-FFF2-40B4-BE49-F238E27FC236}">
                <a16:creationId xmlns:a16="http://schemas.microsoft.com/office/drawing/2014/main" id="{B75C220E-C6F3-2D4D-ADD9-CCFC586959C3}"/>
              </a:ext>
            </a:extLst>
          </p:cNvPr>
          <p:cNvPicPr>
            <a:picLocks noChangeAspect="1"/>
          </p:cNvPicPr>
          <p:nvPr/>
        </p:nvPicPr>
        <p:blipFill>
          <a:blip r:embed="rId2"/>
          <a:stretch>
            <a:fillRect/>
          </a:stretch>
        </p:blipFill>
        <p:spPr>
          <a:xfrm>
            <a:off x="1984828" y="-37164"/>
            <a:ext cx="8741228" cy="6932328"/>
          </a:xfrm>
          <a:prstGeom prst="rect">
            <a:avLst/>
          </a:prstGeom>
        </p:spPr>
      </p:pic>
      <p:sp>
        <p:nvSpPr>
          <p:cNvPr id="3" name="TextBox 2">
            <a:extLst>
              <a:ext uri="{FF2B5EF4-FFF2-40B4-BE49-F238E27FC236}">
                <a16:creationId xmlns:a16="http://schemas.microsoft.com/office/drawing/2014/main" id="{40E155BC-337F-9C44-B097-DC1D70849627}"/>
              </a:ext>
            </a:extLst>
          </p:cNvPr>
          <p:cNvSpPr txBox="1"/>
          <p:nvPr/>
        </p:nvSpPr>
        <p:spPr>
          <a:xfrm>
            <a:off x="0" y="1600200"/>
            <a:ext cx="215174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ea typeface="+mn-lt"/>
                <a:cs typeface="+mn-lt"/>
              </a:rPr>
              <a:t>Kwan, M. P. (2008). From oral histories to visual narratives: Re-presenting the post-September 11 experiences of the Muslim women in the USA. </a:t>
            </a:r>
            <a:r>
              <a:rPr lang="en-US" sz="1400" i="1" dirty="0">
                <a:ea typeface="+mn-lt"/>
                <a:cs typeface="+mn-lt"/>
              </a:rPr>
              <a:t>Social &amp; Cultural Geography</a:t>
            </a:r>
            <a:r>
              <a:rPr lang="en-US" sz="1400" dirty="0">
                <a:ea typeface="+mn-lt"/>
                <a:cs typeface="+mn-lt"/>
              </a:rPr>
              <a:t>, </a:t>
            </a:r>
            <a:r>
              <a:rPr lang="en-US" sz="1400" i="1" dirty="0">
                <a:ea typeface="+mn-lt"/>
                <a:cs typeface="+mn-lt"/>
              </a:rPr>
              <a:t>9</a:t>
            </a:r>
            <a:r>
              <a:rPr lang="en-US" sz="1400" dirty="0">
                <a:ea typeface="+mn-lt"/>
                <a:cs typeface="+mn-lt"/>
              </a:rPr>
              <a:t>(6), 653-669.</a:t>
            </a:r>
            <a:endParaRPr lang="en-US" sz="1400" dirty="0">
              <a:cs typeface="Calibri"/>
            </a:endParaRPr>
          </a:p>
          <a:p>
            <a:r>
              <a:rPr lang="en-US" sz="1400" dirty="0">
                <a:hlinkClick r:id="rId3"/>
              </a:rPr>
              <a:t>http://meipokwan.org/Paper/SCG_2008.pdf</a:t>
            </a:r>
            <a:r>
              <a:rPr lang="en-US" sz="1400" dirty="0"/>
              <a:t> </a:t>
            </a:r>
            <a:endParaRPr lang="en-US" sz="1400" dirty="0">
              <a:cs typeface="Calibri"/>
            </a:endParaRPr>
          </a:p>
        </p:txBody>
      </p:sp>
    </p:spTree>
    <p:extLst>
      <p:ext uri="{BB962C8B-B14F-4D97-AF65-F5344CB8AC3E}">
        <p14:creationId xmlns:p14="http://schemas.microsoft.com/office/powerpoint/2010/main" val="363481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descr="A picture containing text, table&#10;&#10;Description automatically generated">
            <a:extLst>
              <a:ext uri="{FF2B5EF4-FFF2-40B4-BE49-F238E27FC236}">
                <a16:creationId xmlns:a16="http://schemas.microsoft.com/office/drawing/2014/main" id="{2CF85D2D-C44F-7B4A-BFFE-3B466D2EB3BA}"/>
              </a:ext>
            </a:extLst>
          </p:cNvPr>
          <p:cNvPicPr>
            <a:picLocks noChangeAspect="1"/>
          </p:cNvPicPr>
          <p:nvPr/>
        </p:nvPicPr>
        <p:blipFill>
          <a:blip r:embed="rId2"/>
          <a:stretch>
            <a:fillRect/>
          </a:stretch>
        </p:blipFill>
        <p:spPr>
          <a:xfrm>
            <a:off x="1810593" y="0"/>
            <a:ext cx="8756030" cy="6858000"/>
          </a:xfrm>
          <a:prstGeom prst="rect">
            <a:avLst/>
          </a:prstGeom>
        </p:spPr>
      </p:pic>
    </p:spTree>
    <p:extLst>
      <p:ext uri="{BB962C8B-B14F-4D97-AF65-F5344CB8AC3E}">
        <p14:creationId xmlns:p14="http://schemas.microsoft.com/office/powerpoint/2010/main" val="3824416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3990B-6CD6-844C-B498-EAE235952FB2}"/>
              </a:ext>
            </a:extLst>
          </p:cNvPr>
          <p:cNvSpPr>
            <a:spLocks noGrp="1"/>
          </p:cNvSpPr>
          <p:nvPr>
            <p:ph type="title"/>
          </p:nvPr>
        </p:nvSpPr>
        <p:spPr/>
        <p:txBody>
          <a:bodyPr/>
          <a:lstStyle/>
          <a:p>
            <a:r>
              <a:rPr lang="en-US" dirty="0">
                <a:highlight>
                  <a:srgbClr val="FFFF00"/>
                </a:highlight>
                <a:ea typeface="Calibri Light"/>
                <a:cs typeface="Calibri Light"/>
              </a:rPr>
              <a:t>Qualitative Sketch Mapping</a:t>
            </a:r>
            <a:r>
              <a:rPr lang="en-US" dirty="0">
                <a:ea typeface="Calibri Light"/>
                <a:cs typeface="Calibri Light"/>
              </a:rPr>
              <a:t> </a:t>
            </a:r>
            <a:endParaRPr lang="en-US" dirty="0"/>
          </a:p>
        </p:txBody>
      </p:sp>
      <p:sp>
        <p:nvSpPr>
          <p:cNvPr id="3" name="Text Placeholder 2">
            <a:extLst>
              <a:ext uri="{FF2B5EF4-FFF2-40B4-BE49-F238E27FC236}">
                <a16:creationId xmlns:a16="http://schemas.microsoft.com/office/drawing/2014/main" id="{2C9503BF-F4FF-0F4F-9CF8-EC2720563937}"/>
              </a:ext>
            </a:extLst>
          </p:cNvPr>
          <p:cNvSpPr>
            <a:spLocks noGrp="1"/>
          </p:cNvSpPr>
          <p:nvPr>
            <p:ph type="body" idx="1"/>
          </p:nvPr>
        </p:nvSpPr>
        <p:spPr/>
        <p:txBody>
          <a:bodyPr/>
          <a:lstStyle/>
          <a:p>
            <a:endParaRPr lang="en-US" dirty="0"/>
          </a:p>
        </p:txBody>
      </p:sp>
      <p:sp>
        <p:nvSpPr>
          <p:cNvPr id="4" name="Picture Placeholder 3">
            <a:extLst>
              <a:ext uri="{FF2B5EF4-FFF2-40B4-BE49-F238E27FC236}">
                <a16:creationId xmlns:a16="http://schemas.microsoft.com/office/drawing/2014/main" id="{541E2914-DD43-3B4C-8B71-A0D56FCAE672}"/>
              </a:ext>
            </a:extLst>
          </p:cNvPr>
          <p:cNvSpPr>
            <a:spLocks noGrp="1"/>
          </p:cNvSpPr>
          <p:nvPr>
            <p:ph type="pic" idx="2"/>
          </p:nvPr>
        </p:nvSpPr>
        <p:spPr/>
      </p:sp>
      <p:pic>
        <p:nvPicPr>
          <p:cNvPr id="5" name="Picture 6" descr="Diagram, text&#10;&#10;Description automatically generated">
            <a:extLst>
              <a:ext uri="{FF2B5EF4-FFF2-40B4-BE49-F238E27FC236}">
                <a16:creationId xmlns:a16="http://schemas.microsoft.com/office/drawing/2014/main" id="{F310398F-7490-2648-8FAA-02E0255C9676}"/>
              </a:ext>
            </a:extLst>
          </p:cNvPr>
          <p:cNvPicPr>
            <a:picLocks noChangeAspect="1"/>
          </p:cNvPicPr>
          <p:nvPr/>
        </p:nvPicPr>
        <p:blipFill>
          <a:blip r:embed="rId2"/>
          <a:stretch>
            <a:fillRect/>
          </a:stretch>
        </p:blipFill>
        <p:spPr>
          <a:xfrm>
            <a:off x="701921" y="1794043"/>
            <a:ext cx="5288958" cy="4097792"/>
          </a:xfrm>
          <a:prstGeom prst="rect">
            <a:avLst/>
          </a:prstGeom>
          <a:noFill/>
          <a:ln>
            <a:noFill/>
          </a:ln>
        </p:spPr>
      </p:pic>
      <p:pic>
        <p:nvPicPr>
          <p:cNvPr id="6" name="Picture 7" descr="Map&#10;&#10;Description automatically generated">
            <a:extLst>
              <a:ext uri="{FF2B5EF4-FFF2-40B4-BE49-F238E27FC236}">
                <a16:creationId xmlns:a16="http://schemas.microsoft.com/office/drawing/2014/main" id="{ED98DDDA-17A6-2D48-9631-F89472486C5B}"/>
              </a:ext>
            </a:extLst>
          </p:cNvPr>
          <p:cNvPicPr>
            <a:picLocks noChangeAspect="1"/>
          </p:cNvPicPr>
          <p:nvPr/>
        </p:nvPicPr>
        <p:blipFill>
          <a:blip r:embed="rId3"/>
          <a:stretch>
            <a:fillRect/>
          </a:stretch>
        </p:blipFill>
        <p:spPr>
          <a:xfrm>
            <a:off x="6277353" y="1480456"/>
            <a:ext cx="4649614" cy="3580827"/>
          </a:xfrm>
          <a:prstGeom prst="rect">
            <a:avLst/>
          </a:prstGeom>
        </p:spPr>
      </p:pic>
      <p:sp>
        <p:nvSpPr>
          <p:cNvPr id="7" name="TextBox 6">
            <a:extLst>
              <a:ext uri="{FF2B5EF4-FFF2-40B4-BE49-F238E27FC236}">
                <a16:creationId xmlns:a16="http://schemas.microsoft.com/office/drawing/2014/main" id="{5642C0F2-1180-4744-B04F-820D8E9CD5CD}"/>
              </a:ext>
            </a:extLst>
          </p:cNvPr>
          <p:cNvSpPr txBox="1"/>
          <p:nvPr/>
        </p:nvSpPr>
        <p:spPr>
          <a:xfrm>
            <a:off x="6281057" y="5415839"/>
            <a:ext cx="514727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rgbClr val="222222"/>
                </a:solidFill>
                <a:latin typeface="Arial"/>
                <a:cs typeface="Arial"/>
              </a:rPr>
              <a:t>Gieseking</a:t>
            </a:r>
            <a:r>
              <a:rPr lang="en-US" dirty="0">
                <a:solidFill>
                  <a:srgbClr val="222222"/>
                </a:solidFill>
                <a:latin typeface="Arial"/>
                <a:cs typeface="Arial"/>
              </a:rPr>
              <a:t>, J. J. (2016). Crossing over into </a:t>
            </a:r>
            <a:r>
              <a:rPr lang="en-US" dirty="0" err="1">
                <a:solidFill>
                  <a:srgbClr val="222222"/>
                </a:solidFill>
                <a:latin typeface="Arial"/>
                <a:cs typeface="Arial"/>
              </a:rPr>
              <a:t>neighbourhoods</a:t>
            </a:r>
            <a:r>
              <a:rPr lang="en-US" dirty="0">
                <a:solidFill>
                  <a:srgbClr val="222222"/>
                </a:solidFill>
                <a:latin typeface="Arial"/>
                <a:cs typeface="Arial"/>
              </a:rPr>
              <a:t> of the body: urban territories, borders and lesbian‐queer bodies in New York City. </a:t>
            </a:r>
            <a:r>
              <a:rPr lang="en-US" i="1" dirty="0">
                <a:solidFill>
                  <a:srgbClr val="222222"/>
                </a:solidFill>
                <a:latin typeface="Arial"/>
                <a:cs typeface="Arial"/>
              </a:rPr>
              <a:t>Area</a:t>
            </a:r>
            <a:r>
              <a:rPr lang="en-US" dirty="0">
                <a:solidFill>
                  <a:srgbClr val="222222"/>
                </a:solidFill>
                <a:latin typeface="Arial"/>
                <a:cs typeface="Arial"/>
              </a:rPr>
              <a:t>, </a:t>
            </a:r>
            <a:r>
              <a:rPr lang="en-US" i="1" dirty="0">
                <a:solidFill>
                  <a:srgbClr val="222222"/>
                </a:solidFill>
                <a:latin typeface="Arial"/>
                <a:cs typeface="Arial"/>
              </a:rPr>
              <a:t>48</a:t>
            </a:r>
            <a:r>
              <a:rPr lang="en-US" dirty="0">
                <a:solidFill>
                  <a:srgbClr val="222222"/>
                </a:solidFill>
                <a:latin typeface="Arial"/>
                <a:cs typeface="Arial"/>
              </a:rPr>
              <a:t>(3), 262-270</a:t>
            </a:r>
            <a:endParaRPr lang="en-US" dirty="0"/>
          </a:p>
        </p:txBody>
      </p:sp>
    </p:spTree>
    <p:extLst>
      <p:ext uri="{BB962C8B-B14F-4D97-AF65-F5344CB8AC3E}">
        <p14:creationId xmlns:p14="http://schemas.microsoft.com/office/powerpoint/2010/main" val="1416758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CCF009B-8723-1D4C-BFFB-FBC8EBF456A2}"/>
              </a:ext>
            </a:extLst>
          </p:cNvPr>
          <p:cNvPicPr>
            <a:picLocks noChangeAspect="1"/>
          </p:cNvPicPr>
          <p:nvPr/>
        </p:nvPicPr>
        <p:blipFill rotWithShape="1">
          <a:blip r:embed="rId3"/>
          <a:srcRect l="26583" r="26902"/>
          <a:stretch/>
        </p:blipFill>
        <p:spPr>
          <a:xfrm>
            <a:off x="1458410" y="0"/>
            <a:ext cx="5625296" cy="6858000"/>
          </a:xfrm>
          <a:prstGeom prst="rect">
            <a:avLst/>
          </a:prstGeom>
        </p:spPr>
      </p:pic>
      <p:sp>
        <p:nvSpPr>
          <p:cNvPr id="11" name="TextBox 10">
            <a:extLst>
              <a:ext uri="{FF2B5EF4-FFF2-40B4-BE49-F238E27FC236}">
                <a16:creationId xmlns:a16="http://schemas.microsoft.com/office/drawing/2014/main" id="{BBB90C1A-7641-B144-BC7E-EA4A1BCE1C23}"/>
              </a:ext>
            </a:extLst>
          </p:cNvPr>
          <p:cNvSpPr txBox="1"/>
          <p:nvPr/>
        </p:nvSpPr>
        <p:spPr>
          <a:xfrm>
            <a:off x="8090702" y="2559332"/>
            <a:ext cx="3429965" cy="2462213"/>
          </a:xfrm>
          <a:prstGeom prst="rect">
            <a:avLst/>
          </a:prstGeom>
          <a:noFill/>
        </p:spPr>
        <p:txBody>
          <a:bodyPr wrap="square">
            <a:spAutoFit/>
          </a:bodyPr>
          <a:lstStyle/>
          <a:p>
            <a:r>
              <a:rPr lang="en-US" b="1" dirty="0"/>
              <a:t>Example of digitized sketch maps for overlay analysis of public space experiences among two lesbian, gay, bisexual, and transgender study informants in St. Louis, Missouri. </a:t>
            </a:r>
          </a:p>
          <a:p>
            <a:r>
              <a:rPr lang="en-US" sz="1400" dirty="0">
                <a:ea typeface="+mn-lt"/>
                <a:cs typeface="+mn-lt"/>
              </a:rPr>
              <a:t>E. Eric </a:t>
            </a:r>
            <a:r>
              <a:rPr lang="en-US" sz="1400" dirty="0" err="1">
                <a:ea typeface="+mn-lt"/>
                <a:cs typeface="+mn-lt"/>
              </a:rPr>
              <a:t>Boschmann</a:t>
            </a:r>
            <a:r>
              <a:rPr lang="en-US" sz="1400" dirty="0">
                <a:ea typeface="+mn-lt"/>
                <a:cs typeface="+mn-lt"/>
              </a:rPr>
              <a:t> &amp; Emily </a:t>
            </a:r>
            <a:r>
              <a:rPr lang="en-US" sz="1400" dirty="0" err="1">
                <a:ea typeface="+mn-lt"/>
                <a:cs typeface="+mn-lt"/>
              </a:rPr>
              <a:t>Cubbon</a:t>
            </a:r>
            <a:r>
              <a:rPr lang="en-US" sz="1400" dirty="0">
                <a:ea typeface="+mn-lt"/>
                <a:cs typeface="+mn-lt"/>
              </a:rPr>
              <a:t> (2014) Sketch Maps and Qualitative GIS: Using Cartographies of Individual Spatial Narratives in Geographic Research, The Professional Geographer, 66:2, 236-248 </a:t>
            </a:r>
            <a:endParaRPr lang="en-US" sz="1400" dirty="0">
              <a:cs typeface="Calibri"/>
            </a:endParaRPr>
          </a:p>
          <a:p>
            <a:endParaRPr lang="en-US" b="1" dirty="0"/>
          </a:p>
        </p:txBody>
      </p:sp>
    </p:spTree>
    <p:extLst>
      <p:ext uri="{BB962C8B-B14F-4D97-AF65-F5344CB8AC3E}">
        <p14:creationId xmlns:p14="http://schemas.microsoft.com/office/powerpoint/2010/main" val="1346569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FE1AD-FDED-DE4C-8132-F2A9F3B2152D}"/>
              </a:ext>
            </a:extLst>
          </p:cNvPr>
          <p:cNvSpPr>
            <a:spLocks noGrp="1"/>
          </p:cNvSpPr>
          <p:nvPr>
            <p:ph type="title"/>
          </p:nvPr>
        </p:nvSpPr>
        <p:spPr/>
        <p:txBody>
          <a:bodyPr/>
          <a:lstStyle/>
          <a:p>
            <a:r>
              <a:rPr lang="en-US" dirty="0">
                <a:highlight>
                  <a:srgbClr val="FFFF00"/>
                </a:highlight>
                <a:ea typeface="Calibri Light"/>
                <a:cs typeface="Calibri Light"/>
              </a:rPr>
              <a:t>Feminist Visualization</a:t>
            </a:r>
            <a:br>
              <a:rPr lang="en-US" dirty="0">
                <a:highlight>
                  <a:srgbClr val="FFFF00"/>
                </a:highlight>
                <a:ea typeface="Calibri Light"/>
                <a:cs typeface="Calibri Light"/>
              </a:rPr>
            </a:br>
            <a:r>
              <a:rPr lang="en-US" dirty="0">
                <a:highlight>
                  <a:srgbClr val="FFFF00"/>
                </a:highlight>
                <a:ea typeface="Calibri Light"/>
                <a:cs typeface="Calibri Light"/>
              </a:rPr>
              <a:t> </a:t>
            </a:r>
            <a:endParaRPr lang="en-US" dirty="0"/>
          </a:p>
        </p:txBody>
      </p:sp>
      <p:pic>
        <p:nvPicPr>
          <p:cNvPr id="3" name="Picture 5" descr="Chart&#10;&#10;Description automatically generated">
            <a:extLst>
              <a:ext uri="{FF2B5EF4-FFF2-40B4-BE49-F238E27FC236}">
                <a16:creationId xmlns:a16="http://schemas.microsoft.com/office/drawing/2014/main" id="{FB4559CB-18A6-1245-BDB4-042DF042FD77}"/>
              </a:ext>
            </a:extLst>
          </p:cNvPr>
          <p:cNvPicPr>
            <a:picLocks noChangeAspect="1"/>
          </p:cNvPicPr>
          <p:nvPr/>
        </p:nvPicPr>
        <p:blipFill>
          <a:blip r:embed="rId2"/>
          <a:stretch>
            <a:fillRect/>
          </a:stretch>
        </p:blipFill>
        <p:spPr>
          <a:xfrm>
            <a:off x="6505049" y="1405154"/>
            <a:ext cx="3735314" cy="3842982"/>
          </a:xfrm>
          <a:prstGeom prst="rect">
            <a:avLst/>
          </a:prstGeom>
        </p:spPr>
      </p:pic>
      <p:pic>
        <p:nvPicPr>
          <p:cNvPr id="4" name="Picture 6" descr="A picture containing graphical user interface&#10;&#10;Description automatically generated">
            <a:extLst>
              <a:ext uri="{FF2B5EF4-FFF2-40B4-BE49-F238E27FC236}">
                <a16:creationId xmlns:a16="http://schemas.microsoft.com/office/drawing/2014/main" id="{C1CFDEF7-FB38-DA4E-BAA5-467271CA55F0}"/>
              </a:ext>
            </a:extLst>
          </p:cNvPr>
          <p:cNvPicPr>
            <a:picLocks noChangeAspect="1"/>
          </p:cNvPicPr>
          <p:nvPr/>
        </p:nvPicPr>
        <p:blipFill>
          <a:blip r:embed="rId3"/>
          <a:stretch>
            <a:fillRect/>
          </a:stretch>
        </p:blipFill>
        <p:spPr>
          <a:xfrm>
            <a:off x="671333" y="1589973"/>
            <a:ext cx="1283334" cy="1307901"/>
          </a:xfrm>
          <a:prstGeom prst="rect">
            <a:avLst/>
          </a:prstGeom>
        </p:spPr>
      </p:pic>
      <p:pic>
        <p:nvPicPr>
          <p:cNvPr id="5" name="Picture 7">
            <a:extLst>
              <a:ext uri="{FF2B5EF4-FFF2-40B4-BE49-F238E27FC236}">
                <a16:creationId xmlns:a16="http://schemas.microsoft.com/office/drawing/2014/main" id="{36E0F63D-8464-CB42-932D-9BD6E2F7AC51}"/>
              </a:ext>
            </a:extLst>
          </p:cNvPr>
          <p:cNvPicPr>
            <a:picLocks noChangeAspect="1"/>
          </p:cNvPicPr>
          <p:nvPr/>
        </p:nvPicPr>
        <p:blipFill>
          <a:blip r:embed="rId4"/>
          <a:stretch>
            <a:fillRect/>
          </a:stretch>
        </p:blipFill>
        <p:spPr>
          <a:xfrm>
            <a:off x="2020117" y="1702787"/>
            <a:ext cx="3977910" cy="1206378"/>
          </a:xfrm>
          <a:prstGeom prst="rect">
            <a:avLst/>
          </a:prstGeom>
        </p:spPr>
      </p:pic>
      <p:pic>
        <p:nvPicPr>
          <p:cNvPr id="6" name="Picture 8">
            <a:extLst>
              <a:ext uri="{FF2B5EF4-FFF2-40B4-BE49-F238E27FC236}">
                <a16:creationId xmlns:a16="http://schemas.microsoft.com/office/drawing/2014/main" id="{E37D6FFE-4095-5E48-9F03-A331DCB87FD1}"/>
              </a:ext>
            </a:extLst>
          </p:cNvPr>
          <p:cNvPicPr>
            <a:picLocks noChangeAspect="1"/>
          </p:cNvPicPr>
          <p:nvPr/>
        </p:nvPicPr>
        <p:blipFill>
          <a:blip r:embed="rId5"/>
          <a:stretch>
            <a:fillRect/>
          </a:stretch>
        </p:blipFill>
        <p:spPr>
          <a:xfrm>
            <a:off x="972273" y="3326645"/>
            <a:ext cx="4906011" cy="1389073"/>
          </a:xfrm>
          <a:prstGeom prst="rect">
            <a:avLst/>
          </a:prstGeom>
        </p:spPr>
      </p:pic>
      <p:pic>
        <p:nvPicPr>
          <p:cNvPr id="7" name="Picture 9" descr="A picture containing text, clock, watch, gauge&#10;&#10;Description automatically generated">
            <a:extLst>
              <a:ext uri="{FF2B5EF4-FFF2-40B4-BE49-F238E27FC236}">
                <a16:creationId xmlns:a16="http://schemas.microsoft.com/office/drawing/2014/main" id="{15AB5C98-C3A9-FE43-9EE8-06C789A659B1}"/>
              </a:ext>
            </a:extLst>
          </p:cNvPr>
          <p:cNvPicPr>
            <a:picLocks noChangeAspect="1"/>
          </p:cNvPicPr>
          <p:nvPr/>
        </p:nvPicPr>
        <p:blipFill>
          <a:blip r:embed="rId6"/>
          <a:stretch>
            <a:fillRect/>
          </a:stretch>
        </p:blipFill>
        <p:spPr>
          <a:xfrm>
            <a:off x="787078" y="4948737"/>
            <a:ext cx="4634007" cy="1275877"/>
          </a:xfrm>
          <a:prstGeom prst="rect">
            <a:avLst/>
          </a:prstGeom>
        </p:spPr>
      </p:pic>
      <p:sp>
        <p:nvSpPr>
          <p:cNvPr id="8" name="TextBox 7">
            <a:extLst>
              <a:ext uri="{FF2B5EF4-FFF2-40B4-BE49-F238E27FC236}">
                <a16:creationId xmlns:a16="http://schemas.microsoft.com/office/drawing/2014/main" id="{2574B11D-7AB1-9F4C-9E56-7C0612C73631}"/>
              </a:ext>
            </a:extLst>
          </p:cNvPr>
          <p:cNvSpPr txBox="1"/>
          <p:nvPr/>
        </p:nvSpPr>
        <p:spPr>
          <a:xfrm>
            <a:off x="6220300" y="5586675"/>
            <a:ext cx="624329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Kelly, M. (2021). Mapping Bodies, Designing Feminist Icons. </a:t>
            </a:r>
            <a:r>
              <a:rPr lang="en-US" dirty="0" err="1"/>
              <a:t>GeoHumanities</a:t>
            </a:r>
            <a:r>
              <a:rPr lang="en-US" dirty="0"/>
              <a:t>, 7(2), 529-557. </a:t>
            </a:r>
            <a:endParaRPr lang="en-US" dirty="0">
              <a:cs typeface="Calibri"/>
            </a:endParaRPr>
          </a:p>
        </p:txBody>
      </p:sp>
    </p:spTree>
    <p:extLst>
      <p:ext uri="{BB962C8B-B14F-4D97-AF65-F5344CB8AC3E}">
        <p14:creationId xmlns:p14="http://schemas.microsoft.com/office/powerpoint/2010/main" val="1585937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EFA0B-59B0-774B-90EA-B0DD86FF7C43}"/>
              </a:ext>
            </a:extLst>
          </p:cNvPr>
          <p:cNvSpPr>
            <a:spLocks noGrp="1"/>
          </p:cNvSpPr>
          <p:nvPr>
            <p:ph type="title"/>
          </p:nvPr>
        </p:nvSpPr>
        <p:spPr/>
        <p:txBody>
          <a:bodyPr/>
          <a:lstStyle/>
          <a:p>
            <a:r>
              <a:rPr lang="en-US" dirty="0">
                <a:highlight>
                  <a:srgbClr val="FFFF00"/>
                </a:highlight>
                <a:ea typeface="Calibri Light"/>
                <a:cs typeface="Calibri Light"/>
              </a:rPr>
              <a:t>retooling GIS</a:t>
            </a:r>
            <a:endParaRPr lang="en-US" dirty="0">
              <a:highlight>
                <a:srgbClr val="FFFF00"/>
              </a:highlight>
            </a:endParaRPr>
          </a:p>
        </p:txBody>
      </p:sp>
      <p:pic>
        <p:nvPicPr>
          <p:cNvPr id="4" name="Picture 4" descr="A picture containing diagram&#10;&#10;Description automatically generated">
            <a:extLst>
              <a:ext uri="{FF2B5EF4-FFF2-40B4-BE49-F238E27FC236}">
                <a16:creationId xmlns:a16="http://schemas.microsoft.com/office/drawing/2014/main" id="{ADE24225-9149-EFE9-E7F9-028DD265089D}"/>
              </a:ext>
            </a:extLst>
          </p:cNvPr>
          <p:cNvPicPr>
            <a:picLocks noGrp="1" noChangeAspect="1"/>
          </p:cNvPicPr>
          <p:nvPr>
            <p:ph idx="4294967295"/>
          </p:nvPr>
        </p:nvPicPr>
        <p:blipFill>
          <a:blip r:embed="rId2"/>
          <a:stretch>
            <a:fillRect/>
          </a:stretch>
        </p:blipFill>
        <p:spPr>
          <a:xfrm>
            <a:off x="6096000" y="1584576"/>
            <a:ext cx="5347506" cy="3565438"/>
          </a:xfrm>
        </p:spPr>
      </p:pic>
      <p:pic>
        <p:nvPicPr>
          <p:cNvPr id="5" name="Picture 5" descr="A picture containing text, colorful&#10;&#10;Description automatically generated">
            <a:extLst>
              <a:ext uri="{FF2B5EF4-FFF2-40B4-BE49-F238E27FC236}">
                <a16:creationId xmlns:a16="http://schemas.microsoft.com/office/drawing/2014/main" id="{C538C087-6840-0BFD-2A75-13296C94194C}"/>
              </a:ext>
            </a:extLst>
          </p:cNvPr>
          <p:cNvPicPr>
            <a:picLocks noChangeAspect="1"/>
          </p:cNvPicPr>
          <p:nvPr/>
        </p:nvPicPr>
        <p:blipFill rotWithShape="1">
          <a:blip r:embed="rId3"/>
          <a:srcRect l="2229"/>
          <a:stretch/>
        </p:blipFill>
        <p:spPr>
          <a:xfrm>
            <a:off x="606181" y="1557990"/>
            <a:ext cx="5632132" cy="3391367"/>
          </a:xfrm>
          <a:prstGeom prst="rect">
            <a:avLst/>
          </a:prstGeom>
        </p:spPr>
      </p:pic>
      <p:sp>
        <p:nvSpPr>
          <p:cNvPr id="6" name="TextBox 5">
            <a:extLst>
              <a:ext uri="{FF2B5EF4-FFF2-40B4-BE49-F238E27FC236}">
                <a16:creationId xmlns:a16="http://schemas.microsoft.com/office/drawing/2014/main" id="{9A9B99AB-DF13-EA99-CFC6-8255026259ED}"/>
              </a:ext>
            </a:extLst>
          </p:cNvPr>
          <p:cNvSpPr txBox="1"/>
          <p:nvPr/>
        </p:nvSpPr>
        <p:spPr>
          <a:xfrm>
            <a:off x="606181" y="5250196"/>
            <a:ext cx="493122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rPr>
              <a:t>Mei-Po Kwan (2007) Affecting geospatial technologies: Toward a feminist politics of emotion. </a:t>
            </a:r>
            <a:r>
              <a:rPr lang="en-US" i="1" dirty="0">
                <a:latin typeface="Arial" panose="020B0604020202020204" pitchFamily="34" charset="0"/>
              </a:rPr>
              <a:t>The Professional Geographer</a:t>
            </a:r>
            <a:r>
              <a:rPr lang="en-US" dirty="0">
                <a:latin typeface="Arial" panose="020B0604020202020204" pitchFamily="34" charset="0"/>
              </a:rPr>
              <a:t>, 59(1): 22-34</a:t>
            </a:r>
            <a:endParaRPr lang="en-US" dirty="0"/>
          </a:p>
        </p:txBody>
      </p:sp>
    </p:spTree>
    <p:extLst>
      <p:ext uri="{BB962C8B-B14F-4D97-AF65-F5344CB8AC3E}">
        <p14:creationId xmlns:p14="http://schemas.microsoft.com/office/powerpoint/2010/main" val="476586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ap&#10;&#10;Description automatically generated">
            <a:extLst>
              <a:ext uri="{FF2B5EF4-FFF2-40B4-BE49-F238E27FC236}">
                <a16:creationId xmlns:a16="http://schemas.microsoft.com/office/drawing/2014/main" id="{C5CD94D2-61C9-9A4E-8438-690613C4359F}"/>
              </a:ext>
            </a:extLst>
          </p:cNvPr>
          <p:cNvPicPr>
            <a:picLocks noChangeAspect="1"/>
          </p:cNvPicPr>
          <p:nvPr/>
        </p:nvPicPr>
        <p:blipFill>
          <a:blip r:embed="rId2"/>
          <a:stretch>
            <a:fillRect/>
          </a:stretch>
        </p:blipFill>
        <p:spPr>
          <a:xfrm>
            <a:off x="161925" y="68262"/>
            <a:ext cx="5393983" cy="6721475"/>
          </a:xfrm>
          <a:prstGeom prst="rect">
            <a:avLst/>
          </a:prstGeom>
          <a:noFill/>
        </p:spPr>
      </p:pic>
      <p:sp>
        <p:nvSpPr>
          <p:cNvPr id="8" name="TextBox 7">
            <a:extLst>
              <a:ext uri="{FF2B5EF4-FFF2-40B4-BE49-F238E27FC236}">
                <a16:creationId xmlns:a16="http://schemas.microsoft.com/office/drawing/2014/main" id="{1873F4BE-D7BF-914E-9EDF-ED6A50988BF4}"/>
              </a:ext>
            </a:extLst>
          </p:cNvPr>
          <p:cNvSpPr txBox="1"/>
          <p:nvPr/>
        </p:nvSpPr>
        <p:spPr>
          <a:xfrm>
            <a:off x="6179735" y="5419111"/>
            <a:ext cx="5021665" cy="954107"/>
          </a:xfrm>
          <a:prstGeom prst="rect">
            <a:avLst/>
          </a:prstGeom>
          <a:noFill/>
        </p:spPr>
        <p:txBody>
          <a:bodyPr wrap="square">
            <a:spAutoFit/>
          </a:bodyPr>
          <a:lstStyle/>
          <a:p>
            <a:r>
              <a:rPr lang="en-US" dirty="0"/>
              <a:t>Burgos-Thorsen, S. (2024). Data feminism in action: mapping Urban Belonging in Copenhagen with experimental visualization and participatory GIS. </a:t>
            </a:r>
            <a:r>
              <a:rPr lang="en-US" i="1" dirty="0"/>
              <a:t>Gender, Place &amp; Culture</a:t>
            </a:r>
            <a:r>
              <a:rPr lang="en-US" dirty="0"/>
              <a:t>, 1-26.</a:t>
            </a:r>
          </a:p>
        </p:txBody>
      </p:sp>
      <p:sp>
        <p:nvSpPr>
          <p:cNvPr id="6" name="TextBox 5">
            <a:extLst>
              <a:ext uri="{FF2B5EF4-FFF2-40B4-BE49-F238E27FC236}">
                <a16:creationId xmlns:a16="http://schemas.microsoft.com/office/drawing/2014/main" id="{DA08AE52-5C62-8640-A57E-1E260B68CB6C}"/>
              </a:ext>
            </a:extLst>
          </p:cNvPr>
          <p:cNvSpPr txBox="1"/>
          <p:nvPr/>
        </p:nvSpPr>
        <p:spPr>
          <a:xfrm>
            <a:off x="6179735" y="384955"/>
            <a:ext cx="6098720" cy="1323439"/>
          </a:xfrm>
          <a:prstGeom prst="rect">
            <a:avLst/>
          </a:prstGeom>
          <a:noFill/>
        </p:spPr>
        <p:txBody>
          <a:bodyPr wrap="square">
            <a:spAutoFit/>
          </a:bodyPr>
          <a:lstStyle/>
          <a:p>
            <a:r>
              <a:rPr lang="en-US" sz="4000" b="1" dirty="0">
                <a:effectLst/>
                <a:highlight>
                  <a:srgbClr val="FFFF00"/>
                </a:highlight>
              </a:rPr>
              <a:t>Urban Belonging Project</a:t>
            </a:r>
          </a:p>
        </p:txBody>
      </p:sp>
      <p:pic>
        <p:nvPicPr>
          <p:cNvPr id="4" name="Picture 3" descr="A screenshot of a map&#10;&#10;Description automatically generated">
            <a:extLst>
              <a:ext uri="{FF2B5EF4-FFF2-40B4-BE49-F238E27FC236}">
                <a16:creationId xmlns:a16="http://schemas.microsoft.com/office/drawing/2014/main" id="{5389E556-79F4-DF41-B707-403147A5BF47}"/>
              </a:ext>
            </a:extLst>
          </p:cNvPr>
          <p:cNvPicPr>
            <a:picLocks noChangeAspect="1"/>
          </p:cNvPicPr>
          <p:nvPr/>
        </p:nvPicPr>
        <p:blipFill>
          <a:blip r:embed="rId3"/>
          <a:stretch>
            <a:fillRect/>
          </a:stretch>
        </p:blipFill>
        <p:spPr>
          <a:xfrm>
            <a:off x="6179735" y="1807486"/>
            <a:ext cx="4764591" cy="3138216"/>
          </a:xfrm>
          <a:prstGeom prst="rect">
            <a:avLst/>
          </a:prstGeom>
        </p:spPr>
      </p:pic>
    </p:spTree>
    <p:extLst>
      <p:ext uri="{BB962C8B-B14F-4D97-AF65-F5344CB8AC3E}">
        <p14:creationId xmlns:p14="http://schemas.microsoft.com/office/powerpoint/2010/main" val="969760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afting an Intersectional Gaze on Cities, and Three Other Reasons Why Urban Planning Needs Data Feminism - Image 5 of 7">
            <a:extLst>
              <a:ext uri="{FF2B5EF4-FFF2-40B4-BE49-F238E27FC236}">
                <a16:creationId xmlns:a16="http://schemas.microsoft.com/office/drawing/2014/main" id="{A7F0F6B1-AB4C-EE46-A7C9-815A85388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214" y="88402"/>
            <a:ext cx="10858500" cy="659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34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98773A-C586-114B-AECA-0129D58B6F6C}"/>
              </a:ext>
            </a:extLst>
          </p:cNvPr>
          <p:cNvSpPr>
            <a:spLocks noGrp="1"/>
          </p:cNvSpPr>
          <p:nvPr>
            <p:ph type="body" idx="1"/>
          </p:nvPr>
        </p:nvSpPr>
        <p:spPr>
          <a:xfrm>
            <a:off x="1411947" y="668519"/>
            <a:ext cx="3527916" cy="5644057"/>
          </a:xfrm>
        </p:spPr>
        <p:txBody>
          <a:bodyPr/>
          <a:lstStyle/>
          <a:p>
            <a:pPr marL="220128" indent="0">
              <a:buNone/>
            </a:pPr>
            <a:r>
              <a:rPr lang="en-US" sz="4800" b="1" i="0" kern="1200" cap="all" baseline="0" dirty="0">
                <a:solidFill>
                  <a:schemeClr val="tx2"/>
                </a:solidFill>
              </a:rPr>
              <a:t>MAPS</a:t>
            </a:r>
            <a:br>
              <a:rPr lang="en-US" sz="4800" b="1" i="0" kern="1200" cap="all" baseline="0" dirty="0">
                <a:solidFill>
                  <a:schemeClr val="tx2"/>
                </a:solidFill>
              </a:rPr>
            </a:br>
            <a:r>
              <a:rPr lang="en-US" sz="4800" b="1" cap="all" dirty="0">
                <a:solidFill>
                  <a:schemeClr val="tx2"/>
                </a:solidFill>
              </a:rPr>
              <a:t>DESCRIBE </a:t>
            </a:r>
          </a:p>
          <a:p>
            <a:pPr marL="220128" indent="0">
              <a:buNone/>
            </a:pPr>
            <a:r>
              <a:rPr lang="en-US" sz="4800" b="1" cap="all" dirty="0">
                <a:solidFill>
                  <a:schemeClr val="tx2"/>
                </a:solidFill>
              </a:rPr>
              <a:t>SPACE</a:t>
            </a:r>
            <a:br>
              <a:rPr lang="en-US" sz="4800" b="1" cap="all" dirty="0">
                <a:solidFill>
                  <a:schemeClr val="tx2"/>
                </a:solidFill>
              </a:rPr>
            </a:br>
            <a:br>
              <a:rPr lang="en-US" sz="4800" b="1" cap="all" dirty="0">
                <a:solidFill>
                  <a:schemeClr val="tx2"/>
                </a:solidFill>
              </a:rPr>
            </a:br>
            <a:r>
              <a:rPr lang="en-US" sz="4800" b="1" cap="all" dirty="0">
                <a:solidFill>
                  <a:schemeClr val="tx2"/>
                </a:solidFill>
              </a:rPr>
              <a:t>MAPS</a:t>
            </a:r>
            <a:br>
              <a:rPr lang="en-US" sz="4800" b="1" cap="all" dirty="0">
                <a:solidFill>
                  <a:schemeClr val="tx2"/>
                </a:solidFill>
              </a:rPr>
            </a:br>
            <a:r>
              <a:rPr lang="en-US" sz="4800" b="1" cap="all" dirty="0">
                <a:solidFill>
                  <a:schemeClr val="tx2"/>
                </a:solidFill>
              </a:rPr>
              <a:t>PRODUCE</a:t>
            </a:r>
            <a:br>
              <a:rPr lang="en-US" sz="4800" b="1" cap="all" dirty="0">
                <a:solidFill>
                  <a:schemeClr val="tx2"/>
                </a:solidFill>
              </a:rPr>
            </a:br>
            <a:r>
              <a:rPr lang="en-US" sz="4800" b="1" cap="all" dirty="0">
                <a:solidFill>
                  <a:schemeClr val="tx2"/>
                </a:solidFill>
              </a:rPr>
              <a:t>SPACE</a:t>
            </a:r>
            <a:endParaRPr lang="en-US" sz="4800" dirty="0">
              <a:solidFill>
                <a:schemeClr val="tx2"/>
              </a:solidFill>
            </a:endParaRPr>
          </a:p>
        </p:txBody>
      </p:sp>
      <p:sp>
        <p:nvSpPr>
          <p:cNvPr id="5" name="Text Placeholder 2">
            <a:extLst>
              <a:ext uri="{FF2B5EF4-FFF2-40B4-BE49-F238E27FC236}">
                <a16:creationId xmlns:a16="http://schemas.microsoft.com/office/drawing/2014/main" id="{4E04E558-8BB4-5342-A61B-AAF5591015D8}"/>
              </a:ext>
            </a:extLst>
          </p:cNvPr>
          <p:cNvSpPr>
            <a:spLocks noGrp="1"/>
          </p:cNvSpPr>
          <p:nvPr>
            <p:ph type="body" idx="1"/>
          </p:nvPr>
        </p:nvSpPr>
        <p:spPr>
          <a:xfrm>
            <a:off x="1515183" y="696862"/>
            <a:ext cx="3641836" cy="5831178"/>
          </a:xfrm>
        </p:spPr>
        <p:txBody>
          <a:bodyPr/>
          <a:lstStyle/>
          <a:p>
            <a:pPr marL="220128" indent="0">
              <a:buNone/>
            </a:pPr>
            <a:r>
              <a:rPr lang="en-US" sz="4800" b="1" i="0" kern="1200" cap="all" baseline="0" dirty="0">
                <a:solidFill>
                  <a:schemeClr val="bg2"/>
                </a:solidFill>
              </a:rPr>
              <a:t>MAPS</a:t>
            </a:r>
            <a:br>
              <a:rPr lang="en-US" sz="4800" b="1" i="0" kern="1200" cap="all" baseline="0" dirty="0">
                <a:solidFill>
                  <a:schemeClr val="bg2"/>
                </a:solidFill>
              </a:rPr>
            </a:br>
            <a:r>
              <a:rPr lang="en-US" sz="4800" b="1" cap="all" dirty="0">
                <a:solidFill>
                  <a:schemeClr val="bg2"/>
                </a:solidFill>
              </a:rPr>
              <a:t>DESCRIBE </a:t>
            </a:r>
          </a:p>
          <a:p>
            <a:pPr marL="220128" indent="0">
              <a:buNone/>
            </a:pPr>
            <a:r>
              <a:rPr lang="en-US" sz="4800" b="1" cap="all" dirty="0">
                <a:solidFill>
                  <a:schemeClr val="bg2"/>
                </a:solidFill>
              </a:rPr>
              <a:t>SPACE</a:t>
            </a:r>
            <a:br>
              <a:rPr lang="en-US" sz="4800" b="1" cap="all" dirty="0">
                <a:solidFill>
                  <a:schemeClr val="bg2"/>
                </a:solidFill>
              </a:rPr>
            </a:br>
            <a:br>
              <a:rPr lang="en-US" sz="4800" b="1" cap="all" dirty="0">
                <a:solidFill>
                  <a:schemeClr val="bg2"/>
                </a:solidFill>
              </a:rPr>
            </a:br>
            <a:r>
              <a:rPr lang="en-US" sz="4800" b="1" cap="all" dirty="0">
                <a:solidFill>
                  <a:schemeClr val="bg2"/>
                </a:solidFill>
              </a:rPr>
              <a:t>MAPS</a:t>
            </a:r>
            <a:br>
              <a:rPr lang="en-US" sz="4800" b="1" cap="all" dirty="0">
                <a:solidFill>
                  <a:schemeClr val="bg2"/>
                </a:solidFill>
              </a:rPr>
            </a:br>
            <a:r>
              <a:rPr lang="en-US" sz="4800" b="1" cap="all" dirty="0">
                <a:solidFill>
                  <a:schemeClr val="bg2"/>
                </a:solidFill>
              </a:rPr>
              <a:t>PRODUCE</a:t>
            </a:r>
            <a:br>
              <a:rPr lang="en-US" sz="4800" b="1" cap="all" dirty="0">
                <a:solidFill>
                  <a:schemeClr val="bg2"/>
                </a:solidFill>
              </a:rPr>
            </a:br>
            <a:r>
              <a:rPr lang="en-US" sz="4800" b="1" cap="all" dirty="0">
                <a:solidFill>
                  <a:schemeClr val="bg2"/>
                </a:solidFill>
              </a:rPr>
              <a:t>SPACE</a:t>
            </a:r>
            <a:endParaRPr lang="en-US" sz="4800" dirty="0">
              <a:solidFill>
                <a:schemeClr val="bg2"/>
              </a:solidFill>
            </a:endParaRPr>
          </a:p>
        </p:txBody>
      </p:sp>
      <p:sp>
        <p:nvSpPr>
          <p:cNvPr id="6" name="TextBox 5">
            <a:extLst>
              <a:ext uri="{FF2B5EF4-FFF2-40B4-BE49-F238E27FC236}">
                <a16:creationId xmlns:a16="http://schemas.microsoft.com/office/drawing/2014/main" id="{086D40B3-403E-7840-9549-7C8F4350E80F}"/>
              </a:ext>
            </a:extLst>
          </p:cNvPr>
          <p:cNvSpPr txBox="1"/>
          <p:nvPr/>
        </p:nvSpPr>
        <p:spPr>
          <a:xfrm>
            <a:off x="6096000" y="496094"/>
            <a:ext cx="5592417" cy="5262979"/>
          </a:xfrm>
          <a:prstGeom prst="rect">
            <a:avLst/>
          </a:prstGeom>
          <a:noFill/>
          <a:ln w="107950">
            <a:noFill/>
          </a:ln>
        </p:spPr>
        <p:txBody>
          <a:bodyPr wrap="square" rtlCol="0">
            <a:spAutoFit/>
          </a:bodyPr>
          <a:lstStyle/>
          <a:p>
            <a:pPr marL="285750" indent="-285750">
              <a:buFont typeface="Arial" panose="020B0604020202020204" pitchFamily="34" charset="0"/>
              <a:buChar char="•"/>
            </a:pPr>
            <a:endParaRPr lang="en-US" sz="2800" dirty="0">
              <a:solidFill>
                <a:schemeClr val="bg2"/>
              </a:solidFill>
            </a:endParaRPr>
          </a:p>
          <a:p>
            <a:pPr marL="457200" lvl="1" indent="-457200">
              <a:buFont typeface="Wingdings" pitchFamily="2" charset="2"/>
              <a:buChar char="v"/>
            </a:pPr>
            <a:r>
              <a:rPr lang="en-US" sz="2800" dirty="0">
                <a:solidFill>
                  <a:schemeClr val="bg2"/>
                </a:solidFill>
              </a:rPr>
              <a:t>Space as a social construct, space as produced</a:t>
            </a:r>
          </a:p>
          <a:p>
            <a:pPr marL="914400" lvl="2" indent="-457200">
              <a:buFont typeface="Wingdings" pitchFamily="2" charset="2"/>
              <a:buChar char="v"/>
            </a:pPr>
            <a:r>
              <a:rPr lang="en-US" sz="2800" dirty="0">
                <a:solidFill>
                  <a:schemeClr val="bg2"/>
                </a:solidFill>
              </a:rPr>
              <a:t>Interactions</a:t>
            </a:r>
          </a:p>
          <a:p>
            <a:pPr marL="914400" lvl="2" indent="-457200">
              <a:buFont typeface="Wingdings" pitchFamily="2" charset="2"/>
              <a:buChar char="v"/>
            </a:pPr>
            <a:r>
              <a:rPr lang="en-US" sz="2800" dirty="0">
                <a:solidFill>
                  <a:schemeClr val="bg2"/>
                </a:solidFill>
                <a:cs typeface="Calibri"/>
              </a:rPr>
              <a:t>Interconnections</a:t>
            </a:r>
          </a:p>
          <a:p>
            <a:pPr marL="914400" lvl="2" indent="-457200">
              <a:buFont typeface="Wingdings" pitchFamily="2" charset="2"/>
              <a:buChar char="v"/>
            </a:pPr>
            <a:r>
              <a:rPr lang="en-US" sz="2800" dirty="0">
                <a:solidFill>
                  <a:schemeClr val="bg2"/>
                </a:solidFill>
                <a:cs typeface="Calibri"/>
              </a:rPr>
              <a:t>Implications</a:t>
            </a:r>
          </a:p>
          <a:p>
            <a:pPr marL="914400" lvl="2" indent="-457200">
              <a:buFont typeface="Wingdings" pitchFamily="2" charset="2"/>
              <a:buChar char="v"/>
            </a:pPr>
            <a:endParaRPr lang="en-US" sz="2800" dirty="0">
              <a:solidFill>
                <a:schemeClr val="bg2"/>
              </a:solidFill>
              <a:cs typeface="Calibri"/>
            </a:endParaRPr>
          </a:p>
          <a:p>
            <a:pPr marL="457200" lvl="1" indent="-457200">
              <a:buFont typeface="Wingdings" pitchFamily="2" charset="2"/>
              <a:buChar char="v"/>
            </a:pPr>
            <a:r>
              <a:rPr lang="en-US" sz="2800" dirty="0">
                <a:solidFill>
                  <a:schemeClr val="bg2"/>
                </a:solidFill>
                <a:cs typeface="Calibri"/>
              </a:rPr>
              <a:t>The way that maps describe space defines spatial relationships with material implication</a:t>
            </a:r>
          </a:p>
          <a:p>
            <a:pPr marL="285750" indent="-285750">
              <a:buFont typeface="Arial" panose="020B0604020202020204" pitchFamily="34" charset="0"/>
              <a:buChar char="•"/>
            </a:pPr>
            <a:endParaRPr lang="en-US" sz="2800" dirty="0">
              <a:solidFill>
                <a:schemeClr val="bg2"/>
              </a:solidFill>
              <a:cs typeface="Calibri"/>
            </a:endParaRPr>
          </a:p>
        </p:txBody>
      </p:sp>
      <p:sp>
        <p:nvSpPr>
          <p:cNvPr id="7" name="Rectangle 6">
            <a:extLst>
              <a:ext uri="{FF2B5EF4-FFF2-40B4-BE49-F238E27FC236}">
                <a16:creationId xmlns:a16="http://schemas.microsoft.com/office/drawing/2014/main" id="{1C36E233-8F9F-C849-866E-783A59307EB2}"/>
              </a:ext>
            </a:extLst>
          </p:cNvPr>
          <p:cNvSpPr/>
          <p:nvPr/>
        </p:nvSpPr>
        <p:spPr>
          <a:xfrm>
            <a:off x="6096000"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493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city&#10;&#10;Description automatically generated">
            <a:extLst>
              <a:ext uri="{FF2B5EF4-FFF2-40B4-BE49-F238E27FC236}">
                <a16:creationId xmlns:a16="http://schemas.microsoft.com/office/drawing/2014/main" id="{A6561096-CD25-5C4F-A496-8E83DCC212EC}"/>
              </a:ext>
            </a:extLst>
          </p:cNvPr>
          <p:cNvPicPr>
            <a:picLocks noChangeAspect="1"/>
          </p:cNvPicPr>
          <p:nvPr/>
        </p:nvPicPr>
        <p:blipFill>
          <a:blip r:embed="rId2"/>
          <a:stretch>
            <a:fillRect/>
          </a:stretch>
        </p:blipFill>
        <p:spPr>
          <a:xfrm>
            <a:off x="2048064" y="35563"/>
            <a:ext cx="8095871" cy="6786873"/>
          </a:xfrm>
          <a:prstGeom prst="rect">
            <a:avLst/>
          </a:prstGeom>
        </p:spPr>
      </p:pic>
    </p:spTree>
    <p:extLst>
      <p:ext uri="{BB962C8B-B14F-4D97-AF65-F5344CB8AC3E}">
        <p14:creationId xmlns:p14="http://schemas.microsoft.com/office/powerpoint/2010/main" val="2709999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EFA0B-59B0-774B-90EA-B0DD86FF7C43}"/>
              </a:ext>
            </a:extLst>
          </p:cNvPr>
          <p:cNvSpPr>
            <a:spLocks noGrp="1"/>
          </p:cNvSpPr>
          <p:nvPr>
            <p:ph type="title"/>
          </p:nvPr>
        </p:nvSpPr>
        <p:spPr/>
        <p:txBody>
          <a:bodyPr>
            <a:normAutofit/>
          </a:bodyPr>
          <a:lstStyle/>
          <a:p>
            <a:r>
              <a:rPr lang="en-US" sz="3200" dirty="0">
                <a:highlight>
                  <a:srgbClr val="FFFF00"/>
                </a:highlight>
                <a:ea typeface="Calibri Light"/>
                <a:cs typeface="Calibri Light"/>
              </a:rPr>
              <a:t>Geospatial Technology and Gender</a:t>
            </a:r>
            <a:endParaRPr lang="en-US" sz="3200" dirty="0">
              <a:highlight>
                <a:srgbClr val="FFFF00"/>
              </a:highlight>
              <a:cs typeface="Calibri Light"/>
            </a:endParaRPr>
          </a:p>
        </p:txBody>
      </p:sp>
      <p:sp>
        <p:nvSpPr>
          <p:cNvPr id="3" name="TextBox 2">
            <a:extLst>
              <a:ext uri="{FF2B5EF4-FFF2-40B4-BE49-F238E27FC236}">
                <a16:creationId xmlns:a16="http://schemas.microsoft.com/office/drawing/2014/main" id="{81064769-CFE4-0544-A96D-6881363B034A}"/>
              </a:ext>
            </a:extLst>
          </p:cNvPr>
          <p:cNvSpPr txBox="1"/>
          <p:nvPr/>
        </p:nvSpPr>
        <p:spPr>
          <a:xfrm>
            <a:off x="849086" y="1632857"/>
            <a:ext cx="10433957" cy="4031873"/>
          </a:xfrm>
          <a:prstGeom prst="rect">
            <a:avLst/>
          </a:prstGeom>
          <a:noFill/>
        </p:spPr>
        <p:txBody>
          <a:bodyPr wrap="square" rtlCol="0">
            <a:spAutoFit/>
          </a:bodyPr>
          <a:lstStyle/>
          <a:p>
            <a:r>
              <a:rPr lang="en-US" sz="3200" dirty="0"/>
              <a:t>How has gendered regimes of labor changed with advances in Geospatial Technology?</a:t>
            </a:r>
          </a:p>
          <a:p>
            <a:endParaRPr lang="en-US" sz="3200" dirty="0"/>
          </a:p>
          <a:p>
            <a:r>
              <a:rPr lang="en-US" sz="3200" dirty="0"/>
              <a:t>How have daily acts of social reproductive labor changed? </a:t>
            </a:r>
          </a:p>
          <a:p>
            <a:endParaRPr lang="en-US" sz="3200" dirty="0"/>
          </a:p>
          <a:p>
            <a:r>
              <a:rPr lang="en-US" sz="3200" dirty="0"/>
              <a:t>What does geospatial technology mean for gender violence or experiences of fear/safety?</a:t>
            </a:r>
          </a:p>
        </p:txBody>
      </p:sp>
    </p:spTree>
    <p:extLst>
      <p:ext uri="{BB962C8B-B14F-4D97-AF65-F5344CB8AC3E}">
        <p14:creationId xmlns:p14="http://schemas.microsoft.com/office/powerpoint/2010/main" val="285868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40091BF-2A6A-3C4F-B8F6-2177DEDC1E73}"/>
              </a:ext>
            </a:extLst>
          </p:cNvPr>
          <p:cNvSpPr/>
          <p:nvPr/>
        </p:nvSpPr>
        <p:spPr>
          <a:xfrm>
            <a:off x="0" y="3947056"/>
            <a:ext cx="12192000" cy="1997125"/>
          </a:xfrm>
          <a:custGeom>
            <a:avLst/>
            <a:gdLst>
              <a:gd name="connsiteX0" fmla="*/ 0 w 12497988"/>
              <a:gd name="connsiteY0" fmla="*/ 4542504 h 4650887"/>
              <a:gd name="connsiteX1" fmla="*/ 3836276 w 12497988"/>
              <a:gd name="connsiteY1" fmla="*/ 4237704 h 4650887"/>
              <a:gd name="connsiteX2" fmla="*/ 7346731 w 12497988"/>
              <a:gd name="connsiteY2" fmla="*/ 1200215 h 4650887"/>
              <a:gd name="connsiteX3" fmla="*/ 12139448 w 12497988"/>
              <a:gd name="connsiteY3" fmla="*/ 86118 h 4650887"/>
              <a:gd name="connsiteX4" fmla="*/ 12149959 w 12497988"/>
              <a:gd name="connsiteY4" fmla="*/ 75608 h 4650887"/>
              <a:gd name="connsiteX5" fmla="*/ 12149959 w 12497988"/>
              <a:gd name="connsiteY5" fmla="*/ 75608 h 46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7988" h="4650887">
                <a:moveTo>
                  <a:pt x="0" y="4542504"/>
                </a:moveTo>
                <a:cubicBezTo>
                  <a:pt x="1305910" y="4668628"/>
                  <a:pt x="2611821" y="4794752"/>
                  <a:pt x="3836276" y="4237704"/>
                </a:cubicBezTo>
                <a:cubicBezTo>
                  <a:pt x="5060731" y="3680656"/>
                  <a:pt x="5962869" y="1892146"/>
                  <a:pt x="7346731" y="1200215"/>
                </a:cubicBezTo>
                <a:cubicBezTo>
                  <a:pt x="8730593" y="508284"/>
                  <a:pt x="11338910" y="273552"/>
                  <a:pt x="12139448" y="86118"/>
                </a:cubicBezTo>
                <a:cubicBezTo>
                  <a:pt x="12939986" y="-101316"/>
                  <a:pt x="12149959" y="75608"/>
                  <a:pt x="12149959" y="75608"/>
                </a:cubicBezTo>
                <a:lnTo>
                  <a:pt x="12149959" y="75608"/>
                </a:lnTo>
              </a:path>
            </a:pathLst>
          </a:custGeom>
          <a:ln w="666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8" name="Freeform 7">
            <a:extLst>
              <a:ext uri="{FF2B5EF4-FFF2-40B4-BE49-F238E27FC236}">
                <a16:creationId xmlns:a16="http://schemas.microsoft.com/office/drawing/2014/main" id="{83E41F19-62C9-DE43-A9E2-BE2EC629A3AC}"/>
              </a:ext>
            </a:extLst>
          </p:cNvPr>
          <p:cNvSpPr/>
          <p:nvPr/>
        </p:nvSpPr>
        <p:spPr>
          <a:xfrm>
            <a:off x="42041" y="1"/>
            <a:ext cx="5801547" cy="1589038"/>
          </a:xfrm>
          <a:custGeom>
            <a:avLst/>
            <a:gdLst>
              <a:gd name="connsiteX0" fmla="*/ 0 w 5801547"/>
              <a:gd name="connsiteY0" fmla="*/ 571775 h 1589038"/>
              <a:gd name="connsiteX1" fmla="*/ 1179235 w 5801547"/>
              <a:gd name="connsiteY1" fmla="*/ 1586969 h 1589038"/>
              <a:gd name="connsiteX2" fmla="*/ 3683291 w 5801547"/>
              <a:gd name="connsiteY2" fmla="*/ 828491 h 1589038"/>
              <a:gd name="connsiteX3" fmla="*/ 5262884 w 5801547"/>
              <a:gd name="connsiteY3" fmla="*/ 577609 h 1589038"/>
              <a:gd name="connsiteX4" fmla="*/ 5779709 w 5801547"/>
              <a:gd name="connsiteY4" fmla="*/ 5834 h 1589038"/>
              <a:gd name="connsiteX5" fmla="*/ 5779709 w 5801547"/>
              <a:gd name="connsiteY5" fmla="*/ 5834 h 1589038"/>
              <a:gd name="connsiteX6" fmla="*/ 5801547 w 5801547"/>
              <a:gd name="connsiteY6" fmla="*/ 0 h 15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1547" h="1589038" fill="none" extrusionOk="0">
                <a:moveTo>
                  <a:pt x="0" y="571775"/>
                </a:moveTo>
                <a:cubicBezTo>
                  <a:pt x="179859" y="1042234"/>
                  <a:pt x="543431" y="1564823"/>
                  <a:pt x="1179235" y="1586969"/>
                </a:cubicBezTo>
                <a:cubicBezTo>
                  <a:pt x="1789923" y="1599294"/>
                  <a:pt x="2948075" y="1072606"/>
                  <a:pt x="3683291" y="828491"/>
                </a:cubicBezTo>
                <a:cubicBezTo>
                  <a:pt x="4397173" y="678892"/>
                  <a:pt x="4966535" y="727475"/>
                  <a:pt x="5262884" y="577609"/>
                </a:cubicBezTo>
                <a:cubicBezTo>
                  <a:pt x="5612286" y="440500"/>
                  <a:pt x="5779709" y="5834"/>
                  <a:pt x="5779709" y="5834"/>
                </a:cubicBezTo>
                <a:lnTo>
                  <a:pt x="5779709" y="5834"/>
                </a:lnTo>
                <a:cubicBezTo>
                  <a:pt x="5782043" y="3401"/>
                  <a:pt x="5796936" y="876"/>
                  <a:pt x="5801547" y="0"/>
                </a:cubicBezTo>
              </a:path>
              <a:path w="5801547" h="1589038" stroke="0" extrusionOk="0">
                <a:moveTo>
                  <a:pt x="0" y="571775"/>
                </a:moveTo>
                <a:cubicBezTo>
                  <a:pt x="212471" y="1014675"/>
                  <a:pt x="480906" y="1575877"/>
                  <a:pt x="1179235" y="1586969"/>
                </a:cubicBezTo>
                <a:cubicBezTo>
                  <a:pt x="1845785" y="1640843"/>
                  <a:pt x="2904439" y="999841"/>
                  <a:pt x="3683291" y="828491"/>
                </a:cubicBezTo>
                <a:cubicBezTo>
                  <a:pt x="4340244" y="683364"/>
                  <a:pt x="4900748" y="785100"/>
                  <a:pt x="5262884" y="577609"/>
                </a:cubicBezTo>
                <a:cubicBezTo>
                  <a:pt x="5612286" y="440500"/>
                  <a:pt x="5779710" y="5834"/>
                  <a:pt x="5779709" y="5834"/>
                </a:cubicBezTo>
                <a:lnTo>
                  <a:pt x="5779709" y="5834"/>
                </a:lnTo>
                <a:cubicBezTo>
                  <a:pt x="5784682" y="4645"/>
                  <a:pt x="5795450" y="612"/>
                  <a:pt x="5801547" y="0"/>
                </a:cubicBezTo>
              </a:path>
            </a:pathLst>
          </a:custGeom>
          <a:ln w="25400" cap="flat" cmpd="sng" algn="ctr">
            <a:solidFill>
              <a:schemeClr val="tx2"/>
            </a:solidFill>
            <a:prstDash val="dash"/>
            <a:round/>
            <a:headEnd type="none" w="med" len="med"/>
            <a:tailEnd type="none" w="med" len="med"/>
            <a:extLst>
              <a:ext uri="{C807C97D-BFC1-408E-A445-0C87EB9F89A2}">
                <ask:lineSketchStyleProps xmlns:ask="http://schemas.microsoft.com/office/drawing/2018/sketchyshapes" sd="1219033472">
                  <a:custGeom>
                    <a:avLst/>
                    <a:gdLst>
                      <a:gd name="connsiteX0" fmla="*/ 0 w 8376745"/>
                      <a:gd name="connsiteY0" fmla="*/ 1030014 h 2862541"/>
                      <a:gd name="connsiteX1" fmla="*/ 1702676 w 8376745"/>
                      <a:gd name="connsiteY1" fmla="*/ 2858814 h 2862541"/>
                      <a:gd name="connsiteX2" fmla="*/ 5318235 w 8376745"/>
                      <a:gd name="connsiteY2" fmla="*/ 1492469 h 2862541"/>
                      <a:gd name="connsiteX3" fmla="*/ 7598980 w 8376745"/>
                      <a:gd name="connsiteY3" fmla="*/ 1040524 h 2862541"/>
                      <a:gd name="connsiteX4" fmla="*/ 8345214 w 8376745"/>
                      <a:gd name="connsiteY4" fmla="*/ 10510 h 2862541"/>
                      <a:gd name="connsiteX5" fmla="*/ 8345214 w 8376745"/>
                      <a:gd name="connsiteY5" fmla="*/ 10510 h 2862541"/>
                      <a:gd name="connsiteX6" fmla="*/ 8376745 w 8376745"/>
                      <a:gd name="connsiteY6" fmla="*/ 0 h 2862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6745" h="2862541">
                        <a:moveTo>
                          <a:pt x="0" y="1030014"/>
                        </a:moveTo>
                        <a:cubicBezTo>
                          <a:pt x="408151" y="1905876"/>
                          <a:pt x="816303" y="2781738"/>
                          <a:pt x="1702676" y="2858814"/>
                        </a:cubicBezTo>
                        <a:cubicBezTo>
                          <a:pt x="2589049" y="2935890"/>
                          <a:pt x="4335518" y="1795517"/>
                          <a:pt x="5318235" y="1492469"/>
                        </a:cubicBezTo>
                        <a:cubicBezTo>
                          <a:pt x="6300952" y="1189421"/>
                          <a:pt x="7094484" y="1287517"/>
                          <a:pt x="7598980" y="1040524"/>
                        </a:cubicBezTo>
                        <a:cubicBezTo>
                          <a:pt x="8103476" y="793531"/>
                          <a:pt x="8345214" y="10510"/>
                          <a:pt x="8345214" y="10510"/>
                        </a:cubicBezTo>
                        <a:lnTo>
                          <a:pt x="8345214" y="10510"/>
                        </a:lnTo>
                        <a:lnTo>
                          <a:pt x="8376745" y="0"/>
                        </a:lnTo>
                      </a:path>
                    </a:pathLst>
                  </a:custGeom>
                  <ask:type>
                    <ask:lineSketchCurved/>
                  </ask:type>
                </ask:lineSketchStyleProps>
              </a:ext>
            </a:extLst>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CD0D7699-2840-1746-87B6-C54F8AE98ADC}"/>
              </a:ext>
            </a:extLst>
          </p:cNvPr>
          <p:cNvSpPr txBox="1"/>
          <p:nvPr/>
        </p:nvSpPr>
        <p:spPr>
          <a:xfrm>
            <a:off x="1499507" y="1166842"/>
            <a:ext cx="9192985" cy="4524315"/>
          </a:xfrm>
          <a:prstGeom prst="rect">
            <a:avLst/>
          </a:prstGeom>
          <a:noFill/>
        </p:spPr>
        <p:txBody>
          <a:bodyPr wrap="square">
            <a:spAutoFit/>
          </a:bodyPr>
          <a:lstStyle/>
          <a:p>
            <a:r>
              <a:rPr lang="en-US" sz="2400" dirty="0"/>
              <a:t>“We also note that collisions between the epistemologies underlying our critical and ethnographic methods and epistemologies more easily (and typically) anticipated by GIS technologies, were absolutely crucial moments in our process. These moments facilitated the production of multiple and hybrid forms of data that were then translated into fixed points on the map. So in this case GIS, rather than necessarily privileging certain kinds of knowledge and data over others, in fact mediated between epistemologically and ontologically dissonant ways of knowing.”</a:t>
            </a:r>
          </a:p>
          <a:p>
            <a:endParaRPr lang="en-US" sz="2400" dirty="0"/>
          </a:p>
          <a:p>
            <a:r>
              <a:rPr lang="en-US" sz="2400" dirty="0"/>
              <a:t>--Brown and </a:t>
            </a:r>
            <a:r>
              <a:rPr lang="en-US" sz="2400" dirty="0" err="1"/>
              <a:t>Knopp</a:t>
            </a:r>
            <a:r>
              <a:rPr lang="en-US" sz="2400" dirty="0"/>
              <a:t> “Queering the Map”</a:t>
            </a:r>
          </a:p>
        </p:txBody>
      </p:sp>
    </p:spTree>
    <p:extLst>
      <p:ext uri="{BB962C8B-B14F-4D97-AF65-F5344CB8AC3E}">
        <p14:creationId xmlns:p14="http://schemas.microsoft.com/office/powerpoint/2010/main" val="2076857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73CF-D409-3342-B29A-051B81F5849D}"/>
              </a:ext>
            </a:extLst>
          </p:cNvPr>
          <p:cNvSpPr>
            <a:spLocks noGrp="1"/>
          </p:cNvSpPr>
          <p:nvPr>
            <p:ph type="title"/>
          </p:nvPr>
        </p:nvSpPr>
        <p:spPr/>
        <p:txBody>
          <a:bodyPr/>
          <a:lstStyle/>
          <a:p>
            <a:r>
              <a:rPr lang="en-US" dirty="0">
                <a:highlight>
                  <a:srgbClr val="FFFF00"/>
                </a:highlight>
              </a:rPr>
              <a:t>Queering the Map</a:t>
            </a:r>
          </a:p>
        </p:txBody>
      </p:sp>
      <p:sp>
        <p:nvSpPr>
          <p:cNvPr id="4" name="TextBox 3">
            <a:extLst>
              <a:ext uri="{FF2B5EF4-FFF2-40B4-BE49-F238E27FC236}">
                <a16:creationId xmlns:a16="http://schemas.microsoft.com/office/drawing/2014/main" id="{5D000F41-E0B3-FC4E-892B-5ABCA804E7E7}"/>
              </a:ext>
            </a:extLst>
          </p:cNvPr>
          <p:cNvSpPr txBox="1"/>
          <p:nvPr/>
        </p:nvSpPr>
        <p:spPr>
          <a:xfrm>
            <a:off x="1170895" y="1633679"/>
            <a:ext cx="5295220" cy="3170099"/>
          </a:xfrm>
          <a:prstGeom prst="rect">
            <a:avLst/>
          </a:prstGeom>
          <a:noFill/>
        </p:spPr>
        <p:txBody>
          <a:bodyPr wrap="square">
            <a:spAutoFit/>
          </a:bodyPr>
          <a:lstStyle/>
          <a:p>
            <a:r>
              <a:rPr lang="en-US" sz="2000" dirty="0"/>
              <a:t>Brown, M., &amp; </a:t>
            </a:r>
            <a:r>
              <a:rPr lang="en-US" sz="2000" dirty="0" err="1"/>
              <a:t>Knopp</a:t>
            </a:r>
            <a:r>
              <a:rPr lang="en-US" sz="2000" dirty="0"/>
              <a:t>, L. (2008). Queering the map: The productive tensions of colliding epistemologies. </a:t>
            </a:r>
            <a:r>
              <a:rPr lang="en-US" sz="2000" i="1" dirty="0"/>
              <a:t>Annals of the association of American Geographers</a:t>
            </a:r>
            <a:r>
              <a:rPr lang="en-US" sz="2000" dirty="0"/>
              <a:t>, </a:t>
            </a:r>
            <a:r>
              <a:rPr lang="en-US" sz="2000" i="1" dirty="0"/>
              <a:t>98</a:t>
            </a:r>
            <a:r>
              <a:rPr lang="en-US" sz="2000" dirty="0"/>
              <a:t>(1), 40-58.</a:t>
            </a:r>
          </a:p>
          <a:p>
            <a:endParaRPr lang="en-US" sz="2000" dirty="0"/>
          </a:p>
          <a:p>
            <a:pPr marL="285750" indent="-285750">
              <a:buFont typeface="Arial" panose="020B0604020202020204" pitchFamily="34" charset="0"/>
              <a:buChar char="•"/>
            </a:pPr>
            <a:r>
              <a:rPr lang="en-US" sz="2000" dirty="0"/>
              <a:t>colliding epistemologies</a:t>
            </a:r>
          </a:p>
          <a:p>
            <a:pPr marL="285750" indent="-285750">
              <a:buFont typeface="Arial" panose="020B0604020202020204" pitchFamily="34" charset="0"/>
              <a:buChar char="•"/>
            </a:pPr>
            <a:r>
              <a:rPr lang="en-US" sz="2000" dirty="0"/>
              <a:t>attempts to represent the unrepresentable</a:t>
            </a:r>
          </a:p>
          <a:p>
            <a:pPr marL="285750" indent="-285750">
              <a:buFont typeface="Arial" panose="020B0604020202020204" pitchFamily="34" charset="0"/>
              <a:buChar char="•"/>
            </a:pPr>
            <a:r>
              <a:rPr lang="en-US" sz="2000" dirty="0"/>
              <a:t>productive pragmatics</a:t>
            </a:r>
          </a:p>
          <a:p>
            <a:pPr marL="285750" indent="-285750">
              <a:buFont typeface="Arial" panose="020B0604020202020204" pitchFamily="34" charset="0"/>
              <a:buChar char="•"/>
            </a:pPr>
            <a:r>
              <a:rPr lang="en-US" sz="2000" dirty="0"/>
              <a:t>the contingencies of facts and truths</a:t>
            </a:r>
          </a:p>
          <a:p>
            <a:pPr marL="285750" indent="-285750">
              <a:buFont typeface="Arial" panose="020B0604020202020204" pitchFamily="34" charset="0"/>
              <a:buChar char="•"/>
            </a:pPr>
            <a:r>
              <a:rPr lang="en-US" sz="2000" dirty="0"/>
              <a:t>power relations</a:t>
            </a:r>
          </a:p>
        </p:txBody>
      </p:sp>
      <p:pic>
        <p:nvPicPr>
          <p:cNvPr id="1026" name="Picture 2" descr="&#10;                  &#10;                     Figure 1 Side one of “Claiming Space.”&#10;               ">
            <a:extLst>
              <a:ext uri="{FF2B5EF4-FFF2-40B4-BE49-F238E27FC236}">
                <a16:creationId xmlns:a16="http://schemas.microsoft.com/office/drawing/2014/main" id="{2995F4E7-E1B0-8D4F-ABA0-9D35D0812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1135" y="1519378"/>
            <a:ext cx="3031267" cy="4732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38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video game&#10;&#10;Description automatically generated">
            <a:extLst>
              <a:ext uri="{FF2B5EF4-FFF2-40B4-BE49-F238E27FC236}">
                <a16:creationId xmlns:a16="http://schemas.microsoft.com/office/drawing/2014/main" id="{3C7318E2-BF2C-D446-998F-C861FEADB523}"/>
              </a:ext>
            </a:extLst>
          </p:cNvPr>
          <p:cNvPicPr>
            <a:picLocks noChangeAspect="1"/>
          </p:cNvPicPr>
          <p:nvPr/>
        </p:nvPicPr>
        <p:blipFill rotWithShape="1">
          <a:blip r:embed="rId2"/>
          <a:srcRect b="11498"/>
          <a:stretch/>
        </p:blipFill>
        <p:spPr>
          <a:xfrm>
            <a:off x="0" y="106017"/>
            <a:ext cx="12233264" cy="6175158"/>
          </a:xfrm>
          <a:prstGeom prst="rect">
            <a:avLst/>
          </a:prstGeom>
        </p:spPr>
      </p:pic>
      <p:sp>
        <p:nvSpPr>
          <p:cNvPr id="5" name="TextBox 4">
            <a:extLst>
              <a:ext uri="{FF2B5EF4-FFF2-40B4-BE49-F238E27FC236}">
                <a16:creationId xmlns:a16="http://schemas.microsoft.com/office/drawing/2014/main" id="{197E1452-EFE1-0D4E-A4CA-CB09EACA45C5}"/>
              </a:ext>
            </a:extLst>
          </p:cNvPr>
          <p:cNvSpPr txBox="1"/>
          <p:nvPr/>
        </p:nvSpPr>
        <p:spPr>
          <a:xfrm>
            <a:off x="112721" y="6382651"/>
            <a:ext cx="6115878" cy="369332"/>
          </a:xfrm>
          <a:prstGeom prst="rect">
            <a:avLst/>
          </a:prstGeom>
          <a:noFill/>
        </p:spPr>
        <p:txBody>
          <a:bodyPr wrap="square">
            <a:spAutoFit/>
          </a:bodyPr>
          <a:lstStyle/>
          <a:p>
            <a:r>
              <a:rPr lang="en-US" dirty="0"/>
              <a:t>https://</a:t>
            </a:r>
            <a:r>
              <a:rPr lang="en-US" dirty="0" err="1"/>
              <a:t>www.queermaps.org</a:t>
            </a:r>
            <a:r>
              <a:rPr lang="en-US" dirty="0"/>
              <a:t>/</a:t>
            </a:r>
          </a:p>
        </p:txBody>
      </p:sp>
    </p:spTree>
    <p:extLst>
      <p:ext uri="{BB962C8B-B14F-4D97-AF65-F5344CB8AC3E}">
        <p14:creationId xmlns:p14="http://schemas.microsoft.com/office/powerpoint/2010/main" val="1054586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map&#10;&#10;Description automatically generated">
            <a:extLst>
              <a:ext uri="{FF2B5EF4-FFF2-40B4-BE49-F238E27FC236}">
                <a16:creationId xmlns:a16="http://schemas.microsoft.com/office/drawing/2014/main" id="{F2803EFD-4E5C-C444-B222-A4608BE1A23B}"/>
              </a:ext>
            </a:extLst>
          </p:cNvPr>
          <p:cNvPicPr>
            <a:picLocks noChangeAspect="1"/>
          </p:cNvPicPr>
          <p:nvPr/>
        </p:nvPicPr>
        <p:blipFill>
          <a:blip r:embed="rId2"/>
          <a:stretch>
            <a:fillRect/>
          </a:stretch>
        </p:blipFill>
        <p:spPr>
          <a:xfrm>
            <a:off x="417443" y="0"/>
            <a:ext cx="11357113" cy="6381255"/>
          </a:xfrm>
          <a:prstGeom prst="rect">
            <a:avLst/>
          </a:prstGeom>
        </p:spPr>
      </p:pic>
    </p:spTree>
    <p:extLst>
      <p:ext uri="{BB962C8B-B14F-4D97-AF65-F5344CB8AC3E}">
        <p14:creationId xmlns:p14="http://schemas.microsoft.com/office/powerpoint/2010/main" val="4077502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with black spots&#10;&#10;Description automatically generated">
            <a:extLst>
              <a:ext uri="{FF2B5EF4-FFF2-40B4-BE49-F238E27FC236}">
                <a16:creationId xmlns:a16="http://schemas.microsoft.com/office/drawing/2014/main" id="{C3C8DED0-909B-BB47-ABCC-9B7BB4BFD789}"/>
              </a:ext>
            </a:extLst>
          </p:cNvPr>
          <p:cNvPicPr>
            <a:picLocks noChangeAspect="1"/>
          </p:cNvPicPr>
          <p:nvPr/>
        </p:nvPicPr>
        <p:blipFill>
          <a:blip r:embed="rId2"/>
          <a:stretch>
            <a:fillRect/>
          </a:stretch>
        </p:blipFill>
        <p:spPr>
          <a:xfrm>
            <a:off x="0" y="458712"/>
            <a:ext cx="12192000" cy="5410488"/>
          </a:xfrm>
          <a:prstGeom prst="rect">
            <a:avLst/>
          </a:prstGeom>
        </p:spPr>
      </p:pic>
      <p:sp>
        <p:nvSpPr>
          <p:cNvPr id="7" name="TextBox 6">
            <a:extLst>
              <a:ext uri="{FF2B5EF4-FFF2-40B4-BE49-F238E27FC236}">
                <a16:creationId xmlns:a16="http://schemas.microsoft.com/office/drawing/2014/main" id="{ABF50575-1593-944A-BB52-AF852F0483B4}"/>
              </a:ext>
            </a:extLst>
          </p:cNvPr>
          <p:cNvSpPr txBox="1"/>
          <p:nvPr/>
        </p:nvSpPr>
        <p:spPr>
          <a:xfrm>
            <a:off x="0" y="6029956"/>
            <a:ext cx="6096000" cy="369332"/>
          </a:xfrm>
          <a:prstGeom prst="rect">
            <a:avLst/>
          </a:prstGeom>
          <a:noFill/>
        </p:spPr>
        <p:txBody>
          <a:bodyPr wrap="square">
            <a:spAutoFit/>
          </a:bodyPr>
          <a:lstStyle/>
          <a:p>
            <a:r>
              <a:rPr lang="en-US" dirty="0"/>
              <a:t>https://</a:t>
            </a:r>
            <a:r>
              <a:rPr lang="en-US" dirty="0" err="1"/>
              <a:t>www.queeringthemap.com</a:t>
            </a:r>
            <a:r>
              <a:rPr lang="en-US" dirty="0"/>
              <a:t>/</a:t>
            </a:r>
          </a:p>
        </p:txBody>
      </p:sp>
    </p:spTree>
    <p:extLst>
      <p:ext uri="{BB962C8B-B14F-4D97-AF65-F5344CB8AC3E}">
        <p14:creationId xmlns:p14="http://schemas.microsoft.com/office/powerpoint/2010/main" val="37378662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E43C09-57AB-B247-AEAC-1CC1318C0A15}"/>
              </a:ext>
            </a:extLst>
          </p:cNvPr>
          <p:cNvSpPr>
            <a:spLocks noGrp="1"/>
          </p:cNvSpPr>
          <p:nvPr>
            <p:ph type="title"/>
          </p:nvPr>
        </p:nvSpPr>
        <p:spPr/>
        <p:txBody>
          <a:bodyPr/>
          <a:lstStyle/>
          <a:p>
            <a:pPr algn="l"/>
            <a:r>
              <a:rPr lang="en-US" sz="3200" dirty="0">
                <a:highlight>
                  <a:srgbClr val="FFFF00"/>
                </a:highlight>
              </a:rPr>
              <a:t>Health and Wellbeing Impacts of Supervision</a:t>
            </a:r>
            <a:endParaRPr lang="en-US" dirty="0">
              <a:highlight>
                <a:srgbClr val="FFFF00"/>
              </a:highlight>
            </a:endParaRPr>
          </a:p>
        </p:txBody>
      </p:sp>
      <p:sp>
        <p:nvSpPr>
          <p:cNvPr id="2" name="Subtitle 1">
            <a:extLst>
              <a:ext uri="{FF2B5EF4-FFF2-40B4-BE49-F238E27FC236}">
                <a16:creationId xmlns:a16="http://schemas.microsoft.com/office/drawing/2014/main" id="{734A403E-4AEF-2440-9F2C-623FFECF510A}"/>
              </a:ext>
            </a:extLst>
          </p:cNvPr>
          <p:cNvSpPr>
            <a:spLocks noGrp="1"/>
          </p:cNvSpPr>
          <p:nvPr>
            <p:ph type="body" idx="4294967295"/>
          </p:nvPr>
        </p:nvSpPr>
        <p:spPr>
          <a:xfrm>
            <a:off x="669472" y="1911335"/>
            <a:ext cx="5718175" cy="4132263"/>
          </a:xfrm>
        </p:spPr>
        <p:txBody>
          <a:bodyPr/>
          <a:lstStyle/>
          <a:p>
            <a:pPr marL="285750" indent="-285750">
              <a:buFont typeface="Arial" charset="0"/>
              <a:buChar char="•"/>
            </a:pPr>
            <a:r>
              <a:rPr lang="en-US" sz="2000" dirty="0"/>
              <a:t>Higher rates of many chronic conditions and physical disabilities among parole and probation population.</a:t>
            </a:r>
          </a:p>
          <a:p>
            <a:pPr marL="285750" indent="-285750">
              <a:buFont typeface="Arial" charset="0"/>
              <a:buChar char="•"/>
            </a:pPr>
            <a:endParaRPr lang="en-US" sz="2000" dirty="0"/>
          </a:p>
          <a:p>
            <a:pPr marL="285750" indent="-285750">
              <a:buFont typeface="Arial" charset="0"/>
              <a:buChar char="•"/>
            </a:pPr>
            <a:r>
              <a:rPr lang="en-US" sz="2000" dirty="0"/>
              <a:t>Barriers to housing, services, medical care and employment associated with supervision are strong predictors of health outcomes.</a:t>
            </a:r>
          </a:p>
          <a:p>
            <a:pPr marL="285750" indent="-285750">
              <a:buFont typeface="Arial" charset="0"/>
              <a:buChar char="•"/>
            </a:pPr>
            <a:endParaRPr lang="en-US" sz="2000" dirty="0"/>
          </a:p>
          <a:p>
            <a:pPr marL="285750" indent="-285750">
              <a:buFont typeface="Arial" charset="0"/>
              <a:buChar char="•"/>
            </a:pPr>
            <a:r>
              <a:rPr lang="en-US" sz="2000" dirty="0"/>
              <a:t>Prisons  and jails are a source of exposure to infectious disease</a:t>
            </a:r>
          </a:p>
          <a:p>
            <a:pPr marL="285750" indent="-285750">
              <a:buFont typeface="Arial" charset="0"/>
              <a:buChar char="•"/>
            </a:pPr>
            <a:endParaRPr lang="en-US" sz="2000" dirty="0"/>
          </a:p>
          <a:p>
            <a:pPr marL="285750" indent="-285750">
              <a:buFont typeface="Arial" charset="0"/>
              <a:buChar char="•"/>
            </a:pPr>
            <a:r>
              <a:rPr lang="en-US" sz="2000" dirty="0"/>
              <a:t>Strong association with psychosocial pathways (</a:t>
            </a:r>
            <a:r>
              <a:rPr lang="en-US" sz="2000" dirty="0" err="1"/>
              <a:t>eg.</a:t>
            </a:r>
            <a:r>
              <a:rPr lang="en-US" sz="2000" dirty="0"/>
              <a:t> chronic stress)</a:t>
            </a:r>
          </a:p>
          <a:p>
            <a:pPr marL="285750" indent="-285750">
              <a:buFont typeface="Arial" charset="0"/>
              <a:buChar char="•"/>
            </a:pPr>
            <a:endParaRPr lang="en-US" sz="1800" dirty="0"/>
          </a:p>
        </p:txBody>
      </p:sp>
      <p:pic>
        <p:nvPicPr>
          <p:cNvPr id="4" name="Picture 2" descr="Dr. Shavit with Robert Cardarelli, who was recently paroled, during a checkup at the Southeast Medical Center Clinic.">
            <a:extLst>
              <a:ext uri="{FF2B5EF4-FFF2-40B4-BE49-F238E27FC236}">
                <a16:creationId xmlns:a16="http://schemas.microsoft.com/office/drawing/2014/main" id="{7F76FD63-A6D0-7940-8D4D-4C8C53A128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49"/>
          <a:stretch/>
        </p:blipFill>
        <p:spPr bwMode="auto">
          <a:xfrm>
            <a:off x="7089913" y="1911335"/>
            <a:ext cx="4780136" cy="3985854"/>
          </a:xfrm>
          <a:prstGeom prst="snip2DiagRect">
            <a:avLst>
              <a:gd name="adj1" fmla="val 0"/>
              <a:gd name="adj2" fmla="val 16667"/>
            </a:avLst>
          </a:prstGeom>
          <a:noFill/>
          <a:ln w="28575">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575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D229A8-20CD-7445-91D0-386C36DC6125}"/>
              </a:ext>
            </a:extLst>
          </p:cNvPr>
          <p:cNvGraphicFramePr>
            <a:graphicFrameLocks noGrp="1"/>
          </p:cNvGraphicFramePr>
          <p:nvPr/>
        </p:nvGraphicFramePr>
        <p:xfrm>
          <a:off x="1631950" y="1248279"/>
          <a:ext cx="9103043" cy="4361441"/>
        </p:xfrm>
        <a:graphic>
          <a:graphicData uri="http://schemas.openxmlformats.org/drawingml/2006/table">
            <a:tbl>
              <a:tblPr firstRow="1" bandRow="1">
                <a:tableStyleId>{5C22544A-7EE6-4342-B048-85BDC9FD1C3A}</a:tableStyleId>
              </a:tblPr>
              <a:tblGrid>
                <a:gridCol w="2406968">
                  <a:extLst>
                    <a:ext uri="{9D8B030D-6E8A-4147-A177-3AD203B41FA5}">
                      <a16:colId xmlns:a16="http://schemas.microsoft.com/office/drawing/2014/main" val="3098601118"/>
                    </a:ext>
                  </a:extLst>
                </a:gridCol>
                <a:gridCol w="2232025">
                  <a:extLst>
                    <a:ext uri="{9D8B030D-6E8A-4147-A177-3AD203B41FA5}">
                      <a16:colId xmlns:a16="http://schemas.microsoft.com/office/drawing/2014/main" val="1322158530"/>
                    </a:ext>
                  </a:extLst>
                </a:gridCol>
                <a:gridCol w="2232025">
                  <a:extLst>
                    <a:ext uri="{9D8B030D-6E8A-4147-A177-3AD203B41FA5}">
                      <a16:colId xmlns:a16="http://schemas.microsoft.com/office/drawing/2014/main" val="951936264"/>
                    </a:ext>
                  </a:extLst>
                </a:gridCol>
                <a:gridCol w="2232025">
                  <a:extLst>
                    <a:ext uri="{9D8B030D-6E8A-4147-A177-3AD203B41FA5}">
                      <a16:colId xmlns:a16="http://schemas.microsoft.com/office/drawing/2014/main" val="757217814"/>
                    </a:ext>
                  </a:extLst>
                </a:gridCol>
              </a:tblGrid>
              <a:tr h="694843">
                <a:tc>
                  <a:txBody>
                    <a:bodyPr/>
                    <a:lstStyle/>
                    <a:p>
                      <a:endParaRPr lang="en-US" dirty="0"/>
                    </a:p>
                  </a:txBody>
                  <a:tcPr/>
                </a:tc>
                <a:tc>
                  <a:txBody>
                    <a:bodyPr/>
                    <a:lstStyle/>
                    <a:p>
                      <a:r>
                        <a:rPr lang="en-US" sz="1867" b="1" i="0" u="none" strike="noStrike" cap="none" dirty="0">
                          <a:solidFill>
                            <a:schemeClr val="lt1"/>
                          </a:solidFill>
                          <a:effectLst/>
                          <a:latin typeface="+mn-lt"/>
                          <a:ea typeface="+mn-ea"/>
                          <a:cs typeface="+mn-cs"/>
                          <a:sym typeface="Arial"/>
                        </a:rPr>
                        <a:t>Community</a:t>
                      </a:r>
                      <a:br>
                        <a:rPr lang="en-US" dirty="0"/>
                      </a:br>
                      <a:r>
                        <a:rPr lang="en-US" sz="1867" b="1" i="0" u="none" strike="noStrike" cap="none" dirty="0">
                          <a:solidFill>
                            <a:schemeClr val="lt1"/>
                          </a:solidFill>
                          <a:effectLst/>
                          <a:latin typeface="+mn-lt"/>
                          <a:ea typeface="+mn-ea"/>
                          <a:cs typeface="+mn-cs"/>
                          <a:sym typeface="Arial"/>
                        </a:rPr>
                        <a:t>Supervision</a:t>
                      </a:r>
                      <a:endParaRPr lang="en-US" dirty="0"/>
                    </a:p>
                  </a:txBody>
                  <a:tcPr/>
                </a:tc>
                <a:tc>
                  <a:txBody>
                    <a:bodyPr/>
                    <a:lstStyle/>
                    <a:p>
                      <a:r>
                        <a:rPr lang="en-US" sz="1867" b="1" i="0" u="none" strike="noStrike" cap="none" dirty="0">
                          <a:solidFill>
                            <a:schemeClr val="lt1"/>
                          </a:solidFill>
                          <a:effectLst/>
                          <a:latin typeface="+mn-lt"/>
                          <a:ea typeface="+mn-ea"/>
                          <a:cs typeface="+mn-cs"/>
                          <a:sym typeface="Arial"/>
                        </a:rPr>
                        <a:t>General</a:t>
                      </a:r>
                      <a:br>
                        <a:rPr lang="en-US" dirty="0"/>
                      </a:br>
                      <a:r>
                        <a:rPr lang="en-US" sz="1867" b="1" i="0" u="none" strike="noStrike" cap="none" dirty="0">
                          <a:solidFill>
                            <a:schemeClr val="lt1"/>
                          </a:solidFill>
                          <a:effectLst/>
                          <a:latin typeface="+mn-lt"/>
                          <a:ea typeface="+mn-ea"/>
                          <a:cs typeface="+mn-cs"/>
                          <a:sym typeface="Arial"/>
                        </a:rPr>
                        <a:t>Population</a:t>
                      </a:r>
                      <a:endParaRPr lang="en-US" dirty="0"/>
                    </a:p>
                  </a:txBody>
                  <a:tcPr/>
                </a:tc>
                <a:tc>
                  <a:txBody>
                    <a:bodyPr/>
                    <a:lstStyle/>
                    <a:p>
                      <a:r>
                        <a:rPr lang="en-US" sz="1867" b="1" i="1" u="none" strike="noStrike" cap="none" dirty="0">
                          <a:solidFill>
                            <a:schemeClr val="lt1"/>
                          </a:solidFill>
                          <a:effectLst/>
                          <a:latin typeface="+mn-lt"/>
                          <a:ea typeface="+mn-ea"/>
                          <a:cs typeface="+mn-cs"/>
                          <a:sym typeface="Arial"/>
                        </a:rPr>
                        <a:t>p</a:t>
                      </a:r>
                      <a:br>
                        <a:rPr lang="en-US" dirty="0"/>
                      </a:br>
                      <a:r>
                        <a:rPr lang="en-US" sz="1867" b="1" i="0" u="none" strike="noStrike" cap="none" dirty="0">
                          <a:solidFill>
                            <a:schemeClr val="lt1"/>
                          </a:solidFill>
                          <a:effectLst/>
                          <a:latin typeface="+mn-lt"/>
                          <a:ea typeface="+mn-ea"/>
                          <a:cs typeface="+mn-cs"/>
                          <a:sym typeface="Arial"/>
                        </a:rPr>
                        <a:t>Value</a:t>
                      </a:r>
                      <a:endParaRPr lang="en-US" dirty="0"/>
                    </a:p>
                  </a:txBody>
                  <a:tcPr/>
                </a:tc>
                <a:extLst>
                  <a:ext uri="{0D108BD9-81ED-4DB2-BD59-A6C34878D82A}">
                    <a16:rowId xmlns:a16="http://schemas.microsoft.com/office/drawing/2014/main" val="366863985"/>
                  </a:ext>
                </a:extLst>
              </a:tr>
              <a:tr h="694843">
                <a:tc>
                  <a:txBody>
                    <a:bodyPr/>
                    <a:lstStyle/>
                    <a:p>
                      <a:r>
                        <a:rPr lang="en-US" sz="1867" b="0" i="0" u="none" strike="noStrike" cap="none" dirty="0">
                          <a:solidFill>
                            <a:schemeClr val="dk1"/>
                          </a:solidFill>
                          <a:effectLst/>
                          <a:latin typeface="+mn-lt"/>
                          <a:ea typeface="+mn-ea"/>
                          <a:cs typeface="+mn-cs"/>
                          <a:sym typeface="Arial"/>
                        </a:rPr>
                        <a:t>Self-reported </a:t>
                      </a:r>
                      <a:br>
                        <a:rPr lang="en-US" dirty="0"/>
                      </a:br>
                      <a:r>
                        <a:rPr lang="en-US" sz="1867" b="0" i="0" u="none" strike="noStrike" cap="none" dirty="0">
                          <a:solidFill>
                            <a:schemeClr val="dk1"/>
                          </a:solidFill>
                          <a:effectLst/>
                          <a:latin typeface="+mn-lt"/>
                          <a:ea typeface="+mn-ea"/>
                          <a:cs typeface="+mn-cs"/>
                          <a:sym typeface="Arial"/>
                        </a:rPr>
                        <a:t>Fair/poor health</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15.7%</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12.0%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&lt;.001</a:t>
                      </a:r>
                      <a:endParaRPr lang="en-US" dirty="0"/>
                    </a:p>
                  </a:txBody>
                  <a:tcPr anchor="ctr"/>
                </a:tc>
                <a:extLst>
                  <a:ext uri="{0D108BD9-81ED-4DB2-BD59-A6C34878D82A}">
                    <a16:rowId xmlns:a16="http://schemas.microsoft.com/office/drawing/2014/main" val="2519295838"/>
                  </a:ext>
                </a:extLst>
              </a:tr>
              <a:tr h="994170">
                <a:tc>
                  <a:txBody>
                    <a:bodyPr/>
                    <a:lstStyle/>
                    <a:p>
                      <a:r>
                        <a:rPr lang="en-US" sz="1867" b="0" i="0" u="none" strike="noStrike" cap="none" dirty="0">
                          <a:solidFill>
                            <a:schemeClr val="dk1"/>
                          </a:solidFill>
                          <a:effectLst/>
                          <a:latin typeface="+mn-lt"/>
                          <a:ea typeface="+mn-ea"/>
                          <a:cs typeface="+mn-cs"/>
                          <a:sym typeface="Arial"/>
                        </a:rPr>
                        <a:t>One or more chronic</a:t>
                      </a:r>
                      <a:br>
                        <a:rPr lang="en-US" dirty="0"/>
                      </a:br>
                      <a:r>
                        <a:rPr lang="en-US" sz="1867" b="0" i="0" u="none" strike="noStrike" cap="none" dirty="0">
                          <a:solidFill>
                            <a:schemeClr val="dk1"/>
                          </a:solidFill>
                          <a:effectLst/>
                          <a:latin typeface="+mn-lt"/>
                          <a:ea typeface="+mn-ea"/>
                          <a:cs typeface="+mn-cs"/>
                          <a:sym typeface="Arial"/>
                        </a:rPr>
                        <a:t>conditions</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35.1%</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31.0%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.003</a:t>
                      </a:r>
                      <a:endParaRPr lang="en-US" dirty="0"/>
                    </a:p>
                  </a:txBody>
                  <a:tcPr anchor="ctr"/>
                </a:tc>
                <a:extLst>
                  <a:ext uri="{0D108BD9-81ED-4DB2-BD59-A6C34878D82A}">
                    <a16:rowId xmlns:a16="http://schemas.microsoft.com/office/drawing/2014/main" val="3955801059"/>
                  </a:ext>
                </a:extLst>
              </a:tr>
              <a:tr h="395517">
                <a:tc>
                  <a:txBody>
                    <a:bodyPr/>
                    <a:lstStyle/>
                    <a:p>
                      <a:r>
                        <a:rPr lang="en-US" sz="1867" b="0" i="0" u="none" strike="noStrike" cap="none" dirty="0">
                          <a:solidFill>
                            <a:schemeClr val="dk1"/>
                          </a:solidFill>
                          <a:effectLst/>
                          <a:latin typeface="+mn-lt"/>
                          <a:ea typeface="+mn-ea"/>
                          <a:cs typeface="+mn-cs"/>
                          <a:sym typeface="Arial"/>
                        </a:rPr>
                        <a:t>COPD </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5.0%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3.1%</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.02</a:t>
                      </a:r>
                      <a:endParaRPr lang="en-US" dirty="0"/>
                    </a:p>
                  </a:txBody>
                  <a:tcPr anchor="ctr"/>
                </a:tc>
                <a:extLst>
                  <a:ext uri="{0D108BD9-81ED-4DB2-BD59-A6C34878D82A}">
                    <a16:rowId xmlns:a16="http://schemas.microsoft.com/office/drawing/2014/main" val="3953508560"/>
                  </a:ext>
                </a:extLst>
              </a:tr>
              <a:tr h="395517">
                <a:tc>
                  <a:txBody>
                    <a:bodyPr/>
                    <a:lstStyle/>
                    <a:p>
                      <a:r>
                        <a:rPr lang="en-US" sz="1867" b="0" i="0" u="none" strike="noStrike" cap="none" dirty="0">
                          <a:solidFill>
                            <a:schemeClr val="dk1"/>
                          </a:solidFill>
                          <a:effectLst/>
                          <a:latin typeface="+mn-lt"/>
                          <a:ea typeface="+mn-ea"/>
                          <a:cs typeface="+mn-cs"/>
                          <a:sym typeface="Arial"/>
                        </a:rPr>
                        <a:t>Hepatitis B or C </a:t>
                      </a:r>
                      <a:endParaRPr lang="en-US" dirty="0"/>
                    </a:p>
                  </a:txBody>
                  <a:tcPr/>
                </a:tc>
                <a:tc>
                  <a:txBody>
                    <a:bodyPr/>
                    <a:lstStyle/>
                    <a:p>
                      <a:pPr algn="ctr"/>
                      <a:r>
                        <a:rPr lang="en-US" dirty="0">
                          <a:effectLst/>
                          <a:latin typeface="Arial" panose="020B0604020202020204" pitchFamily="34" charset="0"/>
                        </a:rPr>
                        <a:t>3.2%</a:t>
                      </a:r>
                      <a:endParaRPr lang="en-US" dirty="0"/>
                    </a:p>
                  </a:txBody>
                  <a:tcPr anchor="ctr"/>
                </a:tc>
                <a:tc>
                  <a:txBody>
                    <a:bodyPr/>
                    <a:lstStyle/>
                    <a:p>
                      <a:pPr algn="ctr"/>
                      <a:r>
                        <a:rPr lang="en-US" dirty="0">
                          <a:effectLst/>
                          <a:latin typeface="Arial" panose="020B0604020202020204" pitchFamily="34" charset="0"/>
                        </a:rPr>
                        <a:t>1.2%</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1426303648"/>
                  </a:ext>
                </a:extLst>
              </a:tr>
              <a:tr h="395517">
                <a:tc>
                  <a:txBody>
                    <a:bodyPr/>
                    <a:lstStyle/>
                    <a:p>
                      <a:pPr algn="l"/>
                      <a:r>
                        <a:rPr lang="en-US" sz="1867" b="0" i="0" u="none" strike="noStrike" cap="none" dirty="0">
                          <a:solidFill>
                            <a:schemeClr val="dk1"/>
                          </a:solidFill>
                          <a:effectLst/>
                          <a:latin typeface="+mn-lt"/>
                          <a:ea typeface="+mn-ea"/>
                          <a:cs typeface="+mn-cs"/>
                          <a:sym typeface="Arial"/>
                        </a:rPr>
                        <a:t>Kidney disease</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2.5%</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1.2%</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 .05</a:t>
                      </a:r>
                      <a:endParaRPr lang="en-US" dirty="0"/>
                    </a:p>
                  </a:txBody>
                  <a:tcPr anchor="ctr"/>
                </a:tc>
                <a:extLst>
                  <a:ext uri="{0D108BD9-81ED-4DB2-BD59-A6C34878D82A}">
                    <a16:rowId xmlns:a16="http://schemas.microsoft.com/office/drawing/2014/main" val="1581568614"/>
                  </a:ext>
                </a:extLst>
              </a:tr>
              <a:tr h="395517">
                <a:tc>
                  <a:txBody>
                    <a:bodyPr/>
                    <a:lstStyle/>
                    <a:p>
                      <a:r>
                        <a:rPr lang="en-US" sz="1867" b="0" i="0" u="none" strike="noStrike" cap="none" dirty="0">
                          <a:solidFill>
                            <a:schemeClr val="dk1"/>
                          </a:solidFill>
                          <a:effectLst/>
                          <a:latin typeface="+mn-lt"/>
                          <a:ea typeface="+mn-ea"/>
                          <a:cs typeface="+mn-cs"/>
                          <a:sym typeface="Arial"/>
                        </a:rPr>
                        <a:t>Any disability</a:t>
                      </a:r>
                      <a:endParaRPr lang="en-US" dirty="0"/>
                    </a:p>
                  </a:txBody>
                  <a:tcPr/>
                </a:tc>
                <a:tc>
                  <a:txBody>
                    <a:bodyPr/>
                    <a:lstStyle/>
                    <a:p>
                      <a:pPr algn="ctr"/>
                      <a:r>
                        <a:rPr lang="en-US" dirty="0">
                          <a:effectLst/>
                          <a:latin typeface="Arial" panose="020B0604020202020204" pitchFamily="34" charset="0"/>
                        </a:rPr>
                        <a:t>23.1%</a:t>
                      </a:r>
                      <a:endParaRPr lang="en-US" dirty="0"/>
                    </a:p>
                  </a:txBody>
                  <a:tcPr anchor="ctr"/>
                </a:tc>
                <a:tc>
                  <a:txBody>
                    <a:bodyPr/>
                    <a:lstStyle/>
                    <a:p>
                      <a:pPr algn="ctr"/>
                      <a:r>
                        <a:rPr lang="en-US" dirty="0">
                          <a:effectLst/>
                          <a:latin typeface="Arial" panose="020B0604020202020204" pitchFamily="34" charset="0"/>
                        </a:rPr>
                        <a:t>15.7%</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1473550760"/>
                  </a:ext>
                </a:extLst>
              </a:tr>
              <a:tr h="395517">
                <a:tc>
                  <a:txBody>
                    <a:bodyPr/>
                    <a:lstStyle/>
                    <a:p>
                      <a:r>
                        <a:rPr lang="en-US" sz="1867" b="0" i="0" u="none" strike="noStrike" cap="none" dirty="0">
                          <a:solidFill>
                            <a:schemeClr val="dk1"/>
                          </a:solidFill>
                          <a:effectLst/>
                          <a:latin typeface="+mn-lt"/>
                          <a:ea typeface="+mn-ea"/>
                          <a:cs typeface="+mn-cs"/>
                          <a:sym typeface="Arial"/>
                        </a:rPr>
                        <a:t>IADLs</a:t>
                      </a:r>
                      <a:endParaRPr lang="en-US" dirty="0"/>
                    </a:p>
                  </a:txBody>
                  <a:tcPr/>
                </a:tc>
                <a:tc>
                  <a:txBody>
                    <a:bodyPr/>
                    <a:lstStyle/>
                    <a:p>
                      <a:pPr algn="ctr"/>
                      <a:r>
                        <a:rPr lang="en-US" dirty="0">
                          <a:effectLst/>
                          <a:latin typeface="Arial" panose="020B0604020202020204" pitchFamily="34" charset="0"/>
                        </a:rPr>
                        <a:t>7.6%</a:t>
                      </a:r>
                      <a:endParaRPr lang="en-US" dirty="0"/>
                    </a:p>
                  </a:txBody>
                  <a:tcPr anchor="ctr"/>
                </a:tc>
                <a:tc>
                  <a:txBody>
                    <a:bodyPr/>
                    <a:lstStyle/>
                    <a:p>
                      <a:pPr algn="ctr"/>
                      <a:r>
                        <a:rPr lang="en-US" dirty="0">
                          <a:effectLst/>
                          <a:latin typeface="Arial" panose="020B0604020202020204" pitchFamily="34" charset="0"/>
                        </a:rPr>
                        <a:t>4.2%</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3698102863"/>
                  </a:ext>
                </a:extLst>
              </a:tr>
            </a:tbl>
          </a:graphicData>
        </a:graphic>
      </p:graphicFrame>
      <p:sp>
        <p:nvSpPr>
          <p:cNvPr id="5" name="TextBox 4">
            <a:extLst>
              <a:ext uri="{FF2B5EF4-FFF2-40B4-BE49-F238E27FC236}">
                <a16:creationId xmlns:a16="http://schemas.microsoft.com/office/drawing/2014/main" id="{E20D33E2-B63D-594D-B59A-92BC8900A2E7}"/>
              </a:ext>
            </a:extLst>
          </p:cNvPr>
          <p:cNvSpPr txBox="1"/>
          <p:nvPr/>
        </p:nvSpPr>
        <p:spPr>
          <a:xfrm>
            <a:off x="2679700" y="633516"/>
            <a:ext cx="7099300" cy="584775"/>
          </a:xfrm>
          <a:prstGeom prst="rect">
            <a:avLst/>
          </a:prstGeom>
          <a:noFill/>
        </p:spPr>
        <p:txBody>
          <a:bodyPr wrap="square">
            <a:spAutoFit/>
          </a:bodyPr>
          <a:lstStyle/>
          <a:p>
            <a:pPr algn="ctr"/>
            <a:r>
              <a:rPr lang="en-US" sz="1600" dirty="0">
                <a:effectLst/>
                <a:latin typeface="Montserrat" pitchFamily="2" charset="77"/>
              </a:rPr>
              <a:t>Health and Disability Characteristics by Community Supervision Status—United States, 2015/2016 (Winkelman et al. 2020)</a:t>
            </a:r>
            <a:endParaRPr lang="en-US" sz="1600" dirty="0">
              <a:latin typeface="Montserrat" pitchFamily="2" charset="77"/>
            </a:endParaRPr>
          </a:p>
        </p:txBody>
      </p:sp>
      <p:sp>
        <p:nvSpPr>
          <p:cNvPr id="7" name="TextBox 6">
            <a:extLst>
              <a:ext uri="{FF2B5EF4-FFF2-40B4-BE49-F238E27FC236}">
                <a16:creationId xmlns:a16="http://schemas.microsoft.com/office/drawing/2014/main" id="{4F24569E-2A67-6B44-83B8-0C1E9EB1B492}"/>
              </a:ext>
            </a:extLst>
          </p:cNvPr>
          <p:cNvSpPr txBox="1"/>
          <p:nvPr/>
        </p:nvSpPr>
        <p:spPr>
          <a:xfrm>
            <a:off x="2032000" y="5639708"/>
            <a:ext cx="8128000" cy="523220"/>
          </a:xfrm>
          <a:prstGeom prst="rect">
            <a:avLst/>
          </a:prstGeom>
          <a:noFill/>
        </p:spPr>
        <p:txBody>
          <a:bodyPr wrap="square">
            <a:spAutoFit/>
          </a:bodyPr>
          <a:lstStyle/>
          <a:p>
            <a:r>
              <a:rPr lang="en-US" dirty="0">
                <a:effectLst/>
                <a:latin typeface="Arial" panose="020B0604020202020204" pitchFamily="34" charset="0"/>
              </a:rPr>
              <a:t>*Adjusted estimates control for age, sex, race/ethnicity, educational attainment, marital status, and any illicit substance use in the past year</a:t>
            </a:r>
            <a:endParaRPr lang="en-US" dirty="0"/>
          </a:p>
        </p:txBody>
      </p:sp>
    </p:spTree>
    <p:extLst>
      <p:ext uri="{BB962C8B-B14F-4D97-AF65-F5344CB8AC3E}">
        <p14:creationId xmlns:p14="http://schemas.microsoft.com/office/powerpoint/2010/main" val="24444625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D229A8-20CD-7445-91D0-386C36DC6125}"/>
              </a:ext>
            </a:extLst>
          </p:cNvPr>
          <p:cNvGraphicFramePr>
            <a:graphicFrameLocks noGrp="1"/>
          </p:cNvGraphicFramePr>
          <p:nvPr/>
        </p:nvGraphicFramePr>
        <p:xfrm>
          <a:off x="1631950" y="1248279"/>
          <a:ext cx="8928100" cy="4361441"/>
        </p:xfrm>
        <a:graphic>
          <a:graphicData uri="http://schemas.openxmlformats.org/drawingml/2006/table">
            <a:tbl>
              <a:tblPr firstRow="1" bandRow="1">
                <a:tableStyleId>{5C22544A-7EE6-4342-B048-85BDC9FD1C3A}</a:tableStyleId>
              </a:tblPr>
              <a:tblGrid>
                <a:gridCol w="2232025">
                  <a:extLst>
                    <a:ext uri="{9D8B030D-6E8A-4147-A177-3AD203B41FA5}">
                      <a16:colId xmlns:a16="http://schemas.microsoft.com/office/drawing/2014/main" val="3098601118"/>
                    </a:ext>
                  </a:extLst>
                </a:gridCol>
                <a:gridCol w="2232025">
                  <a:extLst>
                    <a:ext uri="{9D8B030D-6E8A-4147-A177-3AD203B41FA5}">
                      <a16:colId xmlns:a16="http://schemas.microsoft.com/office/drawing/2014/main" val="1322158530"/>
                    </a:ext>
                  </a:extLst>
                </a:gridCol>
                <a:gridCol w="2232025">
                  <a:extLst>
                    <a:ext uri="{9D8B030D-6E8A-4147-A177-3AD203B41FA5}">
                      <a16:colId xmlns:a16="http://schemas.microsoft.com/office/drawing/2014/main" val="951936264"/>
                    </a:ext>
                  </a:extLst>
                </a:gridCol>
                <a:gridCol w="2232025">
                  <a:extLst>
                    <a:ext uri="{9D8B030D-6E8A-4147-A177-3AD203B41FA5}">
                      <a16:colId xmlns:a16="http://schemas.microsoft.com/office/drawing/2014/main" val="757217814"/>
                    </a:ext>
                  </a:extLst>
                </a:gridCol>
              </a:tblGrid>
              <a:tr h="694843">
                <a:tc>
                  <a:txBody>
                    <a:bodyPr/>
                    <a:lstStyle/>
                    <a:p>
                      <a:endParaRPr lang="en-US" dirty="0"/>
                    </a:p>
                  </a:txBody>
                  <a:tcPr/>
                </a:tc>
                <a:tc>
                  <a:txBody>
                    <a:bodyPr/>
                    <a:lstStyle/>
                    <a:p>
                      <a:r>
                        <a:rPr lang="en-US" sz="1867" b="1" i="0" u="none" strike="noStrike" cap="none" dirty="0">
                          <a:solidFill>
                            <a:schemeClr val="lt1"/>
                          </a:solidFill>
                          <a:effectLst/>
                          <a:latin typeface="+mn-lt"/>
                          <a:ea typeface="+mn-ea"/>
                          <a:cs typeface="+mn-cs"/>
                          <a:sym typeface="Arial"/>
                        </a:rPr>
                        <a:t>Community</a:t>
                      </a:r>
                      <a:br>
                        <a:rPr lang="en-US" dirty="0"/>
                      </a:br>
                      <a:r>
                        <a:rPr lang="en-US" sz="1867" b="1" i="0" u="none" strike="noStrike" cap="none" dirty="0">
                          <a:solidFill>
                            <a:schemeClr val="lt1"/>
                          </a:solidFill>
                          <a:effectLst/>
                          <a:latin typeface="+mn-lt"/>
                          <a:ea typeface="+mn-ea"/>
                          <a:cs typeface="+mn-cs"/>
                          <a:sym typeface="Arial"/>
                        </a:rPr>
                        <a:t>Supervision</a:t>
                      </a:r>
                      <a:endParaRPr lang="en-US" dirty="0"/>
                    </a:p>
                  </a:txBody>
                  <a:tcPr/>
                </a:tc>
                <a:tc>
                  <a:txBody>
                    <a:bodyPr/>
                    <a:lstStyle/>
                    <a:p>
                      <a:r>
                        <a:rPr lang="en-US" sz="1867" b="1" i="0" u="none" strike="noStrike" cap="none" dirty="0">
                          <a:solidFill>
                            <a:schemeClr val="lt1"/>
                          </a:solidFill>
                          <a:effectLst/>
                          <a:latin typeface="+mn-lt"/>
                          <a:ea typeface="+mn-ea"/>
                          <a:cs typeface="+mn-cs"/>
                          <a:sym typeface="Arial"/>
                        </a:rPr>
                        <a:t>General</a:t>
                      </a:r>
                      <a:br>
                        <a:rPr lang="en-US" dirty="0"/>
                      </a:br>
                      <a:r>
                        <a:rPr lang="en-US" sz="1867" b="1" i="0" u="none" strike="noStrike" cap="none" dirty="0">
                          <a:solidFill>
                            <a:schemeClr val="lt1"/>
                          </a:solidFill>
                          <a:effectLst/>
                          <a:latin typeface="+mn-lt"/>
                          <a:ea typeface="+mn-ea"/>
                          <a:cs typeface="+mn-cs"/>
                          <a:sym typeface="Arial"/>
                        </a:rPr>
                        <a:t>Population</a:t>
                      </a:r>
                      <a:endParaRPr lang="en-US" dirty="0"/>
                    </a:p>
                  </a:txBody>
                  <a:tcPr/>
                </a:tc>
                <a:tc>
                  <a:txBody>
                    <a:bodyPr/>
                    <a:lstStyle/>
                    <a:p>
                      <a:r>
                        <a:rPr lang="en-US" sz="1867" b="1" i="1" u="none" strike="noStrike" cap="none" dirty="0">
                          <a:solidFill>
                            <a:schemeClr val="lt1"/>
                          </a:solidFill>
                          <a:effectLst/>
                          <a:latin typeface="+mn-lt"/>
                          <a:ea typeface="+mn-ea"/>
                          <a:cs typeface="+mn-cs"/>
                          <a:sym typeface="Arial"/>
                        </a:rPr>
                        <a:t>p</a:t>
                      </a:r>
                      <a:br>
                        <a:rPr lang="en-US" dirty="0"/>
                      </a:br>
                      <a:r>
                        <a:rPr lang="en-US" sz="1867" b="1" i="0" u="none" strike="noStrike" cap="none" dirty="0">
                          <a:solidFill>
                            <a:schemeClr val="lt1"/>
                          </a:solidFill>
                          <a:effectLst/>
                          <a:latin typeface="+mn-lt"/>
                          <a:ea typeface="+mn-ea"/>
                          <a:cs typeface="+mn-cs"/>
                          <a:sym typeface="Arial"/>
                        </a:rPr>
                        <a:t>Value</a:t>
                      </a:r>
                      <a:endParaRPr lang="en-US" dirty="0"/>
                    </a:p>
                  </a:txBody>
                  <a:tcPr/>
                </a:tc>
                <a:extLst>
                  <a:ext uri="{0D108BD9-81ED-4DB2-BD59-A6C34878D82A}">
                    <a16:rowId xmlns:a16="http://schemas.microsoft.com/office/drawing/2014/main" val="366863985"/>
                  </a:ext>
                </a:extLst>
              </a:tr>
              <a:tr h="694843">
                <a:tc>
                  <a:txBody>
                    <a:bodyPr/>
                    <a:lstStyle/>
                    <a:p>
                      <a:r>
                        <a:rPr lang="en-US" sz="1867" b="0" i="0" u="none" strike="noStrike" cap="none" dirty="0">
                          <a:solidFill>
                            <a:schemeClr val="dk1"/>
                          </a:solidFill>
                          <a:effectLst/>
                          <a:latin typeface="+mn-lt"/>
                          <a:ea typeface="+mn-ea"/>
                          <a:cs typeface="+mn-cs"/>
                          <a:sym typeface="Arial"/>
                        </a:rPr>
                        <a:t>Self-reported </a:t>
                      </a:r>
                      <a:br>
                        <a:rPr lang="en-US" dirty="0"/>
                      </a:br>
                      <a:r>
                        <a:rPr lang="en-US" sz="1867" b="0" i="0" u="none" strike="noStrike" cap="none" dirty="0">
                          <a:solidFill>
                            <a:schemeClr val="dk1"/>
                          </a:solidFill>
                          <a:effectLst/>
                          <a:latin typeface="+mn-lt"/>
                          <a:ea typeface="+mn-ea"/>
                          <a:cs typeface="+mn-cs"/>
                          <a:sym typeface="Arial"/>
                        </a:rPr>
                        <a:t>Fair/poor health</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15.7%</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12.0%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&lt;.001</a:t>
                      </a:r>
                      <a:endParaRPr lang="en-US" dirty="0"/>
                    </a:p>
                  </a:txBody>
                  <a:tcPr anchor="ctr"/>
                </a:tc>
                <a:extLst>
                  <a:ext uri="{0D108BD9-81ED-4DB2-BD59-A6C34878D82A}">
                    <a16:rowId xmlns:a16="http://schemas.microsoft.com/office/drawing/2014/main" val="2519295838"/>
                  </a:ext>
                </a:extLst>
              </a:tr>
              <a:tr h="994170">
                <a:tc>
                  <a:txBody>
                    <a:bodyPr/>
                    <a:lstStyle/>
                    <a:p>
                      <a:r>
                        <a:rPr lang="en-US" sz="1867" b="0" i="0" u="none" strike="noStrike" cap="none" dirty="0">
                          <a:solidFill>
                            <a:schemeClr val="dk1"/>
                          </a:solidFill>
                          <a:effectLst/>
                          <a:latin typeface="+mn-lt"/>
                          <a:ea typeface="+mn-ea"/>
                          <a:cs typeface="+mn-cs"/>
                          <a:sym typeface="Arial"/>
                        </a:rPr>
                        <a:t>One or more chronic</a:t>
                      </a:r>
                      <a:br>
                        <a:rPr lang="en-US" dirty="0"/>
                      </a:br>
                      <a:r>
                        <a:rPr lang="en-US" sz="1867" b="0" i="0" u="none" strike="noStrike" cap="none" dirty="0">
                          <a:solidFill>
                            <a:schemeClr val="dk1"/>
                          </a:solidFill>
                          <a:effectLst/>
                          <a:latin typeface="+mn-lt"/>
                          <a:ea typeface="+mn-ea"/>
                          <a:cs typeface="+mn-cs"/>
                          <a:sym typeface="Arial"/>
                        </a:rPr>
                        <a:t>conditions</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35.1%</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31.0%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.003</a:t>
                      </a:r>
                      <a:endParaRPr lang="en-US" dirty="0"/>
                    </a:p>
                  </a:txBody>
                  <a:tcPr anchor="ctr"/>
                </a:tc>
                <a:extLst>
                  <a:ext uri="{0D108BD9-81ED-4DB2-BD59-A6C34878D82A}">
                    <a16:rowId xmlns:a16="http://schemas.microsoft.com/office/drawing/2014/main" val="3955801059"/>
                  </a:ext>
                </a:extLst>
              </a:tr>
              <a:tr h="395517">
                <a:tc>
                  <a:txBody>
                    <a:bodyPr/>
                    <a:lstStyle/>
                    <a:p>
                      <a:r>
                        <a:rPr lang="en-US" sz="1867" b="0" i="0" u="none" strike="noStrike" cap="none" dirty="0">
                          <a:solidFill>
                            <a:schemeClr val="dk1"/>
                          </a:solidFill>
                          <a:effectLst/>
                          <a:latin typeface="+mn-lt"/>
                          <a:ea typeface="+mn-ea"/>
                          <a:cs typeface="+mn-cs"/>
                          <a:sym typeface="Arial"/>
                        </a:rPr>
                        <a:t>COPD </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5.0%</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3.1%</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.02</a:t>
                      </a:r>
                      <a:endParaRPr lang="en-US" dirty="0"/>
                    </a:p>
                  </a:txBody>
                  <a:tcPr anchor="ctr"/>
                </a:tc>
                <a:extLst>
                  <a:ext uri="{0D108BD9-81ED-4DB2-BD59-A6C34878D82A}">
                    <a16:rowId xmlns:a16="http://schemas.microsoft.com/office/drawing/2014/main" val="3953508560"/>
                  </a:ext>
                </a:extLst>
              </a:tr>
              <a:tr h="395517">
                <a:tc>
                  <a:txBody>
                    <a:bodyPr/>
                    <a:lstStyle/>
                    <a:p>
                      <a:r>
                        <a:rPr lang="en-US" sz="1867" b="0" i="0" u="none" strike="noStrike" cap="none" dirty="0">
                          <a:solidFill>
                            <a:schemeClr val="dk1"/>
                          </a:solidFill>
                          <a:effectLst/>
                          <a:latin typeface="+mn-lt"/>
                          <a:ea typeface="+mn-ea"/>
                          <a:cs typeface="+mn-cs"/>
                          <a:sym typeface="Arial"/>
                        </a:rPr>
                        <a:t>Hepatitis B or C </a:t>
                      </a:r>
                      <a:endParaRPr lang="en-US" dirty="0"/>
                    </a:p>
                  </a:txBody>
                  <a:tcPr/>
                </a:tc>
                <a:tc>
                  <a:txBody>
                    <a:bodyPr/>
                    <a:lstStyle/>
                    <a:p>
                      <a:pPr algn="ctr"/>
                      <a:r>
                        <a:rPr lang="en-US" dirty="0">
                          <a:effectLst/>
                          <a:latin typeface="Arial" panose="020B0604020202020204" pitchFamily="34" charset="0"/>
                        </a:rPr>
                        <a:t>3.2%</a:t>
                      </a:r>
                      <a:endParaRPr lang="en-US" dirty="0"/>
                    </a:p>
                  </a:txBody>
                  <a:tcPr anchor="ctr"/>
                </a:tc>
                <a:tc>
                  <a:txBody>
                    <a:bodyPr/>
                    <a:lstStyle/>
                    <a:p>
                      <a:pPr algn="ctr"/>
                      <a:r>
                        <a:rPr lang="en-US" dirty="0">
                          <a:effectLst/>
                          <a:latin typeface="Arial" panose="020B0604020202020204" pitchFamily="34" charset="0"/>
                        </a:rPr>
                        <a:t>1.2%</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1426303648"/>
                  </a:ext>
                </a:extLst>
              </a:tr>
              <a:tr h="395517">
                <a:tc>
                  <a:txBody>
                    <a:bodyPr/>
                    <a:lstStyle/>
                    <a:p>
                      <a:pPr algn="l"/>
                      <a:r>
                        <a:rPr lang="en-US" sz="1867" b="0" i="0" u="none" strike="noStrike" cap="none" dirty="0">
                          <a:solidFill>
                            <a:schemeClr val="dk1"/>
                          </a:solidFill>
                          <a:effectLst/>
                          <a:latin typeface="+mn-lt"/>
                          <a:ea typeface="+mn-ea"/>
                          <a:cs typeface="+mn-cs"/>
                          <a:sym typeface="Arial"/>
                        </a:rPr>
                        <a:t>Kidney disease</a:t>
                      </a:r>
                      <a:endParaRPr lang="en-US" dirty="0"/>
                    </a:p>
                  </a:txBody>
                  <a:tcPr/>
                </a:tc>
                <a:tc>
                  <a:txBody>
                    <a:bodyPr/>
                    <a:lstStyle/>
                    <a:p>
                      <a:pPr algn="ctr"/>
                      <a:r>
                        <a:rPr lang="en-US" sz="1867" b="0" i="0" u="none" strike="noStrike" cap="none" dirty="0">
                          <a:solidFill>
                            <a:schemeClr val="dk1"/>
                          </a:solidFill>
                          <a:effectLst/>
                          <a:latin typeface="+mn-lt"/>
                          <a:ea typeface="+mn-ea"/>
                          <a:cs typeface="+mn-cs"/>
                          <a:sym typeface="Arial"/>
                        </a:rPr>
                        <a:t>2.5%</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1.2%</a:t>
                      </a:r>
                      <a:endParaRPr lang="en-US" dirty="0"/>
                    </a:p>
                  </a:txBody>
                  <a:tcPr anchor="ctr"/>
                </a:tc>
                <a:tc>
                  <a:txBody>
                    <a:bodyPr/>
                    <a:lstStyle/>
                    <a:p>
                      <a:pPr algn="ctr"/>
                      <a:r>
                        <a:rPr lang="en-US" sz="1867" b="0" i="0" u="none" strike="noStrike" cap="none" dirty="0">
                          <a:solidFill>
                            <a:schemeClr val="dk1"/>
                          </a:solidFill>
                          <a:effectLst/>
                          <a:latin typeface="+mn-lt"/>
                          <a:ea typeface="+mn-ea"/>
                          <a:cs typeface="+mn-cs"/>
                          <a:sym typeface="Arial"/>
                        </a:rPr>
                        <a:t> .05</a:t>
                      </a:r>
                      <a:endParaRPr lang="en-US" dirty="0"/>
                    </a:p>
                  </a:txBody>
                  <a:tcPr anchor="ctr"/>
                </a:tc>
                <a:extLst>
                  <a:ext uri="{0D108BD9-81ED-4DB2-BD59-A6C34878D82A}">
                    <a16:rowId xmlns:a16="http://schemas.microsoft.com/office/drawing/2014/main" val="1581568614"/>
                  </a:ext>
                </a:extLst>
              </a:tr>
              <a:tr h="395517">
                <a:tc>
                  <a:txBody>
                    <a:bodyPr/>
                    <a:lstStyle/>
                    <a:p>
                      <a:r>
                        <a:rPr lang="en-US" sz="1867" b="0" i="0" u="none" strike="noStrike" cap="none" dirty="0">
                          <a:solidFill>
                            <a:schemeClr val="dk1"/>
                          </a:solidFill>
                          <a:effectLst/>
                          <a:latin typeface="+mn-lt"/>
                          <a:ea typeface="+mn-ea"/>
                          <a:cs typeface="+mn-cs"/>
                          <a:sym typeface="Arial"/>
                        </a:rPr>
                        <a:t>Any disability</a:t>
                      </a:r>
                      <a:endParaRPr lang="en-US" dirty="0"/>
                    </a:p>
                  </a:txBody>
                  <a:tcPr/>
                </a:tc>
                <a:tc>
                  <a:txBody>
                    <a:bodyPr/>
                    <a:lstStyle/>
                    <a:p>
                      <a:pPr algn="ctr"/>
                      <a:r>
                        <a:rPr lang="en-US" dirty="0">
                          <a:effectLst/>
                          <a:latin typeface="Arial" panose="020B0604020202020204" pitchFamily="34" charset="0"/>
                        </a:rPr>
                        <a:t>23.1%</a:t>
                      </a:r>
                      <a:endParaRPr lang="en-US" dirty="0"/>
                    </a:p>
                  </a:txBody>
                  <a:tcPr anchor="ctr"/>
                </a:tc>
                <a:tc>
                  <a:txBody>
                    <a:bodyPr/>
                    <a:lstStyle/>
                    <a:p>
                      <a:pPr algn="ctr"/>
                      <a:r>
                        <a:rPr lang="en-US" dirty="0">
                          <a:effectLst/>
                          <a:latin typeface="Arial" panose="020B0604020202020204" pitchFamily="34" charset="0"/>
                        </a:rPr>
                        <a:t>15.7%</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1473550760"/>
                  </a:ext>
                </a:extLst>
              </a:tr>
              <a:tr h="395517">
                <a:tc>
                  <a:txBody>
                    <a:bodyPr/>
                    <a:lstStyle/>
                    <a:p>
                      <a:r>
                        <a:rPr lang="en-US" sz="1867" b="0" i="0" u="none" strike="noStrike" cap="none" dirty="0">
                          <a:solidFill>
                            <a:schemeClr val="dk1"/>
                          </a:solidFill>
                          <a:effectLst/>
                          <a:latin typeface="+mn-lt"/>
                          <a:ea typeface="+mn-ea"/>
                          <a:cs typeface="+mn-cs"/>
                          <a:sym typeface="Arial"/>
                        </a:rPr>
                        <a:t>IADLs</a:t>
                      </a:r>
                      <a:endParaRPr lang="en-US" dirty="0"/>
                    </a:p>
                  </a:txBody>
                  <a:tcPr/>
                </a:tc>
                <a:tc>
                  <a:txBody>
                    <a:bodyPr/>
                    <a:lstStyle/>
                    <a:p>
                      <a:pPr algn="ctr"/>
                      <a:r>
                        <a:rPr lang="en-US" dirty="0">
                          <a:effectLst/>
                          <a:latin typeface="Arial" panose="020B0604020202020204" pitchFamily="34" charset="0"/>
                        </a:rPr>
                        <a:t>7.6%</a:t>
                      </a:r>
                      <a:endParaRPr lang="en-US" dirty="0"/>
                    </a:p>
                  </a:txBody>
                  <a:tcPr anchor="ctr"/>
                </a:tc>
                <a:tc>
                  <a:txBody>
                    <a:bodyPr/>
                    <a:lstStyle/>
                    <a:p>
                      <a:pPr algn="ctr"/>
                      <a:r>
                        <a:rPr lang="en-US" dirty="0">
                          <a:effectLst/>
                          <a:latin typeface="Arial" panose="020B0604020202020204" pitchFamily="34" charset="0"/>
                        </a:rPr>
                        <a:t>4.2%</a:t>
                      </a:r>
                      <a:endParaRPr lang="en-US" dirty="0"/>
                    </a:p>
                  </a:txBody>
                  <a:tcPr anchor="ctr"/>
                </a:tc>
                <a:tc>
                  <a:txBody>
                    <a:bodyPr/>
                    <a:lstStyle/>
                    <a:p>
                      <a:pPr algn="ctr"/>
                      <a:r>
                        <a:rPr lang="en-US" dirty="0">
                          <a:effectLst/>
                          <a:latin typeface="Arial" panose="020B0604020202020204" pitchFamily="34" charset="0"/>
                        </a:rPr>
                        <a:t>&lt;.001</a:t>
                      </a:r>
                      <a:endParaRPr lang="en-US" dirty="0"/>
                    </a:p>
                  </a:txBody>
                  <a:tcPr anchor="ctr"/>
                </a:tc>
                <a:extLst>
                  <a:ext uri="{0D108BD9-81ED-4DB2-BD59-A6C34878D82A}">
                    <a16:rowId xmlns:a16="http://schemas.microsoft.com/office/drawing/2014/main" val="3698102863"/>
                  </a:ext>
                </a:extLst>
              </a:tr>
            </a:tbl>
          </a:graphicData>
        </a:graphic>
      </p:graphicFrame>
      <p:sp>
        <p:nvSpPr>
          <p:cNvPr id="5" name="TextBox 4">
            <a:extLst>
              <a:ext uri="{FF2B5EF4-FFF2-40B4-BE49-F238E27FC236}">
                <a16:creationId xmlns:a16="http://schemas.microsoft.com/office/drawing/2014/main" id="{E20D33E2-B63D-594D-B59A-92BC8900A2E7}"/>
              </a:ext>
            </a:extLst>
          </p:cNvPr>
          <p:cNvSpPr txBox="1"/>
          <p:nvPr/>
        </p:nvSpPr>
        <p:spPr>
          <a:xfrm>
            <a:off x="2679700" y="633516"/>
            <a:ext cx="7099300" cy="584775"/>
          </a:xfrm>
          <a:prstGeom prst="rect">
            <a:avLst/>
          </a:prstGeom>
          <a:noFill/>
        </p:spPr>
        <p:txBody>
          <a:bodyPr wrap="square">
            <a:spAutoFit/>
          </a:bodyPr>
          <a:lstStyle/>
          <a:p>
            <a:pPr algn="ctr"/>
            <a:r>
              <a:rPr lang="en-US" sz="1600" dirty="0">
                <a:effectLst/>
                <a:latin typeface="Montserrat" pitchFamily="2" charset="77"/>
              </a:rPr>
              <a:t>Health and Disability Characteristics by Community Supervision Status—United States, 2015/2016 (Winkelman et al. 2020)</a:t>
            </a:r>
            <a:endParaRPr lang="en-US" sz="1600" dirty="0">
              <a:latin typeface="Montserrat" pitchFamily="2" charset="77"/>
            </a:endParaRPr>
          </a:p>
        </p:txBody>
      </p:sp>
      <p:sp>
        <p:nvSpPr>
          <p:cNvPr id="7" name="TextBox 6">
            <a:extLst>
              <a:ext uri="{FF2B5EF4-FFF2-40B4-BE49-F238E27FC236}">
                <a16:creationId xmlns:a16="http://schemas.microsoft.com/office/drawing/2014/main" id="{4F24569E-2A67-6B44-83B8-0C1E9EB1B492}"/>
              </a:ext>
            </a:extLst>
          </p:cNvPr>
          <p:cNvSpPr txBox="1"/>
          <p:nvPr/>
        </p:nvSpPr>
        <p:spPr>
          <a:xfrm>
            <a:off x="2032000" y="5639708"/>
            <a:ext cx="8128000" cy="523220"/>
          </a:xfrm>
          <a:prstGeom prst="rect">
            <a:avLst/>
          </a:prstGeom>
          <a:noFill/>
        </p:spPr>
        <p:txBody>
          <a:bodyPr wrap="square">
            <a:spAutoFit/>
          </a:bodyPr>
          <a:lstStyle/>
          <a:p>
            <a:r>
              <a:rPr lang="en-US" dirty="0">
                <a:effectLst/>
                <a:latin typeface="Arial" panose="020B0604020202020204" pitchFamily="34" charset="0"/>
              </a:rPr>
              <a:t>*Adjusted estimates control for age, sex, race/ethnicity, educational attainment, marital status, and any illicit substance use in the past year</a:t>
            </a:r>
            <a:endParaRPr lang="en-US" dirty="0"/>
          </a:p>
        </p:txBody>
      </p:sp>
      <p:sp>
        <p:nvSpPr>
          <p:cNvPr id="4" name="Rectangle 3">
            <a:extLst>
              <a:ext uri="{FF2B5EF4-FFF2-40B4-BE49-F238E27FC236}">
                <a16:creationId xmlns:a16="http://schemas.microsoft.com/office/drawing/2014/main" id="{289D23C0-48F7-5C44-A2FC-7B8533587B64}"/>
              </a:ext>
            </a:extLst>
          </p:cNvPr>
          <p:cNvSpPr/>
          <p:nvPr/>
        </p:nvSpPr>
        <p:spPr>
          <a:xfrm>
            <a:off x="1496667" y="3643086"/>
            <a:ext cx="9198800" cy="391885"/>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6917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BD09-B336-EB4A-93AE-F156A6E137A4}"/>
              </a:ext>
            </a:extLst>
          </p:cNvPr>
          <p:cNvSpPr>
            <a:spLocks noGrp="1"/>
          </p:cNvSpPr>
          <p:nvPr>
            <p:ph type="title"/>
          </p:nvPr>
        </p:nvSpPr>
        <p:spPr/>
        <p:txBody>
          <a:bodyPr/>
          <a:lstStyle/>
          <a:p>
            <a:r>
              <a:rPr lang="en-US" dirty="0">
                <a:highlight>
                  <a:srgbClr val="FFFF00"/>
                </a:highlight>
              </a:rPr>
              <a:t>Feminist/Queer Geography/Geographies</a:t>
            </a:r>
          </a:p>
        </p:txBody>
      </p:sp>
      <p:sp>
        <p:nvSpPr>
          <p:cNvPr id="4" name="TextBox 3">
            <a:extLst>
              <a:ext uri="{FF2B5EF4-FFF2-40B4-BE49-F238E27FC236}">
                <a16:creationId xmlns:a16="http://schemas.microsoft.com/office/drawing/2014/main" id="{8D13F9C1-ED03-9A4B-8B33-8883050A10EC}"/>
              </a:ext>
            </a:extLst>
          </p:cNvPr>
          <p:cNvSpPr txBox="1"/>
          <p:nvPr/>
        </p:nvSpPr>
        <p:spPr>
          <a:xfrm>
            <a:off x="1233714" y="1640114"/>
            <a:ext cx="9622972" cy="3385542"/>
          </a:xfrm>
          <a:prstGeom prst="rect">
            <a:avLst/>
          </a:prstGeom>
          <a:noFill/>
        </p:spPr>
        <p:txBody>
          <a:bodyPr wrap="square" rtlCol="0">
            <a:spAutoFit/>
          </a:bodyPr>
          <a:lstStyle/>
          <a:p>
            <a:pPr marL="285750" indent="-285750">
              <a:buFont typeface="Arial" panose="020B0604020202020204" pitchFamily="34" charset="0"/>
              <a:buChar char="•"/>
            </a:pPr>
            <a:r>
              <a:rPr lang="en-US" sz="4000" dirty="0"/>
              <a:t>Description</a:t>
            </a:r>
          </a:p>
          <a:p>
            <a:pPr marL="285750" indent="-285750">
              <a:buFont typeface="Arial" panose="020B0604020202020204" pitchFamily="34" charset="0"/>
              <a:buChar char="•"/>
            </a:pPr>
            <a:r>
              <a:rPr lang="en-US" sz="4000" dirty="0"/>
              <a:t>Epistemology</a:t>
            </a:r>
          </a:p>
          <a:p>
            <a:pPr marL="285750" indent="-285750">
              <a:buFont typeface="Arial" panose="020B0604020202020204" pitchFamily="34" charset="0"/>
              <a:buChar char="•"/>
            </a:pPr>
            <a:r>
              <a:rPr lang="en-US" sz="4000" dirty="0"/>
              <a:t>Methodology</a:t>
            </a:r>
          </a:p>
          <a:p>
            <a:pPr marL="285750" indent="-285750">
              <a:buFont typeface="Arial" panose="020B0604020202020204" pitchFamily="34" charset="0"/>
              <a:buChar char="•"/>
            </a:pPr>
            <a:r>
              <a:rPr lang="en-US" sz="4000" dirty="0"/>
              <a:t>Political Project</a:t>
            </a:r>
          </a:p>
          <a:p>
            <a:pPr marL="285750" indent="-285750">
              <a:buFont typeface="Arial" panose="020B0604020202020204" pitchFamily="34" charset="0"/>
              <a:buChar char="•"/>
            </a:pPr>
            <a:endParaRPr lang="en-US" sz="40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984233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AEE3C8-5235-0048-A29E-D69B6F1CE78D}"/>
              </a:ext>
            </a:extLst>
          </p:cNvPr>
          <p:cNvSpPr>
            <a:spLocks noGrp="1"/>
          </p:cNvSpPr>
          <p:nvPr>
            <p:ph type="title" idx="4294967295"/>
          </p:nvPr>
        </p:nvSpPr>
        <p:spPr>
          <a:xfrm>
            <a:off x="2188029" y="3659642"/>
            <a:ext cx="8439150" cy="2619375"/>
          </a:xfrm>
        </p:spPr>
        <p:txBody>
          <a:bodyPr wrap="square" anchor="ctr">
            <a:normAutofit fontScale="90000"/>
          </a:bodyPr>
          <a:lstStyle/>
          <a:p>
            <a:r>
              <a:rPr lang="en-US" sz="6700" b="1" dirty="0">
                <a:highlight>
                  <a:srgbClr val="FFFF00"/>
                </a:highlight>
              </a:rPr>
              <a:t>600,000</a:t>
            </a:r>
            <a:r>
              <a:rPr lang="en-US" sz="4400" dirty="0"/>
              <a:t> people experiencing “fair to poor health”</a:t>
            </a:r>
            <a:br>
              <a:rPr lang="en-US" sz="4400" dirty="0"/>
            </a:br>
            <a:br>
              <a:rPr lang="en-US" sz="4400" dirty="0"/>
            </a:br>
            <a:r>
              <a:rPr lang="en-US" sz="6700" b="1" dirty="0">
                <a:highlight>
                  <a:srgbClr val="FFFF00"/>
                </a:highlight>
              </a:rPr>
              <a:t>870,000</a:t>
            </a:r>
            <a:r>
              <a:rPr lang="en-US" sz="4400" dirty="0">
                <a:highlight>
                  <a:srgbClr val="FFFF00"/>
                </a:highlight>
              </a:rPr>
              <a:t> </a:t>
            </a:r>
            <a:r>
              <a:rPr lang="en-US" sz="4400" dirty="0"/>
              <a:t>people disabled</a:t>
            </a:r>
            <a:br>
              <a:rPr lang="en-US" sz="4400" dirty="0"/>
            </a:br>
            <a:br>
              <a:rPr lang="en-US" sz="4400" dirty="0"/>
            </a:br>
            <a:r>
              <a:rPr lang="en-US" sz="6700" b="1" dirty="0">
                <a:highlight>
                  <a:srgbClr val="FFFF00"/>
                </a:highlight>
              </a:rPr>
              <a:t>122,000</a:t>
            </a:r>
            <a:r>
              <a:rPr lang="en-US" sz="4400" dirty="0"/>
              <a:t> people with kidney disease</a:t>
            </a:r>
            <a:br>
              <a:rPr lang="en-US" sz="4400" dirty="0"/>
            </a:br>
            <a:br>
              <a:rPr lang="en-US" sz="4400" dirty="0"/>
            </a:br>
            <a:br>
              <a:rPr lang="en-US" sz="3300" dirty="0"/>
            </a:br>
            <a:br>
              <a:rPr lang="en-US" sz="3300" dirty="0"/>
            </a:br>
            <a:br>
              <a:rPr lang="en-US" sz="3300" dirty="0"/>
            </a:br>
            <a:br>
              <a:rPr lang="en-US" sz="3300" dirty="0"/>
            </a:br>
            <a:endParaRPr lang="en-US" sz="3300" dirty="0"/>
          </a:p>
        </p:txBody>
      </p:sp>
    </p:spTree>
    <p:extLst>
      <p:ext uri="{BB962C8B-B14F-4D97-AF65-F5344CB8AC3E}">
        <p14:creationId xmlns:p14="http://schemas.microsoft.com/office/powerpoint/2010/main" val="418907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5BDB0D-7344-1C4A-A183-87305CB2CF90}"/>
              </a:ext>
            </a:extLst>
          </p:cNvPr>
          <p:cNvPicPr>
            <a:picLocks noChangeAspect="1"/>
          </p:cNvPicPr>
          <p:nvPr/>
        </p:nvPicPr>
        <p:blipFill rotWithShape="1">
          <a:blip r:embed="rId3"/>
          <a:srcRect l="1518" t="3790" r="1933" b="2402"/>
          <a:stretch/>
        </p:blipFill>
        <p:spPr>
          <a:xfrm>
            <a:off x="1368168" y="-120626"/>
            <a:ext cx="9455664" cy="7099252"/>
          </a:xfrm>
          <a:prstGeom prst="rect">
            <a:avLst/>
          </a:prstGeom>
        </p:spPr>
      </p:pic>
    </p:spTree>
    <p:extLst>
      <p:ext uri="{BB962C8B-B14F-4D97-AF65-F5344CB8AC3E}">
        <p14:creationId xmlns:p14="http://schemas.microsoft.com/office/powerpoint/2010/main" val="24802466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40091BF-2A6A-3C4F-B8F6-2177DEDC1E73}"/>
              </a:ext>
            </a:extLst>
          </p:cNvPr>
          <p:cNvSpPr/>
          <p:nvPr/>
        </p:nvSpPr>
        <p:spPr>
          <a:xfrm>
            <a:off x="0" y="3947056"/>
            <a:ext cx="12192000" cy="1997125"/>
          </a:xfrm>
          <a:custGeom>
            <a:avLst/>
            <a:gdLst>
              <a:gd name="connsiteX0" fmla="*/ 0 w 12497988"/>
              <a:gd name="connsiteY0" fmla="*/ 4542504 h 4650887"/>
              <a:gd name="connsiteX1" fmla="*/ 3836276 w 12497988"/>
              <a:gd name="connsiteY1" fmla="*/ 4237704 h 4650887"/>
              <a:gd name="connsiteX2" fmla="*/ 7346731 w 12497988"/>
              <a:gd name="connsiteY2" fmla="*/ 1200215 h 4650887"/>
              <a:gd name="connsiteX3" fmla="*/ 12139448 w 12497988"/>
              <a:gd name="connsiteY3" fmla="*/ 86118 h 4650887"/>
              <a:gd name="connsiteX4" fmla="*/ 12149959 w 12497988"/>
              <a:gd name="connsiteY4" fmla="*/ 75608 h 4650887"/>
              <a:gd name="connsiteX5" fmla="*/ 12149959 w 12497988"/>
              <a:gd name="connsiteY5" fmla="*/ 75608 h 46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7988" h="4650887">
                <a:moveTo>
                  <a:pt x="0" y="4542504"/>
                </a:moveTo>
                <a:cubicBezTo>
                  <a:pt x="1305910" y="4668628"/>
                  <a:pt x="2611821" y="4794752"/>
                  <a:pt x="3836276" y="4237704"/>
                </a:cubicBezTo>
                <a:cubicBezTo>
                  <a:pt x="5060731" y="3680656"/>
                  <a:pt x="5962869" y="1892146"/>
                  <a:pt x="7346731" y="1200215"/>
                </a:cubicBezTo>
                <a:cubicBezTo>
                  <a:pt x="8730593" y="508284"/>
                  <a:pt x="11338910" y="273552"/>
                  <a:pt x="12139448" y="86118"/>
                </a:cubicBezTo>
                <a:cubicBezTo>
                  <a:pt x="12939986" y="-101316"/>
                  <a:pt x="12149959" y="75608"/>
                  <a:pt x="12149959" y="75608"/>
                </a:cubicBezTo>
                <a:lnTo>
                  <a:pt x="12149959" y="75608"/>
                </a:lnTo>
              </a:path>
            </a:pathLst>
          </a:custGeom>
          <a:ln w="666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791C3F79-8DA4-834E-A9FE-A1BD8347AE32}"/>
              </a:ext>
            </a:extLst>
          </p:cNvPr>
          <p:cNvSpPr txBox="1"/>
          <p:nvPr/>
        </p:nvSpPr>
        <p:spPr>
          <a:xfrm>
            <a:off x="2871952" y="1112089"/>
            <a:ext cx="6448096" cy="4832092"/>
          </a:xfrm>
          <a:prstGeom prst="rect">
            <a:avLst/>
          </a:prstGeom>
          <a:noFill/>
        </p:spPr>
        <p:txBody>
          <a:bodyPr wrap="square">
            <a:spAutoFit/>
          </a:bodyPr>
          <a:lstStyle/>
          <a:p>
            <a:r>
              <a:rPr lang="en-US" sz="2800" dirty="0">
                <a:effectLst/>
                <a:latin typeface="Roboto" panose="02000000000000000000" pitchFamily="2" charset="0"/>
                <a:ea typeface="Roboto" panose="02000000000000000000" pitchFamily="2" charset="0"/>
                <a:cs typeface="Roboto" panose="02000000000000000000" pitchFamily="2" charset="0"/>
              </a:rPr>
              <a:t>“GIS is not fixed and given but constantly remade through the politics of its use, critical histories of it, and the interrogation of concepts that underlay its design, data definition, collection, and analysis. In other words, futures of GIS are contested and openings exist for new meanings, uses, and effects.”</a:t>
            </a:r>
            <a:br>
              <a:rPr lang="en-US" sz="2800" dirty="0">
                <a:effectLst/>
                <a:latin typeface="Roboto" panose="02000000000000000000" pitchFamily="2" charset="0"/>
                <a:ea typeface="Roboto" panose="02000000000000000000" pitchFamily="2" charset="0"/>
                <a:cs typeface="Roboto" panose="02000000000000000000" pitchFamily="2" charset="0"/>
              </a:rPr>
            </a:br>
            <a:br>
              <a:rPr lang="en-US" sz="2800" dirty="0">
                <a:latin typeface="Roboto" panose="02000000000000000000" pitchFamily="2" charset="0"/>
                <a:ea typeface="Roboto" panose="02000000000000000000" pitchFamily="2" charset="0"/>
                <a:cs typeface="Roboto" panose="02000000000000000000" pitchFamily="2" charset="0"/>
              </a:rPr>
            </a:br>
            <a:r>
              <a:rPr lang="en-US" sz="2800" dirty="0">
                <a:effectLst/>
                <a:latin typeface="Roboto" panose="02000000000000000000" pitchFamily="2" charset="0"/>
                <a:ea typeface="Roboto" panose="02000000000000000000" pitchFamily="2" charset="0"/>
                <a:cs typeface="Roboto" panose="02000000000000000000" pitchFamily="2" charset="0"/>
              </a:rPr>
              <a:t>— Marianna </a:t>
            </a:r>
            <a:r>
              <a:rPr lang="en-US" sz="2800" dirty="0" err="1">
                <a:effectLst/>
                <a:latin typeface="Roboto" panose="02000000000000000000" pitchFamily="2" charset="0"/>
                <a:ea typeface="Roboto" panose="02000000000000000000" pitchFamily="2" charset="0"/>
                <a:cs typeface="Roboto" panose="02000000000000000000" pitchFamily="2" charset="0"/>
              </a:rPr>
              <a:t>Pavlovskaya</a:t>
            </a:r>
            <a:r>
              <a:rPr lang="en-US" sz="2800" dirty="0">
                <a:effectLst/>
                <a:latin typeface="Roboto" panose="02000000000000000000" pitchFamily="2" charset="0"/>
                <a:ea typeface="Roboto" panose="02000000000000000000" pitchFamily="2" charset="0"/>
                <a:cs typeface="Roboto" panose="02000000000000000000" pitchFamily="2" charset="0"/>
              </a:rPr>
              <a:t>, “Theorizing With GIS”</a:t>
            </a:r>
            <a:endParaRPr lang="en-US" sz="2800" dirty="0">
              <a:latin typeface="Roboto" panose="02000000000000000000" pitchFamily="2" charset="0"/>
              <a:ea typeface="Roboto" panose="02000000000000000000" pitchFamily="2" charset="0"/>
              <a:cs typeface="Roboto" panose="02000000000000000000" pitchFamily="2" charset="0"/>
            </a:endParaRPr>
          </a:p>
        </p:txBody>
      </p:sp>
      <p:sp>
        <p:nvSpPr>
          <p:cNvPr id="8" name="Freeform 7">
            <a:extLst>
              <a:ext uri="{FF2B5EF4-FFF2-40B4-BE49-F238E27FC236}">
                <a16:creationId xmlns:a16="http://schemas.microsoft.com/office/drawing/2014/main" id="{83E41F19-62C9-DE43-A9E2-BE2EC629A3AC}"/>
              </a:ext>
            </a:extLst>
          </p:cNvPr>
          <p:cNvSpPr/>
          <p:nvPr/>
        </p:nvSpPr>
        <p:spPr>
          <a:xfrm>
            <a:off x="42041" y="1"/>
            <a:ext cx="5801547" cy="1589038"/>
          </a:xfrm>
          <a:custGeom>
            <a:avLst/>
            <a:gdLst>
              <a:gd name="connsiteX0" fmla="*/ 0 w 5801547"/>
              <a:gd name="connsiteY0" fmla="*/ 571775 h 1589038"/>
              <a:gd name="connsiteX1" fmla="*/ 1179235 w 5801547"/>
              <a:gd name="connsiteY1" fmla="*/ 1586969 h 1589038"/>
              <a:gd name="connsiteX2" fmla="*/ 3683291 w 5801547"/>
              <a:gd name="connsiteY2" fmla="*/ 828491 h 1589038"/>
              <a:gd name="connsiteX3" fmla="*/ 5262884 w 5801547"/>
              <a:gd name="connsiteY3" fmla="*/ 577609 h 1589038"/>
              <a:gd name="connsiteX4" fmla="*/ 5779709 w 5801547"/>
              <a:gd name="connsiteY4" fmla="*/ 5834 h 1589038"/>
              <a:gd name="connsiteX5" fmla="*/ 5779709 w 5801547"/>
              <a:gd name="connsiteY5" fmla="*/ 5834 h 1589038"/>
              <a:gd name="connsiteX6" fmla="*/ 5801547 w 5801547"/>
              <a:gd name="connsiteY6" fmla="*/ 0 h 15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1547" h="1589038" fill="none" extrusionOk="0">
                <a:moveTo>
                  <a:pt x="0" y="571775"/>
                </a:moveTo>
                <a:cubicBezTo>
                  <a:pt x="179859" y="1042234"/>
                  <a:pt x="543431" y="1564823"/>
                  <a:pt x="1179235" y="1586969"/>
                </a:cubicBezTo>
                <a:cubicBezTo>
                  <a:pt x="1789923" y="1599294"/>
                  <a:pt x="2948075" y="1072606"/>
                  <a:pt x="3683291" y="828491"/>
                </a:cubicBezTo>
                <a:cubicBezTo>
                  <a:pt x="4397173" y="678892"/>
                  <a:pt x="4966535" y="727475"/>
                  <a:pt x="5262884" y="577609"/>
                </a:cubicBezTo>
                <a:cubicBezTo>
                  <a:pt x="5612286" y="440500"/>
                  <a:pt x="5779709" y="5834"/>
                  <a:pt x="5779709" y="5834"/>
                </a:cubicBezTo>
                <a:lnTo>
                  <a:pt x="5779709" y="5834"/>
                </a:lnTo>
                <a:cubicBezTo>
                  <a:pt x="5782043" y="3401"/>
                  <a:pt x="5796936" y="876"/>
                  <a:pt x="5801547" y="0"/>
                </a:cubicBezTo>
              </a:path>
              <a:path w="5801547" h="1589038" stroke="0" extrusionOk="0">
                <a:moveTo>
                  <a:pt x="0" y="571775"/>
                </a:moveTo>
                <a:cubicBezTo>
                  <a:pt x="212471" y="1014675"/>
                  <a:pt x="480906" y="1575877"/>
                  <a:pt x="1179235" y="1586969"/>
                </a:cubicBezTo>
                <a:cubicBezTo>
                  <a:pt x="1845785" y="1640843"/>
                  <a:pt x="2904439" y="999841"/>
                  <a:pt x="3683291" y="828491"/>
                </a:cubicBezTo>
                <a:cubicBezTo>
                  <a:pt x="4340244" y="683364"/>
                  <a:pt x="4900748" y="785100"/>
                  <a:pt x="5262884" y="577609"/>
                </a:cubicBezTo>
                <a:cubicBezTo>
                  <a:pt x="5612286" y="440500"/>
                  <a:pt x="5779710" y="5834"/>
                  <a:pt x="5779709" y="5834"/>
                </a:cubicBezTo>
                <a:lnTo>
                  <a:pt x="5779709" y="5834"/>
                </a:lnTo>
                <a:cubicBezTo>
                  <a:pt x="5784682" y="4645"/>
                  <a:pt x="5795450" y="612"/>
                  <a:pt x="5801547" y="0"/>
                </a:cubicBezTo>
              </a:path>
            </a:pathLst>
          </a:custGeom>
          <a:ln w="25400" cap="flat" cmpd="sng" algn="ctr">
            <a:solidFill>
              <a:schemeClr val="tx2"/>
            </a:solidFill>
            <a:prstDash val="dash"/>
            <a:round/>
            <a:headEnd type="none" w="med" len="med"/>
            <a:tailEnd type="none" w="med" len="med"/>
            <a:extLst>
              <a:ext uri="{C807C97D-BFC1-408E-A445-0C87EB9F89A2}">
                <ask:lineSketchStyleProps xmlns:ask="http://schemas.microsoft.com/office/drawing/2018/sketchyshapes" sd="1219033472">
                  <a:custGeom>
                    <a:avLst/>
                    <a:gdLst>
                      <a:gd name="connsiteX0" fmla="*/ 0 w 8376745"/>
                      <a:gd name="connsiteY0" fmla="*/ 1030014 h 2862541"/>
                      <a:gd name="connsiteX1" fmla="*/ 1702676 w 8376745"/>
                      <a:gd name="connsiteY1" fmla="*/ 2858814 h 2862541"/>
                      <a:gd name="connsiteX2" fmla="*/ 5318235 w 8376745"/>
                      <a:gd name="connsiteY2" fmla="*/ 1492469 h 2862541"/>
                      <a:gd name="connsiteX3" fmla="*/ 7598980 w 8376745"/>
                      <a:gd name="connsiteY3" fmla="*/ 1040524 h 2862541"/>
                      <a:gd name="connsiteX4" fmla="*/ 8345214 w 8376745"/>
                      <a:gd name="connsiteY4" fmla="*/ 10510 h 2862541"/>
                      <a:gd name="connsiteX5" fmla="*/ 8345214 w 8376745"/>
                      <a:gd name="connsiteY5" fmla="*/ 10510 h 2862541"/>
                      <a:gd name="connsiteX6" fmla="*/ 8376745 w 8376745"/>
                      <a:gd name="connsiteY6" fmla="*/ 0 h 2862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6745" h="2862541">
                        <a:moveTo>
                          <a:pt x="0" y="1030014"/>
                        </a:moveTo>
                        <a:cubicBezTo>
                          <a:pt x="408151" y="1905876"/>
                          <a:pt x="816303" y="2781738"/>
                          <a:pt x="1702676" y="2858814"/>
                        </a:cubicBezTo>
                        <a:cubicBezTo>
                          <a:pt x="2589049" y="2935890"/>
                          <a:pt x="4335518" y="1795517"/>
                          <a:pt x="5318235" y="1492469"/>
                        </a:cubicBezTo>
                        <a:cubicBezTo>
                          <a:pt x="6300952" y="1189421"/>
                          <a:pt x="7094484" y="1287517"/>
                          <a:pt x="7598980" y="1040524"/>
                        </a:cubicBezTo>
                        <a:cubicBezTo>
                          <a:pt x="8103476" y="793531"/>
                          <a:pt x="8345214" y="10510"/>
                          <a:pt x="8345214" y="10510"/>
                        </a:cubicBezTo>
                        <a:lnTo>
                          <a:pt x="8345214" y="10510"/>
                        </a:lnTo>
                        <a:lnTo>
                          <a:pt x="8376745" y="0"/>
                        </a:lnTo>
                      </a:path>
                    </a:pathLst>
                  </a:custGeom>
                  <ask:type>
                    <ask:lineSketchCurved/>
                  </ask:type>
                </ask:lineSketchStyleProps>
              </a:ext>
            </a:extLst>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82190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a:extLst>
              <a:ext uri="{FF2B5EF4-FFF2-40B4-BE49-F238E27FC236}">
                <a16:creationId xmlns:a16="http://schemas.microsoft.com/office/drawing/2014/main" id="{28E731EC-F96E-CA4E-AF5F-933AC2A3ADAB}"/>
              </a:ext>
            </a:extLst>
          </p:cNvPr>
          <p:cNvSpPr/>
          <p:nvPr/>
        </p:nvSpPr>
        <p:spPr>
          <a:xfrm>
            <a:off x="4149090" y="1760220"/>
            <a:ext cx="3108960" cy="289179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a:extLst>
              <a:ext uri="{FF2B5EF4-FFF2-40B4-BE49-F238E27FC236}">
                <a16:creationId xmlns:a16="http://schemas.microsoft.com/office/drawing/2014/main" id="{078311F9-1846-8B4C-8DE4-ED68AA7022C2}"/>
              </a:ext>
            </a:extLst>
          </p:cNvPr>
          <p:cNvSpPr txBox="1"/>
          <p:nvPr/>
        </p:nvSpPr>
        <p:spPr>
          <a:xfrm>
            <a:off x="7003141" y="883451"/>
            <a:ext cx="3817257" cy="523220"/>
          </a:xfrm>
          <a:prstGeom prst="rect">
            <a:avLst/>
          </a:prstGeom>
          <a:noFill/>
        </p:spPr>
        <p:txBody>
          <a:bodyPr wrap="square" rtlCol="0">
            <a:spAutoFit/>
          </a:bodyPr>
          <a:lstStyle/>
          <a:p>
            <a:r>
              <a:rPr lang="en-US" sz="2800" dirty="0">
                <a:solidFill>
                  <a:srgbClr val="76D6FF"/>
                </a:solidFill>
                <a:latin typeface="Roboto" panose="02000000000000000000" pitchFamily="2" charset="0"/>
                <a:ea typeface="Roboto" panose="02000000000000000000" pitchFamily="2" charset="0"/>
                <a:cs typeface="Roboto" panose="02000000000000000000" pitchFamily="2" charset="0"/>
              </a:rPr>
              <a:t>Feminist Geographies</a:t>
            </a:r>
          </a:p>
        </p:txBody>
      </p:sp>
      <p:sp>
        <p:nvSpPr>
          <p:cNvPr id="45" name="TextBox 44">
            <a:extLst>
              <a:ext uri="{FF2B5EF4-FFF2-40B4-BE49-F238E27FC236}">
                <a16:creationId xmlns:a16="http://schemas.microsoft.com/office/drawing/2014/main" id="{601C03EA-8610-E749-87FB-40EC273C51D0}"/>
              </a:ext>
            </a:extLst>
          </p:cNvPr>
          <p:cNvSpPr txBox="1"/>
          <p:nvPr/>
        </p:nvSpPr>
        <p:spPr>
          <a:xfrm>
            <a:off x="3300437" y="5451329"/>
            <a:ext cx="3817257" cy="523220"/>
          </a:xfrm>
          <a:prstGeom prst="rect">
            <a:avLst/>
          </a:prstGeom>
          <a:noFill/>
        </p:spPr>
        <p:txBody>
          <a:bodyPr wrap="square" rtlCol="0">
            <a:spAutoFit/>
          </a:bodyPr>
          <a:lstStyle/>
          <a:p>
            <a:r>
              <a:rPr lang="en-US" sz="2800" dirty="0">
                <a:solidFill>
                  <a:srgbClr val="FFC000"/>
                </a:solidFill>
                <a:latin typeface="Roboto" panose="02000000000000000000" pitchFamily="2" charset="0"/>
                <a:ea typeface="Roboto" panose="02000000000000000000" pitchFamily="2" charset="0"/>
                <a:cs typeface="Roboto" panose="02000000000000000000" pitchFamily="2" charset="0"/>
              </a:rPr>
              <a:t>Queer Geographies</a:t>
            </a:r>
          </a:p>
        </p:txBody>
      </p:sp>
      <p:sp>
        <p:nvSpPr>
          <p:cNvPr id="9" name="Freeform 8">
            <a:extLst>
              <a:ext uri="{FF2B5EF4-FFF2-40B4-BE49-F238E27FC236}">
                <a16:creationId xmlns:a16="http://schemas.microsoft.com/office/drawing/2014/main" id="{7C87B6DB-04A7-BE40-B2B7-296A928EC49B}"/>
              </a:ext>
            </a:extLst>
          </p:cNvPr>
          <p:cNvSpPr/>
          <p:nvPr/>
        </p:nvSpPr>
        <p:spPr>
          <a:xfrm rot="11323427">
            <a:off x="117277" y="1495986"/>
            <a:ext cx="11957447" cy="4717143"/>
          </a:xfrm>
          <a:custGeom>
            <a:avLst/>
            <a:gdLst>
              <a:gd name="connsiteX0" fmla="*/ 0 w 11957447"/>
              <a:gd name="connsiteY0" fmla="*/ 0 h 4717143"/>
              <a:gd name="connsiteX1" fmla="*/ 14515 w 11957447"/>
              <a:gd name="connsiteY1" fmla="*/ 101600 h 4717143"/>
              <a:gd name="connsiteX2" fmla="*/ 29029 w 11957447"/>
              <a:gd name="connsiteY2" fmla="*/ 478972 h 4717143"/>
              <a:gd name="connsiteX3" fmla="*/ 87086 w 11957447"/>
              <a:gd name="connsiteY3" fmla="*/ 609600 h 4717143"/>
              <a:gd name="connsiteX4" fmla="*/ 159658 w 11957447"/>
              <a:gd name="connsiteY4" fmla="*/ 740229 h 4717143"/>
              <a:gd name="connsiteX5" fmla="*/ 188686 w 11957447"/>
              <a:gd name="connsiteY5" fmla="*/ 783772 h 4717143"/>
              <a:gd name="connsiteX6" fmla="*/ 203200 w 11957447"/>
              <a:gd name="connsiteY6" fmla="*/ 827315 h 4717143"/>
              <a:gd name="connsiteX7" fmla="*/ 246743 w 11957447"/>
              <a:gd name="connsiteY7" fmla="*/ 856343 h 4717143"/>
              <a:gd name="connsiteX8" fmla="*/ 275772 w 11957447"/>
              <a:gd name="connsiteY8" fmla="*/ 899886 h 4717143"/>
              <a:gd name="connsiteX9" fmla="*/ 435429 w 11957447"/>
              <a:gd name="connsiteY9" fmla="*/ 943429 h 4717143"/>
              <a:gd name="connsiteX10" fmla="*/ 798286 w 11957447"/>
              <a:gd name="connsiteY10" fmla="*/ 914400 h 4717143"/>
              <a:gd name="connsiteX11" fmla="*/ 885372 w 11957447"/>
              <a:gd name="connsiteY11" fmla="*/ 885372 h 4717143"/>
              <a:gd name="connsiteX12" fmla="*/ 1016000 w 11957447"/>
              <a:gd name="connsiteY12" fmla="*/ 841829 h 4717143"/>
              <a:gd name="connsiteX13" fmla="*/ 1103086 w 11957447"/>
              <a:gd name="connsiteY13" fmla="*/ 812800 h 4717143"/>
              <a:gd name="connsiteX14" fmla="*/ 1190172 w 11957447"/>
              <a:gd name="connsiteY14" fmla="*/ 769257 h 4717143"/>
              <a:gd name="connsiteX15" fmla="*/ 1277258 w 11957447"/>
              <a:gd name="connsiteY15" fmla="*/ 725715 h 4717143"/>
              <a:gd name="connsiteX16" fmla="*/ 1364343 w 11957447"/>
              <a:gd name="connsiteY16" fmla="*/ 682172 h 4717143"/>
              <a:gd name="connsiteX17" fmla="*/ 1451429 w 11957447"/>
              <a:gd name="connsiteY17" fmla="*/ 638629 h 4717143"/>
              <a:gd name="connsiteX18" fmla="*/ 1582058 w 11957447"/>
              <a:gd name="connsiteY18" fmla="*/ 537029 h 4717143"/>
              <a:gd name="connsiteX19" fmla="*/ 1669143 w 11957447"/>
              <a:gd name="connsiteY19" fmla="*/ 508000 h 4717143"/>
              <a:gd name="connsiteX20" fmla="*/ 1712686 w 11957447"/>
              <a:gd name="connsiteY20" fmla="*/ 478972 h 4717143"/>
              <a:gd name="connsiteX21" fmla="*/ 1799772 w 11957447"/>
              <a:gd name="connsiteY21" fmla="*/ 449943 h 4717143"/>
              <a:gd name="connsiteX22" fmla="*/ 1901372 w 11957447"/>
              <a:gd name="connsiteY22" fmla="*/ 420915 h 4717143"/>
              <a:gd name="connsiteX23" fmla="*/ 2162629 w 11957447"/>
              <a:gd name="connsiteY23" fmla="*/ 435429 h 4717143"/>
              <a:gd name="connsiteX24" fmla="*/ 2278743 w 11957447"/>
              <a:gd name="connsiteY24" fmla="*/ 464457 h 4717143"/>
              <a:gd name="connsiteX25" fmla="*/ 2409372 w 11957447"/>
              <a:gd name="connsiteY25" fmla="*/ 493486 h 4717143"/>
              <a:gd name="connsiteX26" fmla="*/ 2452915 w 11957447"/>
              <a:gd name="connsiteY26" fmla="*/ 522515 h 4717143"/>
              <a:gd name="connsiteX27" fmla="*/ 2467429 w 11957447"/>
              <a:gd name="connsiteY27" fmla="*/ 566057 h 4717143"/>
              <a:gd name="connsiteX28" fmla="*/ 2510972 w 11957447"/>
              <a:gd name="connsiteY28" fmla="*/ 609600 h 4717143"/>
              <a:gd name="connsiteX29" fmla="*/ 2525486 w 11957447"/>
              <a:gd name="connsiteY29" fmla="*/ 653143 h 4717143"/>
              <a:gd name="connsiteX30" fmla="*/ 2583543 w 11957447"/>
              <a:gd name="connsiteY30" fmla="*/ 740229 h 4717143"/>
              <a:gd name="connsiteX31" fmla="*/ 2598058 w 11957447"/>
              <a:gd name="connsiteY31" fmla="*/ 783772 h 4717143"/>
              <a:gd name="connsiteX32" fmla="*/ 2627086 w 11957447"/>
              <a:gd name="connsiteY32" fmla="*/ 827315 h 4717143"/>
              <a:gd name="connsiteX33" fmla="*/ 2670629 w 11957447"/>
              <a:gd name="connsiteY33" fmla="*/ 986972 h 4717143"/>
              <a:gd name="connsiteX34" fmla="*/ 2685143 w 11957447"/>
              <a:gd name="connsiteY34" fmla="*/ 1074057 h 4717143"/>
              <a:gd name="connsiteX35" fmla="*/ 2699658 w 11957447"/>
              <a:gd name="connsiteY35" fmla="*/ 1277257 h 4717143"/>
              <a:gd name="connsiteX36" fmla="*/ 2728686 w 11957447"/>
              <a:gd name="connsiteY36" fmla="*/ 1422400 h 4717143"/>
              <a:gd name="connsiteX37" fmla="*/ 2743200 w 11957447"/>
              <a:gd name="connsiteY37" fmla="*/ 1553029 h 4717143"/>
              <a:gd name="connsiteX38" fmla="*/ 2743200 w 11957447"/>
              <a:gd name="connsiteY38" fmla="*/ 1843315 h 4717143"/>
              <a:gd name="connsiteX39" fmla="*/ 2757715 w 11957447"/>
              <a:gd name="connsiteY39" fmla="*/ 1988457 h 4717143"/>
              <a:gd name="connsiteX40" fmla="*/ 2786743 w 11957447"/>
              <a:gd name="connsiteY40" fmla="*/ 2075543 h 4717143"/>
              <a:gd name="connsiteX41" fmla="*/ 2815772 w 11957447"/>
              <a:gd name="connsiteY41" fmla="*/ 2264229 h 4717143"/>
              <a:gd name="connsiteX42" fmla="*/ 2830286 w 11957447"/>
              <a:gd name="connsiteY42" fmla="*/ 2307772 h 4717143"/>
              <a:gd name="connsiteX43" fmla="*/ 2888343 w 11957447"/>
              <a:gd name="connsiteY43" fmla="*/ 2394857 h 4717143"/>
              <a:gd name="connsiteX44" fmla="*/ 2975429 w 11957447"/>
              <a:gd name="connsiteY44" fmla="*/ 2452915 h 4717143"/>
              <a:gd name="connsiteX45" fmla="*/ 3018972 w 11957447"/>
              <a:gd name="connsiteY45" fmla="*/ 2481943 h 4717143"/>
              <a:gd name="connsiteX46" fmla="*/ 3280229 w 11957447"/>
              <a:gd name="connsiteY46" fmla="*/ 2467429 h 4717143"/>
              <a:gd name="connsiteX47" fmla="*/ 3367315 w 11957447"/>
              <a:gd name="connsiteY47" fmla="*/ 2452915 h 4717143"/>
              <a:gd name="connsiteX48" fmla="*/ 3570515 w 11957447"/>
              <a:gd name="connsiteY48" fmla="*/ 2438400 h 4717143"/>
              <a:gd name="connsiteX49" fmla="*/ 3672115 w 11957447"/>
              <a:gd name="connsiteY49" fmla="*/ 2409372 h 4717143"/>
              <a:gd name="connsiteX50" fmla="*/ 3759200 w 11957447"/>
              <a:gd name="connsiteY50" fmla="*/ 2351315 h 4717143"/>
              <a:gd name="connsiteX51" fmla="*/ 3802743 w 11957447"/>
              <a:gd name="connsiteY51" fmla="*/ 2322286 h 4717143"/>
              <a:gd name="connsiteX52" fmla="*/ 3846286 w 11957447"/>
              <a:gd name="connsiteY52" fmla="*/ 2307772 h 4717143"/>
              <a:gd name="connsiteX53" fmla="*/ 3933372 w 11957447"/>
              <a:gd name="connsiteY53" fmla="*/ 2249715 h 4717143"/>
              <a:gd name="connsiteX54" fmla="*/ 4020458 w 11957447"/>
              <a:gd name="connsiteY54" fmla="*/ 2206172 h 4717143"/>
              <a:gd name="connsiteX55" fmla="*/ 4180115 w 11957447"/>
              <a:gd name="connsiteY55" fmla="*/ 2119086 h 4717143"/>
              <a:gd name="connsiteX56" fmla="*/ 4252686 w 11957447"/>
              <a:gd name="connsiteY56" fmla="*/ 2046515 h 4717143"/>
              <a:gd name="connsiteX57" fmla="*/ 4339772 w 11957447"/>
              <a:gd name="connsiteY57" fmla="*/ 1973943 h 4717143"/>
              <a:gd name="connsiteX58" fmla="*/ 4484915 w 11957447"/>
              <a:gd name="connsiteY58" fmla="*/ 1930400 h 4717143"/>
              <a:gd name="connsiteX59" fmla="*/ 5021943 w 11957447"/>
              <a:gd name="connsiteY59" fmla="*/ 1944915 h 4717143"/>
              <a:gd name="connsiteX60" fmla="*/ 5152572 w 11957447"/>
              <a:gd name="connsiteY60" fmla="*/ 2017486 h 4717143"/>
              <a:gd name="connsiteX61" fmla="*/ 5196115 w 11957447"/>
              <a:gd name="connsiteY61" fmla="*/ 2046515 h 4717143"/>
              <a:gd name="connsiteX62" fmla="*/ 5210629 w 11957447"/>
              <a:gd name="connsiteY62" fmla="*/ 2090057 h 4717143"/>
              <a:gd name="connsiteX63" fmla="*/ 5268686 w 11957447"/>
              <a:gd name="connsiteY63" fmla="*/ 2177143 h 4717143"/>
              <a:gd name="connsiteX64" fmla="*/ 5297715 w 11957447"/>
              <a:gd name="connsiteY64" fmla="*/ 2264229 h 4717143"/>
              <a:gd name="connsiteX65" fmla="*/ 5312229 w 11957447"/>
              <a:gd name="connsiteY65" fmla="*/ 2380343 h 4717143"/>
              <a:gd name="connsiteX66" fmla="*/ 5326743 w 11957447"/>
              <a:gd name="connsiteY66" fmla="*/ 2627086 h 4717143"/>
              <a:gd name="connsiteX67" fmla="*/ 5370286 w 11957447"/>
              <a:gd name="connsiteY67" fmla="*/ 2786743 h 4717143"/>
              <a:gd name="connsiteX68" fmla="*/ 5413829 w 11957447"/>
              <a:gd name="connsiteY68" fmla="*/ 2931886 h 4717143"/>
              <a:gd name="connsiteX69" fmla="*/ 5471886 w 11957447"/>
              <a:gd name="connsiteY69" fmla="*/ 3048000 h 4717143"/>
              <a:gd name="connsiteX70" fmla="*/ 5500915 w 11957447"/>
              <a:gd name="connsiteY70" fmla="*/ 3135086 h 4717143"/>
              <a:gd name="connsiteX71" fmla="*/ 5558972 w 11957447"/>
              <a:gd name="connsiteY71" fmla="*/ 3265715 h 4717143"/>
              <a:gd name="connsiteX72" fmla="*/ 5573486 w 11957447"/>
              <a:gd name="connsiteY72" fmla="*/ 3309257 h 4717143"/>
              <a:gd name="connsiteX73" fmla="*/ 5588000 w 11957447"/>
              <a:gd name="connsiteY73" fmla="*/ 3352800 h 4717143"/>
              <a:gd name="connsiteX74" fmla="*/ 5646058 w 11957447"/>
              <a:gd name="connsiteY74" fmla="*/ 3512457 h 4717143"/>
              <a:gd name="connsiteX75" fmla="*/ 5660572 w 11957447"/>
              <a:gd name="connsiteY75" fmla="*/ 3556000 h 4717143"/>
              <a:gd name="connsiteX76" fmla="*/ 5675086 w 11957447"/>
              <a:gd name="connsiteY76" fmla="*/ 3599543 h 4717143"/>
              <a:gd name="connsiteX77" fmla="*/ 5747658 w 11957447"/>
              <a:gd name="connsiteY77" fmla="*/ 3686629 h 4717143"/>
              <a:gd name="connsiteX78" fmla="*/ 5791200 w 11957447"/>
              <a:gd name="connsiteY78" fmla="*/ 3715657 h 4717143"/>
              <a:gd name="connsiteX79" fmla="*/ 5834743 w 11957447"/>
              <a:gd name="connsiteY79" fmla="*/ 3759200 h 4717143"/>
              <a:gd name="connsiteX80" fmla="*/ 5878286 w 11957447"/>
              <a:gd name="connsiteY80" fmla="*/ 3773715 h 4717143"/>
              <a:gd name="connsiteX81" fmla="*/ 5965372 w 11957447"/>
              <a:gd name="connsiteY81" fmla="*/ 3817257 h 4717143"/>
              <a:gd name="connsiteX82" fmla="*/ 6429829 w 11957447"/>
              <a:gd name="connsiteY82" fmla="*/ 3802743 h 4717143"/>
              <a:gd name="connsiteX83" fmla="*/ 6487886 w 11957447"/>
              <a:gd name="connsiteY83" fmla="*/ 3788229 h 4717143"/>
              <a:gd name="connsiteX84" fmla="*/ 6574972 w 11957447"/>
              <a:gd name="connsiteY84" fmla="*/ 3759200 h 4717143"/>
              <a:gd name="connsiteX85" fmla="*/ 6618515 w 11957447"/>
              <a:gd name="connsiteY85" fmla="*/ 3715657 h 4717143"/>
              <a:gd name="connsiteX86" fmla="*/ 6705600 w 11957447"/>
              <a:gd name="connsiteY86" fmla="*/ 3686629 h 4717143"/>
              <a:gd name="connsiteX87" fmla="*/ 6792686 w 11957447"/>
              <a:gd name="connsiteY87" fmla="*/ 3614057 h 4717143"/>
              <a:gd name="connsiteX88" fmla="*/ 6850743 w 11957447"/>
              <a:gd name="connsiteY88" fmla="*/ 3570515 h 4717143"/>
              <a:gd name="connsiteX89" fmla="*/ 6894286 w 11957447"/>
              <a:gd name="connsiteY89" fmla="*/ 3556000 h 4717143"/>
              <a:gd name="connsiteX90" fmla="*/ 6995886 w 11957447"/>
              <a:gd name="connsiteY90" fmla="*/ 3483429 h 4717143"/>
              <a:gd name="connsiteX91" fmla="*/ 7053943 w 11957447"/>
              <a:gd name="connsiteY91" fmla="*/ 3454400 h 4717143"/>
              <a:gd name="connsiteX92" fmla="*/ 7097486 w 11957447"/>
              <a:gd name="connsiteY92" fmla="*/ 3410857 h 4717143"/>
              <a:gd name="connsiteX93" fmla="*/ 7184572 w 11957447"/>
              <a:gd name="connsiteY93" fmla="*/ 3367315 h 4717143"/>
              <a:gd name="connsiteX94" fmla="*/ 7213600 w 11957447"/>
              <a:gd name="connsiteY94" fmla="*/ 3323772 h 4717143"/>
              <a:gd name="connsiteX95" fmla="*/ 7300686 w 11957447"/>
              <a:gd name="connsiteY95" fmla="*/ 3265715 h 4717143"/>
              <a:gd name="connsiteX96" fmla="*/ 7344229 w 11957447"/>
              <a:gd name="connsiteY96" fmla="*/ 3236686 h 4717143"/>
              <a:gd name="connsiteX97" fmla="*/ 7387772 w 11957447"/>
              <a:gd name="connsiteY97" fmla="*/ 3207657 h 4717143"/>
              <a:gd name="connsiteX98" fmla="*/ 7518400 w 11957447"/>
              <a:gd name="connsiteY98" fmla="*/ 3106057 h 4717143"/>
              <a:gd name="connsiteX99" fmla="*/ 7561943 w 11957447"/>
              <a:gd name="connsiteY99" fmla="*/ 3077029 h 4717143"/>
              <a:gd name="connsiteX100" fmla="*/ 7605486 w 11957447"/>
              <a:gd name="connsiteY100" fmla="*/ 3048000 h 4717143"/>
              <a:gd name="connsiteX101" fmla="*/ 7707086 w 11957447"/>
              <a:gd name="connsiteY101" fmla="*/ 3018972 h 4717143"/>
              <a:gd name="connsiteX102" fmla="*/ 7982858 w 11957447"/>
              <a:gd name="connsiteY102" fmla="*/ 3062515 h 4717143"/>
              <a:gd name="connsiteX103" fmla="*/ 8026400 w 11957447"/>
              <a:gd name="connsiteY103" fmla="*/ 3077029 h 4717143"/>
              <a:gd name="connsiteX104" fmla="*/ 8113486 w 11957447"/>
              <a:gd name="connsiteY104" fmla="*/ 3135086 h 4717143"/>
              <a:gd name="connsiteX105" fmla="*/ 8142515 w 11957447"/>
              <a:gd name="connsiteY105" fmla="*/ 3222172 h 4717143"/>
              <a:gd name="connsiteX106" fmla="*/ 8157029 w 11957447"/>
              <a:gd name="connsiteY106" fmla="*/ 3265715 h 4717143"/>
              <a:gd name="connsiteX107" fmla="*/ 8200572 w 11957447"/>
              <a:gd name="connsiteY107" fmla="*/ 3454400 h 4717143"/>
              <a:gd name="connsiteX108" fmla="*/ 8258629 w 11957447"/>
              <a:gd name="connsiteY108" fmla="*/ 3541486 h 4717143"/>
              <a:gd name="connsiteX109" fmla="*/ 8287658 w 11957447"/>
              <a:gd name="connsiteY109" fmla="*/ 3585029 h 4717143"/>
              <a:gd name="connsiteX110" fmla="*/ 8316686 w 11957447"/>
              <a:gd name="connsiteY110" fmla="*/ 3628572 h 4717143"/>
              <a:gd name="connsiteX111" fmla="*/ 8360229 w 11957447"/>
              <a:gd name="connsiteY111" fmla="*/ 3657600 h 4717143"/>
              <a:gd name="connsiteX112" fmla="*/ 8403772 w 11957447"/>
              <a:gd name="connsiteY112" fmla="*/ 3744686 h 4717143"/>
              <a:gd name="connsiteX113" fmla="*/ 8432800 w 11957447"/>
              <a:gd name="connsiteY113" fmla="*/ 3788229 h 4717143"/>
              <a:gd name="connsiteX114" fmla="*/ 8490858 w 11957447"/>
              <a:gd name="connsiteY114" fmla="*/ 3904343 h 4717143"/>
              <a:gd name="connsiteX115" fmla="*/ 8519886 w 11957447"/>
              <a:gd name="connsiteY115" fmla="*/ 3976915 h 4717143"/>
              <a:gd name="connsiteX116" fmla="*/ 8563429 w 11957447"/>
              <a:gd name="connsiteY116" fmla="*/ 4034972 h 4717143"/>
              <a:gd name="connsiteX117" fmla="*/ 8577943 w 11957447"/>
              <a:gd name="connsiteY117" fmla="*/ 4078515 h 4717143"/>
              <a:gd name="connsiteX118" fmla="*/ 8606972 w 11957447"/>
              <a:gd name="connsiteY118" fmla="*/ 4122057 h 4717143"/>
              <a:gd name="connsiteX119" fmla="*/ 8621486 w 11957447"/>
              <a:gd name="connsiteY119" fmla="*/ 4223657 h 4717143"/>
              <a:gd name="connsiteX120" fmla="*/ 8665029 w 11957447"/>
              <a:gd name="connsiteY120" fmla="*/ 4368800 h 4717143"/>
              <a:gd name="connsiteX121" fmla="*/ 8723086 w 11957447"/>
              <a:gd name="connsiteY121" fmla="*/ 4455886 h 4717143"/>
              <a:gd name="connsiteX122" fmla="*/ 8752115 w 11957447"/>
              <a:gd name="connsiteY122" fmla="*/ 4499429 h 4717143"/>
              <a:gd name="connsiteX123" fmla="*/ 8839200 w 11957447"/>
              <a:gd name="connsiteY123" fmla="*/ 4586515 h 4717143"/>
              <a:gd name="connsiteX124" fmla="*/ 8882743 w 11957447"/>
              <a:gd name="connsiteY124" fmla="*/ 4615543 h 4717143"/>
              <a:gd name="connsiteX125" fmla="*/ 8926286 w 11957447"/>
              <a:gd name="connsiteY125" fmla="*/ 4659086 h 4717143"/>
              <a:gd name="connsiteX126" fmla="*/ 8969829 w 11957447"/>
              <a:gd name="connsiteY126" fmla="*/ 4688115 h 4717143"/>
              <a:gd name="connsiteX127" fmla="*/ 9056915 w 11957447"/>
              <a:gd name="connsiteY127" fmla="*/ 4717143 h 4717143"/>
              <a:gd name="connsiteX128" fmla="*/ 9289143 w 11957447"/>
              <a:gd name="connsiteY128" fmla="*/ 4688115 h 4717143"/>
              <a:gd name="connsiteX129" fmla="*/ 9376229 w 11957447"/>
              <a:gd name="connsiteY129" fmla="*/ 4673600 h 4717143"/>
              <a:gd name="connsiteX130" fmla="*/ 9463315 w 11957447"/>
              <a:gd name="connsiteY130" fmla="*/ 4644572 h 4717143"/>
              <a:gd name="connsiteX131" fmla="*/ 9506858 w 11957447"/>
              <a:gd name="connsiteY131" fmla="*/ 4630057 h 4717143"/>
              <a:gd name="connsiteX132" fmla="*/ 9564915 w 11957447"/>
              <a:gd name="connsiteY132" fmla="*/ 4586515 h 4717143"/>
              <a:gd name="connsiteX133" fmla="*/ 9622972 w 11957447"/>
              <a:gd name="connsiteY133" fmla="*/ 4499429 h 4717143"/>
              <a:gd name="connsiteX134" fmla="*/ 9666515 w 11957447"/>
              <a:gd name="connsiteY134" fmla="*/ 4455886 h 4717143"/>
              <a:gd name="connsiteX135" fmla="*/ 9695543 w 11957447"/>
              <a:gd name="connsiteY135" fmla="*/ 4412343 h 4717143"/>
              <a:gd name="connsiteX136" fmla="*/ 9739086 w 11957447"/>
              <a:gd name="connsiteY136" fmla="*/ 4383315 h 4717143"/>
              <a:gd name="connsiteX137" fmla="*/ 9811658 w 11957447"/>
              <a:gd name="connsiteY137" fmla="*/ 4252686 h 4717143"/>
              <a:gd name="connsiteX138" fmla="*/ 9840686 w 11957447"/>
              <a:gd name="connsiteY138" fmla="*/ 4209143 h 4717143"/>
              <a:gd name="connsiteX139" fmla="*/ 9869715 w 11957447"/>
              <a:gd name="connsiteY139" fmla="*/ 4165600 h 4717143"/>
              <a:gd name="connsiteX140" fmla="*/ 9884229 w 11957447"/>
              <a:gd name="connsiteY140" fmla="*/ 4122057 h 4717143"/>
              <a:gd name="connsiteX141" fmla="*/ 9927772 w 11957447"/>
              <a:gd name="connsiteY141" fmla="*/ 4049486 h 4717143"/>
              <a:gd name="connsiteX142" fmla="*/ 9942286 w 11957447"/>
              <a:gd name="connsiteY142" fmla="*/ 3976915 h 4717143"/>
              <a:gd name="connsiteX143" fmla="*/ 9971315 w 11957447"/>
              <a:gd name="connsiteY143" fmla="*/ 3889829 h 4717143"/>
              <a:gd name="connsiteX144" fmla="*/ 9985829 w 11957447"/>
              <a:gd name="connsiteY144" fmla="*/ 3846286 h 4717143"/>
              <a:gd name="connsiteX145" fmla="*/ 10000343 w 11957447"/>
              <a:gd name="connsiteY145" fmla="*/ 3730172 h 4717143"/>
              <a:gd name="connsiteX146" fmla="*/ 10014858 w 11957447"/>
              <a:gd name="connsiteY146" fmla="*/ 3585029 h 4717143"/>
              <a:gd name="connsiteX147" fmla="*/ 10029372 w 11957447"/>
              <a:gd name="connsiteY147" fmla="*/ 3512457 h 4717143"/>
              <a:gd name="connsiteX148" fmla="*/ 10058400 w 11957447"/>
              <a:gd name="connsiteY148" fmla="*/ 3367315 h 4717143"/>
              <a:gd name="connsiteX149" fmla="*/ 10101943 w 11957447"/>
              <a:gd name="connsiteY149" fmla="*/ 3222172 h 4717143"/>
              <a:gd name="connsiteX150" fmla="*/ 10130972 w 11957447"/>
              <a:gd name="connsiteY150" fmla="*/ 3178629 h 4717143"/>
              <a:gd name="connsiteX151" fmla="*/ 10334172 w 11957447"/>
              <a:gd name="connsiteY151" fmla="*/ 3120572 h 4717143"/>
              <a:gd name="connsiteX152" fmla="*/ 10914743 w 11957447"/>
              <a:gd name="connsiteY152" fmla="*/ 3106057 h 4717143"/>
              <a:gd name="connsiteX153" fmla="*/ 11132458 w 11957447"/>
              <a:gd name="connsiteY153" fmla="*/ 3091543 h 4717143"/>
              <a:gd name="connsiteX154" fmla="*/ 11190515 w 11957447"/>
              <a:gd name="connsiteY154" fmla="*/ 3077029 h 4717143"/>
              <a:gd name="connsiteX155" fmla="*/ 11292115 w 11957447"/>
              <a:gd name="connsiteY155" fmla="*/ 3062515 h 4717143"/>
              <a:gd name="connsiteX156" fmla="*/ 11422743 w 11957447"/>
              <a:gd name="connsiteY156" fmla="*/ 3033486 h 4717143"/>
              <a:gd name="connsiteX157" fmla="*/ 11553372 w 11957447"/>
              <a:gd name="connsiteY157" fmla="*/ 3004457 h 4717143"/>
              <a:gd name="connsiteX158" fmla="*/ 11640458 w 11957447"/>
              <a:gd name="connsiteY158" fmla="*/ 2960915 h 4717143"/>
              <a:gd name="connsiteX159" fmla="*/ 11684000 w 11957447"/>
              <a:gd name="connsiteY159" fmla="*/ 2946400 h 4717143"/>
              <a:gd name="connsiteX160" fmla="*/ 11771086 w 11957447"/>
              <a:gd name="connsiteY160" fmla="*/ 2902857 h 4717143"/>
              <a:gd name="connsiteX161" fmla="*/ 11843658 w 11957447"/>
              <a:gd name="connsiteY161" fmla="*/ 2815772 h 4717143"/>
              <a:gd name="connsiteX162" fmla="*/ 11901715 w 11957447"/>
              <a:gd name="connsiteY162" fmla="*/ 2728686 h 4717143"/>
              <a:gd name="connsiteX163" fmla="*/ 11930743 w 11957447"/>
              <a:gd name="connsiteY163" fmla="*/ 2627086 h 4717143"/>
              <a:gd name="connsiteX164" fmla="*/ 11945258 w 11957447"/>
              <a:gd name="connsiteY164" fmla="*/ 2423886 h 4717143"/>
              <a:gd name="connsiteX165" fmla="*/ 11901715 w 11957447"/>
              <a:gd name="connsiteY165" fmla="*/ 1901372 h 4717143"/>
              <a:gd name="connsiteX166" fmla="*/ 11843658 w 11957447"/>
              <a:gd name="connsiteY166" fmla="*/ 1814286 h 4717143"/>
              <a:gd name="connsiteX167" fmla="*/ 11756572 w 11957447"/>
              <a:gd name="connsiteY167" fmla="*/ 1756229 h 4717143"/>
              <a:gd name="connsiteX168" fmla="*/ 11596915 w 11957447"/>
              <a:gd name="connsiteY168" fmla="*/ 1712686 h 4717143"/>
              <a:gd name="connsiteX169" fmla="*/ 11553372 w 11957447"/>
              <a:gd name="connsiteY169" fmla="*/ 1698172 h 4717143"/>
              <a:gd name="connsiteX170" fmla="*/ 11437258 w 11957447"/>
              <a:gd name="connsiteY170" fmla="*/ 1669143 h 4717143"/>
              <a:gd name="connsiteX171" fmla="*/ 11350172 w 11957447"/>
              <a:gd name="connsiteY171" fmla="*/ 1625600 h 4717143"/>
              <a:gd name="connsiteX172" fmla="*/ 11248572 w 11957447"/>
              <a:gd name="connsiteY172" fmla="*/ 1567543 h 4717143"/>
              <a:gd name="connsiteX173" fmla="*/ 11190515 w 11957447"/>
              <a:gd name="connsiteY173" fmla="*/ 1553029 h 4717143"/>
              <a:gd name="connsiteX174" fmla="*/ 11103429 w 11957447"/>
              <a:gd name="connsiteY174" fmla="*/ 1494972 h 4717143"/>
              <a:gd name="connsiteX175" fmla="*/ 11059886 w 11957447"/>
              <a:gd name="connsiteY175" fmla="*/ 1480457 h 4717143"/>
              <a:gd name="connsiteX176" fmla="*/ 10914743 w 11957447"/>
              <a:gd name="connsiteY176" fmla="*/ 1393372 h 4717143"/>
              <a:gd name="connsiteX177" fmla="*/ 10827658 w 11957447"/>
              <a:gd name="connsiteY177" fmla="*/ 1364343 h 4717143"/>
              <a:gd name="connsiteX178" fmla="*/ 10726058 w 11957447"/>
              <a:gd name="connsiteY178" fmla="*/ 1320800 h 4717143"/>
              <a:gd name="connsiteX179" fmla="*/ 10638972 w 11957447"/>
              <a:gd name="connsiteY179" fmla="*/ 1291772 h 4717143"/>
              <a:gd name="connsiteX180" fmla="*/ 10609943 w 11957447"/>
              <a:gd name="connsiteY180" fmla="*/ 1248229 h 4717143"/>
              <a:gd name="connsiteX181" fmla="*/ 10566400 w 11957447"/>
              <a:gd name="connsiteY181" fmla="*/ 1219200 h 4717143"/>
              <a:gd name="connsiteX182" fmla="*/ 10551886 w 11957447"/>
              <a:gd name="connsiteY182" fmla="*/ 1175657 h 4717143"/>
              <a:gd name="connsiteX183" fmla="*/ 10522858 w 11957447"/>
              <a:gd name="connsiteY183" fmla="*/ 1132115 h 4717143"/>
              <a:gd name="connsiteX184" fmla="*/ 10508343 w 11957447"/>
              <a:gd name="connsiteY184" fmla="*/ 1088572 h 4717143"/>
              <a:gd name="connsiteX185" fmla="*/ 10479315 w 11957447"/>
              <a:gd name="connsiteY185" fmla="*/ 1045029 h 4717143"/>
              <a:gd name="connsiteX186" fmla="*/ 10450286 w 11957447"/>
              <a:gd name="connsiteY186" fmla="*/ 957943 h 4717143"/>
              <a:gd name="connsiteX187" fmla="*/ 10508343 w 11957447"/>
              <a:gd name="connsiteY187" fmla="*/ 783772 h 4717143"/>
              <a:gd name="connsiteX188" fmla="*/ 10522858 w 11957447"/>
              <a:gd name="connsiteY188" fmla="*/ 740229 h 4717143"/>
              <a:gd name="connsiteX189" fmla="*/ 10551886 w 11957447"/>
              <a:gd name="connsiteY189" fmla="*/ 696686 h 4717143"/>
              <a:gd name="connsiteX190" fmla="*/ 10580915 w 11957447"/>
              <a:gd name="connsiteY190" fmla="*/ 609600 h 4717143"/>
              <a:gd name="connsiteX191" fmla="*/ 10638972 w 11957447"/>
              <a:gd name="connsiteY191" fmla="*/ 522515 h 4717143"/>
              <a:gd name="connsiteX192" fmla="*/ 10711543 w 11957447"/>
              <a:gd name="connsiteY192" fmla="*/ 391886 h 4717143"/>
              <a:gd name="connsiteX193" fmla="*/ 10740572 w 11957447"/>
              <a:gd name="connsiteY193" fmla="*/ 348343 h 4717143"/>
              <a:gd name="connsiteX194" fmla="*/ 10784115 w 11957447"/>
              <a:gd name="connsiteY194" fmla="*/ 304800 h 4717143"/>
              <a:gd name="connsiteX195" fmla="*/ 10856686 w 11957447"/>
              <a:gd name="connsiteY195" fmla="*/ 232229 h 4717143"/>
              <a:gd name="connsiteX196" fmla="*/ 10885715 w 11957447"/>
              <a:gd name="connsiteY196" fmla="*/ 188686 h 4717143"/>
              <a:gd name="connsiteX197" fmla="*/ 10972800 w 11957447"/>
              <a:gd name="connsiteY197" fmla="*/ 145143 h 4717143"/>
              <a:gd name="connsiteX198" fmla="*/ 11030858 w 11957447"/>
              <a:gd name="connsiteY198" fmla="*/ 101600 h 471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11957447" h="4717143" extrusionOk="0">
                <a:moveTo>
                  <a:pt x="0" y="0"/>
                </a:moveTo>
                <a:cubicBezTo>
                  <a:pt x="-250" y="30728"/>
                  <a:pt x="11503" y="67806"/>
                  <a:pt x="14515" y="101600"/>
                </a:cubicBezTo>
                <a:cubicBezTo>
                  <a:pt x="45896" y="232256"/>
                  <a:pt x="2654" y="354103"/>
                  <a:pt x="29029" y="478972"/>
                </a:cubicBezTo>
                <a:cubicBezTo>
                  <a:pt x="35779" y="572989"/>
                  <a:pt x="55003" y="551833"/>
                  <a:pt x="87086" y="609600"/>
                </a:cubicBezTo>
                <a:cubicBezTo>
                  <a:pt x="153237" y="757140"/>
                  <a:pt x="29700" y="491022"/>
                  <a:pt x="159658" y="740229"/>
                </a:cubicBezTo>
                <a:cubicBezTo>
                  <a:pt x="170066" y="754830"/>
                  <a:pt x="183995" y="765526"/>
                  <a:pt x="188686" y="783772"/>
                </a:cubicBezTo>
                <a:cubicBezTo>
                  <a:pt x="193109" y="798222"/>
                  <a:pt x="191743" y="817157"/>
                  <a:pt x="203200" y="827315"/>
                </a:cubicBezTo>
                <a:cubicBezTo>
                  <a:pt x="213958" y="839607"/>
                  <a:pt x="230973" y="848413"/>
                  <a:pt x="246743" y="856343"/>
                </a:cubicBezTo>
                <a:cubicBezTo>
                  <a:pt x="256917" y="871136"/>
                  <a:pt x="264164" y="891407"/>
                  <a:pt x="275772" y="899886"/>
                </a:cubicBezTo>
                <a:cubicBezTo>
                  <a:pt x="304972" y="920668"/>
                  <a:pt x="399872" y="939955"/>
                  <a:pt x="435429" y="943429"/>
                </a:cubicBezTo>
                <a:cubicBezTo>
                  <a:pt x="543953" y="951015"/>
                  <a:pt x="686125" y="952455"/>
                  <a:pt x="798286" y="914400"/>
                </a:cubicBezTo>
                <a:cubicBezTo>
                  <a:pt x="828152" y="906880"/>
                  <a:pt x="856663" y="895440"/>
                  <a:pt x="885372" y="885372"/>
                </a:cubicBezTo>
                <a:cubicBezTo>
                  <a:pt x="945726" y="854968"/>
                  <a:pt x="1001487" y="849225"/>
                  <a:pt x="1016000" y="841829"/>
                </a:cubicBezTo>
                <a:cubicBezTo>
                  <a:pt x="1016004" y="841827"/>
                  <a:pt x="1103082" y="812803"/>
                  <a:pt x="1103086" y="812800"/>
                </a:cubicBezTo>
                <a:cubicBezTo>
                  <a:pt x="1219373" y="729007"/>
                  <a:pt x="1059153" y="807260"/>
                  <a:pt x="1190172" y="769257"/>
                </a:cubicBezTo>
                <a:cubicBezTo>
                  <a:pt x="1303114" y="707517"/>
                  <a:pt x="1165244" y="763697"/>
                  <a:pt x="1277258" y="725715"/>
                </a:cubicBezTo>
                <a:cubicBezTo>
                  <a:pt x="1390898" y="662445"/>
                  <a:pt x="1255890" y="750974"/>
                  <a:pt x="1364343" y="682172"/>
                </a:cubicBezTo>
                <a:cubicBezTo>
                  <a:pt x="1476219" y="641826"/>
                  <a:pt x="1361469" y="663552"/>
                  <a:pt x="1451429" y="638629"/>
                </a:cubicBezTo>
                <a:cubicBezTo>
                  <a:pt x="1486808" y="604537"/>
                  <a:pt x="1529048" y="554440"/>
                  <a:pt x="1582058" y="537029"/>
                </a:cubicBezTo>
                <a:cubicBezTo>
                  <a:pt x="1612401" y="529957"/>
                  <a:pt x="1638762" y="527568"/>
                  <a:pt x="1669143" y="508000"/>
                </a:cubicBezTo>
                <a:cubicBezTo>
                  <a:pt x="1683922" y="496806"/>
                  <a:pt x="1694736" y="485943"/>
                  <a:pt x="1712686" y="478972"/>
                </a:cubicBezTo>
                <a:cubicBezTo>
                  <a:pt x="1743390" y="468906"/>
                  <a:pt x="1769866" y="462266"/>
                  <a:pt x="1799772" y="449943"/>
                </a:cubicBezTo>
                <a:cubicBezTo>
                  <a:pt x="1859129" y="435356"/>
                  <a:pt x="1827714" y="438122"/>
                  <a:pt x="1901372" y="420915"/>
                </a:cubicBezTo>
                <a:cubicBezTo>
                  <a:pt x="2003200" y="430372"/>
                  <a:pt x="2075921" y="424132"/>
                  <a:pt x="2162629" y="435429"/>
                </a:cubicBezTo>
                <a:cubicBezTo>
                  <a:pt x="2203345" y="440684"/>
                  <a:pt x="2232097" y="459498"/>
                  <a:pt x="2278743" y="464457"/>
                </a:cubicBezTo>
                <a:cubicBezTo>
                  <a:pt x="2379983" y="484409"/>
                  <a:pt x="2335733" y="462811"/>
                  <a:pt x="2409372" y="493486"/>
                </a:cubicBezTo>
                <a:cubicBezTo>
                  <a:pt x="2424473" y="502721"/>
                  <a:pt x="2443546" y="506241"/>
                  <a:pt x="2452915" y="522515"/>
                </a:cubicBezTo>
                <a:cubicBezTo>
                  <a:pt x="2461788" y="534200"/>
                  <a:pt x="2460040" y="552248"/>
                  <a:pt x="2467429" y="566057"/>
                </a:cubicBezTo>
                <a:cubicBezTo>
                  <a:pt x="2477597" y="583819"/>
                  <a:pt x="2496964" y="596458"/>
                  <a:pt x="2510972" y="609600"/>
                </a:cubicBezTo>
                <a:cubicBezTo>
                  <a:pt x="2517530" y="623773"/>
                  <a:pt x="2517824" y="640637"/>
                  <a:pt x="2525486" y="653143"/>
                </a:cubicBezTo>
                <a:cubicBezTo>
                  <a:pt x="2546051" y="684680"/>
                  <a:pt x="2571101" y="702537"/>
                  <a:pt x="2583543" y="740229"/>
                </a:cubicBezTo>
                <a:cubicBezTo>
                  <a:pt x="2589366" y="754774"/>
                  <a:pt x="2593017" y="771954"/>
                  <a:pt x="2598058" y="783772"/>
                </a:cubicBezTo>
                <a:cubicBezTo>
                  <a:pt x="2608133" y="801552"/>
                  <a:pt x="2621068" y="813984"/>
                  <a:pt x="2627086" y="827315"/>
                </a:cubicBezTo>
                <a:cubicBezTo>
                  <a:pt x="2656231" y="886931"/>
                  <a:pt x="2658063" y="926428"/>
                  <a:pt x="2670629" y="986972"/>
                </a:cubicBezTo>
                <a:cubicBezTo>
                  <a:pt x="2673868" y="1017936"/>
                  <a:pt x="2684094" y="1045879"/>
                  <a:pt x="2685143" y="1074057"/>
                </a:cubicBezTo>
                <a:cubicBezTo>
                  <a:pt x="2698164" y="1133051"/>
                  <a:pt x="2685255" y="1199193"/>
                  <a:pt x="2699658" y="1277257"/>
                </a:cubicBezTo>
                <a:cubicBezTo>
                  <a:pt x="2700716" y="1328568"/>
                  <a:pt x="2723603" y="1378838"/>
                  <a:pt x="2728686" y="1422400"/>
                </a:cubicBezTo>
                <a:cubicBezTo>
                  <a:pt x="2740730" y="1441375"/>
                  <a:pt x="2749485" y="1506105"/>
                  <a:pt x="2743200" y="1553029"/>
                </a:cubicBezTo>
                <a:cubicBezTo>
                  <a:pt x="2727657" y="1820676"/>
                  <a:pt x="2732660" y="1659947"/>
                  <a:pt x="2743200" y="1843315"/>
                </a:cubicBezTo>
                <a:cubicBezTo>
                  <a:pt x="2747178" y="1892227"/>
                  <a:pt x="2748599" y="1935348"/>
                  <a:pt x="2757715" y="1988457"/>
                </a:cubicBezTo>
                <a:cubicBezTo>
                  <a:pt x="2763354" y="2018532"/>
                  <a:pt x="2786743" y="2075543"/>
                  <a:pt x="2786743" y="2075543"/>
                </a:cubicBezTo>
                <a:cubicBezTo>
                  <a:pt x="2786247" y="2146769"/>
                  <a:pt x="2800884" y="2195040"/>
                  <a:pt x="2815772" y="2264229"/>
                </a:cubicBezTo>
                <a:cubicBezTo>
                  <a:pt x="2820128" y="2278564"/>
                  <a:pt x="2825094" y="2294224"/>
                  <a:pt x="2830286" y="2307772"/>
                </a:cubicBezTo>
                <a:cubicBezTo>
                  <a:pt x="2848634" y="2332832"/>
                  <a:pt x="2860170" y="2372295"/>
                  <a:pt x="2888343" y="2394857"/>
                </a:cubicBezTo>
                <a:cubicBezTo>
                  <a:pt x="2921236" y="2423625"/>
                  <a:pt x="2959076" y="2449350"/>
                  <a:pt x="2975429" y="2452915"/>
                </a:cubicBezTo>
                <a:cubicBezTo>
                  <a:pt x="2996609" y="2465904"/>
                  <a:pt x="2999238" y="2466575"/>
                  <a:pt x="3018972" y="2481943"/>
                </a:cubicBezTo>
                <a:cubicBezTo>
                  <a:pt x="3100821" y="2478942"/>
                  <a:pt x="3193091" y="2463719"/>
                  <a:pt x="3280229" y="2467429"/>
                </a:cubicBezTo>
                <a:cubicBezTo>
                  <a:pt x="3306469" y="2466130"/>
                  <a:pt x="3337652" y="2461596"/>
                  <a:pt x="3367315" y="2452915"/>
                </a:cubicBezTo>
                <a:cubicBezTo>
                  <a:pt x="3430955" y="2442714"/>
                  <a:pt x="3507247" y="2443643"/>
                  <a:pt x="3570515" y="2438400"/>
                </a:cubicBezTo>
                <a:cubicBezTo>
                  <a:pt x="3581421" y="2434721"/>
                  <a:pt x="3653802" y="2419396"/>
                  <a:pt x="3672115" y="2409372"/>
                </a:cubicBezTo>
                <a:cubicBezTo>
                  <a:pt x="3701258" y="2390852"/>
                  <a:pt x="3730605" y="2365182"/>
                  <a:pt x="3759200" y="2351315"/>
                </a:cubicBezTo>
                <a:cubicBezTo>
                  <a:pt x="3772788" y="2342984"/>
                  <a:pt x="3785494" y="2329549"/>
                  <a:pt x="3802743" y="2322286"/>
                </a:cubicBezTo>
                <a:cubicBezTo>
                  <a:pt x="3814596" y="2316601"/>
                  <a:pt x="3831601" y="2313771"/>
                  <a:pt x="3846286" y="2307772"/>
                </a:cubicBezTo>
                <a:cubicBezTo>
                  <a:pt x="3871252" y="2287715"/>
                  <a:pt x="3900018" y="2254124"/>
                  <a:pt x="3933372" y="2249715"/>
                </a:cubicBezTo>
                <a:cubicBezTo>
                  <a:pt x="4027188" y="2209713"/>
                  <a:pt x="3942880" y="2243120"/>
                  <a:pt x="4020458" y="2206172"/>
                </a:cubicBezTo>
                <a:cubicBezTo>
                  <a:pt x="4205989" y="2104339"/>
                  <a:pt x="4083796" y="2182738"/>
                  <a:pt x="4180115" y="2119086"/>
                </a:cubicBezTo>
                <a:cubicBezTo>
                  <a:pt x="4235590" y="2052001"/>
                  <a:pt x="4191216" y="2096598"/>
                  <a:pt x="4252686" y="2046515"/>
                </a:cubicBezTo>
                <a:cubicBezTo>
                  <a:pt x="4293972" y="2014100"/>
                  <a:pt x="4293150" y="1990934"/>
                  <a:pt x="4339772" y="1973943"/>
                </a:cubicBezTo>
                <a:cubicBezTo>
                  <a:pt x="4380024" y="1954322"/>
                  <a:pt x="4441832" y="1948754"/>
                  <a:pt x="4484915" y="1930400"/>
                </a:cubicBezTo>
                <a:cubicBezTo>
                  <a:pt x="4651206" y="1966227"/>
                  <a:pt x="4859130" y="1930339"/>
                  <a:pt x="5021943" y="1944915"/>
                </a:cubicBezTo>
                <a:cubicBezTo>
                  <a:pt x="5064201" y="1944994"/>
                  <a:pt x="5134806" y="2005247"/>
                  <a:pt x="5152572" y="2017486"/>
                </a:cubicBezTo>
                <a:cubicBezTo>
                  <a:pt x="5158592" y="2019899"/>
                  <a:pt x="5179829" y="2037233"/>
                  <a:pt x="5196115" y="2046515"/>
                </a:cubicBezTo>
                <a:cubicBezTo>
                  <a:pt x="5202662" y="2061335"/>
                  <a:pt x="5203386" y="2079066"/>
                  <a:pt x="5210629" y="2090057"/>
                </a:cubicBezTo>
                <a:cubicBezTo>
                  <a:pt x="5226052" y="2119984"/>
                  <a:pt x="5258962" y="2143959"/>
                  <a:pt x="5268686" y="2177143"/>
                </a:cubicBezTo>
                <a:cubicBezTo>
                  <a:pt x="5289613" y="2217184"/>
                  <a:pt x="5291611" y="2248925"/>
                  <a:pt x="5297715" y="2264229"/>
                </a:cubicBezTo>
                <a:cubicBezTo>
                  <a:pt x="5302913" y="2303656"/>
                  <a:pt x="5313679" y="2341362"/>
                  <a:pt x="5312229" y="2380343"/>
                </a:cubicBezTo>
                <a:cubicBezTo>
                  <a:pt x="5322828" y="2458339"/>
                  <a:pt x="5321238" y="2535190"/>
                  <a:pt x="5326743" y="2627086"/>
                </a:cubicBezTo>
                <a:cubicBezTo>
                  <a:pt x="5339633" y="2717281"/>
                  <a:pt x="5352489" y="2720597"/>
                  <a:pt x="5370286" y="2786743"/>
                </a:cubicBezTo>
                <a:cubicBezTo>
                  <a:pt x="5384076" y="2823525"/>
                  <a:pt x="5397380" y="2901277"/>
                  <a:pt x="5413829" y="2931886"/>
                </a:cubicBezTo>
                <a:cubicBezTo>
                  <a:pt x="5451823" y="2988357"/>
                  <a:pt x="5443521" y="2970188"/>
                  <a:pt x="5471886" y="3048000"/>
                </a:cubicBezTo>
                <a:cubicBezTo>
                  <a:pt x="5478105" y="3075742"/>
                  <a:pt x="5483727" y="3103770"/>
                  <a:pt x="5500915" y="3135086"/>
                </a:cubicBezTo>
                <a:cubicBezTo>
                  <a:pt x="5544100" y="3201647"/>
                  <a:pt x="5519324" y="3168089"/>
                  <a:pt x="5558972" y="3265715"/>
                </a:cubicBezTo>
                <a:cubicBezTo>
                  <a:pt x="5560384" y="3282162"/>
                  <a:pt x="5563885" y="3292313"/>
                  <a:pt x="5573486" y="3309257"/>
                </a:cubicBezTo>
                <a:cubicBezTo>
                  <a:pt x="5578598" y="3323890"/>
                  <a:pt x="5584064" y="3339722"/>
                  <a:pt x="5588000" y="3352800"/>
                </a:cubicBezTo>
                <a:cubicBezTo>
                  <a:pt x="5627114" y="3457627"/>
                  <a:pt x="5611058" y="3399369"/>
                  <a:pt x="5646058" y="3512457"/>
                </a:cubicBezTo>
                <a:cubicBezTo>
                  <a:pt x="5650593" y="3525338"/>
                  <a:pt x="5656611" y="3539705"/>
                  <a:pt x="5660572" y="3556000"/>
                </a:cubicBezTo>
                <a:cubicBezTo>
                  <a:pt x="5665221" y="3571906"/>
                  <a:pt x="5667019" y="3587162"/>
                  <a:pt x="5675086" y="3599543"/>
                </a:cubicBezTo>
                <a:cubicBezTo>
                  <a:pt x="5703817" y="3641537"/>
                  <a:pt x="5705977" y="3651295"/>
                  <a:pt x="5747658" y="3686629"/>
                </a:cubicBezTo>
                <a:cubicBezTo>
                  <a:pt x="5763738" y="3698412"/>
                  <a:pt x="5775368" y="3705964"/>
                  <a:pt x="5791200" y="3715657"/>
                </a:cubicBezTo>
                <a:cubicBezTo>
                  <a:pt x="5805462" y="3731466"/>
                  <a:pt x="5818573" y="3747981"/>
                  <a:pt x="5834743" y="3759200"/>
                </a:cubicBezTo>
                <a:cubicBezTo>
                  <a:pt x="5848689" y="3767102"/>
                  <a:pt x="5863663" y="3765501"/>
                  <a:pt x="5878286" y="3773715"/>
                </a:cubicBezTo>
                <a:cubicBezTo>
                  <a:pt x="5988220" y="3836339"/>
                  <a:pt x="5857281" y="3782484"/>
                  <a:pt x="5965372" y="3817257"/>
                </a:cubicBezTo>
                <a:cubicBezTo>
                  <a:pt x="6089483" y="3816454"/>
                  <a:pt x="6276955" y="3832796"/>
                  <a:pt x="6429829" y="3802743"/>
                </a:cubicBezTo>
                <a:cubicBezTo>
                  <a:pt x="6447717" y="3801994"/>
                  <a:pt x="6467887" y="3797646"/>
                  <a:pt x="6487886" y="3788229"/>
                </a:cubicBezTo>
                <a:cubicBezTo>
                  <a:pt x="6517194" y="3779436"/>
                  <a:pt x="6574972" y="3759200"/>
                  <a:pt x="6574972" y="3759200"/>
                </a:cubicBezTo>
                <a:cubicBezTo>
                  <a:pt x="6590279" y="3742010"/>
                  <a:pt x="6598375" y="3724332"/>
                  <a:pt x="6618515" y="3715657"/>
                </a:cubicBezTo>
                <a:cubicBezTo>
                  <a:pt x="6645263" y="3700797"/>
                  <a:pt x="6705600" y="3686630"/>
                  <a:pt x="6705600" y="3686629"/>
                </a:cubicBezTo>
                <a:cubicBezTo>
                  <a:pt x="6781693" y="3614760"/>
                  <a:pt x="6720871" y="3676647"/>
                  <a:pt x="6792686" y="3614057"/>
                </a:cubicBezTo>
                <a:cubicBezTo>
                  <a:pt x="6814662" y="3603243"/>
                  <a:pt x="6830356" y="3581912"/>
                  <a:pt x="6850743" y="3570515"/>
                </a:cubicBezTo>
                <a:cubicBezTo>
                  <a:pt x="6863308" y="3563183"/>
                  <a:pt x="6880723" y="3561035"/>
                  <a:pt x="6894286" y="3556000"/>
                </a:cubicBezTo>
                <a:cubicBezTo>
                  <a:pt x="6924793" y="3541244"/>
                  <a:pt x="6967711" y="3499125"/>
                  <a:pt x="6995886" y="3483429"/>
                </a:cubicBezTo>
                <a:cubicBezTo>
                  <a:pt x="7015356" y="3474291"/>
                  <a:pt x="7040049" y="3467540"/>
                  <a:pt x="7053943" y="3454400"/>
                </a:cubicBezTo>
                <a:cubicBezTo>
                  <a:pt x="7073917" y="3444512"/>
                  <a:pt x="7083903" y="3422390"/>
                  <a:pt x="7097486" y="3410857"/>
                </a:cubicBezTo>
                <a:cubicBezTo>
                  <a:pt x="7135494" y="3379569"/>
                  <a:pt x="7140998" y="3381705"/>
                  <a:pt x="7184572" y="3367315"/>
                </a:cubicBezTo>
                <a:cubicBezTo>
                  <a:pt x="7195840" y="3351916"/>
                  <a:pt x="7200529" y="3336070"/>
                  <a:pt x="7213600" y="3323772"/>
                </a:cubicBezTo>
                <a:cubicBezTo>
                  <a:pt x="7244293" y="3300241"/>
                  <a:pt x="7272300" y="3284016"/>
                  <a:pt x="7300686" y="3265715"/>
                </a:cubicBezTo>
                <a:cubicBezTo>
                  <a:pt x="7314874" y="3256994"/>
                  <a:pt x="7337258" y="3237874"/>
                  <a:pt x="7344229" y="3236686"/>
                </a:cubicBezTo>
                <a:cubicBezTo>
                  <a:pt x="7361115" y="3227033"/>
                  <a:pt x="7377029" y="3218262"/>
                  <a:pt x="7387772" y="3207657"/>
                </a:cubicBezTo>
                <a:cubicBezTo>
                  <a:pt x="7445925" y="3141946"/>
                  <a:pt x="7408562" y="3173411"/>
                  <a:pt x="7518400" y="3106057"/>
                </a:cubicBezTo>
                <a:cubicBezTo>
                  <a:pt x="7531809" y="3096151"/>
                  <a:pt x="7547221" y="3088321"/>
                  <a:pt x="7561943" y="3077029"/>
                </a:cubicBezTo>
                <a:cubicBezTo>
                  <a:pt x="7575474" y="3068311"/>
                  <a:pt x="7588758" y="3055709"/>
                  <a:pt x="7605486" y="3048000"/>
                </a:cubicBezTo>
                <a:cubicBezTo>
                  <a:pt x="7664288" y="3026620"/>
                  <a:pt x="7634258" y="3035497"/>
                  <a:pt x="7707086" y="3018972"/>
                </a:cubicBezTo>
                <a:cubicBezTo>
                  <a:pt x="7958555" y="3043057"/>
                  <a:pt x="7826913" y="3012249"/>
                  <a:pt x="7982858" y="3062515"/>
                </a:cubicBezTo>
                <a:cubicBezTo>
                  <a:pt x="7998198" y="3070665"/>
                  <a:pt x="8013491" y="3069426"/>
                  <a:pt x="8026400" y="3077029"/>
                </a:cubicBezTo>
                <a:cubicBezTo>
                  <a:pt x="8056898" y="3093972"/>
                  <a:pt x="8113486" y="3135086"/>
                  <a:pt x="8113486" y="3135086"/>
                </a:cubicBezTo>
                <a:cubicBezTo>
                  <a:pt x="8124587" y="3151945"/>
                  <a:pt x="8136019" y="3198681"/>
                  <a:pt x="8142515" y="3222172"/>
                </a:cubicBezTo>
                <a:cubicBezTo>
                  <a:pt x="8142932" y="3230051"/>
                  <a:pt x="8153608" y="3252086"/>
                  <a:pt x="8157029" y="3265715"/>
                </a:cubicBezTo>
                <a:cubicBezTo>
                  <a:pt x="8164460" y="3312265"/>
                  <a:pt x="8171450" y="3404553"/>
                  <a:pt x="8200572" y="3454400"/>
                </a:cubicBezTo>
                <a:cubicBezTo>
                  <a:pt x="8226318" y="3478496"/>
                  <a:pt x="8249940" y="3514956"/>
                  <a:pt x="8258629" y="3541486"/>
                </a:cubicBezTo>
                <a:cubicBezTo>
                  <a:pt x="8264911" y="3557959"/>
                  <a:pt x="8280295" y="3572155"/>
                  <a:pt x="8287658" y="3585029"/>
                </a:cubicBezTo>
                <a:cubicBezTo>
                  <a:pt x="8296410" y="3597310"/>
                  <a:pt x="8304464" y="3616567"/>
                  <a:pt x="8316686" y="3628572"/>
                </a:cubicBezTo>
                <a:cubicBezTo>
                  <a:pt x="8327845" y="3639329"/>
                  <a:pt x="8339918" y="3649663"/>
                  <a:pt x="8360229" y="3657600"/>
                </a:cubicBezTo>
                <a:cubicBezTo>
                  <a:pt x="8454067" y="3769200"/>
                  <a:pt x="8344874" y="3620560"/>
                  <a:pt x="8403772" y="3744686"/>
                </a:cubicBezTo>
                <a:cubicBezTo>
                  <a:pt x="8413741" y="3757842"/>
                  <a:pt x="8423911" y="3772727"/>
                  <a:pt x="8432800" y="3788229"/>
                </a:cubicBezTo>
                <a:cubicBezTo>
                  <a:pt x="8449451" y="3822619"/>
                  <a:pt x="8480270" y="3862336"/>
                  <a:pt x="8490858" y="3904343"/>
                </a:cubicBezTo>
                <a:cubicBezTo>
                  <a:pt x="8504526" y="3929617"/>
                  <a:pt x="8507591" y="3957447"/>
                  <a:pt x="8519886" y="3976915"/>
                </a:cubicBezTo>
                <a:cubicBezTo>
                  <a:pt x="8531793" y="3999726"/>
                  <a:pt x="8551729" y="4012742"/>
                  <a:pt x="8563429" y="4034972"/>
                </a:cubicBezTo>
                <a:cubicBezTo>
                  <a:pt x="8567708" y="4049877"/>
                  <a:pt x="8569090" y="4064641"/>
                  <a:pt x="8577943" y="4078515"/>
                </a:cubicBezTo>
                <a:cubicBezTo>
                  <a:pt x="8587988" y="4096553"/>
                  <a:pt x="8604549" y="4105122"/>
                  <a:pt x="8606972" y="4122057"/>
                </a:cubicBezTo>
                <a:cubicBezTo>
                  <a:pt x="8616627" y="4149932"/>
                  <a:pt x="8613427" y="4192161"/>
                  <a:pt x="8621486" y="4223657"/>
                </a:cubicBezTo>
                <a:cubicBezTo>
                  <a:pt x="8626866" y="4251551"/>
                  <a:pt x="8656628" y="4356301"/>
                  <a:pt x="8665029" y="4368800"/>
                </a:cubicBezTo>
                <a:cubicBezTo>
                  <a:pt x="8693354" y="4405422"/>
                  <a:pt x="8704546" y="4419268"/>
                  <a:pt x="8723086" y="4455886"/>
                </a:cubicBezTo>
                <a:cubicBezTo>
                  <a:pt x="8731976" y="4470155"/>
                  <a:pt x="8739393" y="4486421"/>
                  <a:pt x="8752115" y="4499429"/>
                </a:cubicBezTo>
                <a:cubicBezTo>
                  <a:pt x="8781110" y="4527691"/>
                  <a:pt x="8806544" y="4564485"/>
                  <a:pt x="8839200" y="4586515"/>
                </a:cubicBezTo>
                <a:cubicBezTo>
                  <a:pt x="8853074" y="4597426"/>
                  <a:pt x="8869593" y="4605006"/>
                  <a:pt x="8882743" y="4615543"/>
                </a:cubicBezTo>
                <a:cubicBezTo>
                  <a:pt x="8898157" y="4629965"/>
                  <a:pt x="8911181" y="4644863"/>
                  <a:pt x="8926286" y="4659086"/>
                </a:cubicBezTo>
                <a:cubicBezTo>
                  <a:pt x="8938669" y="4668267"/>
                  <a:pt x="8954857" y="4680712"/>
                  <a:pt x="8969829" y="4688115"/>
                </a:cubicBezTo>
                <a:cubicBezTo>
                  <a:pt x="8997791" y="4700541"/>
                  <a:pt x="9056915" y="4717143"/>
                  <a:pt x="9056915" y="4717143"/>
                </a:cubicBezTo>
                <a:cubicBezTo>
                  <a:pt x="9398724" y="4715254"/>
                  <a:pt x="9137734" y="4739241"/>
                  <a:pt x="9289143" y="4688115"/>
                </a:cubicBezTo>
                <a:cubicBezTo>
                  <a:pt x="9315529" y="4680582"/>
                  <a:pt x="9348089" y="4681170"/>
                  <a:pt x="9376229" y="4673600"/>
                </a:cubicBezTo>
                <a:cubicBezTo>
                  <a:pt x="9408717" y="4667220"/>
                  <a:pt x="9440099" y="4655652"/>
                  <a:pt x="9463315" y="4644572"/>
                </a:cubicBezTo>
                <a:cubicBezTo>
                  <a:pt x="9482695" y="4636578"/>
                  <a:pt x="9499030" y="4632913"/>
                  <a:pt x="9506858" y="4630057"/>
                </a:cubicBezTo>
                <a:cubicBezTo>
                  <a:pt x="9526759" y="4611094"/>
                  <a:pt x="9549569" y="4604258"/>
                  <a:pt x="9564915" y="4586515"/>
                </a:cubicBezTo>
                <a:cubicBezTo>
                  <a:pt x="9590024" y="4555080"/>
                  <a:pt x="9598199" y="4517549"/>
                  <a:pt x="9622972" y="4499429"/>
                </a:cubicBezTo>
                <a:cubicBezTo>
                  <a:pt x="9637580" y="4485404"/>
                  <a:pt x="9654518" y="4470798"/>
                  <a:pt x="9666515" y="4455886"/>
                </a:cubicBezTo>
                <a:cubicBezTo>
                  <a:pt x="9680455" y="4443528"/>
                  <a:pt x="9682902" y="4424692"/>
                  <a:pt x="9695543" y="4412343"/>
                </a:cubicBezTo>
                <a:cubicBezTo>
                  <a:pt x="9708435" y="4400908"/>
                  <a:pt x="9725151" y="4391527"/>
                  <a:pt x="9739086" y="4383315"/>
                </a:cubicBezTo>
                <a:cubicBezTo>
                  <a:pt x="9766976" y="4316314"/>
                  <a:pt x="9744289" y="4352982"/>
                  <a:pt x="9811658" y="4252686"/>
                </a:cubicBezTo>
                <a:cubicBezTo>
                  <a:pt x="9824480" y="4230091"/>
                  <a:pt x="9837482" y="4221527"/>
                  <a:pt x="9840686" y="4209143"/>
                </a:cubicBezTo>
                <a:cubicBezTo>
                  <a:pt x="9840755" y="4202440"/>
                  <a:pt x="9857605" y="4176111"/>
                  <a:pt x="9869715" y="4165600"/>
                </a:cubicBezTo>
                <a:cubicBezTo>
                  <a:pt x="9875705" y="4150528"/>
                  <a:pt x="9874957" y="4136280"/>
                  <a:pt x="9884229" y="4122057"/>
                </a:cubicBezTo>
                <a:cubicBezTo>
                  <a:pt x="9893708" y="4095762"/>
                  <a:pt x="9916405" y="4075336"/>
                  <a:pt x="9927772" y="4049486"/>
                </a:cubicBezTo>
                <a:cubicBezTo>
                  <a:pt x="9935135" y="4028885"/>
                  <a:pt x="9933228" y="4003136"/>
                  <a:pt x="9942286" y="3976915"/>
                </a:cubicBezTo>
                <a:cubicBezTo>
                  <a:pt x="9954877" y="3945324"/>
                  <a:pt x="9960380" y="3918178"/>
                  <a:pt x="9971315" y="3889829"/>
                </a:cubicBezTo>
                <a:cubicBezTo>
                  <a:pt x="9976174" y="3870318"/>
                  <a:pt x="9981546" y="3865399"/>
                  <a:pt x="9985829" y="3846286"/>
                </a:cubicBezTo>
                <a:cubicBezTo>
                  <a:pt x="9991729" y="3805954"/>
                  <a:pt x="9996655" y="3764512"/>
                  <a:pt x="10000343" y="3730172"/>
                </a:cubicBezTo>
                <a:cubicBezTo>
                  <a:pt x="10001478" y="3678165"/>
                  <a:pt x="10003656" y="3636121"/>
                  <a:pt x="10014858" y="3585029"/>
                </a:cubicBezTo>
                <a:cubicBezTo>
                  <a:pt x="10020283" y="3557123"/>
                  <a:pt x="10023713" y="3536118"/>
                  <a:pt x="10029372" y="3512457"/>
                </a:cubicBezTo>
                <a:cubicBezTo>
                  <a:pt x="10070273" y="3302793"/>
                  <a:pt x="10032780" y="3492411"/>
                  <a:pt x="10058400" y="3367315"/>
                </a:cubicBezTo>
                <a:cubicBezTo>
                  <a:pt x="10071126" y="3328375"/>
                  <a:pt x="10084216" y="3251740"/>
                  <a:pt x="10101943" y="3222172"/>
                </a:cubicBezTo>
                <a:cubicBezTo>
                  <a:pt x="10109097" y="3206171"/>
                  <a:pt x="10117379" y="3188949"/>
                  <a:pt x="10130972" y="3178629"/>
                </a:cubicBezTo>
                <a:cubicBezTo>
                  <a:pt x="10154858" y="3163310"/>
                  <a:pt x="10322560" y="3123069"/>
                  <a:pt x="10334172" y="3120572"/>
                </a:cubicBezTo>
                <a:cubicBezTo>
                  <a:pt x="10581801" y="3124429"/>
                  <a:pt x="10839647" y="3138205"/>
                  <a:pt x="10914743" y="3106057"/>
                </a:cubicBezTo>
                <a:cubicBezTo>
                  <a:pt x="10994134" y="3088942"/>
                  <a:pt x="11054328" y="3094967"/>
                  <a:pt x="11132458" y="3091543"/>
                </a:cubicBezTo>
                <a:cubicBezTo>
                  <a:pt x="11153223" y="3091165"/>
                  <a:pt x="11172712" y="3080837"/>
                  <a:pt x="11190515" y="3077029"/>
                </a:cubicBezTo>
                <a:cubicBezTo>
                  <a:pt x="11224402" y="3068116"/>
                  <a:pt x="11253454" y="3065632"/>
                  <a:pt x="11292115" y="3062515"/>
                </a:cubicBezTo>
                <a:cubicBezTo>
                  <a:pt x="11377730" y="3050447"/>
                  <a:pt x="11340504" y="3053214"/>
                  <a:pt x="11422743" y="3033486"/>
                </a:cubicBezTo>
                <a:cubicBezTo>
                  <a:pt x="11490001" y="3018676"/>
                  <a:pt x="11491086" y="3022607"/>
                  <a:pt x="11553372" y="3004457"/>
                </a:cubicBezTo>
                <a:cubicBezTo>
                  <a:pt x="11629714" y="2973762"/>
                  <a:pt x="11551359" y="3012717"/>
                  <a:pt x="11640458" y="2960915"/>
                </a:cubicBezTo>
                <a:cubicBezTo>
                  <a:pt x="11654151" y="2952543"/>
                  <a:pt x="11669513" y="2951968"/>
                  <a:pt x="11684000" y="2946400"/>
                </a:cubicBezTo>
                <a:cubicBezTo>
                  <a:pt x="11791617" y="2888632"/>
                  <a:pt x="11669860" y="2946314"/>
                  <a:pt x="11771086" y="2902857"/>
                </a:cubicBezTo>
                <a:cubicBezTo>
                  <a:pt x="11851419" y="2744508"/>
                  <a:pt x="11688440" y="2981339"/>
                  <a:pt x="11843658" y="2815772"/>
                </a:cubicBezTo>
                <a:cubicBezTo>
                  <a:pt x="11865077" y="2788234"/>
                  <a:pt x="11901715" y="2728686"/>
                  <a:pt x="11901715" y="2728686"/>
                </a:cubicBezTo>
                <a:cubicBezTo>
                  <a:pt x="11911491" y="2697496"/>
                  <a:pt x="11928731" y="2654641"/>
                  <a:pt x="11930743" y="2627086"/>
                </a:cubicBezTo>
                <a:cubicBezTo>
                  <a:pt x="11937551" y="2560470"/>
                  <a:pt x="11932653" y="2495455"/>
                  <a:pt x="11945258" y="2423886"/>
                </a:cubicBezTo>
                <a:cubicBezTo>
                  <a:pt x="11935465" y="2184804"/>
                  <a:pt x="12024003" y="2056393"/>
                  <a:pt x="11901715" y="1901372"/>
                </a:cubicBezTo>
                <a:cubicBezTo>
                  <a:pt x="11884032" y="1877624"/>
                  <a:pt x="11874752" y="1833862"/>
                  <a:pt x="11843658" y="1814286"/>
                </a:cubicBezTo>
                <a:cubicBezTo>
                  <a:pt x="11815560" y="1793414"/>
                  <a:pt x="11787446" y="1761991"/>
                  <a:pt x="11756572" y="1756229"/>
                </a:cubicBezTo>
                <a:cubicBezTo>
                  <a:pt x="11562353" y="1691579"/>
                  <a:pt x="11771232" y="1730191"/>
                  <a:pt x="11596915" y="1712686"/>
                </a:cubicBezTo>
                <a:cubicBezTo>
                  <a:pt x="11582087" y="1710824"/>
                  <a:pt x="11569490" y="1701052"/>
                  <a:pt x="11553372" y="1698172"/>
                </a:cubicBezTo>
                <a:cubicBezTo>
                  <a:pt x="11514881" y="1687674"/>
                  <a:pt x="11437258" y="1669143"/>
                  <a:pt x="11437258" y="1669143"/>
                </a:cubicBezTo>
                <a:cubicBezTo>
                  <a:pt x="11305051" y="1582607"/>
                  <a:pt x="11495348" y="1681037"/>
                  <a:pt x="11350172" y="1625600"/>
                </a:cubicBezTo>
                <a:cubicBezTo>
                  <a:pt x="11256048" y="1580330"/>
                  <a:pt x="11349908" y="1604229"/>
                  <a:pt x="11248572" y="1567543"/>
                </a:cubicBezTo>
                <a:cubicBezTo>
                  <a:pt x="11227601" y="1559690"/>
                  <a:pt x="11211478" y="1558671"/>
                  <a:pt x="11190515" y="1553029"/>
                </a:cubicBezTo>
                <a:cubicBezTo>
                  <a:pt x="11165084" y="1533660"/>
                  <a:pt x="11130638" y="1508017"/>
                  <a:pt x="11103429" y="1494972"/>
                </a:cubicBezTo>
                <a:cubicBezTo>
                  <a:pt x="11090054" y="1492482"/>
                  <a:pt x="11071388" y="1488868"/>
                  <a:pt x="11059886" y="1480457"/>
                </a:cubicBezTo>
                <a:cubicBezTo>
                  <a:pt x="10969439" y="1429883"/>
                  <a:pt x="10993229" y="1423956"/>
                  <a:pt x="10914743" y="1393372"/>
                </a:cubicBezTo>
                <a:cubicBezTo>
                  <a:pt x="10885022" y="1384380"/>
                  <a:pt x="10852107" y="1380453"/>
                  <a:pt x="10827658" y="1364343"/>
                </a:cubicBezTo>
                <a:cubicBezTo>
                  <a:pt x="10757269" y="1310436"/>
                  <a:pt x="10813342" y="1343935"/>
                  <a:pt x="10726058" y="1320800"/>
                </a:cubicBezTo>
                <a:cubicBezTo>
                  <a:pt x="10696750" y="1312007"/>
                  <a:pt x="10638972" y="1291772"/>
                  <a:pt x="10638972" y="1291772"/>
                </a:cubicBezTo>
                <a:cubicBezTo>
                  <a:pt x="10630070" y="1276805"/>
                  <a:pt x="10624753" y="1260411"/>
                  <a:pt x="10609943" y="1248229"/>
                </a:cubicBezTo>
                <a:cubicBezTo>
                  <a:pt x="10599511" y="1237132"/>
                  <a:pt x="10577670" y="1232346"/>
                  <a:pt x="10566400" y="1219200"/>
                </a:cubicBezTo>
                <a:cubicBezTo>
                  <a:pt x="10555143" y="1206836"/>
                  <a:pt x="10559157" y="1188874"/>
                  <a:pt x="10551886" y="1175657"/>
                </a:cubicBezTo>
                <a:cubicBezTo>
                  <a:pt x="10543385" y="1159858"/>
                  <a:pt x="10533234" y="1147244"/>
                  <a:pt x="10522858" y="1132115"/>
                </a:cubicBezTo>
                <a:cubicBezTo>
                  <a:pt x="10517820" y="1120734"/>
                  <a:pt x="10515473" y="1101420"/>
                  <a:pt x="10508343" y="1088572"/>
                </a:cubicBezTo>
                <a:cubicBezTo>
                  <a:pt x="10497715" y="1073030"/>
                  <a:pt x="10486574" y="1059856"/>
                  <a:pt x="10479315" y="1045029"/>
                </a:cubicBezTo>
                <a:cubicBezTo>
                  <a:pt x="10466888" y="1017067"/>
                  <a:pt x="10450285" y="957943"/>
                  <a:pt x="10450286" y="957943"/>
                </a:cubicBezTo>
                <a:cubicBezTo>
                  <a:pt x="10454908" y="937927"/>
                  <a:pt x="10505018" y="807285"/>
                  <a:pt x="10508343" y="783772"/>
                </a:cubicBezTo>
                <a:cubicBezTo>
                  <a:pt x="10514187" y="769721"/>
                  <a:pt x="10514576" y="752609"/>
                  <a:pt x="10522858" y="740229"/>
                </a:cubicBezTo>
                <a:cubicBezTo>
                  <a:pt x="10535568" y="727298"/>
                  <a:pt x="10542975" y="714018"/>
                  <a:pt x="10551886" y="696686"/>
                </a:cubicBezTo>
                <a:cubicBezTo>
                  <a:pt x="10564257" y="668039"/>
                  <a:pt x="10564870" y="637157"/>
                  <a:pt x="10580915" y="609600"/>
                </a:cubicBezTo>
                <a:cubicBezTo>
                  <a:pt x="10599820" y="577841"/>
                  <a:pt x="10615818" y="561931"/>
                  <a:pt x="10638972" y="522515"/>
                </a:cubicBezTo>
                <a:cubicBezTo>
                  <a:pt x="10661362" y="442291"/>
                  <a:pt x="10644192" y="491930"/>
                  <a:pt x="10711543" y="391886"/>
                </a:cubicBezTo>
                <a:cubicBezTo>
                  <a:pt x="10721041" y="378682"/>
                  <a:pt x="10731035" y="359223"/>
                  <a:pt x="10740572" y="348343"/>
                </a:cubicBezTo>
                <a:cubicBezTo>
                  <a:pt x="10755664" y="335718"/>
                  <a:pt x="10768143" y="318419"/>
                  <a:pt x="10784115" y="304800"/>
                </a:cubicBezTo>
                <a:cubicBezTo>
                  <a:pt x="10840445" y="237439"/>
                  <a:pt x="10778597" y="290661"/>
                  <a:pt x="10856686" y="232229"/>
                </a:cubicBezTo>
                <a:cubicBezTo>
                  <a:pt x="10864230" y="219517"/>
                  <a:pt x="10873726" y="201115"/>
                  <a:pt x="10885715" y="188686"/>
                </a:cubicBezTo>
                <a:cubicBezTo>
                  <a:pt x="10927932" y="143497"/>
                  <a:pt x="10925876" y="168319"/>
                  <a:pt x="10972800" y="145143"/>
                </a:cubicBezTo>
                <a:cubicBezTo>
                  <a:pt x="11005521" y="128996"/>
                  <a:pt x="11009577" y="122529"/>
                  <a:pt x="11030858" y="101600"/>
                </a:cubicBezTo>
              </a:path>
            </a:pathLst>
          </a:custGeom>
          <a:noFill/>
          <a:ln w="127000" cap="rnd">
            <a:solidFill>
              <a:srgbClr val="FFC000"/>
            </a:solidFill>
            <a:prstDash val="sysDash"/>
            <a:tailEnd type="triangle"/>
            <a:extLst>
              <a:ext uri="{C807C97D-BFC1-408E-A445-0C87EB9F89A2}">
                <ask:lineSketchStyleProps xmlns:ask="http://schemas.microsoft.com/office/drawing/2018/sketchyshapes" sd="1219033472">
                  <a:custGeom>
                    <a:avLst/>
                    <a:gdLst>
                      <a:gd name="connsiteX0" fmla="*/ 0 w 11957447"/>
                      <a:gd name="connsiteY0" fmla="*/ 0 h 4717143"/>
                      <a:gd name="connsiteX1" fmla="*/ 14515 w 11957447"/>
                      <a:gd name="connsiteY1" fmla="*/ 101600 h 4717143"/>
                      <a:gd name="connsiteX2" fmla="*/ 29029 w 11957447"/>
                      <a:gd name="connsiteY2" fmla="*/ 478972 h 4717143"/>
                      <a:gd name="connsiteX3" fmla="*/ 87086 w 11957447"/>
                      <a:gd name="connsiteY3" fmla="*/ 609600 h 4717143"/>
                      <a:gd name="connsiteX4" fmla="*/ 159658 w 11957447"/>
                      <a:gd name="connsiteY4" fmla="*/ 740229 h 4717143"/>
                      <a:gd name="connsiteX5" fmla="*/ 188686 w 11957447"/>
                      <a:gd name="connsiteY5" fmla="*/ 783772 h 4717143"/>
                      <a:gd name="connsiteX6" fmla="*/ 203200 w 11957447"/>
                      <a:gd name="connsiteY6" fmla="*/ 827315 h 4717143"/>
                      <a:gd name="connsiteX7" fmla="*/ 246743 w 11957447"/>
                      <a:gd name="connsiteY7" fmla="*/ 856343 h 4717143"/>
                      <a:gd name="connsiteX8" fmla="*/ 275772 w 11957447"/>
                      <a:gd name="connsiteY8" fmla="*/ 899886 h 4717143"/>
                      <a:gd name="connsiteX9" fmla="*/ 435429 w 11957447"/>
                      <a:gd name="connsiteY9" fmla="*/ 943429 h 4717143"/>
                      <a:gd name="connsiteX10" fmla="*/ 798286 w 11957447"/>
                      <a:gd name="connsiteY10" fmla="*/ 914400 h 4717143"/>
                      <a:gd name="connsiteX11" fmla="*/ 885372 w 11957447"/>
                      <a:gd name="connsiteY11" fmla="*/ 885372 h 4717143"/>
                      <a:gd name="connsiteX12" fmla="*/ 1016000 w 11957447"/>
                      <a:gd name="connsiteY12" fmla="*/ 841829 h 4717143"/>
                      <a:gd name="connsiteX13" fmla="*/ 1103086 w 11957447"/>
                      <a:gd name="connsiteY13" fmla="*/ 812800 h 4717143"/>
                      <a:gd name="connsiteX14" fmla="*/ 1190172 w 11957447"/>
                      <a:gd name="connsiteY14" fmla="*/ 769257 h 4717143"/>
                      <a:gd name="connsiteX15" fmla="*/ 1277258 w 11957447"/>
                      <a:gd name="connsiteY15" fmla="*/ 725715 h 4717143"/>
                      <a:gd name="connsiteX16" fmla="*/ 1364343 w 11957447"/>
                      <a:gd name="connsiteY16" fmla="*/ 682172 h 4717143"/>
                      <a:gd name="connsiteX17" fmla="*/ 1451429 w 11957447"/>
                      <a:gd name="connsiteY17" fmla="*/ 638629 h 4717143"/>
                      <a:gd name="connsiteX18" fmla="*/ 1582058 w 11957447"/>
                      <a:gd name="connsiteY18" fmla="*/ 537029 h 4717143"/>
                      <a:gd name="connsiteX19" fmla="*/ 1669143 w 11957447"/>
                      <a:gd name="connsiteY19" fmla="*/ 508000 h 4717143"/>
                      <a:gd name="connsiteX20" fmla="*/ 1712686 w 11957447"/>
                      <a:gd name="connsiteY20" fmla="*/ 478972 h 4717143"/>
                      <a:gd name="connsiteX21" fmla="*/ 1799772 w 11957447"/>
                      <a:gd name="connsiteY21" fmla="*/ 449943 h 4717143"/>
                      <a:gd name="connsiteX22" fmla="*/ 1901372 w 11957447"/>
                      <a:gd name="connsiteY22" fmla="*/ 420915 h 4717143"/>
                      <a:gd name="connsiteX23" fmla="*/ 2162629 w 11957447"/>
                      <a:gd name="connsiteY23" fmla="*/ 435429 h 4717143"/>
                      <a:gd name="connsiteX24" fmla="*/ 2278743 w 11957447"/>
                      <a:gd name="connsiteY24" fmla="*/ 464457 h 4717143"/>
                      <a:gd name="connsiteX25" fmla="*/ 2409372 w 11957447"/>
                      <a:gd name="connsiteY25" fmla="*/ 493486 h 4717143"/>
                      <a:gd name="connsiteX26" fmla="*/ 2452915 w 11957447"/>
                      <a:gd name="connsiteY26" fmla="*/ 522515 h 4717143"/>
                      <a:gd name="connsiteX27" fmla="*/ 2467429 w 11957447"/>
                      <a:gd name="connsiteY27" fmla="*/ 566057 h 4717143"/>
                      <a:gd name="connsiteX28" fmla="*/ 2510972 w 11957447"/>
                      <a:gd name="connsiteY28" fmla="*/ 609600 h 4717143"/>
                      <a:gd name="connsiteX29" fmla="*/ 2525486 w 11957447"/>
                      <a:gd name="connsiteY29" fmla="*/ 653143 h 4717143"/>
                      <a:gd name="connsiteX30" fmla="*/ 2583543 w 11957447"/>
                      <a:gd name="connsiteY30" fmla="*/ 740229 h 4717143"/>
                      <a:gd name="connsiteX31" fmla="*/ 2598058 w 11957447"/>
                      <a:gd name="connsiteY31" fmla="*/ 783772 h 4717143"/>
                      <a:gd name="connsiteX32" fmla="*/ 2627086 w 11957447"/>
                      <a:gd name="connsiteY32" fmla="*/ 827315 h 4717143"/>
                      <a:gd name="connsiteX33" fmla="*/ 2670629 w 11957447"/>
                      <a:gd name="connsiteY33" fmla="*/ 986972 h 4717143"/>
                      <a:gd name="connsiteX34" fmla="*/ 2685143 w 11957447"/>
                      <a:gd name="connsiteY34" fmla="*/ 1074057 h 4717143"/>
                      <a:gd name="connsiteX35" fmla="*/ 2699658 w 11957447"/>
                      <a:gd name="connsiteY35" fmla="*/ 1277257 h 4717143"/>
                      <a:gd name="connsiteX36" fmla="*/ 2728686 w 11957447"/>
                      <a:gd name="connsiteY36" fmla="*/ 1422400 h 4717143"/>
                      <a:gd name="connsiteX37" fmla="*/ 2743200 w 11957447"/>
                      <a:gd name="connsiteY37" fmla="*/ 1553029 h 4717143"/>
                      <a:gd name="connsiteX38" fmla="*/ 2743200 w 11957447"/>
                      <a:gd name="connsiteY38" fmla="*/ 1843315 h 4717143"/>
                      <a:gd name="connsiteX39" fmla="*/ 2757715 w 11957447"/>
                      <a:gd name="connsiteY39" fmla="*/ 1988457 h 4717143"/>
                      <a:gd name="connsiteX40" fmla="*/ 2786743 w 11957447"/>
                      <a:gd name="connsiteY40" fmla="*/ 2075543 h 4717143"/>
                      <a:gd name="connsiteX41" fmla="*/ 2815772 w 11957447"/>
                      <a:gd name="connsiteY41" fmla="*/ 2264229 h 4717143"/>
                      <a:gd name="connsiteX42" fmla="*/ 2830286 w 11957447"/>
                      <a:gd name="connsiteY42" fmla="*/ 2307772 h 4717143"/>
                      <a:gd name="connsiteX43" fmla="*/ 2888343 w 11957447"/>
                      <a:gd name="connsiteY43" fmla="*/ 2394857 h 4717143"/>
                      <a:gd name="connsiteX44" fmla="*/ 2975429 w 11957447"/>
                      <a:gd name="connsiteY44" fmla="*/ 2452915 h 4717143"/>
                      <a:gd name="connsiteX45" fmla="*/ 3018972 w 11957447"/>
                      <a:gd name="connsiteY45" fmla="*/ 2481943 h 4717143"/>
                      <a:gd name="connsiteX46" fmla="*/ 3280229 w 11957447"/>
                      <a:gd name="connsiteY46" fmla="*/ 2467429 h 4717143"/>
                      <a:gd name="connsiteX47" fmla="*/ 3367315 w 11957447"/>
                      <a:gd name="connsiteY47" fmla="*/ 2452915 h 4717143"/>
                      <a:gd name="connsiteX48" fmla="*/ 3570515 w 11957447"/>
                      <a:gd name="connsiteY48" fmla="*/ 2438400 h 4717143"/>
                      <a:gd name="connsiteX49" fmla="*/ 3672115 w 11957447"/>
                      <a:gd name="connsiteY49" fmla="*/ 2409372 h 4717143"/>
                      <a:gd name="connsiteX50" fmla="*/ 3759200 w 11957447"/>
                      <a:gd name="connsiteY50" fmla="*/ 2351315 h 4717143"/>
                      <a:gd name="connsiteX51" fmla="*/ 3802743 w 11957447"/>
                      <a:gd name="connsiteY51" fmla="*/ 2322286 h 4717143"/>
                      <a:gd name="connsiteX52" fmla="*/ 3846286 w 11957447"/>
                      <a:gd name="connsiteY52" fmla="*/ 2307772 h 4717143"/>
                      <a:gd name="connsiteX53" fmla="*/ 3933372 w 11957447"/>
                      <a:gd name="connsiteY53" fmla="*/ 2249715 h 4717143"/>
                      <a:gd name="connsiteX54" fmla="*/ 4020458 w 11957447"/>
                      <a:gd name="connsiteY54" fmla="*/ 2206172 h 4717143"/>
                      <a:gd name="connsiteX55" fmla="*/ 4180115 w 11957447"/>
                      <a:gd name="connsiteY55" fmla="*/ 2119086 h 4717143"/>
                      <a:gd name="connsiteX56" fmla="*/ 4252686 w 11957447"/>
                      <a:gd name="connsiteY56" fmla="*/ 2046515 h 4717143"/>
                      <a:gd name="connsiteX57" fmla="*/ 4339772 w 11957447"/>
                      <a:gd name="connsiteY57" fmla="*/ 1973943 h 4717143"/>
                      <a:gd name="connsiteX58" fmla="*/ 4484915 w 11957447"/>
                      <a:gd name="connsiteY58" fmla="*/ 1930400 h 4717143"/>
                      <a:gd name="connsiteX59" fmla="*/ 5021943 w 11957447"/>
                      <a:gd name="connsiteY59" fmla="*/ 1944915 h 4717143"/>
                      <a:gd name="connsiteX60" fmla="*/ 5152572 w 11957447"/>
                      <a:gd name="connsiteY60" fmla="*/ 2017486 h 4717143"/>
                      <a:gd name="connsiteX61" fmla="*/ 5196115 w 11957447"/>
                      <a:gd name="connsiteY61" fmla="*/ 2046515 h 4717143"/>
                      <a:gd name="connsiteX62" fmla="*/ 5210629 w 11957447"/>
                      <a:gd name="connsiteY62" fmla="*/ 2090057 h 4717143"/>
                      <a:gd name="connsiteX63" fmla="*/ 5268686 w 11957447"/>
                      <a:gd name="connsiteY63" fmla="*/ 2177143 h 4717143"/>
                      <a:gd name="connsiteX64" fmla="*/ 5297715 w 11957447"/>
                      <a:gd name="connsiteY64" fmla="*/ 2264229 h 4717143"/>
                      <a:gd name="connsiteX65" fmla="*/ 5312229 w 11957447"/>
                      <a:gd name="connsiteY65" fmla="*/ 2380343 h 4717143"/>
                      <a:gd name="connsiteX66" fmla="*/ 5326743 w 11957447"/>
                      <a:gd name="connsiteY66" fmla="*/ 2627086 h 4717143"/>
                      <a:gd name="connsiteX67" fmla="*/ 5370286 w 11957447"/>
                      <a:gd name="connsiteY67" fmla="*/ 2786743 h 4717143"/>
                      <a:gd name="connsiteX68" fmla="*/ 5413829 w 11957447"/>
                      <a:gd name="connsiteY68" fmla="*/ 2931886 h 4717143"/>
                      <a:gd name="connsiteX69" fmla="*/ 5471886 w 11957447"/>
                      <a:gd name="connsiteY69" fmla="*/ 3048000 h 4717143"/>
                      <a:gd name="connsiteX70" fmla="*/ 5500915 w 11957447"/>
                      <a:gd name="connsiteY70" fmla="*/ 3135086 h 4717143"/>
                      <a:gd name="connsiteX71" fmla="*/ 5558972 w 11957447"/>
                      <a:gd name="connsiteY71" fmla="*/ 3265715 h 4717143"/>
                      <a:gd name="connsiteX72" fmla="*/ 5573486 w 11957447"/>
                      <a:gd name="connsiteY72" fmla="*/ 3309257 h 4717143"/>
                      <a:gd name="connsiteX73" fmla="*/ 5588000 w 11957447"/>
                      <a:gd name="connsiteY73" fmla="*/ 3352800 h 4717143"/>
                      <a:gd name="connsiteX74" fmla="*/ 5646058 w 11957447"/>
                      <a:gd name="connsiteY74" fmla="*/ 3512457 h 4717143"/>
                      <a:gd name="connsiteX75" fmla="*/ 5660572 w 11957447"/>
                      <a:gd name="connsiteY75" fmla="*/ 3556000 h 4717143"/>
                      <a:gd name="connsiteX76" fmla="*/ 5675086 w 11957447"/>
                      <a:gd name="connsiteY76" fmla="*/ 3599543 h 4717143"/>
                      <a:gd name="connsiteX77" fmla="*/ 5747658 w 11957447"/>
                      <a:gd name="connsiteY77" fmla="*/ 3686629 h 4717143"/>
                      <a:gd name="connsiteX78" fmla="*/ 5791200 w 11957447"/>
                      <a:gd name="connsiteY78" fmla="*/ 3715657 h 4717143"/>
                      <a:gd name="connsiteX79" fmla="*/ 5834743 w 11957447"/>
                      <a:gd name="connsiteY79" fmla="*/ 3759200 h 4717143"/>
                      <a:gd name="connsiteX80" fmla="*/ 5878286 w 11957447"/>
                      <a:gd name="connsiteY80" fmla="*/ 3773715 h 4717143"/>
                      <a:gd name="connsiteX81" fmla="*/ 5965372 w 11957447"/>
                      <a:gd name="connsiteY81" fmla="*/ 3817257 h 4717143"/>
                      <a:gd name="connsiteX82" fmla="*/ 6429829 w 11957447"/>
                      <a:gd name="connsiteY82" fmla="*/ 3802743 h 4717143"/>
                      <a:gd name="connsiteX83" fmla="*/ 6487886 w 11957447"/>
                      <a:gd name="connsiteY83" fmla="*/ 3788229 h 4717143"/>
                      <a:gd name="connsiteX84" fmla="*/ 6574972 w 11957447"/>
                      <a:gd name="connsiteY84" fmla="*/ 3759200 h 4717143"/>
                      <a:gd name="connsiteX85" fmla="*/ 6618515 w 11957447"/>
                      <a:gd name="connsiteY85" fmla="*/ 3715657 h 4717143"/>
                      <a:gd name="connsiteX86" fmla="*/ 6705600 w 11957447"/>
                      <a:gd name="connsiteY86" fmla="*/ 3686629 h 4717143"/>
                      <a:gd name="connsiteX87" fmla="*/ 6792686 w 11957447"/>
                      <a:gd name="connsiteY87" fmla="*/ 3614057 h 4717143"/>
                      <a:gd name="connsiteX88" fmla="*/ 6850743 w 11957447"/>
                      <a:gd name="connsiteY88" fmla="*/ 3570515 h 4717143"/>
                      <a:gd name="connsiteX89" fmla="*/ 6894286 w 11957447"/>
                      <a:gd name="connsiteY89" fmla="*/ 3556000 h 4717143"/>
                      <a:gd name="connsiteX90" fmla="*/ 6995886 w 11957447"/>
                      <a:gd name="connsiteY90" fmla="*/ 3483429 h 4717143"/>
                      <a:gd name="connsiteX91" fmla="*/ 7053943 w 11957447"/>
                      <a:gd name="connsiteY91" fmla="*/ 3454400 h 4717143"/>
                      <a:gd name="connsiteX92" fmla="*/ 7097486 w 11957447"/>
                      <a:gd name="connsiteY92" fmla="*/ 3410857 h 4717143"/>
                      <a:gd name="connsiteX93" fmla="*/ 7184572 w 11957447"/>
                      <a:gd name="connsiteY93" fmla="*/ 3367315 h 4717143"/>
                      <a:gd name="connsiteX94" fmla="*/ 7213600 w 11957447"/>
                      <a:gd name="connsiteY94" fmla="*/ 3323772 h 4717143"/>
                      <a:gd name="connsiteX95" fmla="*/ 7300686 w 11957447"/>
                      <a:gd name="connsiteY95" fmla="*/ 3265715 h 4717143"/>
                      <a:gd name="connsiteX96" fmla="*/ 7344229 w 11957447"/>
                      <a:gd name="connsiteY96" fmla="*/ 3236686 h 4717143"/>
                      <a:gd name="connsiteX97" fmla="*/ 7387772 w 11957447"/>
                      <a:gd name="connsiteY97" fmla="*/ 3207657 h 4717143"/>
                      <a:gd name="connsiteX98" fmla="*/ 7518400 w 11957447"/>
                      <a:gd name="connsiteY98" fmla="*/ 3106057 h 4717143"/>
                      <a:gd name="connsiteX99" fmla="*/ 7561943 w 11957447"/>
                      <a:gd name="connsiteY99" fmla="*/ 3077029 h 4717143"/>
                      <a:gd name="connsiteX100" fmla="*/ 7605486 w 11957447"/>
                      <a:gd name="connsiteY100" fmla="*/ 3048000 h 4717143"/>
                      <a:gd name="connsiteX101" fmla="*/ 7707086 w 11957447"/>
                      <a:gd name="connsiteY101" fmla="*/ 3018972 h 4717143"/>
                      <a:gd name="connsiteX102" fmla="*/ 7982858 w 11957447"/>
                      <a:gd name="connsiteY102" fmla="*/ 3062515 h 4717143"/>
                      <a:gd name="connsiteX103" fmla="*/ 8026400 w 11957447"/>
                      <a:gd name="connsiteY103" fmla="*/ 3077029 h 4717143"/>
                      <a:gd name="connsiteX104" fmla="*/ 8113486 w 11957447"/>
                      <a:gd name="connsiteY104" fmla="*/ 3135086 h 4717143"/>
                      <a:gd name="connsiteX105" fmla="*/ 8142515 w 11957447"/>
                      <a:gd name="connsiteY105" fmla="*/ 3222172 h 4717143"/>
                      <a:gd name="connsiteX106" fmla="*/ 8157029 w 11957447"/>
                      <a:gd name="connsiteY106" fmla="*/ 3265715 h 4717143"/>
                      <a:gd name="connsiteX107" fmla="*/ 8200572 w 11957447"/>
                      <a:gd name="connsiteY107" fmla="*/ 3454400 h 4717143"/>
                      <a:gd name="connsiteX108" fmla="*/ 8258629 w 11957447"/>
                      <a:gd name="connsiteY108" fmla="*/ 3541486 h 4717143"/>
                      <a:gd name="connsiteX109" fmla="*/ 8287658 w 11957447"/>
                      <a:gd name="connsiteY109" fmla="*/ 3585029 h 4717143"/>
                      <a:gd name="connsiteX110" fmla="*/ 8316686 w 11957447"/>
                      <a:gd name="connsiteY110" fmla="*/ 3628572 h 4717143"/>
                      <a:gd name="connsiteX111" fmla="*/ 8360229 w 11957447"/>
                      <a:gd name="connsiteY111" fmla="*/ 3657600 h 4717143"/>
                      <a:gd name="connsiteX112" fmla="*/ 8403772 w 11957447"/>
                      <a:gd name="connsiteY112" fmla="*/ 3744686 h 4717143"/>
                      <a:gd name="connsiteX113" fmla="*/ 8432800 w 11957447"/>
                      <a:gd name="connsiteY113" fmla="*/ 3788229 h 4717143"/>
                      <a:gd name="connsiteX114" fmla="*/ 8490858 w 11957447"/>
                      <a:gd name="connsiteY114" fmla="*/ 3904343 h 4717143"/>
                      <a:gd name="connsiteX115" fmla="*/ 8519886 w 11957447"/>
                      <a:gd name="connsiteY115" fmla="*/ 3976915 h 4717143"/>
                      <a:gd name="connsiteX116" fmla="*/ 8563429 w 11957447"/>
                      <a:gd name="connsiteY116" fmla="*/ 4034972 h 4717143"/>
                      <a:gd name="connsiteX117" fmla="*/ 8577943 w 11957447"/>
                      <a:gd name="connsiteY117" fmla="*/ 4078515 h 4717143"/>
                      <a:gd name="connsiteX118" fmla="*/ 8606972 w 11957447"/>
                      <a:gd name="connsiteY118" fmla="*/ 4122057 h 4717143"/>
                      <a:gd name="connsiteX119" fmla="*/ 8621486 w 11957447"/>
                      <a:gd name="connsiteY119" fmla="*/ 4223657 h 4717143"/>
                      <a:gd name="connsiteX120" fmla="*/ 8665029 w 11957447"/>
                      <a:gd name="connsiteY120" fmla="*/ 4368800 h 4717143"/>
                      <a:gd name="connsiteX121" fmla="*/ 8723086 w 11957447"/>
                      <a:gd name="connsiteY121" fmla="*/ 4455886 h 4717143"/>
                      <a:gd name="connsiteX122" fmla="*/ 8752115 w 11957447"/>
                      <a:gd name="connsiteY122" fmla="*/ 4499429 h 4717143"/>
                      <a:gd name="connsiteX123" fmla="*/ 8839200 w 11957447"/>
                      <a:gd name="connsiteY123" fmla="*/ 4586515 h 4717143"/>
                      <a:gd name="connsiteX124" fmla="*/ 8882743 w 11957447"/>
                      <a:gd name="connsiteY124" fmla="*/ 4615543 h 4717143"/>
                      <a:gd name="connsiteX125" fmla="*/ 8926286 w 11957447"/>
                      <a:gd name="connsiteY125" fmla="*/ 4659086 h 4717143"/>
                      <a:gd name="connsiteX126" fmla="*/ 8969829 w 11957447"/>
                      <a:gd name="connsiteY126" fmla="*/ 4688115 h 4717143"/>
                      <a:gd name="connsiteX127" fmla="*/ 9056915 w 11957447"/>
                      <a:gd name="connsiteY127" fmla="*/ 4717143 h 4717143"/>
                      <a:gd name="connsiteX128" fmla="*/ 9289143 w 11957447"/>
                      <a:gd name="connsiteY128" fmla="*/ 4688115 h 4717143"/>
                      <a:gd name="connsiteX129" fmla="*/ 9376229 w 11957447"/>
                      <a:gd name="connsiteY129" fmla="*/ 4673600 h 4717143"/>
                      <a:gd name="connsiteX130" fmla="*/ 9463315 w 11957447"/>
                      <a:gd name="connsiteY130" fmla="*/ 4644572 h 4717143"/>
                      <a:gd name="connsiteX131" fmla="*/ 9506858 w 11957447"/>
                      <a:gd name="connsiteY131" fmla="*/ 4630057 h 4717143"/>
                      <a:gd name="connsiteX132" fmla="*/ 9564915 w 11957447"/>
                      <a:gd name="connsiteY132" fmla="*/ 4586515 h 4717143"/>
                      <a:gd name="connsiteX133" fmla="*/ 9622972 w 11957447"/>
                      <a:gd name="connsiteY133" fmla="*/ 4499429 h 4717143"/>
                      <a:gd name="connsiteX134" fmla="*/ 9666515 w 11957447"/>
                      <a:gd name="connsiteY134" fmla="*/ 4455886 h 4717143"/>
                      <a:gd name="connsiteX135" fmla="*/ 9695543 w 11957447"/>
                      <a:gd name="connsiteY135" fmla="*/ 4412343 h 4717143"/>
                      <a:gd name="connsiteX136" fmla="*/ 9739086 w 11957447"/>
                      <a:gd name="connsiteY136" fmla="*/ 4383315 h 4717143"/>
                      <a:gd name="connsiteX137" fmla="*/ 9811658 w 11957447"/>
                      <a:gd name="connsiteY137" fmla="*/ 4252686 h 4717143"/>
                      <a:gd name="connsiteX138" fmla="*/ 9840686 w 11957447"/>
                      <a:gd name="connsiteY138" fmla="*/ 4209143 h 4717143"/>
                      <a:gd name="connsiteX139" fmla="*/ 9869715 w 11957447"/>
                      <a:gd name="connsiteY139" fmla="*/ 4165600 h 4717143"/>
                      <a:gd name="connsiteX140" fmla="*/ 9884229 w 11957447"/>
                      <a:gd name="connsiteY140" fmla="*/ 4122057 h 4717143"/>
                      <a:gd name="connsiteX141" fmla="*/ 9927772 w 11957447"/>
                      <a:gd name="connsiteY141" fmla="*/ 4049486 h 4717143"/>
                      <a:gd name="connsiteX142" fmla="*/ 9942286 w 11957447"/>
                      <a:gd name="connsiteY142" fmla="*/ 3976915 h 4717143"/>
                      <a:gd name="connsiteX143" fmla="*/ 9971315 w 11957447"/>
                      <a:gd name="connsiteY143" fmla="*/ 3889829 h 4717143"/>
                      <a:gd name="connsiteX144" fmla="*/ 9985829 w 11957447"/>
                      <a:gd name="connsiteY144" fmla="*/ 3846286 h 4717143"/>
                      <a:gd name="connsiteX145" fmla="*/ 10000343 w 11957447"/>
                      <a:gd name="connsiteY145" fmla="*/ 3730172 h 4717143"/>
                      <a:gd name="connsiteX146" fmla="*/ 10014858 w 11957447"/>
                      <a:gd name="connsiteY146" fmla="*/ 3585029 h 4717143"/>
                      <a:gd name="connsiteX147" fmla="*/ 10029372 w 11957447"/>
                      <a:gd name="connsiteY147" fmla="*/ 3512457 h 4717143"/>
                      <a:gd name="connsiteX148" fmla="*/ 10058400 w 11957447"/>
                      <a:gd name="connsiteY148" fmla="*/ 3367315 h 4717143"/>
                      <a:gd name="connsiteX149" fmla="*/ 10101943 w 11957447"/>
                      <a:gd name="connsiteY149" fmla="*/ 3222172 h 4717143"/>
                      <a:gd name="connsiteX150" fmla="*/ 10130972 w 11957447"/>
                      <a:gd name="connsiteY150" fmla="*/ 3178629 h 4717143"/>
                      <a:gd name="connsiteX151" fmla="*/ 10334172 w 11957447"/>
                      <a:gd name="connsiteY151" fmla="*/ 3120572 h 4717143"/>
                      <a:gd name="connsiteX152" fmla="*/ 10914743 w 11957447"/>
                      <a:gd name="connsiteY152" fmla="*/ 3106057 h 4717143"/>
                      <a:gd name="connsiteX153" fmla="*/ 11132458 w 11957447"/>
                      <a:gd name="connsiteY153" fmla="*/ 3091543 h 4717143"/>
                      <a:gd name="connsiteX154" fmla="*/ 11190515 w 11957447"/>
                      <a:gd name="connsiteY154" fmla="*/ 3077029 h 4717143"/>
                      <a:gd name="connsiteX155" fmla="*/ 11292115 w 11957447"/>
                      <a:gd name="connsiteY155" fmla="*/ 3062515 h 4717143"/>
                      <a:gd name="connsiteX156" fmla="*/ 11422743 w 11957447"/>
                      <a:gd name="connsiteY156" fmla="*/ 3033486 h 4717143"/>
                      <a:gd name="connsiteX157" fmla="*/ 11553372 w 11957447"/>
                      <a:gd name="connsiteY157" fmla="*/ 3004457 h 4717143"/>
                      <a:gd name="connsiteX158" fmla="*/ 11640458 w 11957447"/>
                      <a:gd name="connsiteY158" fmla="*/ 2960915 h 4717143"/>
                      <a:gd name="connsiteX159" fmla="*/ 11684000 w 11957447"/>
                      <a:gd name="connsiteY159" fmla="*/ 2946400 h 4717143"/>
                      <a:gd name="connsiteX160" fmla="*/ 11771086 w 11957447"/>
                      <a:gd name="connsiteY160" fmla="*/ 2902857 h 4717143"/>
                      <a:gd name="connsiteX161" fmla="*/ 11843658 w 11957447"/>
                      <a:gd name="connsiteY161" fmla="*/ 2815772 h 4717143"/>
                      <a:gd name="connsiteX162" fmla="*/ 11901715 w 11957447"/>
                      <a:gd name="connsiteY162" fmla="*/ 2728686 h 4717143"/>
                      <a:gd name="connsiteX163" fmla="*/ 11930743 w 11957447"/>
                      <a:gd name="connsiteY163" fmla="*/ 2627086 h 4717143"/>
                      <a:gd name="connsiteX164" fmla="*/ 11945258 w 11957447"/>
                      <a:gd name="connsiteY164" fmla="*/ 2423886 h 4717143"/>
                      <a:gd name="connsiteX165" fmla="*/ 11901715 w 11957447"/>
                      <a:gd name="connsiteY165" fmla="*/ 1901372 h 4717143"/>
                      <a:gd name="connsiteX166" fmla="*/ 11843658 w 11957447"/>
                      <a:gd name="connsiteY166" fmla="*/ 1814286 h 4717143"/>
                      <a:gd name="connsiteX167" fmla="*/ 11756572 w 11957447"/>
                      <a:gd name="connsiteY167" fmla="*/ 1756229 h 4717143"/>
                      <a:gd name="connsiteX168" fmla="*/ 11596915 w 11957447"/>
                      <a:gd name="connsiteY168" fmla="*/ 1712686 h 4717143"/>
                      <a:gd name="connsiteX169" fmla="*/ 11553372 w 11957447"/>
                      <a:gd name="connsiteY169" fmla="*/ 1698172 h 4717143"/>
                      <a:gd name="connsiteX170" fmla="*/ 11437258 w 11957447"/>
                      <a:gd name="connsiteY170" fmla="*/ 1669143 h 4717143"/>
                      <a:gd name="connsiteX171" fmla="*/ 11350172 w 11957447"/>
                      <a:gd name="connsiteY171" fmla="*/ 1625600 h 4717143"/>
                      <a:gd name="connsiteX172" fmla="*/ 11248572 w 11957447"/>
                      <a:gd name="connsiteY172" fmla="*/ 1567543 h 4717143"/>
                      <a:gd name="connsiteX173" fmla="*/ 11190515 w 11957447"/>
                      <a:gd name="connsiteY173" fmla="*/ 1553029 h 4717143"/>
                      <a:gd name="connsiteX174" fmla="*/ 11103429 w 11957447"/>
                      <a:gd name="connsiteY174" fmla="*/ 1494972 h 4717143"/>
                      <a:gd name="connsiteX175" fmla="*/ 11059886 w 11957447"/>
                      <a:gd name="connsiteY175" fmla="*/ 1480457 h 4717143"/>
                      <a:gd name="connsiteX176" fmla="*/ 10914743 w 11957447"/>
                      <a:gd name="connsiteY176" fmla="*/ 1393372 h 4717143"/>
                      <a:gd name="connsiteX177" fmla="*/ 10827658 w 11957447"/>
                      <a:gd name="connsiteY177" fmla="*/ 1364343 h 4717143"/>
                      <a:gd name="connsiteX178" fmla="*/ 10726058 w 11957447"/>
                      <a:gd name="connsiteY178" fmla="*/ 1320800 h 4717143"/>
                      <a:gd name="connsiteX179" fmla="*/ 10638972 w 11957447"/>
                      <a:gd name="connsiteY179" fmla="*/ 1291772 h 4717143"/>
                      <a:gd name="connsiteX180" fmla="*/ 10609943 w 11957447"/>
                      <a:gd name="connsiteY180" fmla="*/ 1248229 h 4717143"/>
                      <a:gd name="connsiteX181" fmla="*/ 10566400 w 11957447"/>
                      <a:gd name="connsiteY181" fmla="*/ 1219200 h 4717143"/>
                      <a:gd name="connsiteX182" fmla="*/ 10551886 w 11957447"/>
                      <a:gd name="connsiteY182" fmla="*/ 1175657 h 4717143"/>
                      <a:gd name="connsiteX183" fmla="*/ 10522858 w 11957447"/>
                      <a:gd name="connsiteY183" fmla="*/ 1132115 h 4717143"/>
                      <a:gd name="connsiteX184" fmla="*/ 10508343 w 11957447"/>
                      <a:gd name="connsiteY184" fmla="*/ 1088572 h 4717143"/>
                      <a:gd name="connsiteX185" fmla="*/ 10479315 w 11957447"/>
                      <a:gd name="connsiteY185" fmla="*/ 1045029 h 4717143"/>
                      <a:gd name="connsiteX186" fmla="*/ 10450286 w 11957447"/>
                      <a:gd name="connsiteY186" fmla="*/ 957943 h 4717143"/>
                      <a:gd name="connsiteX187" fmla="*/ 10508343 w 11957447"/>
                      <a:gd name="connsiteY187" fmla="*/ 783772 h 4717143"/>
                      <a:gd name="connsiteX188" fmla="*/ 10522858 w 11957447"/>
                      <a:gd name="connsiteY188" fmla="*/ 740229 h 4717143"/>
                      <a:gd name="connsiteX189" fmla="*/ 10551886 w 11957447"/>
                      <a:gd name="connsiteY189" fmla="*/ 696686 h 4717143"/>
                      <a:gd name="connsiteX190" fmla="*/ 10580915 w 11957447"/>
                      <a:gd name="connsiteY190" fmla="*/ 609600 h 4717143"/>
                      <a:gd name="connsiteX191" fmla="*/ 10638972 w 11957447"/>
                      <a:gd name="connsiteY191" fmla="*/ 522515 h 4717143"/>
                      <a:gd name="connsiteX192" fmla="*/ 10711543 w 11957447"/>
                      <a:gd name="connsiteY192" fmla="*/ 391886 h 4717143"/>
                      <a:gd name="connsiteX193" fmla="*/ 10740572 w 11957447"/>
                      <a:gd name="connsiteY193" fmla="*/ 348343 h 4717143"/>
                      <a:gd name="connsiteX194" fmla="*/ 10784115 w 11957447"/>
                      <a:gd name="connsiteY194" fmla="*/ 304800 h 4717143"/>
                      <a:gd name="connsiteX195" fmla="*/ 10856686 w 11957447"/>
                      <a:gd name="connsiteY195" fmla="*/ 232229 h 4717143"/>
                      <a:gd name="connsiteX196" fmla="*/ 10885715 w 11957447"/>
                      <a:gd name="connsiteY196" fmla="*/ 188686 h 4717143"/>
                      <a:gd name="connsiteX197" fmla="*/ 10972800 w 11957447"/>
                      <a:gd name="connsiteY197" fmla="*/ 145143 h 4717143"/>
                      <a:gd name="connsiteX198" fmla="*/ 11030858 w 11957447"/>
                      <a:gd name="connsiteY198" fmla="*/ 101600 h 471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11957447" h="4717143">
                        <a:moveTo>
                          <a:pt x="0" y="0"/>
                        </a:moveTo>
                        <a:cubicBezTo>
                          <a:pt x="4838" y="33867"/>
                          <a:pt x="12445" y="67452"/>
                          <a:pt x="14515" y="101600"/>
                        </a:cubicBezTo>
                        <a:cubicBezTo>
                          <a:pt x="22130" y="227253"/>
                          <a:pt x="17279" y="353638"/>
                          <a:pt x="29029" y="478972"/>
                        </a:cubicBezTo>
                        <a:cubicBezTo>
                          <a:pt x="37670" y="571142"/>
                          <a:pt x="55853" y="547133"/>
                          <a:pt x="87086" y="609600"/>
                        </a:cubicBezTo>
                        <a:cubicBezTo>
                          <a:pt x="163723" y="762877"/>
                          <a:pt x="-23391" y="465655"/>
                          <a:pt x="159658" y="740229"/>
                        </a:cubicBezTo>
                        <a:cubicBezTo>
                          <a:pt x="169334" y="754743"/>
                          <a:pt x="183170" y="767223"/>
                          <a:pt x="188686" y="783772"/>
                        </a:cubicBezTo>
                        <a:cubicBezTo>
                          <a:pt x="193524" y="798286"/>
                          <a:pt x="193643" y="815368"/>
                          <a:pt x="203200" y="827315"/>
                        </a:cubicBezTo>
                        <a:cubicBezTo>
                          <a:pt x="214097" y="840936"/>
                          <a:pt x="232229" y="846667"/>
                          <a:pt x="246743" y="856343"/>
                        </a:cubicBezTo>
                        <a:cubicBezTo>
                          <a:pt x="256419" y="870857"/>
                          <a:pt x="260979" y="890641"/>
                          <a:pt x="275772" y="899886"/>
                        </a:cubicBezTo>
                        <a:cubicBezTo>
                          <a:pt x="310437" y="921552"/>
                          <a:pt x="393984" y="935140"/>
                          <a:pt x="435429" y="943429"/>
                        </a:cubicBezTo>
                        <a:cubicBezTo>
                          <a:pt x="535496" y="938426"/>
                          <a:pt x="685423" y="945181"/>
                          <a:pt x="798286" y="914400"/>
                        </a:cubicBezTo>
                        <a:cubicBezTo>
                          <a:pt x="827807" y="906349"/>
                          <a:pt x="856343" y="895048"/>
                          <a:pt x="885372" y="885372"/>
                        </a:cubicBezTo>
                        <a:lnTo>
                          <a:pt x="1016000" y="841829"/>
                        </a:lnTo>
                        <a:cubicBezTo>
                          <a:pt x="1016005" y="841827"/>
                          <a:pt x="1103082" y="812803"/>
                          <a:pt x="1103086" y="812800"/>
                        </a:cubicBezTo>
                        <a:cubicBezTo>
                          <a:pt x="1227873" y="729610"/>
                          <a:pt x="1069989" y="829349"/>
                          <a:pt x="1190172" y="769257"/>
                        </a:cubicBezTo>
                        <a:cubicBezTo>
                          <a:pt x="1302710" y="712988"/>
                          <a:pt x="1167818" y="762194"/>
                          <a:pt x="1277258" y="725715"/>
                        </a:cubicBezTo>
                        <a:cubicBezTo>
                          <a:pt x="1402038" y="642526"/>
                          <a:pt x="1244165" y="742261"/>
                          <a:pt x="1364343" y="682172"/>
                        </a:cubicBezTo>
                        <a:cubicBezTo>
                          <a:pt x="1476889" y="625899"/>
                          <a:pt x="1341983" y="675110"/>
                          <a:pt x="1451429" y="638629"/>
                        </a:cubicBezTo>
                        <a:cubicBezTo>
                          <a:pt x="1489000" y="601058"/>
                          <a:pt x="1529974" y="554391"/>
                          <a:pt x="1582058" y="537029"/>
                        </a:cubicBezTo>
                        <a:cubicBezTo>
                          <a:pt x="1611086" y="527353"/>
                          <a:pt x="1643683" y="524973"/>
                          <a:pt x="1669143" y="508000"/>
                        </a:cubicBezTo>
                        <a:cubicBezTo>
                          <a:pt x="1683657" y="498324"/>
                          <a:pt x="1696746" y="486057"/>
                          <a:pt x="1712686" y="478972"/>
                        </a:cubicBezTo>
                        <a:cubicBezTo>
                          <a:pt x="1740648" y="466545"/>
                          <a:pt x="1770743" y="459619"/>
                          <a:pt x="1799772" y="449943"/>
                        </a:cubicBezTo>
                        <a:cubicBezTo>
                          <a:pt x="1862234" y="429122"/>
                          <a:pt x="1828480" y="439138"/>
                          <a:pt x="1901372" y="420915"/>
                        </a:cubicBezTo>
                        <a:cubicBezTo>
                          <a:pt x="1988458" y="425753"/>
                          <a:pt x="2075984" y="425432"/>
                          <a:pt x="2162629" y="435429"/>
                        </a:cubicBezTo>
                        <a:cubicBezTo>
                          <a:pt x="2202262" y="440002"/>
                          <a:pt x="2239390" y="457898"/>
                          <a:pt x="2278743" y="464457"/>
                        </a:cubicBezTo>
                        <a:cubicBezTo>
                          <a:pt x="2380920" y="481487"/>
                          <a:pt x="2337910" y="469666"/>
                          <a:pt x="2409372" y="493486"/>
                        </a:cubicBezTo>
                        <a:cubicBezTo>
                          <a:pt x="2423886" y="503162"/>
                          <a:pt x="2442018" y="508893"/>
                          <a:pt x="2452915" y="522515"/>
                        </a:cubicBezTo>
                        <a:cubicBezTo>
                          <a:pt x="2462472" y="534462"/>
                          <a:pt x="2458943" y="553327"/>
                          <a:pt x="2467429" y="566057"/>
                        </a:cubicBezTo>
                        <a:cubicBezTo>
                          <a:pt x="2478815" y="583136"/>
                          <a:pt x="2496458" y="595086"/>
                          <a:pt x="2510972" y="609600"/>
                        </a:cubicBezTo>
                        <a:cubicBezTo>
                          <a:pt x="2515810" y="624114"/>
                          <a:pt x="2518056" y="639769"/>
                          <a:pt x="2525486" y="653143"/>
                        </a:cubicBezTo>
                        <a:cubicBezTo>
                          <a:pt x="2542429" y="683641"/>
                          <a:pt x="2572510" y="707131"/>
                          <a:pt x="2583543" y="740229"/>
                        </a:cubicBezTo>
                        <a:cubicBezTo>
                          <a:pt x="2588381" y="754743"/>
                          <a:pt x="2591216" y="770088"/>
                          <a:pt x="2598058" y="783772"/>
                        </a:cubicBezTo>
                        <a:cubicBezTo>
                          <a:pt x="2605859" y="799374"/>
                          <a:pt x="2620001" y="811375"/>
                          <a:pt x="2627086" y="827315"/>
                        </a:cubicBezTo>
                        <a:cubicBezTo>
                          <a:pt x="2651504" y="882255"/>
                          <a:pt x="2660122" y="929181"/>
                          <a:pt x="2670629" y="986972"/>
                        </a:cubicBezTo>
                        <a:cubicBezTo>
                          <a:pt x="2675893" y="1015926"/>
                          <a:pt x="2680305" y="1045029"/>
                          <a:pt x="2685143" y="1074057"/>
                        </a:cubicBezTo>
                        <a:cubicBezTo>
                          <a:pt x="2689981" y="1141790"/>
                          <a:pt x="2691235" y="1209875"/>
                          <a:pt x="2699658" y="1277257"/>
                        </a:cubicBezTo>
                        <a:cubicBezTo>
                          <a:pt x="2705778" y="1326215"/>
                          <a:pt x="2723238" y="1373363"/>
                          <a:pt x="2728686" y="1422400"/>
                        </a:cubicBezTo>
                        <a:lnTo>
                          <a:pt x="2743200" y="1553029"/>
                        </a:lnTo>
                        <a:cubicBezTo>
                          <a:pt x="2723048" y="1815010"/>
                          <a:pt x="2721400" y="1658017"/>
                          <a:pt x="2743200" y="1843315"/>
                        </a:cubicBezTo>
                        <a:cubicBezTo>
                          <a:pt x="2748881" y="1891604"/>
                          <a:pt x="2748754" y="1940668"/>
                          <a:pt x="2757715" y="1988457"/>
                        </a:cubicBezTo>
                        <a:cubicBezTo>
                          <a:pt x="2763354" y="2018532"/>
                          <a:pt x="2786743" y="2075543"/>
                          <a:pt x="2786743" y="2075543"/>
                        </a:cubicBezTo>
                        <a:cubicBezTo>
                          <a:pt x="2795556" y="2146042"/>
                          <a:pt x="2799150" y="2197740"/>
                          <a:pt x="2815772" y="2264229"/>
                        </a:cubicBezTo>
                        <a:cubicBezTo>
                          <a:pt x="2819483" y="2279072"/>
                          <a:pt x="2822856" y="2294398"/>
                          <a:pt x="2830286" y="2307772"/>
                        </a:cubicBezTo>
                        <a:cubicBezTo>
                          <a:pt x="2847229" y="2338269"/>
                          <a:pt x="2859315" y="2375505"/>
                          <a:pt x="2888343" y="2394857"/>
                        </a:cubicBezTo>
                        <a:lnTo>
                          <a:pt x="2975429" y="2452915"/>
                        </a:lnTo>
                        <a:lnTo>
                          <a:pt x="3018972" y="2481943"/>
                        </a:lnTo>
                        <a:cubicBezTo>
                          <a:pt x="3106058" y="2477105"/>
                          <a:pt x="3193310" y="2474672"/>
                          <a:pt x="3280229" y="2467429"/>
                        </a:cubicBezTo>
                        <a:cubicBezTo>
                          <a:pt x="3309556" y="2464985"/>
                          <a:pt x="3338032" y="2455843"/>
                          <a:pt x="3367315" y="2452915"/>
                        </a:cubicBezTo>
                        <a:cubicBezTo>
                          <a:pt x="3434884" y="2446158"/>
                          <a:pt x="3502782" y="2443238"/>
                          <a:pt x="3570515" y="2438400"/>
                        </a:cubicBezTo>
                        <a:cubicBezTo>
                          <a:pt x="3584179" y="2434984"/>
                          <a:pt x="3655079" y="2418836"/>
                          <a:pt x="3672115" y="2409372"/>
                        </a:cubicBezTo>
                        <a:cubicBezTo>
                          <a:pt x="3702612" y="2392429"/>
                          <a:pt x="3730172" y="2370667"/>
                          <a:pt x="3759200" y="2351315"/>
                        </a:cubicBezTo>
                        <a:cubicBezTo>
                          <a:pt x="3773714" y="2341639"/>
                          <a:pt x="3786194" y="2327802"/>
                          <a:pt x="3802743" y="2322286"/>
                        </a:cubicBezTo>
                        <a:lnTo>
                          <a:pt x="3846286" y="2307772"/>
                        </a:lnTo>
                        <a:cubicBezTo>
                          <a:pt x="3875315" y="2288420"/>
                          <a:pt x="3900274" y="2260748"/>
                          <a:pt x="3933372" y="2249715"/>
                        </a:cubicBezTo>
                        <a:cubicBezTo>
                          <a:pt x="4021667" y="2220282"/>
                          <a:pt x="3932029" y="2254406"/>
                          <a:pt x="4020458" y="2206172"/>
                        </a:cubicBezTo>
                        <a:cubicBezTo>
                          <a:pt x="4201559" y="2107390"/>
                          <a:pt x="4080659" y="2185391"/>
                          <a:pt x="4180115" y="2119086"/>
                        </a:cubicBezTo>
                        <a:cubicBezTo>
                          <a:pt x="4233333" y="2039257"/>
                          <a:pt x="4180115" y="2106991"/>
                          <a:pt x="4252686" y="2046515"/>
                        </a:cubicBezTo>
                        <a:cubicBezTo>
                          <a:pt x="4291749" y="2013963"/>
                          <a:pt x="4293440" y="1994535"/>
                          <a:pt x="4339772" y="1973943"/>
                        </a:cubicBezTo>
                        <a:cubicBezTo>
                          <a:pt x="4385197" y="1953754"/>
                          <a:pt x="4436669" y="1942462"/>
                          <a:pt x="4484915" y="1930400"/>
                        </a:cubicBezTo>
                        <a:cubicBezTo>
                          <a:pt x="4663924" y="1935238"/>
                          <a:pt x="4843092" y="1935972"/>
                          <a:pt x="5021943" y="1944915"/>
                        </a:cubicBezTo>
                        <a:cubicBezTo>
                          <a:pt x="5063371" y="1946986"/>
                          <a:pt x="5133053" y="2004473"/>
                          <a:pt x="5152572" y="2017486"/>
                        </a:cubicBezTo>
                        <a:lnTo>
                          <a:pt x="5196115" y="2046515"/>
                        </a:lnTo>
                        <a:cubicBezTo>
                          <a:pt x="5200953" y="2061029"/>
                          <a:pt x="5203199" y="2076683"/>
                          <a:pt x="5210629" y="2090057"/>
                        </a:cubicBezTo>
                        <a:cubicBezTo>
                          <a:pt x="5227572" y="2120555"/>
                          <a:pt x="5257653" y="2144045"/>
                          <a:pt x="5268686" y="2177143"/>
                        </a:cubicBezTo>
                        <a:lnTo>
                          <a:pt x="5297715" y="2264229"/>
                        </a:lnTo>
                        <a:cubicBezTo>
                          <a:pt x="5302553" y="2302934"/>
                          <a:pt x="5309119" y="2341461"/>
                          <a:pt x="5312229" y="2380343"/>
                        </a:cubicBezTo>
                        <a:cubicBezTo>
                          <a:pt x="5318799" y="2462470"/>
                          <a:pt x="5316927" y="2545283"/>
                          <a:pt x="5326743" y="2627086"/>
                        </a:cubicBezTo>
                        <a:cubicBezTo>
                          <a:pt x="5337448" y="2716292"/>
                          <a:pt x="5351606" y="2721362"/>
                          <a:pt x="5370286" y="2786743"/>
                        </a:cubicBezTo>
                        <a:cubicBezTo>
                          <a:pt x="5380428" y="2822241"/>
                          <a:pt x="5396582" y="2906015"/>
                          <a:pt x="5413829" y="2931886"/>
                        </a:cubicBezTo>
                        <a:cubicBezTo>
                          <a:pt x="5452556" y="2989976"/>
                          <a:pt x="5443480" y="2969883"/>
                          <a:pt x="5471886" y="3048000"/>
                        </a:cubicBezTo>
                        <a:cubicBezTo>
                          <a:pt x="5482343" y="3076757"/>
                          <a:pt x="5483942" y="3109626"/>
                          <a:pt x="5500915" y="3135086"/>
                        </a:cubicBezTo>
                        <a:cubicBezTo>
                          <a:pt x="5546916" y="3204089"/>
                          <a:pt x="5524427" y="3162081"/>
                          <a:pt x="5558972" y="3265715"/>
                        </a:cubicBezTo>
                        <a:lnTo>
                          <a:pt x="5573486" y="3309257"/>
                        </a:lnTo>
                        <a:cubicBezTo>
                          <a:pt x="5578324" y="3323771"/>
                          <a:pt x="5582318" y="3338595"/>
                          <a:pt x="5588000" y="3352800"/>
                        </a:cubicBezTo>
                        <a:cubicBezTo>
                          <a:pt x="5628390" y="3453775"/>
                          <a:pt x="5608793" y="3400663"/>
                          <a:pt x="5646058" y="3512457"/>
                        </a:cubicBezTo>
                        <a:lnTo>
                          <a:pt x="5660572" y="3556000"/>
                        </a:lnTo>
                        <a:cubicBezTo>
                          <a:pt x="5665410" y="3570514"/>
                          <a:pt x="5666599" y="3586813"/>
                          <a:pt x="5675086" y="3599543"/>
                        </a:cubicBezTo>
                        <a:cubicBezTo>
                          <a:pt x="5703629" y="3642357"/>
                          <a:pt x="5705750" y="3651705"/>
                          <a:pt x="5747658" y="3686629"/>
                        </a:cubicBezTo>
                        <a:cubicBezTo>
                          <a:pt x="5761059" y="3697796"/>
                          <a:pt x="5777799" y="3704490"/>
                          <a:pt x="5791200" y="3715657"/>
                        </a:cubicBezTo>
                        <a:cubicBezTo>
                          <a:pt x="5806969" y="3728798"/>
                          <a:pt x="5817664" y="3747814"/>
                          <a:pt x="5834743" y="3759200"/>
                        </a:cubicBezTo>
                        <a:cubicBezTo>
                          <a:pt x="5847473" y="3767687"/>
                          <a:pt x="5864602" y="3766873"/>
                          <a:pt x="5878286" y="3773715"/>
                        </a:cubicBezTo>
                        <a:cubicBezTo>
                          <a:pt x="5990824" y="3829984"/>
                          <a:pt x="5855932" y="3780778"/>
                          <a:pt x="5965372" y="3817257"/>
                        </a:cubicBezTo>
                        <a:cubicBezTo>
                          <a:pt x="6120191" y="3812419"/>
                          <a:pt x="6275173" y="3811335"/>
                          <a:pt x="6429829" y="3802743"/>
                        </a:cubicBezTo>
                        <a:cubicBezTo>
                          <a:pt x="6449746" y="3801637"/>
                          <a:pt x="6468779" y="3793961"/>
                          <a:pt x="6487886" y="3788229"/>
                        </a:cubicBezTo>
                        <a:cubicBezTo>
                          <a:pt x="6517194" y="3779436"/>
                          <a:pt x="6574972" y="3759200"/>
                          <a:pt x="6574972" y="3759200"/>
                        </a:cubicBezTo>
                        <a:cubicBezTo>
                          <a:pt x="6589486" y="3744686"/>
                          <a:pt x="6600572" y="3725625"/>
                          <a:pt x="6618515" y="3715657"/>
                        </a:cubicBezTo>
                        <a:cubicBezTo>
                          <a:pt x="6645263" y="3700797"/>
                          <a:pt x="6705600" y="3686629"/>
                          <a:pt x="6705600" y="3686629"/>
                        </a:cubicBezTo>
                        <a:cubicBezTo>
                          <a:pt x="6773364" y="3618865"/>
                          <a:pt x="6721963" y="3664573"/>
                          <a:pt x="6792686" y="3614057"/>
                        </a:cubicBezTo>
                        <a:cubicBezTo>
                          <a:pt x="6812370" y="3599997"/>
                          <a:pt x="6829740" y="3582517"/>
                          <a:pt x="6850743" y="3570515"/>
                        </a:cubicBezTo>
                        <a:cubicBezTo>
                          <a:pt x="6864027" y="3562924"/>
                          <a:pt x="6879772" y="3560838"/>
                          <a:pt x="6894286" y="3556000"/>
                        </a:cubicBezTo>
                        <a:cubicBezTo>
                          <a:pt x="6919215" y="3537303"/>
                          <a:pt x="6966167" y="3500411"/>
                          <a:pt x="6995886" y="3483429"/>
                        </a:cubicBezTo>
                        <a:cubicBezTo>
                          <a:pt x="7014672" y="3472694"/>
                          <a:pt x="7036337" y="3466976"/>
                          <a:pt x="7053943" y="3454400"/>
                        </a:cubicBezTo>
                        <a:cubicBezTo>
                          <a:pt x="7070646" y="3442469"/>
                          <a:pt x="7081717" y="3423998"/>
                          <a:pt x="7097486" y="3410857"/>
                        </a:cubicBezTo>
                        <a:cubicBezTo>
                          <a:pt x="7135000" y="3379595"/>
                          <a:pt x="7140933" y="3381861"/>
                          <a:pt x="7184572" y="3367315"/>
                        </a:cubicBezTo>
                        <a:cubicBezTo>
                          <a:pt x="7194248" y="3352801"/>
                          <a:pt x="7200472" y="3335259"/>
                          <a:pt x="7213600" y="3323772"/>
                        </a:cubicBezTo>
                        <a:cubicBezTo>
                          <a:pt x="7239856" y="3300798"/>
                          <a:pt x="7271657" y="3285067"/>
                          <a:pt x="7300686" y="3265715"/>
                        </a:cubicBezTo>
                        <a:lnTo>
                          <a:pt x="7344229" y="3236686"/>
                        </a:lnTo>
                        <a:cubicBezTo>
                          <a:pt x="7358743" y="3227010"/>
                          <a:pt x="7375437" y="3219992"/>
                          <a:pt x="7387772" y="3207657"/>
                        </a:cubicBezTo>
                        <a:cubicBezTo>
                          <a:pt x="7455983" y="3139448"/>
                          <a:pt x="7414240" y="3175498"/>
                          <a:pt x="7518400" y="3106057"/>
                        </a:cubicBezTo>
                        <a:lnTo>
                          <a:pt x="7561943" y="3077029"/>
                        </a:lnTo>
                        <a:cubicBezTo>
                          <a:pt x="7576457" y="3067353"/>
                          <a:pt x="7588937" y="3053516"/>
                          <a:pt x="7605486" y="3048000"/>
                        </a:cubicBezTo>
                        <a:cubicBezTo>
                          <a:pt x="7667953" y="3027178"/>
                          <a:pt x="7634186" y="3037197"/>
                          <a:pt x="7707086" y="3018972"/>
                        </a:cubicBezTo>
                        <a:cubicBezTo>
                          <a:pt x="7965384" y="3037421"/>
                          <a:pt x="7836068" y="3007468"/>
                          <a:pt x="7982858" y="3062515"/>
                        </a:cubicBezTo>
                        <a:cubicBezTo>
                          <a:pt x="7997183" y="3067887"/>
                          <a:pt x="8013026" y="3069599"/>
                          <a:pt x="8026400" y="3077029"/>
                        </a:cubicBezTo>
                        <a:cubicBezTo>
                          <a:pt x="8056898" y="3093972"/>
                          <a:pt x="8113486" y="3135086"/>
                          <a:pt x="8113486" y="3135086"/>
                        </a:cubicBezTo>
                        <a:lnTo>
                          <a:pt x="8142515" y="3222172"/>
                        </a:lnTo>
                        <a:lnTo>
                          <a:pt x="8157029" y="3265715"/>
                        </a:lnTo>
                        <a:cubicBezTo>
                          <a:pt x="8163721" y="3312559"/>
                          <a:pt x="8171591" y="3410928"/>
                          <a:pt x="8200572" y="3454400"/>
                        </a:cubicBezTo>
                        <a:lnTo>
                          <a:pt x="8258629" y="3541486"/>
                        </a:lnTo>
                        <a:lnTo>
                          <a:pt x="8287658" y="3585029"/>
                        </a:lnTo>
                        <a:cubicBezTo>
                          <a:pt x="8297334" y="3599543"/>
                          <a:pt x="8302172" y="3618896"/>
                          <a:pt x="8316686" y="3628572"/>
                        </a:cubicBezTo>
                        <a:lnTo>
                          <a:pt x="8360229" y="3657600"/>
                        </a:lnTo>
                        <a:cubicBezTo>
                          <a:pt x="8443416" y="3782379"/>
                          <a:pt x="8343686" y="3624510"/>
                          <a:pt x="8403772" y="3744686"/>
                        </a:cubicBezTo>
                        <a:cubicBezTo>
                          <a:pt x="8411573" y="3760288"/>
                          <a:pt x="8424447" y="3772915"/>
                          <a:pt x="8432800" y="3788229"/>
                        </a:cubicBezTo>
                        <a:cubicBezTo>
                          <a:pt x="8453522" y="3826218"/>
                          <a:pt x="8474787" y="3864165"/>
                          <a:pt x="8490858" y="3904343"/>
                        </a:cubicBezTo>
                        <a:cubicBezTo>
                          <a:pt x="8500534" y="3928534"/>
                          <a:pt x="8507233" y="3954140"/>
                          <a:pt x="8519886" y="3976915"/>
                        </a:cubicBezTo>
                        <a:cubicBezTo>
                          <a:pt x="8531634" y="3998061"/>
                          <a:pt x="8548915" y="4015620"/>
                          <a:pt x="8563429" y="4034972"/>
                        </a:cubicBezTo>
                        <a:cubicBezTo>
                          <a:pt x="8568267" y="4049486"/>
                          <a:pt x="8571101" y="4064831"/>
                          <a:pt x="8577943" y="4078515"/>
                        </a:cubicBezTo>
                        <a:cubicBezTo>
                          <a:pt x="8585744" y="4094117"/>
                          <a:pt x="8601960" y="4105349"/>
                          <a:pt x="8606972" y="4122057"/>
                        </a:cubicBezTo>
                        <a:cubicBezTo>
                          <a:pt x="8616802" y="4154825"/>
                          <a:pt x="8615366" y="4189998"/>
                          <a:pt x="8621486" y="4223657"/>
                        </a:cubicBezTo>
                        <a:cubicBezTo>
                          <a:pt x="8626557" y="4251550"/>
                          <a:pt x="8655559" y="4354595"/>
                          <a:pt x="8665029" y="4368800"/>
                        </a:cubicBezTo>
                        <a:lnTo>
                          <a:pt x="8723086" y="4455886"/>
                        </a:lnTo>
                        <a:cubicBezTo>
                          <a:pt x="8732762" y="4470400"/>
                          <a:pt x="8739780" y="4487094"/>
                          <a:pt x="8752115" y="4499429"/>
                        </a:cubicBezTo>
                        <a:cubicBezTo>
                          <a:pt x="8781143" y="4528458"/>
                          <a:pt x="8805042" y="4563744"/>
                          <a:pt x="8839200" y="4586515"/>
                        </a:cubicBezTo>
                        <a:cubicBezTo>
                          <a:pt x="8853714" y="4596191"/>
                          <a:pt x="8869342" y="4604376"/>
                          <a:pt x="8882743" y="4615543"/>
                        </a:cubicBezTo>
                        <a:cubicBezTo>
                          <a:pt x="8898512" y="4628684"/>
                          <a:pt x="8910517" y="4645945"/>
                          <a:pt x="8926286" y="4659086"/>
                        </a:cubicBezTo>
                        <a:cubicBezTo>
                          <a:pt x="8939687" y="4670253"/>
                          <a:pt x="8953888" y="4681030"/>
                          <a:pt x="8969829" y="4688115"/>
                        </a:cubicBezTo>
                        <a:cubicBezTo>
                          <a:pt x="8997791" y="4700542"/>
                          <a:pt x="9056915" y="4717143"/>
                          <a:pt x="9056915" y="4717143"/>
                        </a:cubicBezTo>
                        <a:cubicBezTo>
                          <a:pt x="9394349" y="4689024"/>
                          <a:pt x="9125472" y="4720850"/>
                          <a:pt x="9289143" y="4688115"/>
                        </a:cubicBezTo>
                        <a:cubicBezTo>
                          <a:pt x="9318001" y="4682343"/>
                          <a:pt x="9347679" y="4680738"/>
                          <a:pt x="9376229" y="4673600"/>
                        </a:cubicBezTo>
                        <a:cubicBezTo>
                          <a:pt x="9405914" y="4666179"/>
                          <a:pt x="9434286" y="4654248"/>
                          <a:pt x="9463315" y="4644572"/>
                        </a:cubicBezTo>
                        <a:lnTo>
                          <a:pt x="9506858" y="4630057"/>
                        </a:lnTo>
                        <a:cubicBezTo>
                          <a:pt x="9526210" y="4615543"/>
                          <a:pt x="9548844" y="4604595"/>
                          <a:pt x="9564915" y="4586515"/>
                        </a:cubicBezTo>
                        <a:cubicBezTo>
                          <a:pt x="9588093" y="4560439"/>
                          <a:pt x="9598302" y="4524099"/>
                          <a:pt x="9622972" y="4499429"/>
                        </a:cubicBezTo>
                        <a:cubicBezTo>
                          <a:pt x="9637486" y="4484915"/>
                          <a:pt x="9653374" y="4471655"/>
                          <a:pt x="9666515" y="4455886"/>
                        </a:cubicBezTo>
                        <a:cubicBezTo>
                          <a:pt x="9677682" y="4442485"/>
                          <a:pt x="9683208" y="4424678"/>
                          <a:pt x="9695543" y="4412343"/>
                        </a:cubicBezTo>
                        <a:cubicBezTo>
                          <a:pt x="9707878" y="4400008"/>
                          <a:pt x="9724572" y="4392991"/>
                          <a:pt x="9739086" y="4383315"/>
                        </a:cubicBezTo>
                        <a:cubicBezTo>
                          <a:pt x="9764633" y="4306673"/>
                          <a:pt x="9745113" y="4352504"/>
                          <a:pt x="9811658" y="4252686"/>
                        </a:cubicBezTo>
                        <a:lnTo>
                          <a:pt x="9840686" y="4209143"/>
                        </a:lnTo>
                        <a:lnTo>
                          <a:pt x="9869715" y="4165600"/>
                        </a:lnTo>
                        <a:cubicBezTo>
                          <a:pt x="9874553" y="4151086"/>
                          <a:pt x="9877387" y="4135741"/>
                          <a:pt x="9884229" y="4122057"/>
                        </a:cubicBezTo>
                        <a:cubicBezTo>
                          <a:pt x="9896845" y="4096825"/>
                          <a:pt x="9917295" y="4075679"/>
                          <a:pt x="9927772" y="4049486"/>
                        </a:cubicBezTo>
                        <a:cubicBezTo>
                          <a:pt x="9936934" y="4026581"/>
                          <a:pt x="9935795" y="4000715"/>
                          <a:pt x="9942286" y="3976915"/>
                        </a:cubicBezTo>
                        <a:cubicBezTo>
                          <a:pt x="9950337" y="3947394"/>
                          <a:pt x="9961639" y="3918858"/>
                          <a:pt x="9971315" y="3889829"/>
                        </a:cubicBezTo>
                        <a:lnTo>
                          <a:pt x="9985829" y="3846286"/>
                        </a:lnTo>
                        <a:cubicBezTo>
                          <a:pt x="9990667" y="3807581"/>
                          <a:pt x="9996035" y="3768939"/>
                          <a:pt x="10000343" y="3730172"/>
                        </a:cubicBezTo>
                        <a:cubicBezTo>
                          <a:pt x="10005713" y="3681847"/>
                          <a:pt x="10008432" y="3633225"/>
                          <a:pt x="10014858" y="3585029"/>
                        </a:cubicBezTo>
                        <a:cubicBezTo>
                          <a:pt x="10018118" y="3560576"/>
                          <a:pt x="10025316" y="3536791"/>
                          <a:pt x="10029372" y="3512457"/>
                        </a:cubicBezTo>
                        <a:cubicBezTo>
                          <a:pt x="10064047" y="3304401"/>
                          <a:pt x="10025019" y="3484147"/>
                          <a:pt x="10058400" y="3367315"/>
                        </a:cubicBezTo>
                        <a:cubicBezTo>
                          <a:pt x="10068541" y="3331822"/>
                          <a:pt x="10084700" y="3248037"/>
                          <a:pt x="10101943" y="3222172"/>
                        </a:cubicBezTo>
                        <a:cubicBezTo>
                          <a:pt x="10111619" y="3207658"/>
                          <a:pt x="10116179" y="3187874"/>
                          <a:pt x="10130972" y="3178629"/>
                        </a:cubicBezTo>
                        <a:cubicBezTo>
                          <a:pt x="10153242" y="3164710"/>
                          <a:pt x="10322230" y="3120871"/>
                          <a:pt x="10334172" y="3120572"/>
                        </a:cubicBezTo>
                        <a:lnTo>
                          <a:pt x="10914743" y="3106057"/>
                        </a:lnTo>
                        <a:cubicBezTo>
                          <a:pt x="10987315" y="3101219"/>
                          <a:pt x="11060125" y="3099157"/>
                          <a:pt x="11132458" y="3091543"/>
                        </a:cubicBezTo>
                        <a:cubicBezTo>
                          <a:pt x="11152296" y="3089455"/>
                          <a:pt x="11170889" y="3080597"/>
                          <a:pt x="11190515" y="3077029"/>
                        </a:cubicBezTo>
                        <a:cubicBezTo>
                          <a:pt x="11224174" y="3070909"/>
                          <a:pt x="11258370" y="3068139"/>
                          <a:pt x="11292115" y="3062515"/>
                        </a:cubicBezTo>
                        <a:cubicBezTo>
                          <a:pt x="11379653" y="3047925"/>
                          <a:pt x="11344467" y="3050880"/>
                          <a:pt x="11422743" y="3033486"/>
                        </a:cubicBezTo>
                        <a:cubicBezTo>
                          <a:pt x="11490104" y="3018517"/>
                          <a:pt x="11491412" y="3022160"/>
                          <a:pt x="11553372" y="3004457"/>
                        </a:cubicBezTo>
                        <a:cubicBezTo>
                          <a:pt x="11638496" y="2980136"/>
                          <a:pt x="11555645" y="3003322"/>
                          <a:pt x="11640458" y="2960915"/>
                        </a:cubicBezTo>
                        <a:cubicBezTo>
                          <a:pt x="11654142" y="2954073"/>
                          <a:pt x="11670316" y="2953242"/>
                          <a:pt x="11684000" y="2946400"/>
                        </a:cubicBezTo>
                        <a:cubicBezTo>
                          <a:pt x="11796542" y="2890128"/>
                          <a:pt x="11661642" y="2939340"/>
                          <a:pt x="11771086" y="2902857"/>
                        </a:cubicBezTo>
                        <a:cubicBezTo>
                          <a:pt x="11874834" y="2747241"/>
                          <a:pt x="11713256" y="2983432"/>
                          <a:pt x="11843658" y="2815772"/>
                        </a:cubicBezTo>
                        <a:cubicBezTo>
                          <a:pt x="11865077" y="2788233"/>
                          <a:pt x="11901715" y="2728686"/>
                          <a:pt x="11901715" y="2728686"/>
                        </a:cubicBezTo>
                        <a:cubicBezTo>
                          <a:pt x="11910889" y="2701163"/>
                          <a:pt x="11927705" y="2654423"/>
                          <a:pt x="11930743" y="2627086"/>
                        </a:cubicBezTo>
                        <a:cubicBezTo>
                          <a:pt x="11938242" y="2559595"/>
                          <a:pt x="11940420" y="2491619"/>
                          <a:pt x="11945258" y="2423886"/>
                        </a:cubicBezTo>
                        <a:cubicBezTo>
                          <a:pt x="11937801" y="2185277"/>
                          <a:pt x="11998933" y="2063403"/>
                          <a:pt x="11901715" y="1901372"/>
                        </a:cubicBezTo>
                        <a:cubicBezTo>
                          <a:pt x="11883765" y="1871456"/>
                          <a:pt x="11872687" y="1833638"/>
                          <a:pt x="11843658" y="1814286"/>
                        </a:cubicBezTo>
                        <a:cubicBezTo>
                          <a:pt x="11814629" y="1794934"/>
                          <a:pt x="11789670" y="1767262"/>
                          <a:pt x="11756572" y="1756229"/>
                        </a:cubicBezTo>
                        <a:cubicBezTo>
                          <a:pt x="11569754" y="1693956"/>
                          <a:pt x="11761028" y="1753714"/>
                          <a:pt x="11596915" y="1712686"/>
                        </a:cubicBezTo>
                        <a:cubicBezTo>
                          <a:pt x="11582072" y="1708975"/>
                          <a:pt x="11568132" y="1702198"/>
                          <a:pt x="11553372" y="1698172"/>
                        </a:cubicBezTo>
                        <a:cubicBezTo>
                          <a:pt x="11514882" y="1687675"/>
                          <a:pt x="11437258" y="1669143"/>
                          <a:pt x="11437258" y="1669143"/>
                        </a:cubicBezTo>
                        <a:cubicBezTo>
                          <a:pt x="11312471" y="1585953"/>
                          <a:pt x="11470355" y="1685692"/>
                          <a:pt x="11350172" y="1625600"/>
                        </a:cubicBezTo>
                        <a:cubicBezTo>
                          <a:pt x="11265961" y="1583494"/>
                          <a:pt x="11350344" y="1605708"/>
                          <a:pt x="11248572" y="1567543"/>
                        </a:cubicBezTo>
                        <a:cubicBezTo>
                          <a:pt x="11229894" y="1560539"/>
                          <a:pt x="11209867" y="1557867"/>
                          <a:pt x="11190515" y="1553029"/>
                        </a:cubicBezTo>
                        <a:cubicBezTo>
                          <a:pt x="11161486" y="1533677"/>
                          <a:pt x="11136527" y="1506005"/>
                          <a:pt x="11103429" y="1494972"/>
                        </a:cubicBezTo>
                        <a:cubicBezTo>
                          <a:pt x="11088915" y="1490134"/>
                          <a:pt x="11073260" y="1487887"/>
                          <a:pt x="11059886" y="1480457"/>
                        </a:cubicBezTo>
                        <a:cubicBezTo>
                          <a:pt x="10972256" y="1431774"/>
                          <a:pt x="10993177" y="1424746"/>
                          <a:pt x="10914743" y="1393372"/>
                        </a:cubicBezTo>
                        <a:cubicBezTo>
                          <a:pt x="10886333" y="1382008"/>
                          <a:pt x="10853118" y="1381316"/>
                          <a:pt x="10827658" y="1364343"/>
                        </a:cubicBezTo>
                        <a:cubicBezTo>
                          <a:pt x="10758578" y="1318291"/>
                          <a:pt x="10811261" y="1346361"/>
                          <a:pt x="10726058" y="1320800"/>
                        </a:cubicBezTo>
                        <a:cubicBezTo>
                          <a:pt x="10696750" y="1312007"/>
                          <a:pt x="10638972" y="1291772"/>
                          <a:pt x="10638972" y="1291772"/>
                        </a:cubicBezTo>
                        <a:cubicBezTo>
                          <a:pt x="10629296" y="1277258"/>
                          <a:pt x="10622278" y="1260564"/>
                          <a:pt x="10609943" y="1248229"/>
                        </a:cubicBezTo>
                        <a:cubicBezTo>
                          <a:pt x="10597608" y="1235894"/>
                          <a:pt x="10577297" y="1232822"/>
                          <a:pt x="10566400" y="1219200"/>
                        </a:cubicBezTo>
                        <a:cubicBezTo>
                          <a:pt x="10556843" y="1207253"/>
                          <a:pt x="10558728" y="1189341"/>
                          <a:pt x="10551886" y="1175657"/>
                        </a:cubicBezTo>
                        <a:cubicBezTo>
                          <a:pt x="10544085" y="1160055"/>
                          <a:pt x="10530659" y="1147717"/>
                          <a:pt x="10522858" y="1132115"/>
                        </a:cubicBezTo>
                        <a:cubicBezTo>
                          <a:pt x="10516016" y="1118431"/>
                          <a:pt x="10515185" y="1102256"/>
                          <a:pt x="10508343" y="1088572"/>
                        </a:cubicBezTo>
                        <a:cubicBezTo>
                          <a:pt x="10500542" y="1072970"/>
                          <a:pt x="10486400" y="1060969"/>
                          <a:pt x="10479315" y="1045029"/>
                        </a:cubicBezTo>
                        <a:cubicBezTo>
                          <a:pt x="10466888" y="1017067"/>
                          <a:pt x="10450286" y="957943"/>
                          <a:pt x="10450286" y="957943"/>
                        </a:cubicBezTo>
                        <a:lnTo>
                          <a:pt x="10508343" y="783772"/>
                        </a:lnTo>
                        <a:cubicBezTo>
                          <a:pt x="10513181" y="769258"/>
                          <a:pt x="10514371" y="752959"/>
                          <a:pt x="10522858" y="740229"/>
                        </a:cubicBezTo>
                        <a:cubicBezTo>
                          <a:pt x="10532534" y="725715"/>
                          <a:pt x="10544801" y="712626"/>
                          <a:pt x="10551886" y="696686"/>
                        </a:cubicBezTo>
                        <a:cubicBezTo>
                          <a:pt x="10564313" y="668724"/>
                          <a:pt x="10563942" y="635060"/>
                          <a:pt x="10580915" y="609600"/>
                        </a:cubicBezTo>
                        <a:lnTo>
                          <a:pt x="10638972" y="522515"/>
                        </a:lnTo>
                        <a:cubicBezTo>
                          <a:pt x="10664518" y="445875"/>
                          <a:pt x="10645000" y="491701"/>
                          <a:pt x="10711543" y="391886"/>
                        </a:cubicBezTo>
                        <a:cubicBezTo>
                          <a:pt x="10721219" y="377372"/>
                          <a:pt x="10728237" y="360678"/>
                          <a:pt x="10740572" y="348343"/>
                        </a:cubicBezTo>
                        <a:cubicBezTo>
                          <a:pt x="10755086" y="333829"/>
                          <a:pt x="10770974" y="320569"/>
                          <a:pt x="10784115" y="304800"/>
                        </a:cubicBezTo>
                        <a:cubicBezTo>
                          <a:pt x="10844591" y="232229"/>
                          <a:pt x="10776857" y="285447"/>
                          <a:pt x="10856686" y="232229"/>
                        </a:cubicBezTo>
                        <a:cubicBezTo>
                          <a:pt x="10866362" y="217715"/>
                          <a:pt x="10873380" y="201021"/>
                          <a:pt x="10885715" y="188686"/>
                        </a:cubicBezTo>
                        <a:cubicBezTo>
                          <a:pt x="10927311" y="147090"/>
                          <a:pt x="10925581" y="168752"/>
                          <a:pt x="10972800" y="145143"/>
                        </a:cubicBezTo>
                        <a:cubicBezTo>
                          <a:pt x="11005625" y="128731"/>
                          <a:pt x="11010446" y="122012"/>
                          <a:pt x="11030858" y="101600"/>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31505A77-6128-FA49-A5C3-7B1E2300C7FE}"/>
              </a:ext>
            </a:extLst>
          </p:cNvPr>
          <p:cNvSpPr/>
          <p:nvPr/>
        </p:nvSpPr>
        <p:spPr>
          <a:xfrm rot="10565038">
            <a:off x="551543" y="667657"/>
            <a:ext cx="11306628" cy="5428343"/>
          </a:xfrm>
          <a:custGeom>
            <a:avLst/>
            <a:gdLst>
              <a:gd name="connsiteX0" fmla="*/ 0 w 11306628"/>
              <a:gd name="connsiteY0" fmla="*/ 0 h 5428343"/>
              <a:gd name="connsiteX1" fmla="*/ 130628 w 11306628"/>
              <a:gd name="connsiteY1" fmla="*/ 145143 h 5428343"/>
              <a:gd name="connsiteX2" fmla="*/ 188686 w 11306628"/>
              <a:gd name="connsiteY2" fmla="*/ 232229 h 5428343"/>
              <a:gd name="connsiteX3" fmla="*/ 246743 w 11306628"/>
              <a:gd name="connsiteY3" fmla="*/ 435429 h 5428343"/>
              <a:gd name="connsiteX4" fmla="*/ 261257 w 11306628"/>
              <a:gd name="connsiteY4" fmla="*/ 522514 h 5428343"/>
              <a:gd name="connsiteX5" fmla="*/ 275771 w 11306628"/>
              <a:gd name="connsiteY5" fmla="*/ 740229 h 5428343"/>
              <a:gd name="connsiteX6" fmla="*/ 246743 w 11306628"/>
              <a:gd name="connsiteY6" fmla="*/ 1001486 h 5428343"/>
              <a:gd name="connsiteX7" fmla="*/ 246743 w 11306628"/>
              <a:gd name="connsiteY7" fmla="*/ 1625600 h 5428343"/>
              <a:gd name="connsiteX8" fmla="*/ 275771 w 11306628"/>
              <a:gd name="connsiteY8" fmla="*/ 1785257 h 5428343"/>
              <a:gd name="connsiteX9" fmla="*/ 290286 w 11306628"/>
              <a:gd name="connsiteY9" fmla="*/ 1828800 h 5428343"/>
              <a:gd name="connsiteX10" fmla="*/ 348343 w 11306628"/>
              <a:gd name="connsiteY10" fmla="*/ 1915886 h 5428343"/>
              <a:gd name="connsiteX11" fmla="*/ 391886 w 11306628"/>
              <a:gd name="connsiteY11" fmla="*/ 1944914 h 5428343"/>
              <a:gd name="connsiteX12" fmla="*/ 464457 w 11306628"/>
              <a:gd name="connsiteY12" fmla="*/ 2002972 h 5428343"/>
              <a:gd name="connsiteX13" fmla="*/ 551543 w 11306628"/>
              <a:gd name="connsiteY13" fmla="*/ 2061029 h 5428343"/>
              <a:gd name="connsiteX14" fmla="*/ 595086 w 11306628"/>
              <a:gd name="connsiteY14" fmla="*/ 2090057 h 5428343"/>
              <a:gd name="connsiteX15" fmla="*/ 682171 w 11306628"/>
              <a:gd name="connsiteY15" fmla="*/ 2119086 h 5428343"/>
              <a:gd name="connsiteX16" fmla="*/ 725714 w 11306628"/>
              <a:gd name="connsiteY16" fmla="*/ 2133600 h 5428343"/>
              <a:gd name="connsiteX17" fmla="*/ 856343 w 11306628"/>
              <a:gd name="connsiteY17" fmla="*/ 2162629 h 5428343"/>
              <a:gd name="connsiteX18" fmla="*/ 1059543 w 11306628"/>
              <a:gd name="connsiteY18" fmla="*/ 2133600 h 5428343"/>
              <a:gd name="connsiteX19" fmla="*/ 1262743 w 11306628"/>
              <a:gd name="connsiteY19" fmla="*/ 2075543 h 5428343"/>
              <a:gd name="connsiteX20" fmla="*/ 1349828 w 11306628"/>
              <a:gd name="connsiteY20" fmla="*/ 2046514 h 5428343"/>
              <a:gd name="connsiteX21" fmla="*/ 1436914 w 11306628"/>
              <a:gd name="connsiteY21" fmla="*/ 1988457 h 5428343"/>
              <a:gd name="connsiteX22" fmla="*/ 1465943 w 11306628"/>
              <a:gd name="connsiteY22" fmla="*/ 1944914 h 5428343"/>
              <a:gd name="connsiteX23" fmla="*/ 1611086 w 11306628"/>
              <a:gd name="connsiteY23" fmla="*/ 1886857 h 5428343"/>
              <a:gd name="connsiteX24" fmla="*/ 1712686 w 11306628"/>
              <a:gd name="connsiteY24" fmla="*/ 1828800 h 5428343"/>
              <a:gd name="connsiteX25" fmla="*/ 1756228 w 11306628"/>
              <a:gd name="connsiteY25" fmla="*/ 1814286 h 5428343"/>
              <a:gd name="connsiteX26" fmla="*/ 1857828 w 11306628"/>
              <a:gd name="connsiteY26" fmla="*/ 1756229 h 5428343"/>
              <a:gd name="connsiteX27" fmla="*/ 1901371 w 11306628"/>
              <a:gd name="connsiteY27" fmla="*/ 1741714 h 5428343"/>
              <a:gd name="connsiteX28" fmla="*/ 1988457 w 11306628"/>
              <a:gd name="connsiteY28" fmla="*/ 1698172 h 5428343"/>
              <a:gd name="connsiteX29" fmla="*/ 2220686 w 11306628"/>
              <a:gd name="connsiteY29" fmla="*/ 1654629 h 5428343"/>
              <a:gd name="connsiteX30" fmla="*/ 2351314 w 11306628"/>
              <a:gd name="connsiteY30" fmla="*/ 1625600 h 5428343"/>
              <a:gd name="connsiteX31" fmla="*/ 2394857 w 11306628"/>
              <a:gd name="connsiteY31" fmla="*/ 1611086 h 5428343"/>
              <a:gd name="connsiteX32" fmla="*/ 2540000 w 11306628"/>
              <a:gd name="connsiteY32" fmla="*/ 1625600 h 5428343"/>
              <a:gd name="connsiteX33" fmla="*/ 2583543 w 11306628"/>
              <a:gd name="connsiteY33" fmla="*/ 1640114 h 5428343"/>
              <a:gd name="connsiteX34" fmla="*/ 2627086 w 11306628"/>
              <a:gd name="connsiteY34" fmla="*/ 1698172 h 5428343"/>
              <a:gd name="connsiteX35" fmla="*/ 2670628 w 11306628"/>
              <a:gd name="connsiteY35" fmla="*/ 1741714 h 5428343"/>
              <a:gd name="connsiteX36" fmla="*/ 2728686 w 11306628"/>
              <a:gd name="connsiteY36" fmla="*/ 1828800 h 5428343"/>
              <a:gd name="connsiteX37" fmla="*/ 2743200 w 11306628"/>
              <a:gd name="connsiteY37" fmla="*/ 1872343 h 5428343"/>
              <a:gd name="connsiteX38" fmla="*/ 2801257 w 11306628"/>
              <a:gd name="connsiteY38" fmla="*/ 1959429 h 5428343"/>
              <a:gd name="connsiteX39" fmla="*/ 2844800 w 11306628"/>
              <a:gd name="connsiteY39" fmla="*/ 2090057 h 5428343"/>
              <a:gd name="connsiteX40" fmla="*/ 2873828 w 11306628"/>
              <a:gd name="connsiteY40" fmla="*/ 2191657 h 5428343"/>
              <a:gd name="connsiteX41" fmla="*/ 2888343 w 11306628"/>
              <a:gd name="connsiteY41" fmla="*/ 2293257 h 5428343"/>
              <a:gd name="connsiteX42" fmla="*/ 2873828 w 11306628"/>
              <a:gd name="connsiteY42" fmla="*/ 2452914 h 5428343"/>
              <a:gd name="connsiteX43" fmla="*/ 2859314 w 11306628"/>
              <a:gd name="connsiteY43" fmla="*/ 2554514 h 5428343"/>
              <a:gd name="connsiteX44" fmla="*/ 2873828 w 11306628"/>
              <a:gd name="connsiteY44" fmla="*/ 2670629 h 5428343"/>
              <a:gd name="connsiteX45" fmla="*/ 2902857 w 11306628"/>
              <a:gd name="connsiteY45" fmla="*/ 2844800 h 5428343"/>
              <a:gd name="connsiteX46" fmla="*/ 2917371 w 11306628"/>
              <a:gd name="connsiteY46" fmla="*/ 2917372 h 5428343"/>
              <a:gd name="connsiteX47" fmla="*/ 2931886 w 11306628"/>
              <a:gd name="connsiteY47" fmla="*/ 3033486 h 5428343"/>
              <a:gd name="connsiteX48" fmla="*/ 2946400 w 11306628"/>
              <a:gd name="connsiteY48" fmla="*/ 3106057 h 5428343"/>
              <a:gd name="connsiteX49" fmla="*/ 2975428 w 11306628"/>
              <a:gd name="connsiteY49" fmla="*/ 3265714 h 5428343"/>
              <a:gd name="connsiteX50" fmla="*/ 3018971 w 11306628"/>
              <a:gd name="connsiteY50" fmla="*/ 3410857 h 5428343"/>
              <a:gd name="connsiteX51" fmla="*/ 3077028 w 11306628"/>
              <a:gd name="connsiteY51" fmla="*/ 3497943 h 5428343"/>
              <a:gd name="connsiteX52" fmla="*/ 3106057 w 11306628"/>
              <a:gd name="connsiteY52" fmla="*/ 3541486 h 5428343"/>
              <a:gd name="connsiteX53" fmla="*/ 3149600 w 11306628"/>
              <a:gd name="connsiteY53" fmla="*/ 3570514 h 5428343"/>
              <a:gd name="connsiteX54" fmla="*/ 3193143 w 11306628"/>
              <a:gd name="connsiteY54" fmla="*/ 3614057 h 5428343"/>
              <a:gd name="connsiteX55" fmla="*/ 3265714 w 11306628"/>
              <a:gd name="connsiteY55" fmla="*/ 3628572 h 5428343"/>
              <a:gd name="connsiteX56" fmla="*/ 3483428 w 11306628"/>
              <a:gd name="connsiteY56" fmla="*/ 3643086 h 5428343"/>
              <a:gd name="connsiteX57" fmla="*/ 3759200 w 11306628"/>
              <a:gd name="connsiteY57" fmla="*/ 3614057 h 5428343"/>
              <a:gd name="connsiteX58" fmla="*/ 3831771 w 11306628"/>
              <a:gd name="connsiteY58" fmla="*/ 3599543 h 5428343"/>
              <a:gd name="connsiteX59" fmla="*/ 3875314 w 11306628"/>
              <a:gd name="connsiteY59" fmla="*/ 3585029 h 5428343"/>
              <a:gd name="connsiteX60" fmla="*/ 3962400 w 11306628"/>
              <a:gd name="connsiteY60" fmla="*/ 3526972 h 5428343"/>
              <a:gd name="connsiteX61" fmla="*/ 4049486 w 11306628"/>
              <a:gd name="connsiteY61" fmla="*/ 3468914 h 5428343"/>
              <a:gd name="connsiteX62" fmla="*/ 4093028 w 11306628"/>
              <a:gd name="connsiteY62" fmla="*/ 3454400 h 5428343"/>
              <a:gd name="connsiteX63" fmla="*/ 4180114 w 11306628"/>
              <a:gd name="connsiteY63" fmla="*/ 3381829 h 5428343"/>
              <a:gd name="connsiteX64" fmla="*/ 4267200 w 11306628"/>
              <a:gd name="connsiteY64" fmla="*/ 3323772 h 5428343"/>
              <a:gd name="connsiteX65" fmla="*/ 4310743 w 11306628"/>
              <a:gd name="connsiteY65" fmla="*/ 3280229 h 5428343"/>
              <a:gd name="connsiteX66" fmla="*/ 4354286 w 11306628"/>
              <a:gd name="connsiteY66" fmla="*/ 3251200 h 5428343"/>
              <a:gd name="connsiteX67" fmla="*/ 4441371 w 11306628"/>
              <a:gd name="connsiteY67" fmla="*/ 3164114 h 5428343"/>
              <a:gd name="connsiteX68" fmla="*/ 4572000 w 11306628"/>
              <a:gd name="connsiteY68" fmla="*/ 3062514 h 5428343"/>
              <a:gd name="connsiteX69" fmla="*/ 4702628 w 11306628"/>
              <a:gd name="connsiteY69" fmla="*/ 2960914 h 5428343"/>
              <a:gd name="connsiteX70" fmla="*/ 4746171 w 11306628"/>
              <a:gd name="connsiteY70" fmla="*/ 2946400 h 5428343"/>
              <a:gd name="connsiteX71" fmla="*/ 4847771 w 11306628"/>
              <a:gd name="connsiteY71" fmla="*/ 2902857 h 5428343"/>
              <a:gd name="connsiteX72" fmla="*/ 5080000 w 11306628"/>
              <a:gd name="connsiteY72" fmla="*/ 2917372 h 5428343"/>
              <a:gd name="connsiteX73" fmla="*/ 5123543 w 11306628"/>
              <a:gd name="connsiteY73" fmla="*/ 2931886 h 5428343"/>
              <a:gd name="connsiteX74" fmla="*/ 5254171 w 11306628"/>
              <a:gd name="connsiteY74" fmla="*/ 3018972 h 5428343"/>
              <a:gd name="connsiteX75" fmla="*/ 5297714 w 11306628"/>
              <a:gd name="connsiteY75" fmla="*/ 3048000 h 5428343"/>
              <a:gd name="connsiteX76" fmla="*/ 5326743 w 11306628"/>
              <a:gd name="connsiteY76" fmla="*/ 3091543 h 5428343"/>
              <a:gd name="connsiteX77" fmla="*/ 5399314 w 11306628"/>
              <a:gd name="connsiteY77" fmla="*/ 3164114 h 5428343"/>
              <a:gd name="connsiteX78" fmla="*/ 5428343 w 11306628"/>
              <a:gd name="connsiteY78" fmla="*/ 3251200 h 5428343"/>
              <a:gd name="connsiteX79" fmla="*/ 5442857 w 11306628"/>
              <a:gd name="connsiteY79" fmla="*/ 3294743 h 5428343"/>
              <a:gd name="connsiteX80" fmla="*/ 5471886 w 11306628"/>
              <a:gd name="connsiteY80" fmla="*/ 3338286 h 5428343"/>
              <a:gd name="connsiteX81" fmla="*/ 5486400 w 11306628"/>
              <a:gd name="connsiteY81" fmla="*/ 3396343 h 5428343"/>
              <a:gd name="connsiteX82" fmla="*/ 5529943 w 11306628"/>
              <a:gd name="connsiteY82" fmla="*/ 3425372 h 5428343"/>
              <a:gd name="connsiteX83" fmla="*/ 5544457 w 11306628"/>
              <a:gd name="connsiteY83" fmla="*/ 3802743 h 5428343"/>
              <a:gd name="connsiteX84" fmla="*/ 5573486 w 11306628"/>
              <a:gd name="connsiteY84" fmla="*/ 3976914 h 5428343"/>
              <a:gd name="connsiteX85" fmla="*/ 5602514 w 11306628"/>
              <a:gd name="connsiteY85" fmla="*/ 4093029 h 5428343"/>
              <a:gd name="connsiteX86" fmla="*/ 5617028 w 11306628"/>
              <a:gd name="connsiteY86" fmla="*/ 4136572 h 5428343"/>
              <a:gd name="connsiteX87" fmla="*/ 5646057 w 11306628"/>
              <a:gd name="connsiteY87" fmla="*/ 4180114 h 5428343"/>
              <a:gd name="connsiteX88" fmla="*/ 5704114 w 11306628"/>
              <a:gd name="connsiteY88" fmla="*/ 4310743 h 5428343"/>
              <a:gd name="connsiteX89" fmla="*/ 5747657 w 11306628"/>
              <a:gd name="connsiteY89" fmla="*/ 4412343 h 5428343"/>
              <a:gd name="connsiteX90" fmla="*/ 5791200 w 11306628"/>
              <a:gd name="connsiteY90" fmla="*/ 4499429 h 5428343"/>
              <a:gd name="connsiteX91" fmla="*/ 5820228 w 11306628"/>
              <a:gd name="connsiteY91" fmla="*/ 4586514 h 5428343"/>
              <a:gd name="connsiteX92" fmla="*/ 5878286 w 11306628"/>
              <a:gd name="connsiteY92" fmla="*/ 4673600 h 5428343"/>
              <a:gd name="connsiteX93" fmla="*/ 5921828 w 11306628"/>
              <a:gd name="connsiteY93" fmla="*/ 4717143 h 5428343"/>
              <a:gd name="connsiteX94" fmla="*/ 5979886 w 11306628"/>
              <a:gd name="connsiteY94" fmla="*/ 4804229 h 5428343"/>
              <a:gd name="connsiteX95" fmla="*/ 6023428 w 11306628"/>
              <a:gd name="connsiteY95" fmla="*/ 4833257 h 5428343"/>
              <a:gd name="connsiteX96" fmla="*/ 6066971 w 11306628"/>
              <a:gd name="connsiteY96" fmla="*/ 4876800 h 5428343"/>
              <a:gd name="connsiteX97" fmla="*/ 6110514 w 11306628"/>
              <a:gd name="connsiteY97" fmla="*/ 4891314 h 5428343"/>
              <a:gd name="connsiteX98" fmla="*/ 6255657 w 11306628"/>
              <a:gd name="connsiteY98" fmla="*/ 4963886 h 5428343"/>
              <a:gd name="connsiteX99" fmla="*/ 6604000 w 11306628"/>
              <a:gd name="connsiteY99" fmla="*/ 4949372 h 5428343"/>
              <a:gd name="connsiteX100" fmla="*/ 6734628 w 11306628"/>
              <a:gd name="connsiteY100" fmla="*/ 4876800 h 5428343"/>
              <a:gd name="connsiteX101" fmla="*/ 6792686 w 11306628"/>
              <a:gd name="connsiteY101" fmla="*/ 4847772 h 5428343"/>
              <a:gd name="connsiteX102" fmla="*/ 6879771 w 11306628"/>
              <a:gd name="connsiteY102" fmla="*/ 4760686 h 5428343"/>
              <a:gd name="connsiteX103" fmla="*/ 6981371 w 11306628"/>
              <a:gd name="connsiteY103" fmla="*/ 4702629 h 5428343"/>
              <a:gd name="connsiteX104" fmla="*/ 7039428 w 11306628"/>
              <a:gd name="connsiteY104" fmla="*/ 4673600 h 5428343"/>
              <a:gd name="connsiteX105" fmla="*/ 7126514 w 11306628"/>
              <a:gd name="connsiteY105" fmla="*/ 4615543 h 5428343"/>
              <a:gd name="connsiteX106" fmla="*/ 7155543 w 11306628"/>
              <a:gd name="connsiteY106" fmla="*/ 4572000 h 5428343"/>
              <a:gd name="connsiteX107" fmla="*/ 7199086 w 11306628"/>
              <a:gd name="connsiteY107" fmla="*/ 4542972 h 5428343"/>
              <a:gd name="connsiteX108" fmla="*/ 7242628 w 11306628"/>
              <a:gd name="connsiteY108" fmla="*/ 4499429 h 5428343"/>
              <a:gd name="connsiteX109" fmla="*/ 7286171 w 11306628"/>
              <a:gd name="connsiteY109" fmla="*/ 4470400 h 5428343"/>
              <a:gd name="connsiteX110" fmla="*/ 7387771 w 11306628"/>
              <a:gd name="connsiteY110" fmla="*/ 4383314 h 5428343"/>
              <a:gd name="connsiteX111" fmla="*/ 7460343 w 11306628"/>
              <a:gd name="connsiteY111" fmla="*/ 4296229 h 5428343"/>
              <a:gd name="connsiteX112" fmla="*/ 7503886 w 11306628"/>
              <a:gd name="connsiteY112" fmla="*/ 4281714 h 5428343"/>
              <a:gd name="connsiteX113" fmla="*/ 7576457 w 11306628"/>
              <a:gd name="connsiteY113" fmla="*/ 4194629 h 5428343"/>
              <a:gd name="connsiteX114" fmla="*/ 7678057 w 11306628"/>
              <a:gd name="connsiteY114" fmla="*/ 4122057 h 5428343"/>
              <a:gd name="connsiteX115" fmla="*/ 7750628 w 11306628"/>
              <a:gd name="connsiteY115" fmla="*/ 4064000 h 5428343"/>
              <a:gd name="connsiteX116" fmla="*/ 7852228 w 11306628"/>
              <a:gd name="connsiteY116" fmla="*/ 4005943 h 5428343"/>
              <a:gd name="connsiteX117" fmla="*/ 7924800 w 11306628"/>
              <a:gd name="connsiteY117" fmla="*/ 4020457 h 5428343"/>
              <a:gd name="connsiteX118" fmla="*/ 8011886 w 11306628"/>
              <a:gd name="connsiteY118" fmla="*/ 4049486 h 5428343"/>
              <a:gd name="connsiteX119" fmla="*/ 8055428 w 11306628"/>
              <a:gd name="connsiteY119" fmla="*/ 4064000 h 5428343"/>
              <a:gd name="connsiteX120" fmla="*/ 8098971 w 11306628"/>
              <a:gd name="connsiteY120" fmla="*/ 4093029 h 5428343"/>
              <a:gd name="connsiteX121" fmla="*/ 8215086 w 11306628"/>
              <a:gd name="connsiteY121" fmla="*/ 4122057 h 5428343"/>
              <a:gd name="connsiteX122" fmla="*/ 8273143 w 11306628"/>
              <a:gd name="connsiteY122" fmla="*/ 4180114 h 5428343"/>
              <a:gd name="connsiteX123" fmla="*/ 8331200 w 11306628"/>
              <a:gd name="connsiteY123" fmla="*/ 4209143 h 5428343"/>
              <a:gd name="connsiteX124" fmla="*/ 8432800 w 11306628"/>
              <a:gd name="connsiteY124" fmla="*/ 4267200 h 5428343"/>
              <a:gd name="connsiteX125" fmla="*/ 8476343 w 11306628"/>
              <a:gd name="connsiteY125" fmla="*/ 4310743 h 5428343"/>
              <a:gd name="connsiteX126" fmla="*/ 8563428 w 11306628"/>
              <a:gd name="connsiteY126" fmla="*/ 4383314 h 5428343"/>
              <a:gd name="connsiteX127" fmla="*/ 8621486 w 11306628"/>
              <a:gd name="connsiteY127" fmla="*/ 4470400 h 5428343"/>
              <a:gd name="connsiteX128" fmla="*/ 8665028 w 11306628"/>
              <a:gd name="connsiteY128" fmla="*/ 4513943 h 5428343"/>
              <a:gd name="connsiteX129" fmla="*/ 8723086 w 11306628"/>
              <a:gd name="connsiteY129" fmla="*/ 4601029 h 5428343"/>
              <a:gd name="connsiteX130" fmla="*/ 8752114 w 11306628"/>
              <a:gd name="connsiteY130" fmla="*/ 4644572 h 5428343"/>
              <a:gd name="connsiteX131" fmla="*/ 8795657 w 11306628"/>
              <a:gd name="connsiteY131" fmla="*/ 4659086 h 5428343"/>
              <a:gd name="connsiteX132" fmla="*/ 8882743 w 11306628"/>
              <a:gd name="connsiteY132" fmla="*/ 4833257 h 5428343"/>
              <a:gd name="connsiteX133" fmla="*/ 8940800 w 11306628"/>
              <a:gd name="connsiteY133" fmla="*/ 4920343 h 5428343"/>
              <a:gd name="connsiteX134" fmla="*/ 9027886 w 11306628"/>
              <a:gd name="connsiteY134" fmla="*/ 5007429 h 5428343"/>
              <a:gd name="connsiteX135" fmla="*/ 9100457 w 11306628"/>
              <a:gd name="connsiteY135" fmla="*/ 5094514 h 5428343"/>
              <a:gd name="connsiteX136" fmla="*/ 9187543 w 11306628"/>
              <a:gd name="connsiteY136" fmla="*/ 5152572 h 5428343"/>
              <a:gd name="connsiteX137" fmla="*/ 9260114 w 11306628"/>
              <a:gd name="connsiteY137" fmla="*/ 5225143 h 5428343"/>
              <a:gd name="connsiteX138" fmla="*/ 9361714 w 11306628"/>
              <a:gd name="connsiteY138" fmla="*/ 5297714 h 5428343"/>
              <a:gd name="connsiteX139" fmla="*/ 9405257 w 11306628"/>
              <a:gd name="connsiteY139" fmla="*/ 5341257 h 5428343"/>
              <a:gd name="connsiteX140" fmla="*/ 9463314 w 11306628"/>
              <a:gd name="connsiteY140" fmla="*/ 5355772 h 5428343"/>
              <a:gd name="connsiteX141" fmla="*/ 9506857 w 11306628"/>
              <a:gd name="connsiteY141" fmla="*/ 5370286 h 5428343"/>
              <a:gd name="connsiteX142" fmla="*/ 9550400 w 11306628"/>
              <a:gd name="connsiteY142" fmla="*/ 5399314 h 5428343"/>
              <a:gd name="connsiteX143" fmla="*/ 9608457 w 11306628"/>
              <a:gd name="connsiteY143" fmla="*/ 5413829 h 5428343"/>
              <a:gd name="connsiteX144" fmla="*/ 9652000 w 11306628"/>
              <a:gd name="connsiteY144" fmla="*/ 5428343 h 5428343"/>
              <a:gd name="connsiteX145" fmla="*/ 9768114 w 11306628"/>
              <a:gd name="connsiteY145" fmla="*/ 5413829 h 5428343"/>
              <a:gd name="connsiteX146" fmla="*/ 9811657 w 11306628"/>
              <a:gd name="connsiteY146" fmla="*/ 5399314 h 5428343"/>
              <a:gd name="connsiteX147" fmla="*/ 9840686 w 11306628"/>
              <a:gd name="connsiteY147" fmla="*/ 5355772 h 5428343"/>
              <a:gd name="connsiteX148" fmla="*/ 9884228 w 11306628"/>
              <a:gd name="connsiteY148" fmla="*/ 5341257 h 5428343"/>
              <a:gd name="connsiteX149" fmla="*/ 9927771 w 11306628"/>
              <a:gd name="connsiteY149" fmla="*/ 5312229 h 5428343"/>
              <a:gd name="connsiteX150" fmla="*/ 9956800 w 11306628"/>
              <a:gd name="connsiteY150" fmla="*/ 5268686 h 5428343"/>
              <a:gd name="connsiteX151" fmla="*/ 10000343 w 11306628"/>
              <a:gd name="connsiteY151" fmla="*/ 5225143 h 5428343"/>
              <a:gd name="connsiteX152" fmla="*/ 10029371 w 11306628"/>
              <a:gd name="connsiteY152" fmla="*/ 5050972 h 5428343"/>
              <a:gd name="connsiteX153" fmla="*/ 10014857 w 11306628"/>
              <a:gd name="connsiteY153" fmla="*/ 4223657 h 5428343"/>
              <a:gd name="connsiteX154" fmla="*/ 10000343 w 11306628"/>
              <a:gd name="connsiteY154" fmla="*/ 4151086 h 5428343"/>
              <a:gd name="connsiteX155" fmla="*/ 9971314 w 11306628"/>
              <a:gd name="connsiteY155" fmla="*/ 3904343 h 5428343"/>
              <a:gd name="connsiteX156" fmla="*/ 9956800 w 11306628"/>
              <a:gd name="connsiteY156" fmla="*/ 3846286 h 5428343"/>
              <a:gd name="connsiteX157" fmla="*/ 9985828 w 11306628"/>
              <a:gd name="connsiteY157" fmla="*/ 3468914 h 5428343"/>
              <a:gd name="connsiteX158" fmla="*/ 10014857 w 11306628"/>
              <a:gd name="connsiteY158" fmla="*/ 3410857 h 5428343"/>
              <a:gd name="connsiteX159" fmla="*/ 10029371 w 11306628"/>
              <a:gd name="connsiteY159" fmla="*/ 3367314 h 5428343"/>
              <a:gd name="connsiteX160" fmla="*/ 10145486 w 11306628"/>
              <a:gd name="connsiteY160" fmla="*/ 3265714 h 5428343"/>
              <a:gd name="connsiteX161" fmla="*/ 10276114 w 11306628"/>
              <a:gd name="connsiteY161" fmla="*/ 3222172 h 5428343"/>
              <a:gd name="connsiteX162" fmla="*/ 10363200 w 11306628"/>
              <a:gd name="connsiteY162" fmla="*/ 3193143 h 5428343"/>
              <a:gd name="connsiteX163" fmla="*/ 10450286 w 11306628"/>
              <a:gd name="connsiteY163" fmla="*/ 3178629 h 5428343"/>
              <a:gd name="connsiteX164" fmla="*/ 10595428 w 11306628"/>
              <a:gd name="connsiteY164" fmla="*/ 3135086 h 5428343"/>
              <a:gd name="connsiteX165" fmla="*/ 10726057 w 11306628"/>
              <a:gd name="connsiteY165" fmla="*/ 3091543 h 5428343"/>
              <a:gd name="connsiteX166" fmla="*/ 10769600 w 11306628"/>
              <a:gd name="connsiteY166" fmla="*/ 3077029 h 5428343"/>
              <a:gd name="connsiteX167" fmla="*/ 10813143 w 11306628"/>
              <a:gd name="connsiteY167" fmla="*/ 3048000 h 5428343"/>
              <a:gd name="connsiteX168" fmla="*/ 10900228 w 11306628"/>
              <a:gd name="connsiteY168" fmla="*/ 3018972 h 5428343"/>
              <a:gd name="connsiteX169" fmla="*/ 10943771 w 11306628"/>
              <a:gd name="connsiteY169" fmla="*/ 2989943 h 5428343"/>
              <a:gd name="connsiteX170" fmla="*/ 10987314 w 11306628"/>
              <a:gd name="connsiteY170" fmla="*/ 2975429 h 5428343"/>
              <a:gd name="connsiteX171" fmla="*/ 11117943 w 11306628"/>
              <a:gd name="connsiteY171" fmla="*/ 2873829 h 5428343"/>
              <a:gd name="connsiteX172" fmla="*/ 11176000 w 11306628"/>
              <a:gd name="connsiteY172" fmla="*/ 2786743 h 5428343"/>
              <a:gd name="connsiteX173" fmla="*/ 11205028 w 11306628"/>
              <a:gd name="connsiteY173" fmla="*/ 2699657 h 5428343"/>
              <a:gd name="connsiteX174" fmla="*/ 11219543 w 11306628"/>
              <a:gd name="connsiteY174" fmla="*/ 2656114 h 5428343"/>
              <a:gd name="connsiteX175" fmla="*/ 11234057 w 11306628"/>
              <a:gd name="connsiteY175" fmla="*/ 2598057 h 5428343"/>
              <a:gd name="connsiteX176" fmla="*/ 11248571 w 11306628"/>
              <a:gd name="connsiteY176" fmla="*/ 2525486 h 5428343"/>
              <a:gd name="connsiteX177" fmla="*/ 11263086 w 11306628"/>
              <a:gd name="connsiteY177" fmla="*/ 2481943 h 5428343"/>
              <a:gd name="connsiteX178" fmla="*/ 11277600 w 11306628"/>
              <a:gd name="connsiteY178" fmla="*/ 2409372 h 5428343"/>
              <a:gd name="connsiteX179" fmla="*/ 11292114 w 11306628"/>
              <a:gd name="connsiteY179" fmla="*/ 2365829 h 5428343"/>
              <a:gd name="connsiteX180" fmla="*/ 11306628 w 11306628"/>
              <a:gd name="connsiteY180" fmla="*/ 2307772 h 5428343"/>
              <a:gd name="connsiteX181" fmla="*/ 11292114 w 11306628"/>
              <a:gd name="connsiteY181" fmla="*/ 1944914 h 5428343"/>
              <a:gd name="connsiteX182" fmla="*/ 11263086 w 11306628"/>
              <a:gd name="connsiteY182" fmla="*/ 1799772 h 5428343"/>
              <a:gd name="connsiteX183" fmla="*/ 11234057 w 11306628"/>
              <a:gd name="connsiteY183" fmla="*/ 1756229 h 5428343"/>
              <a:gd name="connsiteX184" fmla="*/ 11146971 w 11306628"/>
              <a:gd name="connsiteY184" fmla="*/ 1683657 h 5428343"/>
              <a:gd name="connsiteX185" fmla="*/ 11045371 w 11306628"/>
              <a:gd name="connsiteY185" fmla="*/ 1640114 h 5428343"/>
              <a:gd name="connsiteX186" fmla="*/ 11001828 w 11306628"/>
              <a:gd name="connsiteY186" fmla="*/ 1611086 h 5428343"/>
              <a:gd name="connsiteX187" fmla="*/ 10856686 w 11306628"/>
              <a:gd name="connsiteY187" fmla="*/ 1553029 h 5428343"/>
              <a:gd name="connsiteX188" fmla="*/ 10769600 w 11306628"/>
              <a:gd name="connsiteY188" fmla="*/ 1524000 h 5428343"/>
              <a:gd name="connsiteX189" fmla="*/ 10522857 w 11306628"/>
              <a:gd name="connsiteY189" fmla="*/ 1494972 h 5428343"/>
              <a:gd name="connsiteX190" fmla="*/ 10406743 w 11306628"/>
              <a:gd name="connsiteY190" fmla="*/ 1465943 h 5428343"/>
              <a:gd name="connsiteX191" fmla="*/ 10160000 w 11306628"/>
              <a:gd name="connsiteY191" fmla="*/ 1436914 h 5428343"/>
              <a:gd name="connsiteX192" fmla="*/ 10072914 w 11306628"/>
              <a:gd name="connsiteY192" fmla="*/ 1407886 h 5428343"/>
              <a:gd name="connsiteX193" fmla="*/ 9971314 w 11306628"/>
              <a:gd name="connsiteY193" fmla="*/ 1349829 h 5428343"/>
              <a:gd name="connsiteX194" fmla="*/ 9927771 w 11306628"/>
              <a:gd name="connsiteY194" fmla="*/ 1320800 h 5428343"/>
              <a:gd name="connsiteX195" fmla="*/ 9840686 w 11306628"/>
              <a:gd name="connsiteY195" fmla="*/ 1291772 h 5428343"/>
              <a:gd name="connsiteX196" fmla="*/ 9753600 w 11306628"/>
              <a:gd name="connsiteY196" fmla="*/ 1233714 h 5428343"/>
              <a:gd name="connsiteX197" fmla="*/ 9710057 w 11306628"/>
              <a:gd name="connsiteY197" fmla="*/ 1204686 h 5428343"/>
              <a:gd name="connsiteX198" fmla="*/ 9637486 w 11306628"/>
              <a:gd name="connsiteY198" fmla="*/ 1074057 h 5428343"/>
              <a:gd name="connsiteX199" fmla="*/ 9637486 w 11306628"/>
              <a:gd name="connsiteY199" fmla="*/ 1016000 h 542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306628" h="5428343" extrusionOk="0">
                <a:moveTo>
                  <a:pt x="0" y="0"/>
                </a:moveTo>
                <a:cubicBezTo>
                  <a:pt x="143947" y="127148"/>
                  <a:pt x="59679" y="30579"/>
                  <a:pt x="130628" y="145143"/>
                </a:cubicBezTo>
                <a:cubicBezTo>
                  <a:pt x="148579" y="175059"/>
                  <a:pt x="188685" y="232229"/>
                  <a:pt x="188686" y="232229"/>
                </a:cubicBezTo>
                <a:cubicBezTo>
                  <a:pt x="209025" y="303853"/>
                  <a:pt x="233024" y="371213"/>
                  <a:pt x="246743" y="435429"/>
                </a:cubicBezTo>
                <a:cubicBezTo>
                  <a:pt x="245918" y="447319"/>
                  <a:pt x="250749" y="495532"/>
                  <a:pt x="261257" y="522514"/>
                </a:cubicBezTo>
                <a:cubicBezTo>
                  <a:pt x="277470" y="596435"/>
                  <a:pt x="279122" y="660600"/>
                  <a:pt x="275771" y="740229"/>
                </a:cubicBezTo>
                <a:cubicBezTo>
                  <a:pt x="275058" y="899475"/>
                  <a:pt x="272819" y="896488"/>
                  <a:pt x="246743" y="1001486"/>
                </a:cubicBezTo>
                <a:cubicBezTo>
                  <a:pt x="226366" y="1306227"/>
                  <a:pt x="216158" y="1251514"/>
                  <a:pt x="246743" y="1625600"/>
                </a:cubicBezTo>
                <a:cubicBezTo>
                  <a:pt x="251949" y="1678579"/>
                  <a:pt x="267763" y="1736138"/>
                  <a:pt x="275771" y="1785257"/>
                </a:cubicBezTo>
                <a:cubicBezTo>
                  <a:pt x="278441" y="1799720"/>
                  <a:pt x="283919" y="1816295"/>
                  <a:pt x="290286" y="1828800"/>
                </a:cubicBezTo>
                <a:cubicBezTo>
                  <a:pt x="310392" y="1864007"/>
                  <a:pt x="319602" y="1899518"/>
                  <a:pt x="348343" y="1915886"/>
                </a:cubicBezTo>
                <a:cubicBezTo>
                  <a:pt x="368442" y="1926144"/>
                  <a:pt x="376714" y="1936378"/>
                  <a:pt x="391886" y="1944914"/>
                </a:cubicBezTo>
                <a:cubicBezTo>
                  <a:pt x="449530" y="2021856"/>
                  <a:pt x="391548" y="1955519"/>
                  <a:pt x="464457" y="2002972"/>
                </a:cubicBezTo>
                <a:cubicBezTo>
                  <a:pt x="492584" y="2020304"/>
                  <a:pt x="519267" y="2039437"/>
                  <a:pt x="551543" y="2061029"/>
                </a:cubicBezTo>
                <a:cubicBezTo>
                  <a:pt x="563640" y="2070533"/>
                  <a:pt x="577233" y="2081884"/>
                  <a:pt x="595086" y="2090057"/>
                </a:cubicBezTo>
                <a:cubicBezTo>
                  <a:pt x="625229" y="2096056"/>
                  <a:pt x="659293" y="2110754"/>
                  <a:pt x="682171" y="2119086"/>
                </a:cubicBezTo>
                <a:cubicBezTo>
                  <a:pt x="695813" y="2125482"/>
                  <a:pt x="711131" y="2130082"/>
                  <a:pt x="725714" y="2133600"/>
                </a:cubicBezTo>
                <a:cubicBezTo>
                  <a:pt x="807424" y="2160747"/>
                  <a:pt x="766107" y="2143077"/>
                  <a:pt x="856343" y="2162629"/>
                </a:cubicBezTo>
                <a:cubicBezTo>
                  <a:pt x="965025" y="2132260"/>
                  <a:pt x="797114" y="2172864"/>
                  <a:pt x="1059543" y="2133600"/>
                </a:cubicBezTo>
                <a:cubicBezTo>
                  <a:pt x="1130133" y="2125295"/>
                  <a:pt x="1195590" y="2098105"/>
                  <a:pt x="1262743" y="2075543"/>
                </a:cubicBezTo>
                <a:cubicBezTo>
                  <a:pt x="1262748" y="2075540"/>
                  <a:pt x="1349821" y="2046518"/>
                  <a:pt x="1349828" y="2046514"/>
                </a:cubicBezTo>
                <a:cubicBezTo>
                  <a:pt x="1371743" y="2033177"/>
                  <a:pt x="1407700" y="2002837"/>
                  <a:pt x="1436914" y="1988457"/>
                </a:cubicBezTo>
                <a:cubicBezTo>
                  <a:pt x="1446192" y="1974741"/>
                  <a:pt x="1450541" y="1953426"/>
                  <a:pt x="1465943" y="1944914"/>
                </a:cubicBezTo>
                <a:cubicBezTo>
                  <a:pt x="1542082" y="1892224"/>
                  <a:pt x="1529845" y="1940326"/>
                  <a:pt x="1611086" y="1886857"/>
                </a:cubicBezTo>
                <a:cubicBezTo>
                  <a:pt x="1655280" y="1857996"/>
                  <a:pt x="1659698" y="1851211"/>
                  <a:pt x="1712686" y="1828800"/>
                </a:cubicBezTo>
                <a:cubicBezTo>
                  <a:pt x="1726249" y="1824328"/>
                  <a:pt x="1741076" y="1817115"/>
                  <a:pt x="1756228" y="1814286"/>
                </a:cubicBezTo>
                <a:cubicBezTo>
                  <a:pt x="1800620" y="1784635"/>
                  <a:pt x="1806694" y="1777581"/>
                  <a:pt x="1857828" y="1756229"/>
                </a:cubicBezTo>
                <a:cubicBezTo>
                  <a:pt x="1869753" y="1749383"/>
                  <a:pt x="1888174" y="1748077"/>
                  <a:pt x="1901371" y="1741714"/>
                </a:cubicBezTo>
                <a:cubicBezTo>
                  <a:pt x="1974233" y="1706009"/>
                  <a:pt x="1908760" y="1737203"/>
                  <a:pt x="1988457" y="1698172"/>
                </a:cubicBezTo>
                <a:cubicBezTo>
                  <a:pt x="2082579" y="1671400"/>
                  <a:pt x="2092279" y="1682741"/>
                  <a:pt x="2220686" y="1654629"/>
                </a:cubicBezTo>
                <a:cubicBezTo>
                  <a:pt x="2273490" y="1645493"/>
                  <a:pt x="2302311" y="1635414"/>
                  <a:pt x="2351314" y="1625600"/>
                </a:cubicBezTo>
                <a:cubicBezTo>
                  <a:pt x="2367071" y="1621430"/>
                  <a:pt x="2381803" y="1617437"/>
                  <a:pt x="2394857" y="1611086"/>
                </a:cubicBezTo>
                <a:cubicBezTo>
                  <a:pt x="2449297" y="1621726"/>
                  <a:pt x="2493839" y="1622840"/>
                  <a:pt x="2540000" y="1625600"/>
                </a:cubicBezTo>
                <a:cubicBezTo>
                  <a:pt x="2555883" y="1628679"/>
                  <a:pt x="2570864" y="1629082"/>
                  <a:pt x="2583543" y="1640114"/>
                </a:cubicBezTo>
                <a:cubicBezTo>
                  <a:pt x="2601908" y="1655818"/>
                  <a:pt x="2614965" y="1680618"/>
                  <a:pt x="2627086" y="1698172"/>
                </a:cubicBezTo>
                <a:cubicBezTo>
                  <a:pt x="2640643" y="1713543"/>
                  <a:pt x="2656521" y="1722824"/>
                  <a:pt x="2670628" y="1741714"/>
                </a:cubicBezTo>
                <a:cubicBezTo>
                  <a:pt x="2692046" y="1769253"/>
                  <a:pt x="2728686" y="1828801"/>
                  <a:pt x="2728686" y="1828800"/>
                </a:cubicBezTo>
                <a:cubicBezTo>
                  <a:pt x="2732147" y="1841738"/>
                  <a:pt x="2736834" y="1857818"/>
                  <a:pt x="2743200" y="1872343"/>
                </a:cubicBezTo>
                <a:cubicBezTo>
                  <a:pt x="2760143" y="1902842"/>
                  <a:pt x="2801257" y="1959429"/>
                  <a:pt x="2801257" y="1959429"/>
                </a:cubicBezTo>
                <a:cubicBezTo>
                  <a:pt x="2825927" y="2012110"/>
                  <a:pt x="2842426" y="2058750"/>
                  <a:pt x="2844800" y="2090057"/>
                </a:cubicBezTo>
                <a:cubicBezTo>
                  <a:pt x="2857559" y="2124097"/>
                  <a:pt x="2867407" y="2148992"/>
                  <a:pt x="2873828" y="2191657"/>
                </a:cubicBezTo>
                <a:cubicBezTo>
                  <a:pt x="2874453" y="2225745"/>
                  <a:pt x="2884212" y="2258289"/>
                  <a:pt x="2888343" y="2293257"/>
                </a:cubicBezTo>
                <a:cubicBezTo>
                  <a:pt x="2891683" y="2340040"/>
                  <a:pt x="2888460" y="2399124"/>
                  <a:pt x="2873828" y="2452914"/>
                </a:cubicBezTo>
                <a:cubicBezTo>
                  <a:pt x="2870746" y="2484220"/>
                  <a:pt x="2860027" y="2517624"/>
                  <a:pt x="2859314" y="2554514"/>
                </a:cubicBezTo>
                <a:cubicBezTo>
                  <a:pt x="2858539" y="2597370"/>
                  <a:pt x="2865772" y="2629622"/>
                  <a:pt x="2873828" y="2670629"/>
                </a:cubicBezTo>
                <a:cubicBezTo>
                  <a:pt x="2883262" y="2729402"/>
                  <a:pt x="2881757" y="2789757"/>
                  <a:pt x="2902857" y="2844800"/>
                </a:cubicBezTo>
                <a:cubicBezTo>
                  <a:pt x="2903826" y="2870348"/>
                  <a:pt x="2913536" y="2888775"/>
                  <a:pt x="2917371" y="2917372"/>
                </a:cubicBezTo>
                <a:cubicBezTo>
                  <a:pt x="2918128" y="2957843"/>
                  <a:pt x="2925781" y="2997562"/>
                  <a:pt x="2931886" y="3033486"/>
                </a:cubicBezTo>
                <a:cubicBezTo>
                  <a:pt x="2931953" y="3054640"/>
                  <a:pt x="2943912" y="3081961"/>
                  <a:pt x="2946400" y="3106057"/>
                </a:cubicBezTo>
                <a:cubicBezTo>
                  <a:pt x="2960907" y="3192580"/>
                  <a:pt x="2956360" y="3185557"/>
                  <a:pt x="2975428" y="3265714"/>
                </a:cubicBezTo>
                <a:cubicBezTo>
                  <a:pt x="2980578" y="3294260"/>
                  <a:pt x="3007119" y="3390159"/>
                  <a:pt x="3018971" y="3410857"/>
                </a:cubicBezTo>
                <a:cubicBezTo>
                  <a:pt x="3047594" y="3446450"/>
                  <a:pt x="3064370" y="3488885"/>
                  <a:pt x="3077028" y="3497943"/>
                </a:cubicBezTo>
                <a:cubicBezTo>
                  <a:pt x="3085370" y="3512778"/>
                  <a:pt x="3092657" y="3534865"/>
                  <a:pt x="3106057" y="3541486"/>
                </a:cubicBezTo>
                <a:cubicBezTo>
                  <a:pt x="3119696" y="3551010"/>
                  <a:pt x="3136079" y="3556240"/>
                  <a:pt x="3149600" y="3570514"/>
                </a:cubicBezTo>
                <a:cubicBezTo>
                  <a:pt x="3166792" y="3580930"/>
                  <a:pt x="3175987" y="3603625"/>
                  <a:pt x="3193143" y="3614057"/>
                </a:cubicBezTo>
                <a:cubicBezTo>
                  <a:pt x="3216765" y="3624017"/>
                  <a:pt x="3241911" y="3625488"/>
                  <a:pt x="3265714" y="3628572"/>
                </a:cubicBezTo>
                <a:cubicBezTo>
                  <a:pt x="3339874" y="3645910"/>
                  <a:pt x="3419337" y="3630309"/>
                  <a:pt x="3483428" y="3643086"/>
                </a:cubicBezTo>
                <a:cubicBezTo>
                  <a:pt x="3617326" y="3632378"/>
                  <a:pt x="3645079" y="3628762"/>
                  <a:pt x="3759200" y="3614057"/>
                </a:cubicBezTo>
                <a:cubicBezTo>
                  <a:pt x="3782114" y="3610157"/>
                  <a:pt x="3808942" y="3606871"/>
                  <a:pt x="3831771" y="3599543"/>
                </a:cubicBezTo>
                <a:cubicBezTo>
                  <a:pt x="3846128" y="3597017"/>
                  <a:pt x="3863350" y="3588971"/>
                  <a:pt x="3875314" y="3585029"/>
                </a:cubicBezTo>
                <a:cubicBezTo>
                  <a:pt x="3974810" y="3481530"/>
                  <a:pt x="3873608" y="3582018"/>
                  <a:pt x="3962400" y="3526972"/>
                </a:cubicBezTo>
                <a:cubicBezTo>
                  <a:pt x="3993997" y="3508304"/>
                  <a:pt x="4021322" y="3478301"/>
                  <a:pt x="4049486" y="3468914"/>
                </a:cubicBezTo>
                <a:cubicBezTo>
                  <a:pt x="4064349" y="3464139"/>
                  <a:pt x="4079502" y="3463258"/>
                  <a:pt x="4093028" y="3454400"/>
                </a:cubicBezTo>
                <a:cubicBezTo>
                  <a:pt x="4149672" y="3421177"/>
                  <a:pt x="4126681" y="3426484"/>
                  <a:pt x="4180114" y="3381829"/>
                </a:cubicBezTo>
                <a:cubicBezTo>
                  <a:pt x="4207597" y="3358012"/>
                  <a:pt x="4242942" y="3348143"/>
                  <a:pt x="4267200" y="3323772"/>
                </a:cubicBezTo>
                <a:cubicBezTo>
                  <a:pt x="4283230" y="3312304"/>
                  <a:pt x="4298470" y="3293294"/>
                  <a:pt x="4310743" y="3280229"/>
                </a:cubicBezTo>
                <a:cubicBezTo>
                  <a:pt x="4325581" y="3267589"/>
                  <a:pt x="4342459" y="3259953"/>
                  <a:pt x="4354286" y="3251200"/>
                </a:cubicBezTo>
                <a:cubicBezTo>
                  <a:pt x="4386655" y="3224689"/>
                  <a:pt x="4412001" y="3186689"/>
                  <a:pt x="4441371" y="3164114"/>
                </a:cubicBezTo>
                <a:cubicBezTo>
                  <a:pt x="4493778" y="3133366"/>
                  <a:pt x="4534654" y="3091662"/>
                  <a:pt x="4572000" y="3062514"/>
                </a:cubicBezTo>
                <a:cubicBezTo>
                  <a:pt x="4608945" y="3023571"/>
                  <a:pt x="4651604" y="2986176"/>
                  <a:pt x="4702628" y="2960914"/>
                </a:cubicBezTo>
                <a:cubicBezTo>
                  <a:pt x="4714859" y="2955529"/>
                  <a:pt x="4732022" y="2950062"/>
                  <a:pt x="4746171" y="2946400"/>
                </a:cubicBezTo>
                <a:cubicBezTo>
                  <a:pt x="4860386" y="2882749"/>
                  <a:pt x="4740862" y="2942531"/>
                  <a:pt x="4847771" y="2902857"/>
                </a:cubicBezTo>
                <a:cubicBezTo>
                  <a:pt x="4926130" y="2908264"/>
                  <a:pt x="5018151" y="2907050"/>
                  <a:pt x="5080000" y="2917372"/>
                </a:cubicBezTo>
                <a:cubicBezTo>
                  <a:pt x="5095429" y="2919067"/>
                  <a:pt x="5111678" y="2925430"/>
                  <a:pt x="5123543" y="2931886"/>
                </a:cubicBezTo>
                <a:cubicBezTo>
                  <a:pt x="5123053" y="2933393"/>
                  <a:pt x="5235584" y="3002634"/>
                  <a:pt x="5254171" y="3018972"/>
                </a:cubicBezTo>
                <a:cubicBezTo>
                  <a:pt x="5267224" y="3031624"/>
                  <a:pt x="5282614" y="3032809"/>
                  <a:pt x="5297714" y="3048000"/>
                </a:cubicBezTo>
                <a:cubicBezTo>
                  <a:pt x="5307243" y="3063600"/>
                  <a:pt x="5315360" y="3079999"/>
                  <a:pt x="5326743" y="3091543"/>
                </a:cubicBezTo>
                <a:cubicBezTo>
                  <a:pt x="5424633" y="3183385"/>
                  <a:pt x="5331138" y="3031377"/>
                  <a:pt x="5399314" y="3164114"/>
                </a:cubicBezTo>
                <a:cubicBezTo>
                  <a:pt x="5408292" y="3206431"/>
                  <a:pt x="5413404" y="3213506"/>
                  <a:pt x="5428343" y="3251200"/>
                </a:cubicBezTo>
                <a:cubicBezTo>
                  <a:pt x="5432693" y="3266578"/>
                  <a:pt x="5437241" y="3282542"/>
                  <a:pt x="5442857" y="3294743"/>
                </a:cubicBezTo>
                <a:cubicBezTo>
                  <a:pt x="5448968" y="3301031"/>
                  <a:pt x="5464544" y="3331364"/>
                  <a:pt x="5471886" y="3338286"/>
                </a:cubicBezTo>
                <a:cubicBezTo>
                  <a:pt x="5476305" y="3358660"/>
                  <a:pt x="5475575" y="3380048"/>
                  <a:pt x="5486400" y="3396343"/>
                </a:cubicBezTo>
                <a:cubicBezTo>
                  <a:pt x="5493942" y="3411137"/>
                  <a:pt x="5527510" y="3408515"/>
                  <a:pt x="5529943" y="3425372"/>
                </a:cubicBezTo>
                <a:cubicBezTo>
                  <a:pt x="5533051" y="3552578"/>
                  <a:pt x="5536450" y="3678708"/>
                  <a:pt x="5544457" y="3802743"/>
                </a:cubicBezTo>
                <a:cubicBezTo>
                  <a:pt x="5544869" y="3840795"/>
                  <a:pt x="5561707" y="3934950"/>
                  <a:pt x="5573486" y="3976914"/>
                </a:cubicBezTo>
                <a:cubicBezTo>
                  <a:pt x="5582689" y="4015006"/>
                  <a:pt x="5585630" y="4052668"/>
                  <a:pt x="5602514" y="4093029"/>
                </a:cubicBezTo>
                <a:cubicBezTo>
                  <a:pt x="5607499" y="4108183"/>
                  <a:pt x="5610392" y="4123456"/>
                  <a:pt x="5617028" y="4136572"/>
                </a:cubicBezTo>
                <a:cubicBezTo>
                  <a:pt x="5625814" y="4151689"/>
                  <a:pt x="5636334" y="4166122"/>
                  <a:pt x="5646057" y="4180114"/>
                </a:cubicBezTo>
                <a:cubicBezTo>
                  <a:pt x="5680955" y="4284248"/>
                  <a:pt x="5661689" y="4238228"/>
                  <a:pt x="5704114" y="4310743"/>
                </a:cubicBezTo>
                <a:cubicBezTo>
                  <a:pt x="5721307" y="4436258"/>
                  <a:pt x="5712986" y="4315314"/>
                  <a:pt x="5747657" y="4412343"/>
                </a:cubicBezTo>
                <a:cubicBezTo>
                  <a:pt x="5809720" y="4533920"/>
                  <a:pt x="5722407" y="4362647"/>
                  <a:pt x="5791200" y="4499429"/>
                </a:cubicBezTo>
                <a:cubicBezTo>
                  <a:pt x="5802373" y="4531953"/>
                  <a:pt x="5805548" y="4561403"/>
                  <a:pt x="5820228" y="4586514"/>
                </a:cubicBezTo>
                <a:cubicBezTo>
                  <a:pt x="5845405" y="4619181"/>
                  <a:pt x="5854567" y="4648231"/>
                  <a:pt x="5878286" y="4673600"/>
                </a:cubicBezTo>
                <a:cubicBezTo>
                  <a:pt x="5895790" y="4687956"/>
                  <a:pt x="5910543" y="4697799"/>
                  <a:pt x="5921828" y="4717143"/>
                </a:cubicBezTo>
                <a:cubicBezTo>
                  <a:pt x="5947243" y="4742460"/>
                  <a:pt x="5951236" y="4790297"/>
                  <a:pt x="5979886" y="4804229"/>
                </a:cubicBezTo>
                <a:cubicBezTo>
                  <a:pt x="5995091" y="4813818"/>
                  <a:pt x="6010451" y="4821398"/>
                  <a:pt x="6023428" y="4833257"/>
                </a:cubicBezTo>
                <a:cubicBezTo>
                  <a:pt x="6038437" y="4843682"/>
                  <a:pt x="6048208" y="4862817"/>
                  <a:pt x="6066971" y="4876800"/>
                </a:cubicBezTo>
                <a:cubicBezTo>
                  <a:pt x="6081517" y="4885305"/>
                  <a:pt x="6097693" y="4884636"/>
                  <a:pt x="6110514" y="4891314"/>
                </a:cubicBezTo>
                <a:cubicBezTo>
                  <a:pt x="6212204" y="4960932"/>
                  <a:pt x="6158658" y="4939037"/>
                  <a:pt x="6255657" y="4963886"/>
                </a:cubicBezTo>
                <a:cubicBezTo>
                  <a:pt x="6365757" y="4938287"/>
                  <a:pt x="6490134" y="4961547"/>
                  <a:pt x="6604000" y="4949372"/>
                </a:cubicBezTo>
                <a:cubicBezTo>
                  <a:pt x="6646217" y="4950656"/>
                  <a:pt x="6701604" y="4899569"/>
                  <a:pt x="6734628" y="4876800"/>
                </a:cubicBezTo>
                <a:cubicBezTo>
                  <a:pt x="6744977" y="4868964"/>
                  <a:pt x="6771086" y="4857708"/>
                  <a:pt x="6792686" y="4847772"/>
                </a:cubicBezTo>
                <a:cubicBezTo>
                  <a:pt x="6816069" y="4823401"/>
                  <a:pt x="6837537" y="4781926"/>
                  <a:pt x="6879771" y="4760686"/>
                </a:cubicBezTo>
                <a:cubicBezTo>
                  <a:pt x="7062777" y="4693671"/>
                  <a:pt x="6856803" y="4777591"/>
                  <a:pt x="6981371" y="4702629"/>
                </a:cubicBezTo>
                <a:cubicBezTo>
                  <a:pt x="7000423" y="4691607"/>
                  <a:pt x="7021182" y="4684690"/>
                  <a:pt x="7039428" y="4673600"/>
                </a:cubicBezTo>
                <a:cubicBezTo>
                  <a:pt x="7069344" y="4655650"/>
                  <a:pt x="7126515" y="4615543"/>
                  <a:pt x="7126514" y="4615543"/>
                </a:cubicBezTo>
                <a:cubicBezTo>
                  <a:pt x="7133311" y="4601128"/>
                  <a:pt x="7142391" y="4583790"/>
                  <a:pt x="7155543" y="4572000"/>
                </a:cubicBezTo>
                <a:cubicBezTo>
                  <a:pt x="7169236" y="4559125"/>
                  <a:pt x="7185675" y="4553679"/>
                  <a:pt x="7199086" y="4542972"/>
                </a:cubicBezTo>
                <a:cubicBezTo>
                  <a:pt x="7216042" y="4530228"/>
                  <a:pt x="7230179" y="4512052"/>
                  <a:pt x="7242628" y="4499429"/>
                </a:cubicBezTo>
                <a:cubicBezTo>
                  <a:pt x="7255772" y="4489429"/>
                  <a:pt x="7271875" y="4482302"/>
                  <a:pt x="7286171" y="4470400"/>
                </a:cubicBezTo>
                <a:cubicBezTo>
                  <a:pt x="7405356" y="4355142"/>
                  <a:pt x="7288982" y="4448762"/>
                  <a:pt x="7387771" y="4383314"/>
                </a:cubicBezTo>
                <a:cubicBezTo>
                  <a:pt x="7403978" y="4347066"/>
                  <a:pt x="7431027" y="4317880"/>
                  <a:pt x="7460343" y="4296229"/>
                </a:cubicBezTo>
                <a:cubicBezTo>
                  <a:pt x="7473874" y="4286750"/>
                  <a:pt x="7489676" y="4285540"/>
                  <a:pt x="7503886" y="4281714"/>
                </a:cubicBezTo>
                <a:cubicBezTo>
                  <a:pt x="7532527" y="4238789"/>
                  <a:pt x="7532803" y="4228941"/>
                  <a:pt x="7576457" y="4194629"/>
                </a:cubicBezTo>
                <a:cubicBezTo>
                  <a:pt x="7623516" y="4151312"/>
                  <a:pt x="7628220" y="4173528"/>
                  <a:pt x="7678057" y="4122057"/>
                </a:cubicBezTo>
                <a:cubicBezTo>
                  <a:pt x="7745907" y="4057003"/>
                  <a:pt x="7666257" y="4095911"/>
                  <a:pt x="7750628" y="4064000"/>
                </a:cubicBezTo>
                <a:cubicBezTo>
                  <a:pt x="7774871" y="4053369"/>
                  <a:pt x="7817703" y="4003474"/>
                  <a:pt x="7852228" y="4005943"/>
                </a:cubicBezTo>
                <a:cubicBezTo>
                  <a:pt x="7876585" y="4006162"/>
                  <a:pt x="7899562" y="4013830"/>
                  <a:pt x="7924800" y="4020457"/>
                </a:cubicBezTo>
                <a:cubicBezTo>
                  <a:pt x="7958101" y="4032612"/>
                  <a:pt x="7983921" y="4039717"/>
                  <a:pt x="8011886" y="4049486"/>
                </a:cubicBezTo>
                <a:cubicBezTo>
                  <a:pt x="8028151" y="4053459"/>
                  <a:pt x="8047915" y="4061194"/>
                  <a:pt x="8055428" y="4064000"/>
                </a:cubicBezTo>
                <a:cubicBezTo>
                  <a:pt x="8070360" y="4073677"/>
                  <a:pt x="8083982" y="4089310"/>
                  <a:pt x="8098971" y="4093029"/>
                </a:cubicBezTo>
                <a:cubicBezTo>
                  <a:pt x="8136465" y="4106663"/>
                  <a:pt x="8215086" y="4122057"/>
                  <a:pt x="8215086" y="4122057"/>
                </a:cubicBezTo>
                <a:cubicBezTo>
                  <a:pt x="8233479" y="4141110"/>
                  <a:pt x="8250287" y="4162022"/>
                  <a:pt x="8273143" y="4180114"/>
                </a:cubicBezTo>
                <a:cubicBezTo>
                  <a:pt x="8290401" y="4191918"/>
                  <a:pt x="8313643" y="4199015"/>
                  <a:pt x="8331200" y="4209143"/>
                </a:cubicBezTo>
                <a:cubicBezTo>
                  <a:pt x="8466421" y="4307330"/>
                  <a:pt x="8269126" y="4208935"/>
                  <a:pt x="8432800" y="4267200"/>
                </a:cubicBezTo>
                <a:cubicBezTo>
                  <a:pt x="8446959" y="4282995"/>
                  <a:pt x="8461238" y="4296520"/>
                  <a:pt x="8476343" y="4310743"/>
                </a:cubicBezTo>
                <a:cubicBezTo>
                  <a:pt x="8526250" y="4348913"/>
                  <a:pt x="8518841" y="4322310"/>
                  <a:pt x="8563428" y="4383314"/>
                </a:cubicBezTo>
                <a:cubicBezTo>
                  <a:pt x="8586448" y="4408023"/>
                  <a:pt x="8598338" y="4448965"/>
                  <a:pt x="8621486" y="4470400"/>
                </a:cubicBezTo>
                <a:cubicBezTo>
                  <a:pt x="8636523" y="4488052"/>
                  <a:pt x="8652671" y="4498108"/>
                  <a:pt x="8665028" y="4513943"/>
                </a:cubicBezTo>
                <a:cubicBezTo>
                  <a:pt x="8685528" y="4540828"/>
                  <a:pt x="8705739" y="4574112"/>
                  <a:pt x="8723086" y="4601029"/>
                </a:cubicBezTo>
                <a:cubicBezTo>
                  <a:pt x="8735425" y="4616532"/>
                  <a:pt x="8736463" y="4639273"/>
                  <a:pt x="8752114" y="4644572"/>
                </a:cubicBezTo>
                <a:cubicBezTo>
                  <a:pt x="8762843" y="4646320"/>
                  <a:pt x="8778060" y="4657385"/>
                  <a:pt x="8795657" y="4659086"/>
                </a:cubicBezTo>
                <a:cubicBezTo>
                  <a:pt x="8835911" y="4777712"/>
                  <a:pt x="8817452" y="4716178"/>
                  <a:pt x="8882743" y="4833257"/>
                </a:cubicBezTo>
                <a:cubicBezTo>
                  <a:pt x="8901237" y="4847281"/>
                  <a:pt x="8915667" y="4881137"/>
                  <a:pt x="8940800" y="4920343"/>
                </a:cubicBezTo>
                <a:cubicBezTo>
                  <a:pt x="9001431" y="4963035"/>
                  <a:pt x="8983427" y="4935217"/>
                  <a:pt x="9027886" y="5007429"/>
                </a:cubicBezTo>
                <a:cubicBezTo>
                  <a:pt x="9058420" y="5049582"/>
                  <a:pt x="9056193" y="5060659"/>
                  <a:pt x="9100457" y="5094514"/>
                </a:cubicBezTo>
                <a:cubicBezTo>
                  <a:pt x="9127996" y="5115934"/>
                  <a:pt x="9187543" y="5152572"/>
                  <a:pt x="9187543" y="5152572"/>
                </a:cubicBezTo>
                <a:cubicBezTo>
                  <a:pt x="9242580" y="5239884"/>
                  <a:pt x="9177009" y="5170774"/>
                  <a:pt x="9260114" y="5225143"/>
                </a:cubicBezTo>
                <a:cubicBezTo>
                  <a:pt x="9347898" y="5309991"/>
                  <a:pt x="9249175" y="5264659"/>
                  <a:pt x="9361714" y="5297714"/>
                </a:cubicBezTo>
                <a:cubicBezTo>
                  <a:pt x="9377154" y="5310522"/>
                  <a:pt x="9386744" y="5330211"/>
                  <a:pt x="9405257" y="5341257"/>
                </a:cubicBezTo>
                <a:cubicBezTo>
                  <a:pt x="9424833" y="5350060"/>
                  <a:pt x="9440285" y="5351146"/>
                  <a:pt x="9463314" y="5355772"/>
                </a:cubicBezTo>
                <a:cubicBezTo>
                  <a:pt x="9477150" y="5359678"/>
                  <a:pt x="9490397" y="5362374"/>
                  <a:pt x="9506857" y="5370286"/>
                </a:cubicBezTo>
                <a:cubicBezTo>
                  <a:pt x="9520484" y="5380616"/>
                  <a:pt x="9533341" y="5393409"/>
                  <a:pt x="9550400" y="5399314"/>
                </a:cubicBezTo>
                <a:cubicBezTo>
                  <a:pt x="9570600" y="5406322"/>
                  <a:pt x="9588145" y="5407738"/>
                  <a:pt x="9608457" y="5413829"/>
                </a:cubicBezTo>
                <a:cubicBezTo>
                  <a:pt x="9624089" y="5417344"/>
                  <a:pt x="9636002" y="5422584"/>
                  <a:pt x="9652000" y="5428343"/>
                </a:cubicBezTo>
                <a:cubicBezTo>
                  <a:pt x="9691706" y="5421971"/>
                  <a:pt x="9730087" y="5418307"/>
                  <a:pt x="9768114" y="5413829"/>
                </a:cubicBezTo>
                <a:cubicBezTo>
                  <a:pt x="9781150" y="5409338"/>
                  <a:pt x="9798121" y="5409834"/>
                  <a:pt x="9811657" y="5399314"/>
                </a:cubicBezTo>
                <a:cubicBezTo>
                  <a:pt x="9826038" y="5387205"/>
                  <a:pt x="9826521" y="5366440"/>
                  <a:pt x="9840686" y="5355772"/>
                </a:cubicBezTo>
                <a:cubicBezTo>
                  <a:pt x="9853150" y="5346081"/>
                  <a:pt x="9872596" y="5350284"/>
                  <a:pt x="9884228" y="5341257"/>
                </a:cubicBezTo>
                <a:cubicBezTo>
                  <a:pt x="9901545" y="5331169"/>
                  <a:pt x="9913173" y="5322548"/>
                  <a:pt x="9927771" y="5312229"/>
                </a:cubicBezTo>
                <a:cubicBezTo>
                  <a:pt x="9935873" y="5296787"/>
                  <a:pt x="9946763" y="5283099"/>
                  <a:pt x="9956800" y="5268686"/>
                </a:cubicBezTo>
                <a:cubicBezTo>
                  <a:pt x="9971061" y="5251946"/>
                  <a:pt x="9990596" y="5245876"/>
                  <a:pt x="10000343" y="5225143"/>
                </a:cubicBezTo>
                <a:cubicBezTo>
                  <a:pt x="10015756" y="5198338"/>
                  <a:pt x="10029317" y="5051848"/>
                  <a:pt x="10029371" y="5050972"/>
                </a:cubicBezTo>
                <a:cubicBezTo>
                  <a:pt x="10037243" y="4752317"/>
                  <a:pt x="10000627" y="4482613"/>
                  <a:pt x="10014857" y="4223657"/>
                </a:cubicBezTo>
                <a:cubicBezTo>
                  <a:pt x="10015240" y="4201172"/>
                  <a:pt x="10007297" y="4175962"/>
                  <a:pt x="10000343" y="4151086"/>
                </a:cubicBezTo>
                <a:cubicBezTo>
                  <a:pt x="9989453" y="4060254"/>
                  <a:pt x="9976217" y="3981298"/>
                  <a:pt x="9971314" y="3904343"/>
                </a:cubicBezTo>
                <a:cubicBezTo>
                  <a:pt x="9967046" y="3885963"/>
                  <a:pt x="9961305" y="3865834"/>
                  <a:pt x="9956800" y="3846286"/>
                </a:cubicBezTo>
                <a:cubicBezTo>
                  <a:pt x="9947826" y="3848785"/>
                  <a:pt x="9939985" y="3580447"/>
                  <a:pt x="9985828" y="3468914"/>
                </a:cubicBezTo>
                <a:cubicBezTo>
                  <a:pt x="9992758" y="3448171"/>
                  <a:pt x="10004799" y="3434109"/>
                  <a:pt x="10014857" y="3410857"/>
                </a:cubicBezTo>
                <a:cubicBezTo>
                  <a:pt x="10020893" y="3395265"/>
                  <a:pt x="10021726" y="3379724"/>
                  <a:pt x="10029371" y="3367314"/>
                </a:cubicBezTo>
                <a:cubicBezTo>
                  <a:pt x="10050152" y="3319013"/>
                  <a:pt x="10100025" y="3288889"/>
                  <a:pt x="10145486" y="3265714"/>
                </a:cubicBezTo>
                <a:cubicBezTo>
                  <a:pt x="10207521" y="3238730"/>
                  <a:pt x="10232161" y="3232607"/>
                  <a:pt x="10276114" y="3222172"/>
                </a:cubicBezTo>
                <a:cubicBezTo>
                  <a:pt x="10276122" y="3222172"/>
                  <a:pt x="10363192" y="3193145"/>
                  <a:pt x="10363200" y="3193143"/>
                </a:cubicBezTo>
                <a:cubicBezTo>
                  <a:pt x="10392434" y="3187054"/>
                  <a:pt x="10425643" y="3185295"/>
                  <a:pt x="10450286" y="3178629"/>
                </a:cubicBezTo>
                <a:cubicBezTo>
                  <a:pt x="10502528" y="3170944"/>
                  <a:pt x="10535770" y="3155635"/>
                  <a:pt x="10595428" y="3135086"/>
                </a:cubicBezTo>
                <a:cubicBezTo>
                  <a:pt x="10617064" y="3136392"/>
                  <a:pt x="10692752" y="3114132"/>
                  <a:pt x="10726057" y="3091543"/>
                </a:cubicBezTo>
                <a:cubicBezTo>
                  <a:pt x="10738441" y="3083720"/>
                  <a:pt x="10750671" y="3083045"/>
                  <a:pt x="10769600" y="3077029"/>
                </a:cubicBezTo>
                <a:cubicBezTo>
                  <a:pt x="10784323" y="3067012"/>
                  <a:pt x="10796097" y="3052465"/>
                  <a:pt x="10813143" y="3048000"/>
                </a:cubicBezTo>
                <a:cubicBezTo>
                  <a:pt x="10841103" y="3035573"/>
                  <a:pt x="10900228" y="3018972"/>
                  <a:pt x="10900228" y="3018972"/>
                </a:cubicBezTo>
                <a:cubicBezTo>
                  <a:pt x="10914767" y="3012326"/>
                  <a:pt x="10929573" y="2996559"/>
                  <a:pt x="10943771" y="2989943"/>
                </a:cubicBezTo>
                <a:cubicBezTo>
                  <a:pt x="10955824" y="2981704"/>
                  <a:pt x="10972975" y="2982146"/>
                  <a:pt x="10987314" y="2975429"/>
                </a:cubicBezTo>
                <a:cubicBezTo>
                  <a:pt x="11028097" y="2950594"/>
                  <a:pt x="11086462" y="2915089"/>
                  <a:pt x="11117943" y="2873829"/>
                </a:cubicBezTo>
                <a:cubicBezTo>
                  <a:pt x="11139362" y="2846290"/>
                  <a:pt x="11176000" y="2786742"/>
                  <a:pt x="11176000" y="2786743"/>
                </a:cubicBezTo>
                <a:cubicBezTo>
                  <a:pt x="11182860" y="2744113"/>
                  <a:pt x="11198865" y="2721330"/>
                  <a:pt x="11205028" y="2699657"/>
                </a:cubicBezTo>
                <a:cubicBezTo>
                  <a:pt x="11212803" y="2685129"/>
                  <a:pt x="11215530" y="2671060"/>
                  <a:pt x="11219543" y="2656114"/>
                </a:cubicBezTo>
                <a:cubicBezTo>
                  <a:pt x="11226120" y="2640347"/>
                  <a:pt x="11227068" y="2618925"/>
                  <a:pt x="11234057" y="2598057"/>
                </a:cubicBezTo>
                <a:cubicBezTo>
                  <a:pt x="11238580" y="2573419"/>
                  <a:pt x="11242645" y="2548550"/>
                  <a:pt x="11248571" y="2525486"/>
                </a:cubicBezTo>
                <a:cubicBezTo>
                  <a:pt x="11251815" y="2511488"/>
                  <a:pt x="11258635" y="2496155"/>
                  <a:pt x="11263086" y="2481943"/>
                </a:cubicBezTo>
                <a:cubicBezTo>
                  <a:pt x="11268747" y="2456079"/>
                  <a:pt x="11274701" y="2429710"/>
                  <a:pt x="11277600" y="2409372"/>
                </a:cubicBezTo>
                <a:cubicBezTo>
                  <a:pt x="11282015" y="2396938"/>
                  <a:pt x="11286721" y="2381697"/>
                  <a:pt x="11292114" y="2365829"/>
                </a:cubicBezTo>
                <a:cubicBezTo>
                  <a:pt x="11299006" y="2345823"/>
                  <a:pt x="11303775" y="2327001"/>
                  <a:pt x="11306628" y="2307772"/>
                </a:cubicBezTo>
                <a:cubicBezTo>
                  <a:pt x="11320681" y="2199111"/>
                  <a:pt x="11313211" y="2051778"/>
                  <a:pt x="11292114" y="1944914"/>
                </a:cubicBezTo>
                <a:cubicBezTo>
                  <a:pt x="11286471" y="1895404"/>
                  <a:pt x="11291271" y="1839936"/>
                  <a:pt x="11263086" y="1799772"/>
                </a:cubicBezTo>
                <a:cubicBezTo>
                  <a:pt x="11251048" y="1784595"/>
                  <a:pt x="11247863" y="1769145"/>
                  <a:pt x="11234057" y="1756229"/>
                </a:cubicBezTo>
                <a:cubicBezTo>
                  <a:pt x="11207908" y="1724937"/>
                  <a:pt x="11183868" y="1702762"/>
                  <a:pt x="11146971" y="1683657"/>
                </a:cubicBezTo>
                <a:cubicBezTo>
                  <a:pt x="10926563" y="1563053"/>
                  <a:pt x="11210086" y="1709367"/>
                  <a:pt x="11045371" y="1640114"/>
                </a:cubicBezTo>
                <a:cubicBezTo>
                  <a:pt x="11029396" y="1633233"/>
                  <a:pt x="11015795" y="1619219"/>
                  <a:pt x="11001828" y="1611086"/>
                </a:cubicBezTo>
                <a:cubicBezTo>
                  <a:pt x="10942527" y="1577376"/>
                  <a:pt x="10928609" y="1575954"/>
                  <a:pt x="10856686" y="1553029"/>
                </a:cubicBezTo>
                <a:cubicBezTo>
                  <a:pt x="10856683" y="1553028"/>
                  <a:pt x="10769606" y="1524000"/>
                  <a:pt x="10769600" y="1524000"/>
                </a:cubicBezTo>
                <a:cubicBezTo>
                  <a:pt x="10606235" y="1508326"/>
                  <a:pt x="10676470" y="1519476"/>
                  <a:pt x="10522857" y="1494972"/>
                </a:cubicBezTo>
                <a:cubicBezTo>
                  <a:pt x="10483539" y="1477746"/>
                  <a:pt x="10447027" y="1472465"/>
                  <a:pt x="10406743" y="1465943"/>
                </a:cubicBezTo>
                <a:cubicBezTo>
                  <a:pt x="10252589" y="1460885"/>
                  <a:pt x="10340790" y="1457000"/>
                  <a:pt x="10160000" y="1436914"/>
                </a:cubicBezTo>
                <a:cubicBezTo>
                  <a:pt x="10130390" y="1426579"/>
                  <a:pt x="10097279" y="1425169"/>
                  <a:pt x="10072914" y="1407886"/>
                </a:cubicBezTo>
                <a:cubicBezTo>
                  <a:pt x="9965677" y="1345640"/>
                  <a:pt x="10120156" y="1413117"/>
                  <a:pt x="9971314" y="1349829"/>
                </a:cubicBezTo>
                <a:cubicBezTo>
                  <a:pt x="9956905" y="1343584"/>
                  <a:pt x="9942577" y="1327023"/>
                  <a:pt x="9927771" y="1320800"/>
                </a:cubicBezTo>
                <a:cubicBezTo>
                  <a:pt x="9899809" y="1308374"/>
                  <a:pt x="9840686" y="1291773"/>
                  <a:pt x="9840686" y="1291772"/>
                </a:cubicBezTo>
                <a:cubicBezTo>
                  <a:pt x="9828486" y="1275012"/>
                  <a:pt x="9779363" y="1243627"/>
                  <a:pt x="9753600" y="1233714"/>
                </a:cubicBezTo>
                <a:cubicBezTo>
                  <a:pt x="9738984" y="1222198"/>
                  <a:pt x="9718543" y="1208739"/>
                  <a:pt x="9710057" y="1204686"/>
                </a:cubicBezTo>
                <a:cubicBezTo>
                  <a:pt x="9685163" y="1170250"/>
                  <a:pt x="9639703" y="1125658"/>
                  <a:pt x="9637486" y="1074057"/>
                </a:cubicBezTo>
                <a:cubicBezTo>
                  <a:pt x="9635133" y="1055274"/>
                  <a:pt x="9634751" y="1037748"/>
                  <a:pt x="9637486" y="1016000"/>
                </a:cubicBezTo>
              </a:path>
            </a:pathLst>
          </a:custGeom>
          <a:noFill/>
          <a:ln w="127000" cap="rnd">
            <a:solidFill>
              <a:srgbClr val="00B0F0"/>
            </a:solidFill>
            <a:prstDash val="sysDash"/>
            <a:tailEnd type="triangle"/>
            <a:extLst>
              <a:ext uri="{C807C97D-BFC1-408E-A445-0C87EB9F89A2}">
                <ask:lineSketchStyleProps xmlns:ask="http://schemas.microsoft.com/office/drawing/2018/sketchyshapes" sd="1219033472">
                  <a:custGeom>
                    <a:avLst/>
                    <a:gdLst>
                      <a:gd name="connsiteX0" fmla="*/ 0 w 11306628"/>
                      <a:gd name="connsiteY0" fmla="*/ 0 h 5428343"/>
                      <a:gd name="connsiteX1" fmla="*/ 130628 w 11306628"/>
                      <a:gd name="connsiteY1" fmla="*/ 145143 h 5428343"/>
                      <a:gd name="connsiteX2" fmla="*/ 188686 w 11306628"/>
                      <a:gd name="connsiteY2" fmla="*/ 232229 h 5428343"/>
                      <a:gd name="connsiteX3" fmla="*/ 246743 w 11306628"/>
                      <a:gd name="connsiteY3" fmla="*/ 435429 h 5428343"/>
                      <a:gd name="connsiteX4" fmla="*/ 261257 w 11306628"/>
                      <a:gd name="connsiteY4" fmla="*/ 522514 h 5428343"/>
                      <a:gd name="connsiteX5" fmla="*/ 275771 w 11306628"/>
                      <a:gd name="connsiteY5" fmla="*/ 740229 h 5428343"/>
                      <a:gd name="connsiteX6" fmla="*/ 246743 w 11306628"/>
                      <a:gd name="connsiteY6" fmla="*/ 1001486 h 5428343"/>
                      <a:gd name="connsiteX7" fmla="*/ 246743 w 11306628"/>
                      <a:gd name="connsiteY7" fmla="*/ 1625600 h 5428343"/>
                      <a:gd name="connsiteX8" fmla="*/ 275771 w 11306628"/>
                      <a:gd name="connsiteY8" fmla="*/ 1785257 h 5428343"/>
                      <a:gd name="connsiteX9" fmla="*/ 290286 w 11306628"/>
                      <a:gd name="connsiteY9" fmla="*/ 1828800 h 5428343"/>
                      <a:gd name="connsiteX10" fmla="*/ 348343 w 11306628"/>
                      <a:gd name="connsiteY10" fmla="*/ 1915886 h 5428343"/>
                      <a:gd name="connsiteX11" fmla="*/ 391886 w 11306628"/>
                      <a:gd name="connsiteY11" fmla="*/ 1944914 h 5428343"/>
                      <a:gd name="connsiteX12" fmla="*/ 464457 w 11306628"/>
                      <a:gd name="connsiteY12" fmla="*/ 2002972 h 5428343"/>
                      <a:gd name="connsiteX13" fmla="*/ 551543 w 11306628"/>
                      <a:gd name="connsiteY13" fmla="*/ 2061029 h 5428343"/>
                      <a:gd name="connsiteX14" fmla="*/ 595086 w 11306628"/>
                      <a:gd name="connsiteY14" fmla="*/ 2090057 h 5428343"/>
                      <a:gd name="connsiteX15" fmla="*/ 682171 w 11306628"/>
                      <a:gd name="connsiteY15" fmla="*/ 2119086 h 5428343"/>
                      <a:gd name="connsiteX16" fmla="*/ 725714 w 11306628"/>
                      <a:gd name="connsiteY16" fmla="*/ 2133600 h 5428343"/>
                      <a:gd name="connsiteX17" fmla="*/ 856343 w 11306628"/>
                      <a:gd name="connsiteY17" fmla="*/ 2162629 h 5428343"/>
                      <a:gd name="connsiteX18" fmla="*/ 1059543 w 11306628"/>
                      <a:gd name="connsiteY18" fmla="*/ 2133600 h 5428343"/>
                      <a:gd name="connsiteX19" fmla="*/ 1262743 w 11306628"/>
                      <a:gd name="connsiteY19" fmla="*/ 2075543 h 5428343"/>
                      <a:gd name="connsiteX20" fmla="*/ 1349828 w 11306628"/>
                      <a:gd name="connsiteY20" fmla="*/ 2046514 h 5428343"/>
                      <a:gd name="connsiteX21" fmla="*/ 1436914 w 11306628"/>
                      <a:gd name="connsiteY21" fmla="*/ 1988457 h 5428343"/>
                      <a:gd name="connsiteX22" fmla="*/ 1465943 w 11306628"/>
                      <a:gd name="connsiteY22" fmla="*/ 1944914 h 5428343"/>
                      <a:gd name="connsiteX23" fmla="*/ 1611086 w 11306628"/>
                      <a:gd name="connsiteY23" fmla="*/ 1886857 h 5428343"/>
                      <a:gd name="connsiteX24" fmla="*/ 1712686 w 11306628"/>
                      <a:gd name="connsiteY24" fmla="*/ 1828800 h 5428343"/>
                      <a:gd name="connsiteX25" fmla="*/ 1756228 w 11306628"/>
                      <a:gd name="connsiteY25" fmla="*/ 1814286 h 5428343"/>
                      <a:gd name="connsiteX26" fmla="*/ 1857828 w 11306628"/>
                      <a:gd name="connsiteY26" fmla="*/ 1756229 h 5428343"/>
                      <a:gd name="connsiteX27" fmla="*/ 1901371 w 11306628"/>
                      <a:gd name="connsiteY27" fmla="*/ 1741714 h 5428343"/>
                      <a:gd name="connsiteX28" fmla="*/ 1988457 w 11306628"/>
                      <a:gd name="connsiteY28" fmla="*/ 1698172 h 5428343"/>
                      <a:gd name="connsiteX29" fmla="*/ 2220686 w 11306628"/>
                      <a:gd name="connsiteY29" fmla="*/ 1654629 h 5428343"/>
                      <a:gd name="connsiteX30" fmla="*/ 2351314 w 11306628"/>
                      <a:gd name="connsiteY30" fmla="*/ 1625600 h 5428343"/>
                      <a:gd name="connsiteX31" fmla="*/ 2394857 w 11306628"/>
                      <a:gd name="connsiteY31" fmla="*/ 1611086 h 5428343"/>
                      <a:gd name="connsiteX32" fmla="*/ 2540000 w 11306628"/>
                      <a:gd name="connsiteY32" fmla="*/ 1625600 h 5428343"/>
                      <a:gd name="connsiteX33" fmla="*/ 2583543 w 11306628"/>
                      <a:gd name="connsiteY33" fmla="*/ 1640114 h 5428343"/>
                      <a:gd name="connsiteX34" fmla="*/ 2627086 w 11306628"/>
                      <a:gd name="connsiteY34" fmla="*/ 1698172 h 5428343"/>
                      <a:gd name="connsiteX35" fmla="*/ 2670628 w 11306628"/>
                      <a:gd name="connsiteY35" fmla="*/ 1741714 h 5428343"/>
                      <a:gd name="connsiteX36" fmla="*/ 2728686 w 11306628"/>
                      <a:gd name="connsiteY36" fmla="*/ 1828800 h 5428343"/>
                      <a:gd name="connsiteX37" fmla="*/ 2743200 w 11306628"/>
                      <a:gd name="connsiteY37" fmla="*/ 1872343 h 5428343"/>
                      <a:gd name="connsiteX38" fmla="*/ 2801257 w 11306628"/>
                      <a:gd name="connsiteY38" fmla="*/ 1959429 h 5428343"/>
                      <a:gd name="connsiteX39" fmla="*/ 2844800 w 11306628"/>
                      <a:gd name="connsiteY39" fmla="*/ 2090057 h 5428343"/>
                      <a:gd name="connsiteX40" fmla="*/ 2873828 w 11306628"/>
                      <a:gd name="connsiteY40" fmla="*/ 2191657 h 5428343"/>
                      <a:gd name="connsiteX41" fmla="*/ 2888343 w 11306628"/>
                      <a:gd name="connsiteY41" fmla="*/ 2293257 h 5428343"/>
                      <a:gd name="connsiteX42" fmla="*/ 2873828 w 11306628"/>
                      <a:gd name="connsiteY42" fmla="*/ 2452914 h 5428343"/>
                      <a:gd name="connsiteX43" fmla="*/ 2859314 w 11306628"/>
                      <a:gd name="connsiteY43" fmla="*/ 2554514 h 5428343"/>
                      <a:gd name="connsiteX44" fmla="*/ 2873828 w 11306628"/>
                      <a:gd name="connsiteY44" fmla="*/ 2670629 h 5428343"/>
                      <a:gd name="connsiteX45" fmla="*/ 2902857 w 11306628"/>
                      <a:gd name="connsiteY45" fmla="*/ 2844800 h 5428343"/>
                      <a:gd name="connsiteX46" fmla="*/ 2917371 w 11306628"/>
                      <a:gd name="connsiteY46" fmla="*/ 2917372 h 5428343"/>
                      <a:gd name="connsiteX47" fmla="*/ 2931886 w 11306628"/>
                      <a:gd name="connsiteY47" fmla="*/ 3033486 h 5428343"/>
                      <a:gd name="connsiteX48" fmla="*/ 2946400 w 11306628"/>
                      <a:gd name="connsiteY48" fmla="*/ 3106057 h 5428343"/>
                      <a:gd name="connsiteX49" fmla="*/ 2975428 w 11306628"/>
                      <a:gd name="connsiteY49" fmla="*/ 3265714 h 5428343"/>
                      <a:gd name="connsiteX50" fmla="*/ 3018971 w 11306628"/>
                      <a:gd name="connsiteY50" fmla="*/ 3410857 h 5428343"/>
                      <a:gd name="connsiteX51" fmla="*/ 3077028 w 11306628"/>
                      <a:gd name="connsiteY51" fmla="*/ 3497943 h 5428343"/>
                      <a:gd name="connsiteX52" fmla="*/ 3106057 w 11306628"/>
                      <a:gd name="connsiteY52" fmla="*/ 3541486 h 5428343"/>
                      <a:gd name="connsiteX53" fmla="*/ 3149600 w 11306628"/>
                      <a:gd name="connsiteY53" fmla="*/ 3570514 h 5428343"/>
                      <a:gd name="connsiteX54" fmla="*/ 3193143 w 11306628"/>
                      <a:gd name="connsiteY54" fmla="*/ 3614057 h 5428343"/>
                      <a:gd name="connsiteX55" fmla="*/ 3265714 w 11306628"/>
                      <a:gd name="connsiteY55" fmla="*/ 3628572 h 5428343"/>
                      <a:gd name="connsiteX56" fmla="*/ 3483428 w 11306628"/>
                      <a:gd name="connsiteY56" fmla="*/ 3643086 h 5428343"/>
                      <a:gd name="connsiteX57" fmla="*/ 3759200 w 11306628"/>
                      <a:gd name="connsiteY57" fmla="*/ 3614057 h 5428343"/>
                      <a:gd name="connsiteX58" fmla="*/ 3831771 w 11306628"/>
                      <a:gd name="connsiteY58" fmla="*/ 3599543 h 5428343"/>
                      <a:gd name="connsiteX59" fmla="*/ 3875314 w 11306628"/>
                      <a:gd name="connsiteY59" fmla="*/ 3585029 h 5428343"/>
                      <a:gd name="connsiteX60" fmla="*/ 3962400 w 11306628"/>
                      <a:gd name="connsiteY60" fmla="*/ 3526972 h 5428343"/>
                      <a:gd name="connsiteX61" fmla="*/ 4049486 w 11306628"/>
                      <a:gd name="connsiteY61" fmla="*/ 3468914 h 5428343"/>
                      <a:gd name="connsiteX62" fmla="*/ 4093028 w 11306628"/>
                      <a:gd name="connsiteY62" fmla="*/ 3454400 h 5428343"/>
                      <a:gd name="connsiteX63" fmla="*/ 4180114 w 11306628"/>
                      <a:gd name="connsiteY63" fmla="*/ 3381829 h 5428343"/>
                      <a:gd name="connsiteX64" fmla="*/ 4267200 w 11306628"/>
                      <a:gd name="connsiteY64" fmla="*/ 3323772 h 5428343"/>
                      <a:gd name="connsiteX65" fmla="*/ 4310743 w 11306628"/>
                      <a:gd name="connsiteY65" fmla="*/ 3280229 h 5428343"/>
                      <a:gd name="connsiteX66" fmla="*/ 4354286 w 11306628"/>
                      <a:gd name="connsiteY66" fmla="*/ 3251200 h 5428343"/>
                      <a:gd name="connsiteX67" fmla="*/ 4441371 w 11306628"/>
                      <a:gd name="connsiteY67" fmla="*/ 3164114 h 5428343"/>
                      <a:gd name="connsiteX68" fmla="*/ 4572000 w 11306628"/>
                      <a:gd name="connsiteY68" fmla="*/ 3062514 h 5428343"/>
                      <a:gd name="connsiteX69" fmla="*/ 4702628 w 11306628"/>
                      <a:gd name="connsiteY69" fmla="*/ 2960914 h 5428343"/>
                      <a:gd name="connsiteX70" fmla="*/ 4746171 w 11306628"/>
                      <a:gd name="connsiteY70" fmla="*/ 2946400 h 5428343"/>
                      <a:gd name="connsiteX71" fmla="*/ 4847771 w 11306628"/>
                      <a:gd name="connsiteY71" fmla="*/ 2902857 h 5428343"/>
                      <a:gd name="connsiteX72" fmla="*/ 5080000 w 11306628"/>
                      <a:gd name="connsiteY72" fmla="*/ 2917372 h 5428343"/>
                      <a:gd name="connsiteX73" fmla="*/ 5123543 w 11306628"/>
                      <a:gd name="connsiteY73" fmla="*/ 2931886 h 5428343"/>
                      <a:gd name="connsiteX74" fmla="*/ 5254171 w 11306628"/>
                      <a:gd name="connsiteY74" fmla="*/ 3018972 h 5428343"/>
                      <a:gd name="connsiteX75" fmla="*/ 5297714 w 11306628"/>
                      <a:gd name="connsiteY75" fmla="*/ 3048000 h 5428343"/>
                      <a:gd name="connsiteX76" fmla="*/ 5326743 w 11306628"/>
                      <a:gd name="connsiteY76" fmla="*/ 3091543 h 5428343"/>
                      <a:gd name="connsiteX77" fmla="*/ 5399314 w 11306628"/>
                      <a:gd name="connsiteY77" fmla="*/ 3164114 h 5428343"/>
                      <a:gd name="connsiteX78" fmla="*/ 5428343 w 11306628"/>
                      <a:gd name="connsiteY78" fmla="*/ 3251200 h 5428343"/>
                      <a:gd name="connsiteX79" fmla="*/ 5442857 w 11306628"/>
                      <a:gd name="connsiteY79" fmla="*/ 3294743 h 5428343"/>
                      <a:gd name="connsiteX80" fmla="*/ 5471886 w 11306628"/>
                      <a:gd name="connsiteY80" fmla="*/ 3338286 h 5428343"/>
                      <a:gd name="connsiteX81" fmla="*/ 5486400 w 11306628"/>
                      <a:gd name="connsiteY81" fmla="*/ 3396343 h 5428343"/>
                      <a:gd name="connsiteX82" fmla="*/ 5529943 w 11306628"/>
                      <a:gd name="connsiteY82" fmla="*/ 3425372 h 5428343"/>
                      <a:gd name="connsiteX83" fmla="*/ 5544457 w 11306628"/>
                      <a:gd name="connsiteY83" fmla="*/ 3802743 h 5428343"/>
                      <a:gd name="connsiteX84" fmla="*/ 5573486 w 11306628"/>
                      <a:gd name="connsiteY84" fmla="*/ 3976914 h 5428343"/>
                      <a:gd name="connsiteX85" fmla="*/ 5602514 w 11306628"/>
                      <a:gd name="connsiteY85" fmla="*/ 4093029 h 5428343"/>
                      <a:gd name="connsiteX86" fmla="*/ 5617028 w 11306628"/>
                      <a:gd name="connsiteY86" fmla="*/ 4136572 h 5428343"/>
                      <a:gd name="connsiteX87" fmla="*/ 5646057 w 11306628"/>
                      <a:gd name="connsiteY87" fmla="*/ 4180114 h 5428343"/>
                      <a:gd name="connsiteX88" fmla="*/ 5704114 w 11306628"/>
                      <a:gd name="connsiteY88" fmla="*/ 4310743 h 5428343"/>
                      <a:gd name="connsiteX89" fmla="*/ 5747657 w 11306628"/>
                      <a:gd name="connsiteY89" fmla="*/ 4412343 h 5428343"/>
                      <a:gd name="connsiteX90" fmla="*/ 5791200 w 11306628"/>
                      <a:gd name="connsiteY90" fmla="*/ 4499429 h 5428343"/>
                      <a:gd name="connsiteX91" fmla="*/ 5820228 w 11306628"/>
                      <a:gd name="connsiteY91" fmla="*/ 4586514 h 5428343"/>
                      <a:gd name="connsiteX92" fmla="*/ 5878286 w 11306628"/>
                      <a:gd name="connsiteY92" fmla="*/ 4673600 h 5428343"/>
                      <a:gd name="connsiteX93" fmla="*/ 5921828 w 11306628"/>
                      <a:gd name="connsiteY93" fmla="*/ 4717143 h 5428343"/>
                      <a:gd name="connsiteX94" fmla="*/ 5979886 w 11306628"/>
                      <a:gd name="connsiteY94" fmla="*/ 4804229 h 5428343"/>
                      <a:gd name="connsiteX95" fmla="*/ 6023428 w 11306628"/>
                      <a:gd name="connsiteY95" fmla="*/ 4833257 h 5428343"/>
                      <a:gd name="connsiteX96" fmla="*/ 6066971 w 11306628"/>
                      <a:gd name="connsiteY96" fmla="*/ 4876800 h 5428343"/>
                      <a:gd name="connsiteX97" fmla="*/ 6110514 w 11306628"/>
                      <a:gd name="connsiteY97" fmla="*/ 4891314 h 5428343"/>
                      <a:gd name="connsiteX98" fmla="*/ 6255657 w 11306628"/>
                      <a:gd name="connsiteY98" fmla="*/ 4963886 h 5428343"/>
                      <a:gd name="connsiteX99" fmla="*/ 6604000 w 11306628"/>
                      <a:gd name="connsiteY99" fmla="*/ 4949372 h 5428343"/>
                      <a:gd name="connsiteX100" fmla="*/ 6734628 w 11306628"/>
                      <a:gd name="connsiteY100" fmla="*/ 4876800 h 5428343"/>
                      <a:gd name="connsiteX101" fmla="*/ 6792686 w 11306628"/>
                      <a:gd name="connsiteY101" fmla="*/ 4847772 h 5428343"/>
                      <a:gd name="connsiteX102" fmla="*/ 6879771 w 11306628"/>
                      <a:gd name="connsiteY102" fmla="*/ 4760686 h 5428343"/>
                      <a:gd name="connsiteX103" fmla="*/ 6981371 w 11306628"/>
                      <a:gd name="connsiteY103" fmla="*/ 4702629 h 5428343"/>
                      <a:gd name="connsiteX104" fmla="*/ 7039428 w 11306628"/>
                      <a:gd name="connsiteY104" fmla="*/ 4673600 h 5428343"/>
                      <a:gd name="connsiteX105" fmla="*/ 7126514 w 11306628"/>
                      <a:gd name="connsiteY105" fmla="*/ 4615543 h 5428343"/>
                      <a:gd name="connsiteX106" fmla="*/ 7155543 w 11306628"/>
                      <a:gd name="connsiteY106" fmla="*/ 4572000 h 5428343"/>
                      <a:gd name="connsiteX107" fmla="*/ 7199086 w 11306628"/>
                      <a:gd name="connsiteY107" fmla="*/ 4542972 h 5428343"/>
                      <a:gd name="connsiteX108" fmla="*/ 7242628 w 11306628"/>
                      <a:gd name="connsiteY108" fmla="*/ 4499429 h 5428343"/>
                      <a:gd name="connsiteX109" fmla="*/ 7286171 w 11306628"/>
                      <a:gd name="connsiteY109" fmla="*/ 4470400 h 5428343"/>
                      <a:gd name="connsiteX110" fmla="*/ 7387771 w 11306628"/>
                      <a:gd name="connsiteY110" fmla="*/ 4383314 h 5428343"/>
                      <a:gd name="connsiteX111" fmla="*/ 7460343 w 11306628"/>
                      <a:gd name="connsiteY111" fmla="*/ 4296229 h 5428343"/>
                      <a:gd name="connsiteX112" fmla="*/ 7503886 w 11306628"/>
                      <a:gd name="connsiteY112" fmla="*/ 4281714 h 5428343"/>
                      <a:gd name="connsiteX113" fmla="*/ 7576457 w 11306628"/>
                      <a:gd name="connsiteY113" fmla="*/ 4194629 h 5428343"/>
                      <a:gd name="connsiteX114" fmla="*/ 7678057 w 11306628"/>
                      <a:gd name="connsiteY114" fmla="*/ 4122057 h 5428343"/>
                      <a:gd name="connsiteX115" fmla="*/ 7750628 w 11306628"/>
                      <a:gd name="connsiteY115" fmla="*/ 4064000 h 5428343"/>
                      <a:gd name="connsiteX116" fmla="*/ 7852228 w 11306628"/>
                      <a:gd name="connsiteY116" fmla="*/ 4005943 h 5428343"/>
                      <a:gd name="connsiteX117" fmla="*/ 7924800 w 11306628"/>
                      <a:gd name="connsiteY117" fmla="*/ 4020457 h 5428343"/>
                      <a:gd name="connsiteX118" fmla="*/ 8011886 w 11306628"/>
                      <a:gd name="connsiteY118" fmla="*/ 4049486 h 5428343"/>
                      <a:gd name="connsiteX119" fmla="*/ 8055428 w 11306628"/>
                      <a:gd name="connsiteY119" fmla="*/ 4064000 h 5428343"/>
                      <a:gd name="connsiteX120" fmla="*/ 8098971 w 11306628"/>
                      <a:gd name="connsiteY120" fmla="*/ 4093029 h 5428343"/>
                      <a:gd name="connsiteX121" fmla="*/ 8215086 w 11306628"/>
                      <a:gd name="connsiteY121" fmla="*/ 4122057 h 5428343"/>
                      <a:gd name="connsiteX122" fmla="*/ 8273143 w 11306628"/>
                      <a:gd name="connsiteY122" fmla="*/ 4180114 h 5428343"/>
                      <a:gd name="connsiteX123" fmla="*/ 8331200 w 11306628"/>
                      <a:gd name="connsiteY123" fmla="*/ 4209143 h 5428343"/>
                      <a:gd name="connsiteX124" fmla="*/ 8432800 w 11306628"/>
                      <a:gd name="connsiteY124" fmla="*/ 4267200 h 5428343"/>
                      <a:gd name="connsiteX125" fmla="*/ 8476343 w 11306628"/>
                      <a:gd name="connsiteY125" fmla="*/ 4310743 h 5428343"/>
                      <a:gd name="connsiteX126" fmla="*/ 8563428 w 11306628"/>
                      <a:gd name="connsiteY126" fmla="*/ 4383314 h 5428343"/>
                      <a:gd name="connsiteX127" fmla="*/ 8621486 w 11306628"/>
                      <a:gd name="connsiteY127" fmla="*/ 4470400 h 5428343"/>
                      <a:gd name="connsiteX128" fmla="*/ 8665028 w 11306628"/>
                      <a:gd name="connsiteY128" fmla="*/ 4513943 h 5428343"/>
                      <a:gd name="connsiteX129" fmla="*/ 8723086 w 11306628"/>
                      <a:gd name="connsiteY129" fmla="*/ 4601029 h 5428343"/>
                      <a:gd name="connsiteX130" fmla="*/ 8752114 w 11306628"/>
                      <a:gd name="connsiteY130" fmla="*/ 4644572 h 5428343"/>
                      <a:gd name="connsiteX131" fmla="*/ 8795657 w 11306628"/>
                      <a:gd name="connsiteY131" fmla="*/ 4659086 h 5428343"/>
                      <a:gd name="connsiteX132" fmla="*/ 8882743 w 11306628"/>
                      <a:gd name="connsiteY132" fmla="*/ 4833257 h 5428343"/>
                      <a:gd name="connsiteX133" fmla="*/ 8940800 w 11306628"/>
                      <a:gd name="connsiteY133" fmla="*/ 4920343 h 5428343"/>
                      <a:gd name="connsiteX134" fmla="*/ 9027886 w 11306628"/>
                      <a:gd name="connsiteY134" fmla="*/ 5007429 h 5428343"/>
                      <a:gd name="connsiteX135" fmla="*/ 9100457 w 11306628"/>
                      <a:gd name="connsiteY135" fmla="*/ 5094514 h 5428343"/>
                      <a:gd name="connsiteX136" fmla="*/ 9187543 w 11306628"/>
                      <a:gd name="connsiteY136" fmla="*/ 5152572 h 5428343"/>
                      <a:gd name="connsiteX137" fmla="*/ 9260114 w 11306628"/>
                      <a:gd name="connsiteY137" fmla="*/ 5225143 h 5428343"/>
                      <a:gd name="connsiteX138" fmla="*/ 9361714 w 11306628"/>
                      <a:gd name="connsiteY138" fmla="*/ 5297714 h 5428343"/>
                      <a:gd name="connsiteX139" fmla="*/ 9405257 w 11306628"/>
                      <a:gd name="connsiteY139" fmla="*/ 5341257 h 5428343"/>
                      <a:gd name="connsiteX140" fmla="*/ 9463314 w 11306628"/>
                      <a:gd name="connsiteY140" fmla="*/ 5355772 h 5428343"/>
                      <a:gd name="connsiteX141" fmla="*/ 9506857 w 11306628"/>
                      <a:gd name="connsiteY141" fmla="*/ 5370286 h 5428343"/>
                      <a:gd name="connsiteX142" fmla="*/ 9550400 w 11306628"/>
                      <a:gd name="connsiteY142" fmla="*/ 5399314 h 5428343"/>
                      <a:gd name="connsiteX143" fmla="*/ 9608457 w 11306628"/>
                      <a:gd name="connsiteY143" fmla="*/ 5413829 h 5428343"/>
                      <a:gd name="connsiteX144" fmla="*/ 9652000 w 11306628"/>
                      <a:gd name="connsiteY144" fmla="*/ 5428343 h 5428343"/>
                      <a:gd name="connsiteX145" fmla="*/ 9768114 w 11306628"/>
                      <a:gd name="connsiteY145" fmla="*/ 5413829 h 5428343"/>
                      <a:gd name="connsiteX146" fmla="*/ 9811657 w 11306628"/>
                      <a:gd name="connsiteY146" fmla="*/ 5399314 h 5428343"/>
                      <a:gd name="connsiteX147" fmla="*/ 9840686 w 11306628"/>
                      <a:gd name="connsiteY147" fmla="*/ 5355772 h 5428343"/>
                      <a:gd name="connsiteX148" fmla="*/ 9884228 w 11306628"/>
                      <a:gd name="connsiteY148" fmla="*/ 5341257 h 5428343"/>
                      <a:gd name="connsiteX149" fmla="*/ 9927771 w 11306628"/>
                      <a:gd name="connsiteY149" fmla="*/ 5312229 h 5428343"/>
                      <a:gd name="connsiteX150" fmla="*/ 9956800 w 11306628"/>
                      <a:gd name="connsiteY150" fmla="*/ 5268686 h 5428343"/>
                      <a:gd name="connsiteX151" fmla="*/ 10000343 w 11306628"/>
                      <a:gd name="connsiteY151" fmla="*/ 5225143 h 5428343"/>
                      <a:gd name="connsiteX152" fmla="*/ 10029371 w 11306628"/>
                      <a:gd name="connsiteY152" fmla="*/ 5050972 h 5428343"/>
                      <a:gd name="connsiteX153" fmla="*/ 10014857 w 11306628"/>
                      <a:gd name="connsiteY153" fmla="*/ 4223657 h 5428343"/>
                      <a:gd name="connsiteX154" fmla="*/ 10000343 w 11306628"/>
                      <a:gd name="connsiteY154" fmla="*/ 4151086 h 5428343"/>
                      <a:gd name="connsiteX155" fmla="*/ 9971314 w 11306628"/>
                      <a:gd name="connsiteY155" fmla="*/ 3904343 h 5428343"/>
                      <a:gd name="connsiteX156" fmla="*/ 9956800 w 11306628"/>
                      <a:gd name="connsiteY156" fmla="*/ 3846286 h 5428343"/>
                      <a:gd name="connsiteX157" fmla="*/ 9985828 w 11306628"/>
                      <a:gd name="connsiteY157" fmla="*/ 3468914 h 5428343"/>
                      <a:gd name="connsiteX158" fmla="*/ 10014857 w 11306628"/>
                      <a:gd name="connsiteY158" fmla="*/ 3410857 h 5428343"/>
                      <a:gd name="connsiteX159" fmla="*/ 10029371 w 11306628"/>
                      <a:gd name="connsiteY159" fmla="*/ 3367314 h 5428343"/>
                      <a:gd name="connsiteX160" fmla="*/ 10145486 w 11306628"/>
                      <a:gd name="connsiteY160" fmla="*/ 3265714 h 5428343"/>
                      <a:gd name="connsiteX161" fmla="*/ 10276114 w 11306628"/>
                      <a:gd name="connsiteY161" fmla="*/ 3222172 h 5428343"/>
                      <a:gd name="connsiteX162" fmla="*/ 10363200 w 11306628"/>
                      <a:gd name="connsiteY162" fmla="*/ 3193143 h 5428343"/>
                      <a:gd name="connsiteX163" fmla="*/ 10450286 w 11306628"/>
                      <a:gd name="connsiteY163" fmla="*/ 3178629 h 5428343"/>
                      <a:gd name="connsiteX164" fmla="*/ 10595428 w 11306628"/>
                      <a:gd name="connsiteY164" fmla="*/ 3135086 h 5428343"/>
                      <a:gd name="connsiteX165" fmla="*/ 10726057 w 11306628"/>
                      <a:gd name="connsiteY165" fmla="*/ 3091543 h 5428343"/>
                      <a:gd name="connsiteX166" fmla="*/ 10769600 w 11306628"/>
                      <a:gd name="connsiteY166" fmla="*/ 3077029 h 5428343"/>
                      <a:gd name="connsiteX167" fmla="*/ 10813143 w 11306628"/>
                      <a:gd name="connsiteY167" fmla="*/ 3048000 h 5428343"/>
                      <a:gd name="connsiteX168" fmla="*/ 10900228 w 11306628"/>
                      <a:gd name="connsiteY168" fmla="*/ 3018972 h 5428343"/>
                      <a:gd name="connsiteX169" fmla="*/ 10943771 w 11306628"/>
                      <a:gd name="connsiteY169" fmla="*/ 2989943 h 5428343"/>
                      <a:gd name="connsiteX170" fmla="*/ 10987314 w 11306628"/>
                      <a:gd name="connsiteY170" fmla="*/ 2975429 h 5428343"/>
                      <a:gd name="connsiteX171" fmla="*/ 11117943 w 11306628"/>
                      <a:gd name="connsiteY171" fmla="*/ 2873829 h 5428343"/>
                      <a:gd name="connsiteX172" fmla="*/ 11176000 w 11306628"/>
                      <a:gd name="connsiteY172" fmla="*/ 2786743 h 5428343"/>
                      <a:gd name="connsiteX173" fmla="*/ 11205028 w 11306628"/>
                      <a:gd name="connsiteY173" fmla="*/ 2699657 h 5428343"/>
                      <a:gd name="connsiteX174" fmla="*/ 11219543 w 11306628"/>
                      <a:gd name="connsiteY174" fmla="*/ 2656114 h 5428343"/>
                      <a:gd name="connsiteX175" fmla="*/ 11234057 w 11306628"/>
                      <a:gd name="connsiteY175" fmla="*/ 2598057 h 5428343"/>
                      <a:gd name="connsiteX176" fmla="*/ 11248571 w 11306628"/>
                      <a:gd name="connsiteY176" fmla="*/ 2525486 h 5428343"/>
                      <a:gd name="connsiteX177" fmla="*/ 11263086 w 11306628"/>
                      <a:gd name="connsiteY177" fmla="*/ 2481943 h 5428343"/>
                      <a:gd name="connsiteX178" fmla="*/ 11277600 w 11306628"/>
                      <a:gd name="connsiteY178" fmla="*/ 2409372 h 5428343"/>
                      <a:gd name="connsiteX179" fmla="*/ 11292114 w 11306628"/>
                      <a:gd name="connsiteY179" fmla="*/ 2365829 h 5428343"/>
                      <a:gd name="connsiteX180" fmla="*/ 11306628 w 11306628"/>
                      <a:gd name="connsiteY180" fmla="*/ 2307772 h 5428343"/>
                      <a:gd name="connsiteX181" fmla="*/ 11292114 w 11306628"/>
                      <a:gd name="connsiteY181" fmla="*/ 1944914 h 5428343"/>
                      <a:gd name="connsiteX182" fmla="*/ 11263086 w 11306628"/>
                      <a:gd name="connsiteY182" fmla="*/ 1799772 h 5428343"/>
                      <a:gd name="connsiteX183" fmla="*/ 11234057 w 11306628"/>
                      <a:gd name="connsiteY183" fmla="*/ 1756229 h 5428343"/>
                      <a:gd name="connsiteX184" fmla="*/ 11146971 w 11306628"/>
                      <a:gd name="connsiteY184" fmla="*/ 1683657 h 5428343"/>
                      <a:gd name="connsiteX185" fmla="*/ 11045371 w 11306628"/>
                      <a:gd name="connsiteY185" fmla="*/ 1640114 h 5428343"/>
                      <a:gd name="connsiteX186" fmla="*/ 11001828 w 11306628"/>
                      <a:gd name="connsiteY186" fmla="*/ 1611086 h 5428343"/>
                      <a:gd name="connsiteX187" fmla="*/ 10856686 w 11306628"/>
                      <a:gd name="connsiteY187" fmla="*/ 1553029 h 5428343"/>
                      <a:gd name="connsiteX188" fmla="*/ 10769600 w 11306628"/>
                      <a:gd name="connsiteY188" fmla="*/ 1524000 h 5428343"/>
                      <a:gd name="connsiteX189" fmla="*/ 10522857 w 11306628"/>
                      <a:gd name="connsiteY189" fmla="*/ 1494972 h 5428343"/>
                      <a:gd name="connsiteX190" fmla="*/ 10406743 w 11306628"/>
                      <a:gd name="connsiteY190" fmla="*/ 1465943 h 5428343"/>
                      <a:gd name="connsiteX191" fmla="*/ 10160000 w 11306628"/>
                      <a:gd name="connsiteY191" fmla="*/ 1436914 h 5428343"/>
                      <a:gd name="connsiteX192" fmla="*/ 10072914 w 11306628"/>
                      <a:gd name="connsiteY192" fmla="*/ 1407886 h 5428343"/>
                      <a:gd name="connsiteX193" fmla="*/ 9971314 w 11306628"/>
                      <a:gd name="connsiteY193" fmla="*/ 1349829 h 5428343"/>
                      <a:gd name="connsiteX194" fmla="*/ 9927771 w 11306628"/>
                      <a:gd name="connsiteY194" fmla="*/ 1320800 h 5428343"/>
                      <a:gd name="connsiteX195" fmla="*/ 9840686 w 11306628"/>
                      <a:gd name="connsiteY195" fmla="*/ 1291772 h 5428343"/>
                      <a:gd name="connsiteX196" fmla="*/ 9753600 w 11306628"/>
                      <a:gd name="connsiteY196" fmla="*/ 1233714 h 5428343"/>
                      <a:gd name="connsiteX197" fmla="*/ 9710057 w 11306628"/>
                      <a:gd name="connsiteY197" fmla="*/ 1204686 h 5428343"/>
                      <a:gd name="connsiteX198" fmla="*/ 9637486 w 11306628"/>
                      <a:gd name="connsiteY198" fmla="*/ 1074057 h 5428343"/>
                      <a:gd name="connsiteX199" fmla="*/ 9637486 w 11306628"/>
                      <a:gd name="connsiteY199" fmla="*/ 1016000 h 542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306628" h="5428343">
                        <a:moveTo>
                          <a:pt x="0" y="0"/>
                        </a:moveTo>
                        <a:cubicBezTo>
                          <a:pt x="159607" y="136807"/>
                          <a:pt x="61483" y="29902"/>
                          <a:pt x="130628" y="145143"/>
                        </a:cubicBezTo>
                        <a:cubicBezTo>
                          <a:pt x="148578" y="175059"/>
                          <a:pt x="188686" y="232229"/>
                          <a:pt x="188686" y="232229"/>
                        </a:cubicBezTo>
                        <a:cubicBezTo>
                          <a:pt x="211692" y="301249"/>
                          <a:pt x="234594" y="362533"/>
                          <a:pt x="246743" y="435429"/>
                        </a:cubicBezTo>
                        <a:lnTo>
                          <a:pt x="261257" y="522514"/>
                        </a:lnTo>
                        <a:cubicBezTo>
                          <a:pt x="266095" y="595086"/>
                          <a:pt x="275771" y="667496"/>
                          <a:pt x="275771" y="740229"/>
                        </a:cubicBezTo>
                        <a:cubicBezTo>
                          <a:pt x="275771" y="899584"/>
                          <a:pt x="273045" y="896275"/>
                          <a:pt x="246743" y="1001486"/>
                        </a:cubicBezTo>
                        <a:cubicBezTo>
                          <a:pt x="227199" y="1314169"/>
                          <a:pt x="224089" y="1240491"/>
                          <a:pt x="246743" y="1625600"/>
                        </a:cubicBezTo>
                        <a:cubicBezTo>
                          <a:pt x="249788" y="1677369"/>
                          <a:pt x="261292" y="1734582"/>
                          <a:pt x="275771" y="1785257"/>
                        </a:cubicBezTo>
                        <a:cubicBezTo>
                          <a:pt x="279974" y="1799968"/>
                          <a:pt x="282856" y="1815426"/>
                          <a:pt x="290286" y="1828800"/>
                        </a:cubicBezTo>
                        <a:cubicBezTo>
                          <a:pt x="307229" y="1859298"/>
                          <a:pt x="319314" y="1896534"/>
                          <a:pt x="348343" y="1915886"/>
                        </a:cubicBezTo>
                        <a:lnTo>
                          <a:pt x="391886" y="1944914"/>
                        </a:lnTo>
                        <a:cubicBezTo>
                          <a:pt x="445520" y="2025367"/>
                          <a:pt x="390227" y="1961733"/>
                          <a:pt x="464457" y="2002972"/>
                        </a:cubicBezTo>
                        <a:cubicBezTo>
                          <a:pt x="494955" y="2019915"/>
                          <a:pt x="522514" y="2041677"/>
                          <a:pt x="551543" y="2061029"/>
                        </a:cubicBezTo>
                        <a:cubicBezTo>
                          <a:pt x="566057" y="2070705"/>
                          <a:pt x="578537" y="2084541"/>
                          <a:pt x="595086" y="2090057"/>
                        </a:cubicBezTo>
                        <a:lnTo>
                          <a:pt x="682171" y="2119086"/>
                        </a:lnTo>
                        <a:cubicBezTo>
                          <a:pt x="696685" y="2123924"/>
                          <a:pt x="710871" y="2129889"/>
                          <a:pt x="725714" y="2133600"/>
                        </a:cubicBezTo>
                        <a:cubicBezTo>
                          <a:pt x="807704" y="2154097"/>
                          <a:pt x="764210" y="2144202"/>
                          <a:pt x="856343" y="2162629"/>
                        </a:cubicBezTo>
                        <a:cubicBezTo>
                          <a:pt x="969698" y="2124842"/>
                          <a:pt x="817880" y="2171757"/>
                          <a:pt x="1059543" y="2133600"/>
                        </a:cubicBezTo>
                        <a:cubicBezTo>
                          <a:pt x="1128804" y="2122664"/>
                          <a:pt x="1196511" y="2097620"/>
                          <a:pt x="1262743" y="2075543"/>
                        </a:cubicBezTo>
                        <a:cubicBezTo>
                          <a:pt x="1262748" y="2075541"/>
                          <a:pt x="1349823" y="2046518"/>
                          <a:pt x="1349828" y="2046514"/>
                        </a:cubicBezTo>
                        <a:lnTo>
                          <a:pt x="1436914" y="1988457"/>
                        </a:lnTo>
                        <a:cubicBezTo>
                          <a:pt x="1446590" y="1973943"/>
                          <a:pt x="1452542" y="1956081"/>
                          <a:pt x="1465943" y="1944914"/>
                        </a:cubicBezTo>
                        <a:cubicBezTo>
                          <a:pt x="1532699" y="1889284"/>
                          <a:pt x="1529877" y="1940997"/>
                          <a:pt x="1611086" y="1886857"/>
                        </a:cubicBezTo>
                        <a:cubicBezTo>
                          <a:pt x="1654816" y="1857704"/>
                          <a:pt x="1661124" y="1850898"/>
                          <a:pt x="1712686" y="1828800"/>
                        </a:cubicBezTo>
                        <a:cubicBezTo>
                          <a:pt x="1726748" y="1822773"/>
                          <a:pt x="1741714" y="1819124"/>
                          <a:pt x="1756228" y="1814286"/>
                        </a:cubicBezTo>
                        <a:cubicBezTo>
                          <a:pt x="1799960" y="1785131"/>
                          <a:pt x="1806263" y="1778329"/>
                          <a:pt x="1857828" y="1756229"/>
                        </a:cubicBezTo>
                        <a:cubicBezTo>
                          <a:pt x="1871890" y="1750202"/>
                          <a:pt x="1887687" y="1748556"/>
                          <a:pt x="1901371" y="1741714"/>
                        </a:cubicBezTo>
                        <a:cubicBezTo>
                          <a:pt x="1986187" y="1699306"/>
                          <a:pt x="1903331" y="1722494"/>
                          <a:pt x="1988457" y="1698172"/>
                        </a:cubicBezTo>
                        <a:cubicBezTo>
                          <a:pt x="2081203" y="1671673"/>
                          <a:pt x="2092965" y="1680175"/>
                          <a:pt x="2220686" y="1654629"/>
                        </a:cubicBezTo>
                        <a:cubicBezTo>
                          <a:pt x="2270562" y="1644653"/>
                          <a:pt x="2303492" y="1639263"/>
                          <a:pt x="2351314" y="1625600"/>
                        </a:cubicBezTo>
                        <a:cubicBezTo>
                          <a:pt x="2366025" y="1621397"/>
                          <a:pt x="2380343" y="1615924"/>
                          <a:pt x="2394857" y="1611086"/>
                        </a:cubicBezTo>
                        <a:cubicBezTo>
                          <a:pt x="2443238" y="1615924"/>
                          <a:pt x="2491943" y="1618207"/>
                          <a:pt x="2540000" y="1625600"/>
                        </a:cubicBezTo>
                        <a:cubicBezTo>
                          <a:pt x="2555122" y="1627926"/>
                          <a:pt x="2571790" y="1630320"/>
                          <a:pt x="2583543" y="1640114"/>
                        </a:cubicBezTo>
                        <a:cubicBezTo>
                          <a:pt x="2602127" y="1655601"/>
                          <a:pt x="2611343" y="1679805"/>
                          <a:pt x="2627086" y="1698172"/>
                        </a:cubicBezTo>
                        <a:cubicBezTo>
                          <a:pt x="2640444" y="1713756"/>
                          <a:pt x="2658026" y="1725512"/>
                          <a:pt x="2670628" y="1741714"/>
                        </a:cubicBezTo>
                        <a:cubicBezTo>
                          <a:pt x="2692047" y="1769253"/>
                          <a:pt x="2728686" y="1828800"/>
                          <a:pt x="2728686" y="1828800"/>
                        </a:cubicBezTo>
                        <a:cubicBezTo>
                          <a:pt x="2733524" y="1843314"/>
                          <a:pt x="2735770" y="1858969"/>
                          <a:pt x="2743200" y="1872343"/>
                        </a:cubicBezTo>
                        <a:cubicBezTo>
                          <a:pt x="2760143" y="1902841"/>
                          <a:pt x="2801257" y="1959429"/>
                          <a:pt x="2801257" y="1959429"/>
                        </a:cubicBezTo>
                        <a:lnTo>
                          <a:pt x="2844800" y="2090057"/>
                        </a:lnTo>
                        <a:cubicBezTo>
                          <a:pt x="2857236" y="2127365"/>
                          <a:pt x="2866538" y="2151561"/>
                          <a:pt x="2873828" y="2191657"/>
                        </a:cubicBezTo>
                        <a:cubicBezTo>
                          <a:pt x="2879948" y="2225316"/>
                          <a:pt x="2883505" y="2259390"/>
                          <a:pt x="2888343" y="2293257"/>
                        </a:cubicBezTo>
                        <a:cubicBezTo>
                          <a:pt x="2883505" y="2346476"/>
                          <a:pt x="2879729" y="2399802"/>
                          <a:pt x="2873828" y="2452914"/>
                        </a:cubicBezTo>
                        <a:cubicBezTo>
                          <a:pt x="2870050" y="2486915"/>
                          <a:pt x="2859314" y="2520304"/>
                          <a:pt x="2859314" y="2554514"/>
                        </a:cubicBezTo>
                        <a:cubicBezTo>
                          <a:pt x="2859314" y="2593520"/>
                          <a:pt x="2868042" y="2632054"/>
                          <a:pt x="2873828" y="2670629"/>
                        </a:cubicBezTo>
                        <a:cubicBezTo>
                          <a:pt x="2882559" y="2728836"/>
                          <a:pt x="2891314" y="2787085"/>
                          <a:pt x="2902857" y="2844800"/>
                        </a:cubicBezTo>
                        <a:cubicBezTo>
                          <a:pt x="2907695" y="2868991"/>
                          <a:pt x="2913620" y="2892989"/>
                          <a:pt x="2917371" y="2917372"/>
                        </a:cubicBezTo>
                        <a:cubicBezTo>
                          <a:pt x="2923302" y="2955924"/>
                          <a:pt x="2925955" y="2994934"/>
                          <a:pt x="2931886" y="3033486"/>
                        </a:cubicBezTo>
                        <a:cubicBezTo>
                          <a:pt x="2935637" y="3057869"/>
                          <a:pt x="2941987" y="3081786"/>
                          <a:pt x="2946400" y="3106057"/>
                        </a:cubicBezTo>
                        <a:cubicBezTo>
                          <a:pt x="2962153" y="3192699"/>
                          <a:pt x="2957504" y="3185056"/>
                          <a:pt x="2975428" y="3265714"/>
                        </a:cubicBezTo>
                        <a:cubicBezTo>
                          <a:pt x="2982189" y="3296137"/>
                          <a:pt x="3006913" y="3392769"/>
                          <a:pt x="3018971" y="3410857"/>
                        </a:cubicBezTo>
                        <a:lnTo>
                          <a:pt x="3077028" y="3497943"/>
                        </a:lnTo>
                        <a:cubicBezTo>
                          <a:pt x="3086704" y="3512457"/>
                          <a:pt x="3091543" y="3531810"/>
                          <a:pt x="3106057" y="3541486"/>
                        </a:cubicBezTo>
                        <a:cubicBezTo>
                          <a:pt x="3120571" y="3551162"/>
                          <a:pt x="3136199" y="3559347"/>
                          <a:pt x="3149600" y="3570514"/>
                        </a:cubicBezTo>
                        <a:cubicBezTo>
                          <a:pt x="3165369" y="3583655"/>
                          <a:pt x="3174784" y="3604877"/>
                          <a:pt x="3193143" y="3614057"/>
                        </a:cubicBezTo>
                        <a:cubicBezTo>
                          <a:pt x="3215208" y="3625090"/>
                          <a:pt x="3241167" y="3626117"/>
                          <a:pt x="3265714" y="3628572"/>
                        </a:cubicBezTo>
                        <a:cubicBezTo>
                          <a:pt x="3338085" y="3635809"/>
                          <a:pt x="3410857" y="3638248"/>
                          <a:pt x="3483428" y="3643086"/>
                        </a:cubicBezTo>
                        <a:cubicBezTo>
                          <a:pt x="3614215" y="3632187"/>
                          <a:pt x="3645423" y="3633020"/>
                          <a:pt x="3759200" y="3614057"/>
                        </a:cubicBezTo>
                        <a:cubicBezTo>
                          <a:pt x="3783534" y="3610001"/>
                          <a:pt x="3807838" y="3605526"/>
                          <a:pt x="3831771" y="3599543"/>
                        </a:cubicBezTo>
                        <a:cubicBezTo>
                          <a:pt x="3846614" y="3595832"/>
                          <a:pt x="3860800" y="3589867"/>
                          <a:pt x="3875314" y="3585029"/>
                        </a:cubicBezTo>
                        <a:cubicBezTo>
                          <a:pt x="3971950" y="3488393"/>
                          <a:pt x="3867874" y="3579487"/>
                          <a:pt x="3962400" y="3526972"/>
                        </a:cubicBezTo>
                        <a:cubicBezTo>
                          <a:pt x="3992898" y="3510029"/>
                          <a:pt x="4016388" y="3479947"/>
                          <a:pt x="4049486" y="3468914"/>
                        </a:cubicBezTo>
                        <a:cubicBezTo>
                          <a:pt x="4064000" y="3464076"/>
                          <a:pt x="4079344" y="3461242"/>
                          <a:pt x="4093028" y="3454400"/>
                        </a:cubicBezTo>
                        <a:cubicBezTo>
                          <a:pt x="4155269" y="3423280"/>
                          <a:pt x="4122332" y="3426771"/>
                          <a:pt x="4180114" y="3381829"/>
                        </a:cubicBezTo>
                        <a:cubicBezTo>
                          <a:pt x="4207653" y="3360410"/>
                          <a:pt x="4242530" y="3348442"/>
                          <a:pt x="4267200" y="3323772"/>
                        </a:cubicBezTo>
                        <a:cubicBezTo>
                          <a:pt x="4281714" y="3309258"/>
                          <a:pt x="4294974" y="3293370"/>
                          <a:pt x="4310743" y="3280229"/>
                        </a:cubicBezTo>
                        <a:cubicBezTo>
                          <a:pt x="4324144" y="3269062"/>
                          <a:pt x="4341248" y="3262789"/>
                          <a:pt x="4354286" y="3251200"/>
                        </a:cubicBezTo>
                        <a:cubicBezTo>
                          <a:pt x="4384969" y="3223926"/>
                          <a:pt x="4408966" y="3189318"/>
                          <a:pt x="4441371" y="3164114"/>
                        </a:cubicBezTo>
                        <a:cubicBezTo>
                          <a:pt x="4484914" y="3130247"/>
                          <a:pt x="4532994" y="3101520"/>
                          <a:pt x="4572000" y="3062514"/>
                        </a:cubicBezTo>
                        <a:cubicBezTo>
                          <a:pt x="4609568" y="3024947"/>
                          <a:pt x="4650551" y="2978273"/>
                          <a:pt x="4702628" y="2960914"/>
                        </a:cubicBezTo>
                        <a:cubicBezTo>
                          <a:pt x="4717142" y="2956076"/>
                          <a:pt x="4732109" y="2952427"/>
                          <a:pt x="4746171" y="2946400"/>
                        </a:cubicBezTo>
                        <a:cubicBezTo>
                          <a:pt x="4871732" y="2892589"/>
                          <a:pt x="4745645" y="2936900"/>
                          <a:pt x="4847771" y="2902857"/>
                        </a:cubicBezTo>
                        <a:cubicBezTo>
                          <a:pt x="4925181" y="2907695"/>
                          <a:pt x="5002865" y="2909252"/>
                          <a:pt x="5080000" y="2917372"/>
                        </a:cubicBezTo>
                        <a:cubicBezTo>
                          <a:pt x="5095215" y="2918974"/>
                          <a:pt x="5110169" y="2924456"/>
                          <a:pt x="5123543" y="2931886"/>
                        </a:cubicBezTo>
                        <a:cubicBezTo>
                          <a:pt x="5123551" y="2931890"/>
                          <a:pt x="5232396" y="3004455"/>
                          <a:pt x="5254171" y="3018972"/>
                        </a:cubicBezTo>
                        <a:lnTo>
                          <a:pt x="5297714" y="3048000"/>
                        </a:lnTo>
                        <a:cubicBezTo>
                          <a:pt x="5307390" y="3062514"/>
                          <a:pt x="5314408" y="3079208"/>
                          <a:pt x="5326743" y="3091543"/>
                        </a:cubicBezTo>
                        <a:cubicBezTo>
                          <a:pt x="5423504" y="3188304"/>
                          <a:pt x="5321907" y="3048004"/>
                          <a:pt x="5399314" y="3164114"/>
                        </a:cubicBezTo>
                        <a:lnTo>
                          <a:pt x="5428343" y="3251200"/>
                        </a:lnTo>
                        <a:cubicBezTo>
                          <a:pt x="5433181" y="3265714"/>
                          <a:pt x="5434370" y="3282013"/>
                          <a:pt x="5442857" y="3294743"/>
                        </a:cubicBezTo>
                        <a:lnTo>
                          <a:pt x="5471886" y="3338286"/>
                        </a:lnTo>
                        <a:cubicBezTo>
                          <a:pt x="5476724" y="3357638"/>
                          <a:pt x="5475335" y="3379745"/>
                          <a:pt x="5486400" y="3396343"/>
                        </a:cubicBezTo>
                        <a:cubicBezTo>
                          <a:pt x="5496076" y="3410857"/>
                          <a:pt x="5527476" y="3408103"/>
                          <a:pt x="5529943" y="3425372"/>
                        </a:cubicBezTo>
                        <a:cubicBezTo>
                          <a:pt x="5547746" y="3549990"/>
                          <a:pt x="5536842" y="3677090"/>
                          <a:pt x="5544457" y="3802743"/>
                        </a:cubicBezTo>
                        <a:cubicBezTo>
                          <a:pt x="5546791" y="3841252"/>
                          <a:pt x="5563560" y="3933903"/>
                          <a:pt x="5573486" y="3976914"/>
                        </a:cubicBezTo>
                        <a:cubicBezTo>
                          <a:pt x="5582457" y="4015788"/>
                          <a:pt x="5589898" y="4055180"/>
                          <a:pt x="5602514" y="4093029"/>
                        </a:cubicBezTo>
                        <a:cubicBezTo>
                          <a:pt x="5607352" y="4107543"/>
                          <a:pt x="5610186" y="4122888"/>
                          <a:pt x="5617028" y="4136572"/>
                        </a:cubicBezTo>
                        <a:cubicBezTo>
                          <a:pt x="5624829" y="4152174"/>
                          <a:pt x="5636381" y="4165600"/>
                          <a:pt x="5646057" y="4180114"/>
                        </a:cubicBezTo>
                        <a:cubicBezTo>
                          <a:pt x="5680602" y="4283749"/>
                          <a:pt x="5658113" y="4241740"/>
                          <a:pt x="5704114" y="4310743"/>
                        </a:cubicBezTo>
                        <a:cubicBezTo>
                          <a:pt x="5734321" y="4431573"/>
                          <a:pt x="5697539" y="4312108"/>
                          <a:pt x="5747657" y="4412343"/>
                        </a:cubicBezTo>
                        <a:cubicBezTo>
                          <a:pt x="5807749" y="4532527"/>
                          <a:pt x="5708007" y="4374640"/>
                          <a:pt x="5791200" y="4499429"/>
                        </a:cubicBezTo>
                        <a:cubicBezTo>
                          <a:pt x="5800876" y="4528457"/>
                          <a:pt x="5803255" y="4561055"/>
                          <a:pt x="5820228" y="4586514"/>
                        </a:cubicBezTo>
                        <a:cubicBezTo>
                          <a:pt x="5839581" y="4615543"/>
                          <a:pt x="5853617" y="4648930"/>
                          <a:pt x="5878286" y="4673600"/>
                        </a:cubicBezTo>
                        <a:cubicBezTo>
                          <a:pt x="5892800" y="4688114"/>
                          <a:pt x="5909226" y="4700941"/>
                          <a:pt x="5921828" y="4717143"/>
                        </a:cubicBezTo>
                        <a:cubicBezTo>
                          <a:pt x="5943247" y="4744682"/>
                          <a:pt x="5950857" y="4784876"/>
                          <a:pt x="5979886" y="4804229"/>
                        </a:cubicBezTo>
                        <a:cubicBezTo>
                          <a:pt x="5994400" y="4813905"/>
                          <a:pt x="6010027" y="4822090"/>
                          <a:pt x="6023428" y="4833257"/>
                        </a:cubicBezTo>
                        <a:cubicBezTo>
                          <a:pt x="6039197" y="4846398"/>
                          <a:pt x="6049892" y="4865414"/>
                          <a:pt x="6066971" y="4876800"/>
                        </a:cubicBezTo>
                        <a:cubicBezTo>
                          <a:pt x="6079701" y="4885287"/>
                          <a:pt x="6096000" y="4886476"/>
                          <a:pt x="6110514" y="4891314"/>
                        </a:cubicBezTo>
                        <a:cubicBezTo>
                          <a:pt x="6214198" y="4960437"/>
                          <a:pt x="6163753" y="4940910"/>
                          <a:pt x="6255657" y="4963886"/>
                        </a:cubicBezTo>
                        <a:cubicBezTo>
                          <a:pt x="6371771" y="4959048"/>
                          <a:pt x="6488102" y="4957957"/>
                          <a:pt x="6604000" y="4949372"/>
                        </a:cubicBezTo>
                        <a:cubicBezTo>
                          <a:pt x="6651116" y="4945882"/>
                          <a:pt x="6702137" y="4893045"/>
                          <a:pt x="6734628" y="4876800"/>
                        </a:cubicBezTo>
                        <a:lnTo>
                          <a:pt x="6792686" y="4847772"/>
                        </a:lnTo>
                        <a:cubicBezTo>
                          <a:pt x="6821714" y="4818743"/>
                          <a:pt x="6843053" y="4779045"/>
                          <a:pt x="6879771" y="4760686"/>
                        </a:cubicBezTo>
                        <a:cubicBezTo>
                          <a:pt x="7055215" y="4672963"/>
                          <a:pt x="6837764" y="4784690"/>
                          <a:pt x="6981371" y="4702629"/>
                        </a:cubicBezTo>
                        <a:cubicBezTo>
                          <a:pt x="7000157" y="4691894"/>
                          <a:pt x="7020875" y="4684732"/>
                          <a:pt x="7039428" y="4673600"/>
                        </a:cubicBezTo>
                        <a:cubicBezTo>
                          <a:pt x="7069344" y="4655650"/>
                          <a:pt x="7126514" y="4615543"/>
                          <a:pt x="7126514" y="4615543"/>
                        </a:cubicBezTo>
                        <a:cubicBezTo>
                          <a:pt x="7136190" y="4601029"/>
                          <a:pt x="7143208" y="4584335"/>
                          <a:pt x="7155543" y="4572000"/>
                        </a:cubicBezTo>
                        <a:cubicBezTo>
                          <a:pt x="7167878" y="4559665"/>
                          <a:pt x="7185685" y="4554139"/>
                          <a:pt x="7199086" y="4542972"/>
                        </a:cubicBezTo>
                        <a:cubicBezTo>
                          <a:pt x="7214855" y="4529831"/>
                          <a:pt x="7226859" y="4512570"/>
                          <a:pt x="7242628" y="4499429"/>
                        </a:cubicBezTo>
                        <a:cubicBezTo>
                          <a:pt x="7256029" y="4488261"/>
                          <a:pt x="7272926" y="4481753"/>
                          <a:pt x="7286171" y="4470400"/>
                        </a:cubicBezTo>
                        <a:cubicBezTo>
                          <a:pt x="7409357" y="4364812"/>
                          <a:pt x="7287806" y="4449958"/>
                          <a:pt x="7387771" y="4383314"/>
                        </a:cubicBezTo>
                        <a:cubicBezTo>
                          <a:pt x="7409191" y="4351185"/>
                          <a:pt x="7426817" y="4318580"/>
                          <a:pt x="7460343" y="4296229"/>
                        </a:cubicBezTo>
                        <a:cubicBezTo>
                          <a:pt x="7473073" y="4287742"/>
                          <a:pt x="7489372" y="4286552"/>
                          <a:pt x="7503886" y="4281714"/>
                        </a:cubicBezTo>
                        <a:cubicBezTo>
                          <a:pt x="7532429" y="4238900"/>
                          <a:pt x="7534549" y="4229553"/>
                          <a:pt x="7576457" y="4194629"/>
                        </a:cubicBezTo>
                        <a:cubicBezTo>
                          <a:pt x="7625904" y="4153423"/>
                          <a:pt x="7625769" y="4174345"/>
                          <a:pt x="7678057" y="4122057"/>
                        </a:cubicBezTo>
                        <a:cubicBezTo>
                          <a:pt x="7743708" y="4056406"/>
                          <a:pt x="7665861" y="4092256"/>
                          <a:pt x="7750628" y="4064000"/>
                        </a:cubicBezTo>
                        <a:cubicBezTo>
                          <a:pt x="7774198" y="4046323"/>
                          <a:pt x="7815289" y="4005943"/>
                          <a:pt x="7852228" y="4005943"/>
                        </a:cubicBezTo>
                        <a:cubicBezTo>
                          <a:pt x="7876898" y="4005943"/>
                          <a:pt x="7901000" y="4013966"/>
                          <a:pt x="7924800" y="4020457"/>
                        </a:cubicBezTo>
                        <a:cubicBezTo>
                          <a:pt x="7954321" y="4028508"/>
                          <a:pt x="7982857" y="4039810"/>
                          <a:pt x="8011886" y="4049486"/>
                        </a:cubicBezTo>
                        <a:lnTo>
                          <a:pt x="8055428" y="4064000"/>
                        </a:lnTo>
                        <a:cubicBezTo>
                          <a:pt x="8069942" y="4073676"/>
                          <a:pt x="8082577" y="4087068"/>
                          <a:pt x="8098971" y="4093029"/>
                        </a:cubicBezTo>
                        <a:cubicBezTo>
                          <a:pt x="8136465" y="4106663"/>
                          <a:pt x="8215086" y="4122057"/>
                          <a:pt x="8215086" y="4122057"/>
                        </a:cubicBezTo>
                        <a:cubicBezTo>
                          <a:pt x="8234438" y="4141409"/>
                          <a:pt x="8251248" y="4163693"/>
                          <a:pt x="8273143" y="4180114"/>
                        </a:cubicBezTo>
                        <a:cubicBezTo>
                          <a:pt x="8290452" y="4193096"/>
                          <a:pt x="8312414" y="4198408"/>
                          <a:pt x="8331200" y="4209143"/>
                        </a:cubicBezTo>
                        <a:cubicBezTo>
                          <a:pt x="8474786" y="4291193"/>
                          <a:pt x="8257383" y="4179493"/>
                          <a:pt x="8432800" y="4267200"/>
                        </a:cubicBezTo>
                        <a:cubicBezTo>
                          <a:pt x="8447314" y="4281714"/>
                          <a:pt x="8460574" y="4297602"/>
                          <a:pt x="8476343" y="4310743"/>
                        </a:cubicBezTo>
                        <a:cubicBezTo>
                          <a:pt x="8529307" y="4354880"/>
                          <a:pt x="8516562" y="4323058"/>
                          <a:pt x="8563428" y="4383314"/>
                        </a:cubicBezTo>
                        <a:cubicBezTo>
                          <a:pt x="8584847" y="4410853"/>
                          <a:pt x="8596817" y="4445730"/>
                          <a:pt x="8621486" y="4470400"/>
                        </a:cubicBezTo>
                        <a:cubicBezTo>
                          <a:pt x="8636000" y="4484914"/>
                          <a:pt x="8652426" y="4497741"/>
                          <a:pt x="8665028" y="4513943"/>
                        </a:cubicBezTo>
                        <a:cubicBezTo>
                          <a:pt x="8686447" y="4541482"/>
                          <a:pt x="8703733" y="4572000"/>
                          <a:pt x="8723086" y="4601029"/>
                        </a:cubicBezTo>
                        <a:cubicBezTo>
                          <a:pt x="8732762" y="4615543"/>
                          <a:pt x="8735565" y="4639056"/>
                          <a:pt x="8752114" y="4644572"/>
                        </a:cubicBezTo>
                        <a:lnTo>
                          <a:pt x="8795657" y="4659086"/>
                        </a:lnTo>
                        <a:cubicBezTo>
                          <a:pt x="8835719" y="4779271"/>
                          <a:pt x="8807712" y="4720710"/>
                          <a:pt x="8882743" y="4833257"/>
                        </a:cubicBezTo>
                        <a:lnTo>
                          <a:pt x="8940800" y="4920343"/>
                        </a:lnTo>
                        <a:cubicBezTo>
                          <a:pt x="9000929" y="4960430"/>
                          <a:pt x="8978788" y="4938691"/>
                          <a:pt x="9027886" y="5007429"/>
                        </a:cubicBezTo>
                        <a:cubicBezTo>
                          <a:pt x="9057838" y="5049363"/>
                          <a:pt x="9056889" y="5060628"/>
                          <a:pt x="9100457" y="5094514"/>
                        </a:cubicBezTo>
                        <a:cubicBezTo>
                          <a:pt x="9127996" y="5115933"/>
                          <a:pt x="9187543" y="5152572"/>
                          <a:pt x="9187543" y="5152572"/>
                        </a:cubicBezTo>
                        <a:cubicBezTo>
                          <a:pt x="9240761" y="5232399"/>
                          <a:pt x="9187543" y="5164667"/>
                          <a:pt x="9260114" y="5225143"/>
                        </a:cubicBezTo>
                        <a:cubicBezTo>
                          <a:pt x="9348376" y="5298695"/>
                          <a:pt x="9254287" y="5244001"/>
                          <a:pt x="9361714" y="5297714"/>
                        </a:cubicBezTo>
                        <a:cubicBezTo>
                          <a:pt x="9376228" y="5312228"/>
                          <a:pt x="9387435" y="5331073"/>
                          <a:pt x="9405257" y="5341257"/>
                        </a:cubicBezTo>
                        <a:cubicBezTo>
                          <a:pt x="9422577" y="5351154"/>
                          <a:pt x="9444134" y="5350292"/>
                          <a:pt x="9463314" y="5355772"/>
                        </a:cubicBezTo>
                        <a:cubicBezTo>
                          <a:pt x="9478025" y="5359975"/>
                          <a:pt x="9493173" y="5363444"/>
                          <a:pt x="9506857" y="5370286"/>
                        </a:cubicBezTo>
                        <a:cubicBezTo>
                          <a:pt x="9522459" y="5378087"/>
                          <a:pt x="9534367" y="5392442"/>
                          <a:pt x="9550400" y="5399314"/>
                        </a:cubicBezTo>
                        <a:cubicBezTo>
                          <a:pt x="9568735" y="5407172"/>
                          <a:pt x="9589277" y="5408349"/>
                          <a:pt x="9608457" y="5413829"/>
                        </a:cubicBezTo>
                        <a:cubicBezTo>
                          <a:pt x="9623168" y="5418032"/>
                          <a:pt x="9637486" y="5423505"/>
                          <a:pt x="9652000" y="5428343"/>
                        </a:cubicBezTo>
                        <a:cubicBezTo>
                          <a:pt x="9690705" y="5423505"/>
                          <a:pt x="9729737" y="5420807"/>
                          <a:pt x="9768114" y="5413829"/>
                        </a:cubicBezTo>
                        <a:cubicBezTo>
                          <a:pt x="9783167" y="5411092"/>
                          <a:pt x="9799710" y="5408871"/>
                          <a:pt x="9811657" y="5399314"/>
                        </a:cubicBezTo>
                        <a:cubicBezTo>
                          <a:pt x="9825278" y="5388417"/>
                          <a:pt x="9827065" y="5366669"/>
                          <a:pt x="9840686" y="5355772"/>
                        </a:cubicBezTo>
                        <a:cubicBezTo>
                          <a:pt x="9852633" y="5346215"/>
                          <a:pt x="9870544" y="5348099"/>
                          <a:pt x="9884228" y="5341257"/>
                        </a:cubicBezTo>
                        <a:cubicBezTo>
                          <a:pt x="9899830" y="5333456"/>
                          <a:pt x="9913257" y="5321905"/>
                          <a:pt x="9927771" y="5312229"/>
                        </a:cubicBezTo>
                        <a:cubicBezTo>
                          <a:pt x="9937447" y="5297715"/>
                          <a:pt x="9945633" y="5282087"/>
                          <a:pt x="9956800" y="5268686"/>
                        </a:cubicBezTo>
                        <a:cubicBezTo>
                          <a:pt x="9969941" y="5252917"/>
                          <a:pt x="9990159" y="5242965"/>
                          <a:pt x="10000343" y="5225143"/>
                        </a:cubicBezTo>
                        <a:cubicBezTo>
                          <a:pt x="10015686" y="5198292"/>
                          <a:pt x="10029259" y="5051866"/>
                          <a:pt x="10029371" y="5050972"/>
                        </a:cubicBezTo>
                        <a:cubicBezTo>
                          <a:pt x="10024533" y="4775200"/>
                          <a:pt x="10023749" y="4499328"/>
                          <a:pt x="10014857" y="4223657"/>
                        </a:cubicBezTo>
                        <a:cubicBezTo>
                          <a:pt x="10014062" y="4199000"/>
                          <a:pt x="10003832" y="4175507"/>
                          <a:pt x="10000343" y="4151086"/>
                        </a:cubicBezTo>
                        <a:cubicBezTo>
                          <a:pt x="9988694" y="4069543"/>
                          <a:pt x="9984875" y="3985712"/>
                          <a:pt x="9971314" y="3904343"/>
                        </a:cubicBezTo>
                        <a:cubicBezTo>
                          <a:pt x="9968035" y="3884666"/>
                          <a:pt x="9961638" y="3865638"/>
                          <a:pt x="9956800" y="3846286"/>
                        </a:cubicBezTo>
                        <a:cubicBezTo>
                          <a:pt x="9957354" y="3834108"/>
                          <a:pt x="9948256" y="3569105"/>
                          <a:pt x="9985828" y="3468914"/>
                        </a:cubicBezTo>
                        <a:cubicBezTo>
                          <a:pt x="9993425" y="3448655"/>
                          <a:pt x="10006334" y="3430744"/>
                          <a:pt x="10014857" y="3410857"/>
                        </a:cubicBezTo>
                        <a:cubicBezTo>
                          <a:pt x="10020884" y="3396795"/>
                          <a:pt x="10022529" y="3380998"/>
                          <a:pt x="10029371" y="3367314"/>
                        </a:cubicBezTo>
                        <a:cubicBezTo>
                          <a:pt x="10053077" y="3319902"/>
                          <a:pt x="10093238" y="3283130"/>
                          <a:pt x="10145486" y="3265714"/>
                        </a:cubicBezTo>
                        <a:lnTo>
                          <a:pt x="10276114" y="3222172"/>
                        </a:lnTo>
                        <a:cubicBezTo>
                          <a:pt x="10276121" y="3222170"/>
                          <a:pt x="10363192" y="3193144"/>
                          <a:pt x="10363200" y="3193143"/>
                        </a:cubicBezTo>
                        <a:cubicBezTo>
                          <a:pt x="10392229" y="3188305"/>
                          <a:pt x="10421428" y="3184401"/>
                          <a:pt x="10450286" y="3178629"/>
                        </a:cubicBezTo>
                        <a:cubicBezTo>
                          <a:pt x="10505117" y="3167663"/>
                          <a:pt x="10539902" y="3153595"/>
                          <a:pt x="10595428" y="3135086"/>
                        </a:cubicBezTo>
                        <a:lnTo>
                          <a:pt x="10726057" y="3091543"/>
                        </a:lnTo>
                        <a:lnTo>
                          <a:pt x="10769600" y="3077029"/>
                        </a:lnTo>
                        <a:cubicBezTo>
                          <a:pt x="10784114" y="3067353"/>
                          <a:pt x="10797202" y="3055085"/>
                          <a:pt x="10813143" y="3048000"/>
                        </a:cubicBezTo>
                        <a:cubicBezTo>
                          <a:pt x="10841104" y="3035573"/>
                          <a:pt x="10900228" y="3018972"/>
                          <a:pt x="10900228" y="3018972"/>
                        </a:cubicBezTo>
                        <a:cubicBezTo>
                          <a:pt x="10914742" y="3009296"/>
                          <a:pt x="10928169" y="2997744"/>
                          <a:pt x="10943771" y="2989943"/>
                        </a:cubicBezTo>
                        <a:cubicBezTo>
                          <a:pt x="10957455" y="2983101"/>
                          <a:pt x="10973940" y="2982859"/>
                          <a:pt x="10987314" y="2975429"/>
                        </a:cubicBezTo>
                        <a:cubicBezTo>
                          <a:pt x="11030260" y="2951570"/>
                          <a:pt x="11085748" y="2915222"/>
                          <a:pt x="11117943" y="2873829"/>
                        </a:cubicBezTo>
                        <a:cubicBezTo>
                          <a:pt x="11139362" y="2846290"/>
                          <a:pt x="11176000" y="2786743"/>
                          <a:pt x="11176000" y="2786743"/>
                        </a:cubicBezTo>
                        <a:lnTo>
                          <a:pt x="11205028" y="2699657"/>
                        </a:lnTo>
                        <a:cubicBezTo>
                          <a:pt x="11209866" y="2685143"/>
                          <a:pt x="11215832" y="2670957"/>
                          <a:pt x="11219543" y="2656114"/>
                        </a:cubicBezTo>
                        <a:cubicBezTo>
                          <a:pt x="11224381" y="2636762"/>
                          <a:pt x="11229730" y="2617530"/>
                          <a:pt x="11234057" y="2598057"/>
                        </a:cubicBezTo>
                        <a:cubicBezTo>
                          <a:pt x="11239408" y="2573975"/>
                          <a:pt x="11242588" y="2549419"/>
                          <a:pt x="11248571" y="2525486"/>
                        </a:cubicBezTo>
                        <a:cubicBezTo>
                          <a:pt x="11252282" y="2510643"/>
                          <a:pt x="11259375" y="2496786"/>
                          <a:pt x="11263086" y="2481943"/>
                        </a:cubicBezTo>
                        <a:cubicBezTo>
                          <a:pt x="11269069" y="2458010"/>
                          <a:pt x="11271617" y="2433305"/>
                          <a:pt x="11277600" y="2409372"/>
                        </a:cubicBezTo>
                        <a:cubicBezTo>
                          <a:pt x="11281311" y="2394529"/>
                          <a:pt x="11287911" y="2380540"/>
                          <a:pt x="11292114" y="2365829"/>
                        </a:cubicBezTo>
                        <a:cubicBezTo>
                          <a:pt x="11297594" y="2346649"/>
                          <a:pt x="11301790" y="2327124"/>
                          <a:pt x="11306628" y="2307772"/>
                        </a:cubicBezTo>
                        <a:cubicBezTo>
                          <a:pt x="11301790" y="2186819"/>
                          <a:pt x="11302452" y="2065521"/>
                          <a:pt x="11292114" y="1944914"/>
                        </a:cubicBezTo>
                        <a:cubicBezTo>
                          <a:pt x="11287900" y="1895755"/>
                          <a:pt x="11290454" y="1840824"/>
                          <a:pt x="11263086" y="1799772"/>
                        </a:cubicBezTo>
                        <a:cubicBezTo>
                          <a:pt x="11253410" y="1785258"/>
                          <a:pt x="11245224" y="1769630"/>
                          <a:pt x="11234057" y="1756229"/>
                        </a:cubicBezTo>
                        <a:cubicBezTo>
                          <a:pt x="11206767" y="1723481"/>
                          <a:pt x="11183298" y="1704415"/>
                          <a:pt x="11146971" y="1683657"/>
                        </a:cubicBezTo>
                        <a:cubicBezTo>
                          <a:pt x="10935581" y="1562863"/>
                          <a:pt x="11208188" y="1721523"/>
                          <a:pt x="11045371" y="1640114"/>
                        </a:cubicBezTo>
                        <a:cubicBezTo>
                          <a:pt x="11029769" y="1632313"/>
                          <a:pt x="11016974" y="1619741"/>
                          <a:pt x="11001828" y="1611086"/>
                        </a:cubicBezTo>
                        <a:cubicBezTo>
                          <a:pt x="10942025" y="1576913"/>
                          <a:pt x="10928062" y="1576821"/>
                          <a:pt x="10856686" y="1553029"/>
                        </a:cubicBezTo>
                        <a:cubicBezTo>
                          <a:pt x="10856681" y="1553027"/>
                          <a:pt x="10769606" y="1524001"/>
                          <a:pt x="10769600" y="1524000"/>
                        </a:cubicBezTo>
                        <a:cubicBezTo>
                          <a:pt x="10600204" y="1505179"/>
                          <a:pt x="10682444" y="1514920"/>
                          <a:pt x="10522857" y="1494972"/>
                        </a:cubicBezTo>
                        <a:cubicBezTo>
                          <a:pt x="10484152" y="1485296"/>
                          <a:pt x="10446331" y="1470891"/>
                          <a:pt x="10406743" y="1465943"/>
                        </a:cubicBezTo>
                        <a:cubicBezTo>
                          <a:pt x="10247156" y="1445995"/>
                          <a:pt x="10329396" y="1455737"/>
                          <a:pt x="10160000" y="1436914"/>
                        </a:cubicBezTo>
                        <a:cubicBezTo>
                          <a:pt x="10130971" y="1427238"/>
                          <a:pt x="10098374" y="1424859"/>
                          <a:pt x="10072914" y="1407886"/>
                        </a:cubicBezTo>
                        <a:cubicBezTo>
                          <a:pt x="9966828" y="1337161"/>
                          <a:pt x="10100219" y="1423489"/>
                          <a:pt x="9971314" y="1349829"/>
                        </a:cubicBezTo>
                        <a:cubicBezTo>
                          <a:pt x="9956168" y="1341174"/>
                          <a:pt x="9943712" y="1327885"/>
                          <a:pt x="9927771" y="1320800"/>
                        </a:cubicBezTo>
                        <a:cubicBezTo>
                          <a:pt x="9899810" y="1308373"/>
                          <a:pt x="9840686" y="1291772"/>
                          <a:pt x="9840686" y="1291772"/>
                        </a:cubicBezTo>
                        <a:lnTo>
                          <a:pt x="9753600" y="1233714"/>
                        </a:lnTo>
                        <a:lnTo>
                          <a:pt x="9710057" y="1204686"/>
                        </a:lnTo>
                        <a:cubicBezTo>
                          <a:pt x="9685880" y="1168421"/>
                          <a:pt x="9644453" y="1122829"/>
                          <a:pt x="9637486" y="1074057"/>
                        </a:cubicBezTo>
                        <a:cubicBezTo>
                          <a:pt x="9634749" y="1054899"/>
                          <a:pt x="9637486" y="1035352"/>
                          <a:pt x="9637486" y="1016000"/>
                        </a:cubicBezTo>
                      </a:path>
                    </a:pathLst>
                  </a:custGeom>
                  <ask:type>
                    <ask:lineSketchCurved/>
                  </ask:type>
                </ask:lineSketchStyleProps>
              </a:ext>
            </a:extLst>
          </a:ln>
          <a:effectLst>
            <a:glow>
              <a:schemeClr val="accent1">
                <a:alpha val="40000"/>
              </a:scheme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8492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09594-5AE0-C647-CB53-22BCEB86D419}"/>
              </a:ext>
            </a:extLst>
          </p:cNvPr>
          <p:cNvSpPr>
            <a:spLocks noGrp="1"/>
          </p:cNvSpPr>
          <p:nvPr>
            <p:ph type="title"/>
          </p:nvPr>
        </p:nvSpPr>
        <p:spPr/>
        <p:txBody>
          <a:bodyPr/>
          <a:lstStyle/>
          <a:p>
            <a:r>
              <a:rPr lang="en-US">
                <a:highlight>
                  <a:srgbClr val="FFFF00"/>
                </a:highlight>
                <a:ea typeface="Calibri Light"/>
                <a:cs typeface="Calibri Light"/>
              </a:rPr>
              <a:t>Feminist critiques of </a:t>
            </a:r>
            <a:r>
              <a:rPr lang="en-US" i="1">
                <a:highlight>
                  <a:srgbClr val="FFFF00"/>
                </a:highlight>
                <a:ea typeface="Calibri Light"/>
                <a:cs typeface="Calibri Light"/>
              </a:rPr>
              <a:t>(GI)</a:t>
            </a:r>
            <a:r>
              <a:rPr lang="en-US" u="sng">
                <a:highlight>
                  <a:srgbClr val="FFFF00"/>
                </a:highlight>
                <a:ea typeface="Calibri Light"/>
                <a:cs typeface="Calibri Light"/>
              </a:rPr>
              <a:t>S</a:t>
            </a:r>
            <a:r>
              <a:rPr lang="en-US">
                <a:highlight>
                  <a:srgbClr val="FFFF00"/>
                </a:highlight>
                <a:ea typeface="Calibri Light"/>
                <a:cs typeface="Calibri Light"/>
              </a:rPr>
              <a:t>cience</a:t>
            </a:r>
            <a:endParaRPr lang="en-US" dirty="0">
              <a:highlight>
                <a:srgbClr val="FFFF00"/>
              </a:highlight>
            </a:endParaRPr>
          </a:p>
        </p:txBody>
      </p:sp>
      <p:sp>
        <p:nvSpPr>
          <p:cNvPr id="3" name="Content Placeholder 2">
            <a:extLst>
              <a:ext uri="{FF2B5EF4-FFF2-40B4-BE49-F238E27FC236}">
                <a16:creationId xmlns:a16="http://schemas.microsoft.com/office/drawing/2014/main" id="{430B1A7E-693B-2768-98B9-7C749BADB1B5}"/>
              </a:ext>
            </a:extLst>
          </p:cNvPr>
          <p:cNvSpPr>
            <a:spLocks noGrp="1"/>
          </p:cNvSpPr>
          <p:nvPr>
            <p:ph idx="4294967295"/>
          </p:nvPr>
        </p:nvSpPr>
        <p:spPr>
          <a:xfrm>
            <a:off x="580571" y="1357333"/>
            <a:ext cx="7779658" cy="3002458"/>
          </a:xfrm>
        </p:spPr>
        <p:txBody>
          <a:bodyPr vert="horz" lIns="91440" tIns="45720" rIns="91440" bIns="45720" rtlCol="0" anchor="t">
            <a:normAutofit fontScale="25000" lnSpcReduction="20000"/>
          </a:bodyPr>
          <a:lstStyle/>
          <a:p>
            <a:pPr marL="139700" indent="0">
              <a:buNone/>
            </a:pPr>
            <a:endParaRPr lang="en-US" dirty="0">
              <a:cs typeface="Calibri" panose="020F0502020204030204"/>
            </a:endParaRPr>
          </a:p>
          <a:p>
            <a:pPr marL="139700" indent="0">
              <a:buNone/>
            </a:pPr>
            <a:r>
              <a:rPr lang="en-US" sz="8000" dirty="0">
                <a:ea typeface="+mn-lt"/>
                <a:cs typeface="+mn-lt"/>
              </a:rPr>
              <a:t>Donna </a:t>
            </a:r>
            <a:r>
              <a:rPr lang="en-US" sz="8000" dirty="0" err="1">
                <a:ea typeface="+mn-lt"/>
                <a:cs typeface="+mn-lt"/>
              </a:rPr>
              <a:t>Harraway</a:t>
            </a:r>
            <a:endParaRPr lang="en-US" sz="8000" dirty="0">
              <a:ea typeface="+mn-lt"/>
              <a:cs typeface="+mn-lt"/>
            </a:endParaRPr>
          </a:p>
          <a:p>
            <a:r>
              <a:rPr lang="en-US" sz="8000" dirty="0">
                <a:ea typeface="+mn-lt"/>
                <a:cs typeface="+mn-lt"/>
              </a:rPr>
              <a:t>Situated Knowledges</a:t>
            </a:r>
          </a:p>
          <a:p>
            <a:pPr lvl="1"/>
            <a:r>
              <a:rPr lang="en-US" sz="8000" dirty="0"/>
              <a:t>The notion that all forms of knowledge reflect the particular conditions in which they are produced, and at some level reflect the identities and social locations of knowledge producers. </a:t>
            </a:r>
          </a:p>
          <a:p>
            <a:pPr lvl="1"/>
            <a:r>
              <a:rPr lang="en-US" sz="8000" dirty="0"/>
              <a:t>Put otherwise, all knowledge is situated</a:t>
            </a:r>
          </a:p>
          <a:p>
            <a:pPr lvl="1"/>
            <a:r>
              <a:rPr lang="en-US" sz="8000" dirty="0"/>
              <a:t>Direct challenge to positivist notions of objectivity.</a:t>
            </a:r>
          </a:p>
          <a:p>
            <a:pPr lvl="1"/>
            <a:endParaRPr lang="en-US" sz="8000" dirty="0">
              <a:ea typeface="+mn-lt"/>
              <a:cs typeface="+mn-lt"/>
            </a:endParaRPr>
          </a:p>
          <a:p>
            <a:r>
              <a:rPr lang="en-US" sz="8000" dirty="0">
                <a:ea typeface="+mn-lt"/>
                <a:cs typeface="+mn-lt"/>
              </a:rPr>
              <a:t>“God Trick”</a:t>
            </a:r>
          </a:p>
          <a:p>
            <a:pPr lvl="1"/>
            <a:r>
              <a:rPr lang="en-US" sz="8000" dirty="0"/>
              <a:t>objectivity understood as impartiality and a "view from above, from nowhere”</a:t>
            </a:r>
          </a:p>
          <a:p>
            <a:pPr lvl="1"/>
            <a:r>
              <a:rPr lang="en-US" sz="8000" dirty="0"/>
              <a:t>hides a very specific position (male, white, heterosexual, human) and thus makes this position universal.</a:t>
            </a:r>
            <a:endParaRPr lang="en-US" sz="8000" dirty="0">
              <a:ea typeface="+mn-lt"/>
              <a:cs typeface="+mn-lt"/>
            </a:endParaRPr>
          </a:p>
          <a:p>
            <a:pPr lvl="1"/>
            <a:endParaRPr lang="en-US" dirty="0">
              <a:ea typeface="+mn-lt"/>
              <a:cs typeface="+mn-lt"/>
            </a:endParaRPr>
          </a:p>
          <a:p>
            <a:endParaRPr lang="en-US" dirty="0">
              <a:ea typeface="+mn-lt"/>
              <a:cs typeface="+mn-lt"/>
            </a:endParaRPr>
          </a:p>
          <a:p>
            <a:pPr lvl="1"/>
            <a:endParaRPr lang="en-US" dirty="0">
              <a:ea typeface="+mn-lt"/>
              <a:cs typeface="+mn-lt"/>
            </a:endParaRPr>
          </a:p>
          <a:p>
            <a:pPr lvl="1"/>
            <a:endParaRPr lang="en-US" dirty="0">
              <a:ea typeface="+mn-lt"/>
              <a:cs typeface="+mn-lt"/>
            </a:endParaRPr>
          </a:p>
          <a:p>
            <a:pPr lvl="1"/>
            <a:endParaRPr lang="en-US" dirty="0">
              <a:ea typeface="+mn-lt"/>
              <a:cs typeface="+mn-lt"/>
            </a:endParaRPr>
          </a:p>
          <a:p>
            <a:endParaRPr lang="en-US" dirty="0">
              <a:cs typeface="Calibri" panose="020F0502020204030204"/>
            </a:endParaRPr>
          </a:p>
        </p:txBody>
      </p:sp>
      <p:pic>
        <p:nvPicPr>
          <p:cNvPr id="5" name="Picture 6" descr="DONNA HARAWAY on Staying with the Trouble [ENCORE] /269 — FOR THE WILD">
            <a:extLst>
              <a:ext uri="{FF2B5EF4-FFF2-40B4-BE49-F238E27FC236}">
                <a16:creationId xmlns:a16="http://schemas.microsoft.com/office/drawing/2014/main" id="{4C148018-EE81-CA4A-9255-163808205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3843" y="2369457"/>
            <a:ext cx="2786743" cy="277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79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GoogleMaps - 3D view is missing, cannot see any 3d models">
            <a:extLst>
              <a:ext uri="{FF2B5EF4-FFF2-40B4-BE49-F238E27FC236}">
                <a16:creationId xmlns:a16="http://schemas.microsoft.com/office/drawing/2014/main" id="{4055DB2B-5474-784C-97AE-077B599BD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12192000" cy="619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53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09594-5AE0-C647-CB53-22BCEB86D419}"/>
              </a:ext>
            </a:extLst>
          </p:cNvPr>
          <p:cNvSpPr>
            <a:spLocks noGrp="1"/>
          </p:cNvSpPr>
          <p:nvPr>
            <p:ph type="title"/>
          </p:nvPr>
        </p:nvSpPr>
        <p:spPr/>
        <p:txBody>
          <a:bodyPr/>
          <a:lstStyle/>
          <a:p>
            <a:r>
              <a:rPr lang="en-US" dirty="0">
                <a:highlight>
                  <a:srgbClr val="FFFF00"/>
                </a:highlight>
                <a:ea typeface="Calibri Light"/>
                <a:cs typeface="Calibri Light"/>
              </a:rPr>
              <a:t>Feminist critiques of </a:t>
            </a:r>
            <a:r>
              <a:rPr lang="en-US" i="1" dirty="0">
                <a:highlight>
                  <a:srgbClr val="FFFF00"/>
                </a:highlight>
                <a:ea typeface="Calibri Light"/>
                <a:cs typeface="Calibri Light"/>
              </a:rPr>
              <a:t>(GI)</a:t>
            </a:r>
            <a:r>
              <a:rPr lang="en-US" u="sng" dirty="0">
                <a:highlight>
                  <a:srgbClr val="FFFF00"/>
                </a:highlight>
                <a:ea typeface="Calibri Light"/>
                <a:cs typeface="Calibri Light"/>
              </a:rPr>
              <a:t>S</a:t>
            </a:r>
            <a:r>
              <a:rPr lang="en-US" dirty="0">
                <a:highlight>
                  <a:srgbClr val="FFFF00"/>
                </a:highlight>
                <a:ea typeface="Calibri Light"/>
                <a:cs typeface="Calibri Light"/>
              </a:rPr>
              <a:t>cience</a:t>
            </a:r>
            <a:endParaRPr lang="en-US" dirty="0">
              <a:highlight>
                <a:srgbClr val="FFFF00"/>
              </a:highlight>
            </a:endParaRPr>
          </a:p>
        </p:txBody>
      </p:sp>
      <p:sp>
        <p:nvSpPr>
          <p:cNvPr id="3" name="Content Placeholder 2">
            <a:extLst>
              <a:ext uri="{FF2B5EF4-FFF2-40B4-BE49-F238E27FC236}">
                <a16:creationId xmlns:a16="http://schemas.microsoft.com/office/drawing/2014/main" id="{430B1A7E-693B-2768-98B9-7C749BADB1B5}"/>
              </a:ext>
            </a:extLst>
          </p:cNvPr>
          <p:cNvSpPr>
            <a:spLocks noGrp="1"/>
          </p:cNvSpPr>
          <p:nvPr>
            <p:ph idx="4294967295"/>
          </p:nvPr>
        </p:nvSpPr>
        <p:spPr>
          <a:xfrm>
            <a:off x="841829" y="1570435"/>
            <a:ext cx="7068458" cy="4184926"/>
          </a:xfrm>
        </p:spPr>
        <p:txBody>
          <a:bodyPr vert="horz" lIns="91440" tIns="45720" rIns="91440" bIns="45720" rtlCol="0" anchor="t">
            <a:normAutofit fontScale="25000" lnSpcReduction="20000"/>
          </a:bodyPr>
          <a:lstStyle/>
          <a:p>
            <a:pPr marL="139700" indent="0">
              <a:buNone/>
            </a:pPr>
            <a:endParaRPr lang="en-US" dirty="0">
              <a:cs typeface="Calibri" panose="020F0502020204030204"/>
            </a:endParaRPr>
          </a:p>
          <a:p>
            <a:pPr marL="139700" indent="0">
              <a:buFont typeface="Roboto"/>
              <a:buNone/>
            </a:pPr>
            <a:r>
              <a:rPr lang="en-US" sz="8000" dirty="0">
                <a:ea typeface="+mn-lt"/>
                <a:cs typeface="+mn-lt"/>
              </a:rPr>
              <a:t>Sandra Harding </a:t>
            </a:r>
          </a:p>
          <a:p>
            <a:r>
              <a:rPr lang="en-US" sz="8000" dirty="0">
                <a:ea typeface="+mn-lt"/>
                <a:cs typeface="+mn-lt"/>
              </a:rPr>
              <a:t>Standpoint Theory</a:t>
            </a:r>
          </a:p>
          <a:p>
            <a:pPr lvl="1"/>
            <a:r>
              <a:rPr lang="en-US" sz="8000" dirty="0">
                <a:ea typeface="+mn-lt"/>
                <a:cs typeface="+mn-lt"/>
              </a:rPr>
              <a:t>Argues for the importance of starting from the experiences of those who have been traditionally left out of the mainstream institutional production of knowledge</a:t>
            </a:r>
          </a:p>
          <a:p>
            <a:pPr lvl="1"/>
            <a:endParaRPr lang="en-US" sz="8000" dirty="0">
              <a:ea typeface="+mn-lt"/>
              <a:cs typeface="+mn-lt"/>
            </a:endParaRPr>
          </a:p>
          <a:p>
            <a:r>
              <a:rPr lang="en-US" sz="8000" dirty="0">
                <a:ea typeface="+mn-lt"/>
                <a:cs typeface="+mn-lt"/>
              </a:rPr>
              <a:t>Strong Objectivity</a:t>
            </a:r>
          </a:p>
          <a:p>
            <a:pPr lvl="1"/>
            <a:r>
              <a:rPr lang="en-US" sz="8000" dirty="0">
                <a:ea typeface="+mn-lt"/>
                <a:cs typeface="+mn-lt"/>
              </a:rPr>
              <a:t>Argues that knowledge that is </a:t>
            </a:r>
            <a:r>
              <a:rPr lang="en-US" sz="8000" dirty="0"/>
              <a:t>produced from the point of view of subordinated groups may offer stronger objectivity due to the increased motivation for those groups to understand the views or perspectives of those in positions of power.</a:t>
            </a:r>
            <a:endParaRPr lang="en-US" sz="8000" dirty="0">
              <a:cs typeface="Calibri" panose="020F0502020204030204"/>
            </a:endParaRPr>
          </a:p>
        </p:txBody>
      </p:sp>
      <p:pic>
        <p:nvPicPr>
          <p:cNvPr id="5" name="Picture 6" descr="DONNA HARAWAY on Staying with the Trouble [ENCORE] /269 — FOR THE WILD">
            <a:extLst>
              <a:ext uri="{FF2B5EF4-FFF2-40B4-BE49-F238E27FC236}">
                <a16:creationId xmlns:a16="http://schemas.microsoft.com/office/drawing/2014/main" id="{4C148018-EE81-CA4A-9255-163808205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9800" y="2806398"/>
            <a:ext cx="1803292" cy="179784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BCE31EC6-C86A-F848-8992-C3A3B4F65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5255" y="2000476"/>
            <a:ext cx="2684916" cy="3754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209785"/>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Simple and Modern</Template>
  <TotalTime>22091</TotalTime>
  <Words>2150</Words>
  <Application>Microsoft Macintosh PowerPoint</Application>
  <PresentationFormat>Widescreen</PresentationFormat>
  <Paragraphs>255</Paragraphs>
  <Slides>52</Slides>
  <Notes>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52</vt:i4>
      </vt:variant>
    </vt:vector>
  </HeadingPairs>
  <TitlesOfParts>
    <vt:vector size="65" baseType="lpstr">
      <vt:lpstr>Anaheim</vt:lpstr>
      <vt:lpstr>Arial</vt:lpstr>
      <vt:lpstr>Bebas Neue</vt:lpstr>
      <vt:lpstr>Calibri</vt:lpstr>
      <vt:lpstr>Montserrat</vt:lpstr>
      <vt:lpstr>Nunito</vt:lpstr>
      <vt:lpstr>Proxima Nova</vt:lpstr>
      <vt:lpstr>Roboto</vt:lpstr>
      <vt:lpstr>Roboto Condensed Light</vt:lpstr>
      <vt:lpstr>Wingdings</vt:lpstr>
      <vt:lpstr>Simple and Modern</vt:lpstr>
      <vt:lpstr>Slidesgo Final Pages</vt:lpstr>
      <vt:lpstr>1_Slidesgo Final Pages</vt:lpstr>
      <vt:lpstr>Feminist GIS and Queering the Map</vt:lpstr>
      <vt:lpstr>What is GIS?</vt:lpstr>
      <vt:lpstr>PowerPoint Presentation</vt:lpstr>
      <vt:lpstr>PowerPoint Presentation</vt:lpstr>
      <vt:lpstr>Feminist/Queer Geography/Geographies</vt:lpstr>
      <vt:lpstr>PowerPoint Presentation</vt:lpstr>
      <vt:lpstr>Feminist critiques of (GI)Science</vt:lpstr>
      <vt:lpstr>PowerPoint Presentation</vt:lpstr>
      <vt:lpstr>Feminist critiques of (GI)Science</vt:lpstr>
      <vt:lpstr>Feminist critiques of (GI)Science</vt:lpstr>
      <vt:lpstr>A very brief history…</vt:lpstr>
      <vt:lpstr>Feminist critiques of (GI)Science</vt:lpstr>
      <vt:lpstr>A very brief history…</vt:lpstr>
      <vt:lpstr>PowerPoint Presentation</vt:lpstr>
      <vt:lpstr>PowerPoint Presentation</vt:lpstr>
      <vt:lpstr>PowerPoint Presentation</vt:lpstr>
      <vt:lpstr>PowerPoint Presentation</vt:lpstr>
      <vt:lpstr>PowerPoint Presentation</vt:lpstr>
      <vt:lpstr>PowerPoint Presentation</vt:lpstr>
      <vt:lpstr>Feminist Principles</vt:lpstr>
      <vt:lpstr>Feminist Principles</vt:lpstr>
      <vt:lpstr>Power</vt:lpstr>
      <vt:lpstr>PowerPoint Presentation</vt:lpstr>
      <vt:lpstr>Power</vt:lpstr>
      <vt:lpstr>Counter-mapping</vt:lpstr>
      <vt:lpstr>PowerPoint Presentation</vt:lpstr>
      <vt:lpstr>PowerPoint Presentation</vt:lpstr>
      <vt:lpstr>Context and Situated Knowledge </vt:lpstr>
      <vt:lpstr>Context and Situated Knowledge/Qualitative GIS(QGIS) </vt:lpstr>
      <vt:lpstr>PowerPoint Presentation</vt:lpstr>
      <vt:lpstr>Emotions, Affect, Embodiment</vt:lpstr>
      <vt:lpstr>PowerPoint Presentation</vt:lpstr>
      <vt:lpstr>PowerPoint Presentation</vt:lpstr>
      <vt:lpstr>Qualitative Sketch Mapping </vt:lpstr>
      <vt:lpstr>PowerPoint Presentation</vt:lpstr>
      <vt:lpstr>Feminist Visualization  </vt:lpstr>
      <vt:lpstr>retooling GIS</vt:lpstr>
      <vt:lpstr>PowerPoint Presentation</vt:lpstr>
      <vt:lpstr>PowerPoint Presentation</vt:lpstr>
      <vt:lpstr>PowerPoint Presentation</vt:lpstr>
      <vt:lpstr>Geospatial Technology and Gender</vt:lpstr>
      <vt:lpstr>PowerPoint Presentation</vt:lpstr>
      <vt:lpstr>Queering the Map</vt:lpstr>
      <vt:lpstr>PowerPoint Presentation</vt:lpstr>
      <vt:lpstr>PowerPoint Presentation</vt:lpstr>
      <vt:lpstr>PowerPoint Presentation</vt:lpstr>
      <vt:lpstr>Health and Wellbeing Impacts of Supervision</vt:lpstr>
      <vt:lpstr>PowerPoint Presentation</vt:lpstr>
      <vt:lpstr>PowerPoint Presentation</vt:lpstr>
      <vt:lpstr>600,000 people experiencing “fair to poor health”  870,000 people disabled  122,000 people with kidney disease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GIS FOR SOCIAL AND ENVIRONMENTAL ANALYSIS</dc:title>
  <dc:creator>LR</dc:creator>
  <cp:lastModifiedBy>Dirk A Kinsey</cp:lastModifiedBy>
  <cp:revision>85</cp:revision>
  <cp:lastPrinted>2021-05-04T19:40:34Z</cp:lastPrinted>
  <dcterms:created xsi:type="dcterms:W3CDTF">2016-11-29T13:12:09Z</dcterms:created>
  <dcterms:modified xsi:type="dcterms:W3CDTF">2024-12-06T21:12:34Z</dcterms:modified>
</cp:coreProperties>
</file>