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 id="2147483692" r:id="rId2"/>
    <p:sldMasterId id="2147483695" r:id="rId3"/>
  </p:sldMasterIdLst>
  <p:sldIdLst>
    <p:sldId id="289" r:id="rId4"/>
    <p:sldId id="257" r:id="rId5"/>
    <p:sldId id="258" r:id="rId6"/>
    <p:sldId id="260" r:id="rId7"/>
    <p:sldId id="265" r:id="rId8"/>
    <p:sldId id="266" r:id="rId9"/>
    <p:sldId id="267" r:id="rId10"/>
    <p:sldId id="263" r:id="rId11"/>
    <p:sldId id="264" r:id="rId12"/>
    <p:sldId id="268" r:id="rId13"/>
    <p:sldId id="259" r:id="rId14"/>
    <p:sldId id="270" r:id="rId15"/>
    <p:sldId id="269"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270" autoAdjust="0"/>
    <p:restoredTop sz="94660"/>
  </p:normalViewPr>
  <p:slideViewPr>
    <p:cSldViewPr snapToGrid="0">
      <p:cViewPr varScale="1">
        <p:scale>
          <a:sx n="83" d="100"/>
          <a:sy n="83" d="100"/>
        </p:scale>
        <p:origin x="216" y="11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1226762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48395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2339573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125222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933672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754252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492997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92861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711557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335080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22"/>
        <p:cNvGrpSpPr/>
        <p:nvPr/>
      </p:nvGrpSpPr>
      <p:grpSpPr>
        <a:xfrm>
          <a:off x="0" y="0"/>
          <a:ext cx="0" cy="0"/>
          <a:chOff x="0" y="0"/>
          <a:chExt cx="0" cy="0"/>
        </a:xfrm>
      </p:grpSpPr>
      <p:sp>
        <p:nvSpPr>
          <p:cNvPr id="123" name="Google Shape;123;p2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20"/>
          <p:cNvSpPr txBox="1">
            <a:spLocks noGrp="1"/>
          </p:cNvSpPr>
          <p:nvPr>
            <p:ph type="title"/>
          </p:nvPr>
        </p:nvSpPr>
        <p:spPr>
          <a:xfrm>
            <a:off x="477833"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5" name="Google Shape;125;p20"/>
          <p:cNvSpPr txBox="1">
            <a:spLocks noGrp="1"/>
          </p:cNvSpPr>
          <p:nvPr>
            <p:ph type="subTitle" idx="1"/>
          </p:nvPr>
        </p:nvSpPr>
        <p:spPr>
          <a:xfrm>
            <a:off x="2191431" y="2109700"/>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6" name="Google Shape;126;p20"/>
          <p:cNvSpPr txBox="1">
            <a:spLocks noGrp="1"/>
          </p:cNvSpPr>
          <p:nvPr>
            <p:ph type="subTitle" idx="2"/>
          </p:nvPr>
        </p:nvSpPr>
        <p:spPr>
          <a:xfrm>
            <a:off x="2185367" y="1568133"/>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7" name="Google Shape;127;p20"/>
          <p:cNvSpPr txBox="1">
            <a:spLocks noGrp="1"/>
          </p:cNvSpPr>
          <p:nvPr>
            <p:ph type="subTitle" idx="3"/>
          </p:nvPr>
        </p:nvSpPr>
        <p:spPr>
          <a:xfrm>
            <a:off x="2191431" y="3720149"/>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8" name="Google Shape;128;p20"/>
          <p:cNvSpPr txBox="1">
            <a:spLocks noGrp="1"/>
          </p:cNvSpPr>
          <p:nvPr>
            <p:ph type="subTitle" idx="4"/>
          </p:nvPr>
        </p:nvSpPr>
        <p:spPr>
          <a:xfrm>
            <a:off x="2185367" y="3178584"/>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9" name="Google Shape;129;p20"/>
          <p:cNvSpPr txBox="1">
            <a:spLocks noGrp="1"/>
          </p:cNvSpPr>
          <p:nvPr>
            <p:ph type="subTitle" idx="5"/>
          </p:nvPr>
        </p:nvSpPr>
        <p:spPr>
          <a:xfrm>
            <a:off x="2191431" y="5330633"/>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0" name="Google Shape;130;p20"/>
          <p:cNvSpPr txBox="1">
            <a:spLocks noGrp="1"/>
          </p:cNvSpPr>
          <p:nvPr>
            <p:ph type="subTitle" idx="6"/>
          </p:nvPr>
        </p:nvSpPr>
        <p:spPr>
          <a:xfrm>
            <a:off x="2185367" y="4789067"/>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1" name="Google Shape;131;p20"/>
          <p:cNvSpPr>
            <a:spLocks noGrp="1"/>
          </p:cNvSpPr>
          <p:nvPr>
            <p:ph type="pic" idx="7"/>
          </p:nvPr>
        </p:nvSpPr>
        <p:spPr>
          <a:xfrm>
            <a:off x="5532199" y="-84033"/>
            <a:ext cx="67360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614754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5" name="Google Shape;15;p3"/>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16" name="Google Shape;16;p3"/>
          <p:cNvSpPr>
            <a:spLocks noGrp="1"/>
          </p:cNvSpPr>
          <p:nvPr>
            <p:ph type="pic" idx="2"/>
          </p:nvPr>
        </p:nvSpPr>
        <p:spPr>
          <a:xfrm>
            <a:off x="6211067" y="-84033"/>
            <a:ext cx="6082400" cy="7026000"/>
          </a:xfrm>
          <a:prstGeom prst="rect">
            <a:avLst/>
          </a:prstGeom>
          <a:noFill/>
          <a:ln w="28575" cap="flat" cmpd="sng">
            <a:solidFill>
              <a:schemeClr val="dk1"/>
            </a:solidFill>
            <a:prstDash val="solid"/>
            <a:round/>
            <a:headEnd type="none" w="sm" len="sm"/>
            <a:tailEnd type="none" w="sm" len="sm"/>
          </a:ln>
        </p:spPr>
      </p:sp>
      <p:sp>
        <p:nvSpPr>
          <p:cNvPr id="17" name="Google Shape;17;p3"/>
          <p:cNvSpPr txBox="1">
            <a:spLocks noGrp="1"/>
          </p:cNvSpPr>
          <p:nvPr>
            <p:ph type="title"/>
          </p:nvPr>
        </p:nvSpPr>
        <p:spPr>
          <a:xfrm>
            <a:off x="953467" y="2141500"/>
            <a:ext cx="5257600" cy="2759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b" anchorCtr="0">
            <a:noAutofit/>
          </a:bodyPr>
          <a:lstStyle>
            <a:lvl1pPr lvl="0" algn="ctr">
              <a:spcBef>
                <a:spcPts val="0"/>
              </a:spcBef>
              <a:spcAft>
                <a:spcPts val="0"/>
              </a:spcAft>
              <a:buSzPts val="3600"/>
              <a:buNone/>
              <a:defRPr sz="81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8" name="Google Shape;18;p3"/>
          <p:cNvSpPr txBox="1">
            <a:spLocks noGrp="1"/>
          </p:cNvSpPr>
          <p:nvPr>
            <p:ph type="title" idx="3" hasCustomPrompt="1"/>
          </p:nvPr>
        </p:nvSpPr>
        <p:spPr>
          <a:xfrm>
            <a:off x="2904667" y="713333"/>
            <a:ext cx="1355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933">
                <a:highlight>
                  <a:schemeClr val="l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 name="Google Shape;19;p3"/>
          <p:cNvSpPr txBox="1">
            <a:spLocks noGrp="1"/>
          </p:cNvSpPr>
          <p:nvPr>
            <p:ph type="subTitle" idx="1"/>
          </p:nvPr>
        </p:nvSpPr>
        <p:spPr>
          <a:xfrm>
            <a:off x="953467" y="5022300"/>
            <a:ext cx="5257600" cy="11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6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964455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624878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261732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821140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579768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508015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855983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28166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102294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4063528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0"/>
        <p:cNvGrpSpPr/>
        <p:nvPr/>
      </p:nvGrpSpPr>
      <p:grpSpPr>
        <a:xfrm>
          <a:off x="0" y="0"/>
          <a:ext cx="0" cy="0"/>
          <a:chOff x="0" y="0"/>
          <a:chExt cx="0" cy="0"/>
        </a:xfrm>
      </p:grpSpPr>
      <p:cxnSp>
        <p:nvCxnSpPr>
          <p:cNvPr id="231" name="Google Shape;231;p30"/>
          <p:cNvCxnSpPr/>
          <p:nvPr/>
        </p:nvCxnSpPr>
        <p:spPr>
          <a:xfrm>
            <a:off x="476567" y="4917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2" name="Google Shape;232;p30"/>
          <p:cNvCxnSpPr/>
          <p:nvPr/>
        </p:nvCxnSpPr>
        <p:spPr>
          <a:xfrm>
            <a:off x="476567" y="63661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3" name="Google Shape;233;p30"/>
          <p:cNvCxnSpPr/>
          <p:nvPr/>
        </p:nvCxnSpPr>
        <p:spPr>
          <a:xfrm rot="5400000">
            <a:off x="7981967" y="3429000"/>
            <a:ext cx="7467600" cy="0"/>
          </a:xfrm>
          <a:prstGeom prst="straightConnector1">
            <a:avLst/>
          </a:prstGeom>
          <a:noFill/>
          <a:ln w="28575" cap="flat" cmpd="sng">
            <a:solidFill>
              <a:schemeClr val="dk2"/>
            </a:solidFill>
            <a:prstDash val="solid"/>
            <a:round/>
            <a:headEnd type="none" w="med" len="med"/>
            <a:tailEnd type="none" w="med" len="med"/>
          </a:ln>
        </p:spPr>
      </p:cxnSp>
      <p:cxnSp>
        <p:nvCxnSpPr>
          <p:cNvPr id="234" name="Google Shape;234;p30"/>
          <p:cNvCxnSpPr/>
          <p:nvPr/>
        </p:nvCxnSpPr>
        <p:spPr>
          <a:xfrm rot="5400000">
            <a:off x="-2460633" y="3428967"/>
            <a:ext cx="58744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03536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751417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3532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25900202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33621577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24515327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1470402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9635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422694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094417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9517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421654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1001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9066450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1" r:id="rId3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4250537458"/>
      </p:ext>
    </p:extLst>
  </p:cSld>
  <p:clrMap bg1="lt1" tx1="dk1" bg2="dk2" tx2="lt2" accent1="accent1" accent2="accent2" accent3="accent3" accent4="accent4" accent5="accent5" accent6="accent6" hlink="hlink" folHlink="folHlink"/>
  <p:sldLayoutIdLst>
    <p:sldLayoutId id="2147483693" r:id="rId1"/>
    <p:sldLayoutId id="2147483694"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154423254"/>
      </p:ext>
    </p:extLst>
  </p:cSld>
  <p:clrMap bg1="lt1" tx1="dk1" bg2="dk2" tx2="lt2" accent1="accent1" accent2="accent2" accent3="accent3" accent4="accent4" accent5="accent5" accent6="accent6" hlink="hlink" folHlink="folHlink"/>
  <p:sldLayoutIdLst>
    <p:sldLayoutId id="2147483696" r:id="rId1"/>
    <p:sldLayoutId id="2147483697"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en.oxforddictionaries.com/definition/ethics" TargetMode="External"/><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hyperlink" Target="http://www.urisa.org/about-us/gis-code-of-ethics/" TargetMode="Externa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E8B4964-783E-1746-9AD9-9C4C03E0DA31}"/>
              </a:ext>
            </a:extLst>
          </p:cNvPr>
          <p:cNvSpPr>
            <a:spLocks noGrp="1"/>
          </p:cNvSpPr>
          <p:nvPr>
            <p:ph type="pic" idx="2"/>
          </p:nvPr>
        </p:nvSpPr>
        <p:spPr/>
      </p:sp>
      <p:sp>
        <p:nvSpPr>
          <p:cNvPr id="2" name="Title 1"/>
          <p:cNvSpPr>
            <a:spLocks noGrp="1"/>
          </p:cNvSpPr>
          <p:nvPr>
            <p:ph type="ctrTitle"/>
          </p:nvPr>
        </p:nvSpPr>
        <p:spPr/>
        <p:txBody>
          <a:bodyPr>
            <a:noAutofit/>
          </a:bodyPr>
          <a:lstStyle/>
          <a:p>
            <a:r>
              <a:rPr lang="en-US" sz="4000" dirty="0">
                <a:highlight>
                  <a:srgbClr val="FFFF00"/>
                </a:highlight>
              </a:rPr>
              <a:t>INTRODUCTION TO GIS FOR SOCIAL AND ENVIRONMENTAL ANALYSIS</a:t>
            </a:r>
          </a:p>
        </p:txBody>
      </p:sp>
      <p:sp>
        <p:nvSpPr>
          <p:cNvPr id="3" name="Subtitle 2"/>
          <p:cNvSpPr>
            <a:spLocks noGrp="1"/>
          </p:cNvSpPr>
          <p:nvPr>
            <p:ph type="subTitle" idx="1"/>
          </p:nvPr>
        </p:nvSpPr>
        <p:spPr/>
        <p:txBody>
          <a:bodyPr>
            <a:normAutofit/>
          </a:bodyPr>
          <a:lstStyle/>
          <a:p>
            <a:r>
              <a:rPr lang="en-US" sz="3200" dirty="0"/>
              <a:t>GIS Ethics</a:t>
            </a:r>
          </a:p>
        </p:txBody>
      </p:sp>
      <p:sp>
        <p:nvSpPr>
          <p:cNvPr id="6" name="Picture Placeholder 6">
            <a:extLst>
              <a:ext uri="{FF2B5EF4-FFF2-40B4-BE49-F238E27FC236}">
                <a16:creationId xmlns:a16="http://schemas.microsoft.com/office/drawing/2014/main" id="{19BD732C-A1CB-5041-9E53-44C6CA6F9B26}"/>
              </a:ext>
            </a:extLst>
          </p:cNvPr>
          <p:cNvSpPr txBox="1">
            <a:spLocks/>
          </p:cNvSpPr>
          <p:nvPr/>
        </p:nvSpPr>
        <p:spPr>
          <a:xfrm rot="5400000">
            <a:off x="6844333" y="353000"/>
            <a:ext cx="2919200" cy="6114400"/>
          </a:xfrm>
          <a:prstGeom prst="rect">
            <a:avLst/>
          </a:prstGeom>
          <a:noFill/>
          <a:ln>
            <a:noFill/>
          </a:ln>
        </p:spPr>
      </p:sp>
      <p:pic>
        <p:nvPicPr>
          <p:cNvPr id="1026" name="Picture 2" descr="The Professional Ethics of GIS - Why Data Quality and Information ...">
            <a:extLst>
              <a:ext uri="{FF2B5EF4-FFF2-40B4-BE49-F238E27FC236}">
                <a16:creationId xmlns:a16="http://schemas.microsoft.com/office/drawing/2014/main" id="{A8088E22-D361-A94A-9B16-A04D5C24FC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13"/>
          <a:stretch/>
        </p:blipFill>
        <p:spPr bwMode="auto">
          <a:xfrm rot="5400000">
            <a:off x="6240109" y="1029410"/>
            <a:ext cx="6114401" cy="4836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933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ETHICS CLASS ACTIVITY</a:t>
            </a:r>
          </a:p>
        </p:txBody>
      </p:sp>
      <p:sp>
        <p:nvSpPr>
          <p:cNvPr id="12" name="Text Placeholder 2">
            <a:extLst>
              <a:ext uri="{FF2B5EF4-FFF2-40B4-BE49-F238E27FC236}">
                <a16:creationId xmlns:a16="http://schemas.microsoft.com/office/drawing/2014/main" id="{4C3EC0D8-C256-90DF-7FE5-C804FAA6ECBA}"/>
              </a:ext>
            </a:extLst>
          </p:cNvPr>
          <p:cNvSpPr>
            <a:spLocks noGrp="1"/>
          </p:cNvSpPr>
          <p:nvPr>
            <p:ph type="body" idx="1"/>
          </p:nvPr>
        </p:nvSpPr>
        <p:spPr>
          <a:xfrm>
            <a:off x="3766088" y="1580827"/>
            <a:ext cx="7472445" cy="4744056"/>
          </a:xfrm>
        </p:spPr>
        <p:txBody>
          <a:bodyPr/>
          <a:lstStyle/>
          <a:p>
            <a:r>
              <a:rPr lang="en-US" sz="1800" dirty="0"/>
              <a:t>The City Manager met with the GIS Coordinator and asked if the City had the data and the capability to map the location where city residents of certain designated religions lived. In particular, he wanted to know to the neighborhood and household level where Sunni and Shiite Muslims in SeaTac lived.</a:t>
            </a:r>
          </a:p>
          <a:p>
            <a:r>
              <a:rPr lang="en-US" sz="1800" dirty="0"/>
              <a:t>He described his desire to have ‘tactical maps’ of city neighborhoods, so that he could ‘make the peace’ if needed. The City Manager described his goal for this GIS mapping request to others in the City as related to the Somali and Eritrean communities within SeaTac and his fears of ‘radicalized’ Muslims. </a:t>
            </a:r>
          </a:p>
          <a:p>
            <a:r>
              <a:rPr lang="en-US" sz="1800" dirty="0"/>
              <a:t>Later the request was expanded to include mapping individual Christians (Protestant and Catholic) as well as individuals by gender and age group. One of the goals for the project was also to identify the location of ‘Americans who had not adopted American ways.’</a:t>
            </a:r>
          </a:p>
        </p:txBody>
      </p:sp>
      <p:pic>
        <p:nvPicPr>
          <p:cNvPr id="5" name="Content Placeholder 4" descr="A screenshot of a news article&#10;&#10;Description automatically generated">
            <a:extLst>
              <a:ext uri="{FF2B5EF4-FFF2-40B4-BE49-F238E27FC236}">
                <a16:creationId xmlns:a16="http://schemas.microsoft.com/office/drawing/2014/main" id="{D75232EE-BC3F-3B44-BBCA-D83CCE882A76}"/>
              </a:ext>
            </a:extLst>
          </p:cNvPr>
          <p:cNvPicPr>
            <a:picLocks noGrp="1" noChangeAspect="1"/>
          </p:cNvPicPr>
          <p:nvPr>
            <p:ph type="pic" idx="2"/>
          </p:nvPr>
        </p:nvPicPr>
        <p:blipFill rotWithShape="1">
          <a:blip r:embed="rId2"/>
          <a:srcRect t="11888" b="9983"/>
          <a:stretch/>
        </p:blipFill>
        <p:spPr>
          <a:xfrm>
            <a:off x="477800" y="1376706"/>
            <a:ext cx="2929180" cy="4948177"/>
          </a:xfrm>
          <a:noFill/>
        </p:spPr>
      </p:pic>
    </p:spTree>
    <p:extLst>
      <p:ext uri="{BB962C8B-B14F-4D97-AF65-F5344CB8AC3E}">
        <p14:creationId xmlns:p14="http://schemas.microsoft.com/office/powerpoint/2010/main" val="224791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7762" y="491713"/>
            <a:ext cx="11236400" cy="865600"/>
          </a:xfrm>
        </p:spPr>
        <p:txBody>
          <a:bodyPr wrap="square" anchor="t">
            <a:normAutofit/>
          </a:bodyPr>
          <a:lstStyle/>
          <a:p>
            <a:r>
              <a:rPr lang="en-US" dirty="0">
                <a:highlight>
                  <a:srgbClr val="FFFF00"/>
                </a:highlight>
              </a:rPr>
              <a:t>Small group activity</a:t>
            </a:r>
          </a:p>
        </p:txBody>
      </p:sp>
      <p:sp>
        <p:nvSpPr>
          <p:cNvPr id="3" name="Content Placeholder 2"/>
          <p:cNvSpPr>
            <a:spLocks noGrp="1"/>
          </p:cNvSpPr>
          <p:nvPr>
            <p:ph type="body" idx="1"/>
          </p:nvPr>
        </p:nvSpPr>
        <p:spPr>
          <a:xfrm>
            <a:off x="6651733" y="1697700"/>
            <a:ext cx="4586800" cy="4168400"/>
          </a:xfrm>
        </p:spPr>
        <p:txBody>
          <a:bodyPr wrap="square" anchor="t">
            <a:normAutofit/>
          </a:bodyPr>
          <a:lstStyle/>
          <a:p>
            <a:pPr marL="0" indent="0">
              <a:lnSpc>
                <a:spcPct val="90000"/>
              </a:lnSpc>
              <a:spcAft>
                <a:spcPts val="600"/>
              </a:spcAft>
              <a:buNone/>
            </a:pPr>
            <a:r>
              <a:rPr lang="en-US" sz="1800" dirty="0"/>
              <a:t>In groups of 3-4, consider the following question:</a:t>
            </a:r>
          </a:p>
          <a:p>
            <a:pPr>
              <a:lnSpc>
                <a:spcPct val="90000"/>
              </a:lnSpc>
              <a:spcAft>
                <a:spcPts val="600"/>
              </a:spcAft>
            </a:pPr>
            <a:r>
              <a:rPr lang="en-US" sz="1800" i="1" dirty="0"/>
              <a:t>What do you think are some </a:t>
            </a:r>
            <a:r>
              <a:rPr lang="en-US" sz="1800" b="1" i="1" dirty="0"/>
              <a:t>key ethical issues </a:t>
            </a:r>
            <a:r>
              <a:rPr lang="en-US" sz="1800" i="1" dirty="0"/>
              <a:t>related to this case?</a:t>
            </a:r>
          </a:p>
          <a:p>
            <a:pPr>
              <a:lnSpc>
                <a:spcPct val="90000"/>
              </a:lnSpc>
              <a:spcAft>
                <a:spcPts val="600"/>
              </a:spcAft>
            </a:pPr>
            <a:r>
              <a:rPr lang="en-US" sz="1800" i="1" dirty="0"/>
              <a:t>How would you as a the GIS Coordinator respond to this request?</a:t>
            </a:r>
          </a:p>
          <a:p>
            <a:pPr>
              <a:lnSpc>
                <a:spcPct val="90000"/>
              </a:lnSpc>
              <a:spcAft>
                <a:spcPts val="600"/>
              </a:spcAft>
            </a:pPr>
            <a:r>
              <a:rPr lang="en-US" sz="1800" i="1" dirty="0"/>
              <a:t>One rule: You can’t simply say no.</a:t>
            </a:r>
          </a:p>
          <a:p>
            <a:pPr>
              <a:lnSpc>
                <a:spcPct val="90000"/>
              </a:lnSpc>
              <a:spcAft>
                <a:spcPts val="600"/>
              </a:spcAft>
            </a:pPr>
            <a:r>
              <a:rPr lang="en-US" sz="1800" dirty="0"/>
              <a:t>Be ready briefly share important points of your discussion with the rest of the class (1-2 minutes)</a:t>
            </a:r>
          </a:p>
        </p:txBody>
      </p:sp>
      <p:pic>
        <p:nvPicPr>
          <p:cNvPr id="1026" name="Picture 2" descr="Joint Statement on North SeaTac Park | Port of Seattle">
            <a:extLst>
              <a:ext uri="{FF2B5EF4-FFF2-40B4-BE49-F238E27FC236}">
                <a16:creationId xmlns:a16="http://schemas.microsoft.com/office/drawing/2014/main" id="{9C75DC04-884E-AC43-A929-591F1471DF51}"/>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rcRect l="14585" r="14585"/>
          <a:stretch>
            <a:fillRect/>
          </a:stretch>
        </p:blipFill>
        <p:spPr bwMode="auto">
          <a:xfrm>
            <a:off x="477838" y="1357313"/>
            <a:ext cx="5737225" cy="500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14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5AB09A-81DE-AB41-BA5A-BB38F8AA7A34}"/>
              </a:ext>
            </a:extLst>
          </p:cNvPr>
          <p:cNvSpPr>
            <a:spLocks noGrp="1"/>
          </p:cNvSpPr>
          <p:nvPr>
            <p:ph type="body" idx="1"/>
          </p:nvPr>
        </p:nvSpPr>
        <p:spPr/>
        <p:txBody>
          <a:bodyPr/>
          <a:lstStyle/>
          <a:p>
            <a:r>
              <a:rPr lang="en-US" dirty="0"/>
              <a:t>Because she felt uncomfortable and confused, she put her meeting notes in writing and emailed them to the City Manager, asking him to confirm his request. </a:t>
            </a:r>
          </a:p>
          <a:p>
            <a:r>
              <a:rPr lang="en-US" dirty="0"/>
              <a:t>She told the City Manager that it might be illegal to collect and publish a map for the City with such personal and private data. </a:t>
            </a:r>
          </a:p>
          <a:p>
            <a:r>
              <a:rPr lang="en-US" dirty="0"/>
              <a:t>Then she spoke to the City Attorney and her manager about the request. </a:t>
            </a:r>
          </a:p>
          <a:p>
            <a:r>
              <a:rPr lang="en-US" dirty="0"/>
              <a:t>While she consulted with other city staff, she did research into data sources. She determined that US Census data could not provide the type of data desired by the City Manager, but she identified other possible non-Census data sources for information about religious congregations.</a:t>
            </a:r>
          </a:p>
        </p:txBody>
      </p:sp>
      <p:sp>
        <p:nvSpPr>
          <p:cNvPr id="3" name="Title 2">
            <a:extLst>
              <a:ext uri="{FF2B5EF4-FFF2-40B4-BE49-F238E27FC236}">
                <a16:creationId xmlns:a16="http://schemas.microsoft.com/office/drawing/2014/main" id="{35829F9C-6588-1E40-AB93-AF38718B14C7}"/>
              </a:ext>
            </a:extLst>
          </p:cNvPr>
          <p:cNvSpPr>
            <a:spLocks noGrp="1"/>
          </p:cNvSpPr>
          <p:nvPr>
            <p:ph type="title"/>
          </p:nvPr>
        </p:nvSpPr>
        <p:spPr/>
        <p:txBody>
          <a:bodyPr/>
          <a:lstStyle/>
          <a:p>
            <a:r>
              <a:rPr lang="en-US" dirty="0">
                <a:highlight>
                  <a:srgbClr val="FFFF00"/>
                </a:highlight>
              </a:rPr>
              <a:t>How did the GIS </a:t>
            </a:r>
            <a:r>
              <a:rPr lang="en-US" sz="3600" dirty="0">
                <a:highlight>
                  <a:srgbClr val="FFFF00"/>
                </a:highlight>
              </a:rPr>
              <a:t>Coordinator</a:t>
            </a:r>
            <a:r>
              <a:rPr lang="en-US" dirty="0">
                <a:highlight>
                  <a:srgbClr val="FFFF00"/>
                </a:highlight>
              </a:rPr>
              <a:t> Respond?</a:t>
            </a:r>
          </a:p>
        </p:txBody>
      </p:sp>
    </p:spTree>
    <p:extLst>
      <p:ext uri="{BB962C8B-B14F-4D97-AF65-F5344CB8AC3E}">
        <p14:creationId xmlns:p14="http://schemas.microsoft.com/office/powerpoint/2010/main" val="22068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sz="3200" dirty="0"/>
              <a:t>What does it mean to use GIS, spatial data and related technologies within </a:t>
            </a:r>
            <a:r>
              <a:rPr lang="en-US" sz="3200" b="1" dirty="0"/>
              <a:t>ethical limits</a:t>
            </a:r>
            <a:r>
              <a:rPr lang="en-US" sz="3200" dirty="0"/>
              <a:t>?</a:t>
            </a:r>
          </a:p>
        </p:txBody>
      </p:sp>
      <p:sp>
        <p:nvSpPr>
          <p:cNvPr id="2" name="Title 1"/>
          <p:cNvSpPr>
            <a:spLocks noGrp="1"/>
          </p:cNvSpPr>
          <p:nvPr>
            <p:ph type="title"/>
          </p:nvPr>
        </p:nvSpPr>
        <p:spPr/>
        <p:txBody>
          <a:bodyPr/>
          <a:lstStyle/>
          <a:p>
            <a:r>
              <a:rPr lang="en-US" dirty="0">
                <a:highlight>
                  <a:srgbClr val="FFFF00"/>
                </a:highlight>
              </a:rPr>
              <a:t>GIS and ethics</a:t>
            </a:r>
          </a:p>
        </p:txBody>
      </p:sp>
    </p:spTree>
    <p:extLst>
      <p:ext uri="{BB962C8B-B14F-4D97-AF65-F5344CB8AC3E}">
        <p14:creationId xmlns:p14="http://schemas.microsoft.com/office/powerpoint/2010/main" val="3677614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Ethics</a:t>
            </a:r>
          </a:p>
        </p:txBody>
      </p:sp>
      <p:sp>
        <p:nvSpPr>
          <p:cNvPr id="8" name="Text Placeholder 7">
            <a:extLst>
              <a:ext uri="{FF2B5EF4-FFF2-40B4-BE49-F238E27FC236}">
                <a16:creationId xmlns:a16="http://schemas.microsoft.com/office/drawing/2014/main" id="{0CADDC3C-87F1-104C-B5C9-4C0818F7EBEF}"/>
              </a:ext>
            </a:extLst>
          </p:cNvPr>
          <p:cNvSpPr>
            <a:spLocks noGrp="1"/>
          </p:cNvSpPr>
          <p:nvPr>
            <p:ph type="body" idx="1"/>
          </p:nvPr>
        </p:nvSpPr>
        <p:spPr/>
        <p:txBody>
          <a:bodyPr/>
          <a:lstStyle/>
          <a:p>
            <a:r>
              <a:rPr lang="en-US" sz="1600" b="1"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1 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[usually treated as plural] </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moral principles that govern a person's behavior or the conducting of an activity: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medical ethics also enter into the question</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 |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a code of ethics</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 </a:t>
            </a:r>
            <a:r>
              <a:rPr lang="en-US" sz="1600" b="1"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 </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the moral correctness of specified conduct: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many scientists question the ethics of cruel experiments</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a:t>
            </a:r>
          </a:p>
          <a:p>
            <a:endPar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endParaRPr>
          </a:p>
          <a:p>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 </a:t>
            </a:r>
            <a:r>
              <a:rPr lang="en-US" sz="1600" b="1"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2 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[usually treated as singular] </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the branch of knowledge that deals with moral principles: </a:t>
            </a:r>
            <a:r>
              <a:rPr lang="en-US" sz="1600" b="0" i="1"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neither metaphysics nor ethics is the home of religion</a:t>
            </a:r>
            <a:r>
              <a:rPr lang="en-US" sz="1600" b="0" i="0" u="none" strike="noStrike" dirty="0">
                <a:solidFill>
                  <a:schemeClr val="bg2"/>
                </a:solidFill>
                <a:effectLst/>
                <a:latin typeface="Roboto" panose="02000000000000000000" pitchFamily="2" charset="0"/>
                <a:ea typeface="Roboto" panose="02000000000000000000" pitchFamily="2" charset="0"/>
                <a:cs typeface="Roboto" panose="02000000000000000000" pitchFamily="2" charset="0"/>
              </a:rPr>
              <a:t>.</a:t>
            </a:r>
            <a:endParaRPr lang="en-US" sz="16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9" name="Picture Placeholder 8">
            <a:extLst>
              <a:ext uri="{FF2B5EF4-FFF2-40B4-BE49-F238E27FC236}">
                <a16:creationId xmlns:a16="http://schemas.microsoft.com/office/drawing/2014/main" id="{3F6CFB22-B1AE-2944-BE69-22F843509F8E}"/>
              </a:ext>
            </a:extLst>
          </p:cNvPr>
          <p:cNvSpPr>
            <a:spLocks noGrp="1"/>
          </p:cNvSpPr>
          <p:nvPr>
            <p:ph type="pic" idx="2"/>
          </p:nvPr>
        </p:nvSpPr>
        <p:spPr/>
      </p:sp>
      <p:pic>
        <p:nvPicPr>
          <p:cNvPr id="1030" name="Picture 6" descr="Definition of eth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800" y="2334914"/>
            <a:ext cx="5737200" cy="327092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6807143" y="6498336"/>
            <a:ext cx="4980466" cy="276999"/>
          </a:xfrm>
          <a:prstGeom prst="rect">
            <a:avLst/>
          </a:prstGeom>
        </p:spPr>
        <p:txBody>
          <a:bodyPr wrap="none">
            <a:spAutoFit/>
          </a:bodyPr>
          <a:lstStyle/>
          <a:p>
            <a:r>
              <a:rPr lang="en-US" sz="1200" dirty="0"/>
              <a:t>Source: Oxford Dictionary </a:t>
            </a:r>
            <a:r>
              <a:rPr lang="en-US" sz="1200" dirty="0">
                <a:hlinkClick r:id="rId3"/>
              </a:rPr>
              <a:t>https://en.oxforddictionaries.com/definition/ethics</a:t>
            </a:r>
            <a:endParaRPr lang="en-US" sz="1200" dirty="0"/>
          </a:p>
        </p:txBody>
      </p:sp>
    </p:spTree>
    <p:extLst>
      <p:ext uri="{BB962C8B-B14F-4D97-AF65-F5344CB8AC3E}">
        <p14:creationId xmlns:p14="http://schemas.microsoft.com/office/powerpoint/2010/main" val="13274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sz="3200" dirty="0"/>
              <a:t>What does it mean to use GIS, spatial data and related technologies within </a:t>
            </a:r>
            <a:r>
              <a:rPr lang="en-US" sz="3200" b="1" dirty="0"/>
              <a:t>ethical limits</a:t>
            </a:r>
            <a:r>
              <a:rPr lang="en-US" sz="3200" dirty="0"/>
              <a:t>?</a:t>
            </a:r>
          </a:p>
        </p:txBody>
      </p:sp>
      <p:sp>
        <p:nvSpPr>
          <p:cNvPr id="2" name="Title 1"/>
          <p:cNvSpPr>
            <a:spLocks noGrp="1"/>
          </p:cNvSpPr>
          <p:nvPr>
            <p:ph type="title"/>
          </p:nvPr>
        </p:nvSpPr>
        <p:spPr/>
        <p:txBody>
          <a:bodyPr/>
          <a:lstStyle/>
          <a:p>
            <a:r>
              <a:rPr lang="en-US" dirty="0">
                <a:highlight>
                  <a:srgbClr val="FFFF00"/>
                </a:highlight>
              </a:rPr>
              <a:t>GIS and ethics</a:t>
            </a:r>
          </a:p>
        </p:txBody>
      </p:sp>
    </p:spTree>
    <p:extLst>
      <p:ext uri="{BB962C8B-B14F-4D97-AF65-F5344CB8AC3E}">
        <p14:creationId xmlns:p14="http://schemas.microsoft.com/office/powerpoint/2010/main" val="4288580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Code of ethics for GIS professionals</a:t>
            </a:r>
          </a:p>
        </p:txBody>
      </p:sp>
      <p:sp>
        <p:nvSpPr>
          <p:cNvPr id="3" name="Content Placeholder 2"/>
          <p:cNvSpPr>
            <a:spLocks noGrp="1"/>
          </p:cNvSpPr>
          <p:nvPr>
            <p:ph type="body" idx="4294967295"/>
          </p:nvPr>
        </p:nvSpPr>
        <p:spPr>
          <a:xfrm>
            <a:off x="666427" y="1587167"/>
            <a:ext cx="10007600" cy="4287837"/>
          </a:xfrm>
        </p:spPr>
        <p:txBody>
          <a:bodyPr/>
          <a:lstStyle/>
          <a:p>
            <a:r>
              <a:rPr lang="en-US" b="1" dirty="0"/>
              <a:t>Urban and Regional Information Systems Association</a:t>
            </a:r>
            <a:r>
              <a:rPr lang="en-US" dirty="0"/>
              <a:t> (</a:t>
            </a:r>
            <a:r>
              <a:rPr lang="en-US" b="1" dirty="0"/>
              <a:t>URISA</a:t>
            </a:r>
            <a:r>
              <a:rPr lang="en-US" dirty="0"/>
              <a:t>) </a:t>
            </a:r>
          </a:p>
          <a:p>
            <a:pPr lvl="1"/>
            <a:r>
              <a:rPr lang="en-US" dirty="0"/>
              <a:t>Code of Ethics </a:t>
            </a:r>
          </a:p>
          <a:p>
            <a:pPr lvl="1"/>
            <a:r>
              <a:rPr lang="en-US" dirty="0"/>
              <a:t>Intended to provide guidelines for GIS professionals</a:t>
            </a:r>
          </a:p>
          <a:p>
            <a:pPr lvl="1"/>
            <a:r>
              <a:rPr lang="en-US" dirty="0">
                <a:hlinkClick r:id="rId2"/>
              </a:rPr>
              <a:t>http://www.urisa.org/about-us/gis-code-of-ethics/</a:t>
            </a:r>
            <a:endParaRPr lang="en-US" dirty="0"/>
          </a:p>
          <a:p>
            <a:endParaRPr lang="en-US" dirty="0"/>
          </a:p>
        </p:txBody>
      </p:sp>
      <p:sp>
        <p:nvSpPr>
          <p:cNvPr id="6" name="Rectangle 5"/>
          <p:cNvSpPr/>
          <p:nvPr/>
        </p:nvSpPr>
        <p:spPr>
          <a:xfrm>
            <a:off x="1182933" y="3917338"/>
            <a:ext cx="7387629" cy="1431161"/>
          </a:xfrm>
          <a:prstGeom prst="rect">
            <a:avLst/>
          </a:prstGeom>
        </p:spPr>
        <p:txBody>
          <a:bodyPr wrap="square">
            <a:spAutoFit/>
          </a:bodyPr>
          <a:lstStyle/>
          <a:p>
            <a:pPr lvl="0" defTabSz="914400" eaLnBrk="0" fontAlgn="base" hangingPunct="0">
              <a:spcBef>
                <a:spcPct val="0"/>
              </a:spcBef>
              <a:spcAft>
                <a:spcPct val="0"/>
              </a:spcAft>
            </a:pPr>
            <a:r>
              <a:rPr lang="en-US" altLang="en-US" dirty="0">
                <a:solidFill>
                  <a:srgbClr val="3D4957"/>
                </a:solidFill>
              </a:rPr>
              <a:t>The Code consists of four primary categories:</a:t>
            </a:r>
          </a:p>
          <a:p>
            <a:pPr lvl="0" defTabSz="914400" eaLnBrk="0" fontAlgn="base" hangingPunct="0">
              <a:spcBef>
                <a:spcPct val="0"/>
              </a:spcBef>
              <a:spcAft>
                <a:spcPct val="0"/>
              </a:spcAft>
            </a:pPr>
            <a:endParaRPr lang="en-US" altLang="en-US" sz="900" dirty="0"/>
          </a:p>
          <a:p>
            <a:pPr lvl="1" defTabSz="914400" eaLnBrk="0" fontAlgn="base" hangingPunct="0">
              <a:spcBef>
                <a:spcPct val="0"/>
              </a:spcBef>
              <a:spcAft>
                <a:spcPct val="0"/>
              </a:spcAft>
            </a:pPr>
            <a:r>
              <a:rPr lang="en-US" altLang="en-US" sz="1600" dirty="0"/>
              <a:t>I.   Obligations to Society</a:t>
            </a:r>
            <a:br>
              <a:rPr lang="en-US" altLang="en-US" sz="1600" dirty="0"/>
            </a:br>
            <a:r>
              <a:rPr lang="en-US" altLang="en-US" sz="1600" dirty="0"/>
              <a:t>II.  Obligations to Employers and Funders</a:t>
            </a:r>
            <a:br>
              <a:rPr lang="en-US" altLang="en-US" sz="1600" dirty="0"/>
            </a:br>
            <a:r>
              <a:rPr lang="en-US" altLang="en-US" sz="1600" dirty="0"/>
              <a:t>III. Obligations to Colleagues and the Profession</a:t>
            </a:r>
            <a:br>
              <a:rPr lang="en-US" altLang="en-US" sz="1600" dirty="0"/>
            </a:br>
            <a:r>
              <a:rPr lang="en-US" altLang="en-US" sz="1600" dirty="0"/>
              <a:t>IV. Obligations to Individuals in Society </a:t>
            </a:r>
          </a:p>
        </p:txBody>
      </p:sp>
    </p:spTree>
    <p:extLst>
      <p:ext uri="{BB962C8B-B14F-4D97-AF65-F5344CB8AC3E}">
        <p14:creationId xmlns:p14="http://schemas.microsoft.com/office/powerpoint/2010/main" val="759551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544A9-4397-C743-9AE6-7ABAAFD01690}"/>
              </a:ext>
            </a:extLst>
          </p:cNvPr>
          <p:cNvSpPr>
            <a:spLocks noGrp="1"/>
          </p:cNvSpPr>
          <p:nvPr>
            <p:ph type="body" idx="1"/>
          </p:nvPr>
        </p:nvSpPr>
        <p:spPr>
          <a:xfrm>
            <a:off x="1092200" y="1475065"/>
            <a:ext cx="10007600" cy="4288400"/>
          </a:xfrm>
        </p:spPr>
        <p:txBody>
          <a:bodyPr/>
          <a:lstStyle/>
          <a:p>
            <a:r>
              <a:rPr lang="en-US" sz="1400" b="1" dirty="0"/>
              <a:t>Do the Best Work Possible</a:t>
            </a:r>
          </a:p>
          <a:p>
            <a:pPr lvl="1"/>
            <a:r>
              <a:rPr lang="en-US" sz="1400" dirty="0"/>
              <a:t>Be objective, use due care, and make full use of education and skills.</a:t>
            </a:r>
          </a:p>
          <a:p>
            <a:pPr lvl="1"/>
            <a:r>
              <a:rPr lang="en-US" sz="1400" dirty="0"/>
              <a:t>Practice integrity and not be unduly swayed by the demands of others.</a:t>
            </a:r>
          </a:p>
          <a:p>
            <a:pPr lvl="1"/>
            <a:r>
              <a:rPr lang="en-US" sz="1400" dirty="0"/>
              <a:t>Provide full, clear, and accurate information.</a:t>
            </a:r>
          </a:p>
          <a:p>
            <a:pPr lvl="1"/>
            <a:r>
              <a:rPr lang="en-US" sz="1400" dirty="0"/>
              <a:t>Be aware of consequences, good and bad.</a:t>
            </a:r>
          </a:p>
          <a:p>
            <a:pPr lvl="1"/>
            <a:r>
              <a:rPr lang="en-US" sz="1400" dirty="0"/>
              <a:t>Strive to do what is right, not just what is legal.</a:t>
            </a:r>
          </a:p>
          <a:p>
            <a:r>
              <a:rPr lang="en-US" sz="1400" b="1" dirty="0"/>
              <a:t>Contribute to the Community to the Extent Possible, Feasible, and Advisable</a:t>
            </a:r>
          </a:p>
          <a:p>
            <a:pPr lvl="1"/>
            <a:r>
              <a:rPr lang="en-US" sz="1400" dirty="0"/>
              <a:t>Make data and findings widely available.</a:t>
            </a:r>
          </a:p>
          <a:p>
            <a:pPr lvl="1"/>
            <a:r>
              <a:rPr lang="en-US" sz="1400" dirty="0"/>
              <a:t>Strive for broad citizen involvement in problem definition, data identification,</a:t>
            </a:r>
          </a:p>
          <a:p>
            <a:pPr lvl="1"/>
            <a:r>
              <a:rPr lang="en-US" sz="1400" dirty="0"/>
              <a:t>analysis, and decision-making.</a:t>
            </a:r>
          </a:p>
          <a:p>
            <a:pPr lvl="1"/>
            <a:r>
              <a:rPr lang="en-US" sz="1400" dirty="0"/>
              <a:t>Donate services to the community.</a:t>
            </a:r>
          </a:p>
          <a:p>
            <a:r>
              <a:rPr lang="en-US" sz="1400" b="1" dirty="0"/>
              <a:t>Speak Out About Issues</a:t>
            </a:r>
          </a:p>
          <a:p>
            <a:pPr lvl="1"/>
            <a:r>
              <a:rPr lang="en-US" sz="1400" dirty="0"/>
              <a:t>Call attention to emerging public issues and identify appropriate responses</a:t>
            </a:r>
          </a:p>
          <a:p>
            <a:pPr lvl="1"/>
            <a:r>
              <a:rPr lang="en-US" sz="1400" dirty="0"/>
              <a:t>based on personal expertise.</a:t>
            </a:r>
          </a:p>
          <a:p>
            <a:pPr lvl="1"/>
            <a:r>
              <a:rPr lang="en-US" sz="1400" dirty="0"/>
              <a:t>Call attention to the unprofessional work of others. First take concerns to those</a:t>
            </a:r>
          </a:p>
          <a:p>
            <a:pPr lvl="1"/>
            <a:r>
              <a:rPr lang="en-US" sz="1400" dirty="0"/>
              <a:t>persons; if satisfaction is not gained and the problems warrant, then additional</a:t>
            </a:r>
          </a:p>
          <a:p>
            <a:pPr lvl="1"/>
            <a:r>
              <a:rPr lang="en-US" sz="1400" dirty="0"/>
              <a:t>people and organizations should be notified.</a:t>
            </a:r>
          </a:p>
          <a:p>
            <a:pPr lvl="1"/>
            <a:r>
              <a:rPr lang="en-US" sz="1400" dirty="0"/>
              <a:t>Admit when a mistake has been made and make corrections where possible.</a:t>
            </a:r>
          </a:p>
        </p:txBody>
      </p:sp>
      <p:sp>
        <p:nvSpPr>
          <p:cNvPr id="3" name="Title 2">
            <a:extLst>
              <a:ext uri="{FF2B5EF4-FFF2-40B4-BE49-F238E27FC236}">
                <a16:creationId xmlns:a16="http://schemas.microsoft.com/office/drawing/2014/main" id="{D70BF5FE-1E0B-D946-9DBF-3ACBD032293D}"/>
              </a:ext>
            </a:extLst>
          </p:cNvPr>
          <p:cNvSpPr>
            <a:spLocks noGrp="1"/>
          </p:cNvSpPr>
          <p:nvPr>
            <p:ph type="title"/>
          </p:nvPr>
        </p:nvSpPr>
        <p:spPr/>
        <p:txBody>
          <a:bodyPr/>
          <a:lstStyle/>
          <a:p>
            <a:r>
              <a:rPr lang="en-US" dirty="0">
                <a:highlight>
                  <a:srgbClr val="FFFF00"/>
                </a:highlight>
              </a:rPr>
              <a:t>Obligations to Society</a:t>
            </a:r>
          </a:p>
        </p:txBody>
      </p:sp>
    </p:spTree>
    <p:extLst>
      <p:ext uri="{BB962C8B-B14F-4D97-AF65-F5344CB8AC3E}">
        <p14:creationId xmlns:p14="http://schemas.microsoft.com/office/powerpoint/2010/main" val="131642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544A9-4397-C743-9AE6-7ABAAFD01690}"/>
              </a:ext>
            </a:extLst>
          </p:cNvPr>
          <p:cNvSpPr>
            <a:spLocks noGrp="1"/>
          </p:cNvSpPr>
          <p:nvPr>
            <p:ph type="body" idx="1"/>
          </p:nvPr>
        </p:nvSpPr>
        <p:spPr>
          <a:xfrm>
            <a:off x="1092200" y="1468844"/>
            <a:ext cx="10007600" cy="4786989"/>
          </a:xfrm>
        </p:spPr>
        <p:txBody>
          <a:bodyPr/>
          <a:lstStyle/>
          <a:p>
            <a:r>
              <a:rPr lang="en-US" sz="1400" b="1" dirty="0"/>
              <a:t>Deliver Quality Work</a:t>
            </a:r>
          </a:p>
          <a:p>
            <a:pPr lvl="1"/>
            <a:r>
              <a:rPr lang="en-US" sz="1267" dirty="0"/>
              <a:t>Be qualified for the tasks accepted. Keep current in the field through readings and professional development.</a:t>
            </a:r>
          </a:p>
          <a:p>
            <a:pPr lvl="1"/>
            <a:r>
              <a:rPr lang="en-US" sz="1267" dirty="0"/>
              <a:t>Identify risks and the potential means to reduce them. Define alternative strategies to reach employer/funder goals, if possible, and the implications of each. Document work so that others can use it. This includes metadata and program documentation.</a:t>
            </a:r>
          </a:p>
          <a:p>
            <a:r>
              <a:rPr lang="en-US" sz="1400" b="1" dirty="0"/>
              <a:t>Have a Professional Relationship</a:t>
            </a:r>
          </a:p>
          <a:p>
            <a:pPr lvl="1"/>
            <a:r>
              <a:rPr lang="en-US" sz="1267" dirty="0"/>
              <a:t>Hold information confidential unless authorized to release it. Avoid all conflicts of interest with clients and employers if possible, but when they are unavoidable, disclose that conflict.</a:t>
            </a:r>
          </a:p>
          <a:p>
            <a:pPr lvl="1"/>
            <a:r>
              <a:rPr lang="en-US" sz="1267" dirty="0"/>
              <a:t>Avoid soliciting, accepting, or offering any gratuity or inappropriate benefit</a:t>
            </a:r>
          </a:p>
          <a:p>
            <a:pPr lvl="1"/>
            <a:r>
              <a:rPr lang="en-US" sz="1267" dirty="0"/>
              <a:t>connected to a potential or existing business or working relationship.</a:t>
            </a:r>
          </a:p>
          <a:p>
            <a:pPr lvl="1"/>
            <a:r>
              <a:rPr lang="en-US" sz="1267" dirty="0"/>
              <a:t>Accept work reviews as a means to improve performance.</a:t>
            </a:r>
          </a:p>
          <a:p>
            <a:r>
              <a:rPr lang="en-US" sz="1400" b="1" dirty="0"/>
              <a:t>Be Honest in Representations</a:t>
            </a:r>
          </a:p>
          <a:p>
            <a:pPr lvl="1"/>
            <a:r>
              <a:rPr lang="en-US" sz="1267" dirty="0"/>
              <a:t>State professional qualifications truthfully.</a:t>
            </a:r>
          </a:p>
          <a:p>
            <a:pPr lvl="1"/>
            <a:r>
              <a:rPr lang="en-US" sz="1267" dirty="0"/>
              <a:t>Make honest proposals that allow the work to be completed for the resources</a:t>
            </a:r>
          </a:p>
          <a:p>
            <a:pPr lvl="1"/>
            <a:r>
              <a:rPr lang="en-US" sz="1267" dirty="0"/>
              <a:t>requested.</a:t>
            </a:r>
          </a:p>
          <a:p>
            <a:pPr lvl="1"/>
            <a:r>
              <a:rPr lang="en-US" sz="1267" dirty="0"/>
              <a:t>Deliver an hour's work for an hour's pay.</a:t>
            </a:r>
          </a:p>
          <a:p>
            <a:pPr lvl="1"/>
            <a:r>
              <a:rPr lang="en-US" sz="1267" dirty="0"/>
              <a:t>Describe products and services fully.</a:t>
            </a:r>
          </a:p>
          <a:p>
            <a:pPr lvl="1"/>
            <a:r>
              <a:rPr lang="en-US" sz="1267" dirty="0"/>
              <a:t>Be forthcoming about any limitations of data, software, assumptions, models,</a:t>
            </a:r>
          </a:p>
          <a:p>
            <a:pPr lvl="1"/>
            <a:r>
              <a:rPr lang="en-US" sz="1267" dirty="0"/>
              <a:t>methods, and analysis.</a:t>
            </a:r>
          </a:p>
        </p:txBody>
      </p:sp>
      <p:sp>
        <p:nvSpPr>
          <p:cNvPr id="3" name="Title 2">
            <a:extLst>
              <a:ext uri="{FF2B5EF4-FFF2-40B4-BE49-F238E27FC236}">
                <a16:creationId xmlns:a16="http://schemas.microsoft.com/office/drawing/2014/main" id="{D70BF5FE-1E0B-D946-9DBF-3ACBD032293D}"/>
              </a:ext>
            </a:extLst>
          </p:cNvPr>
          <p:cNvSpPr>
            <a:spLocks noGrp="1"/>
          </p:cNvSpPr>
          <p:nvPr>
            <p:ph type="title"/>
          </p:nvPr>
        </p:nvSpPr>
        <p:spPr/>
        <p:txBody>
          <a:bodyPr/>
          <a:lstStyle/>
          <a:p>
            <a:r>
              <a:rPr lang="en-US" dirty="0">
                <a:highlight>
                  <a:srgbClr val="FFFF00"/>
                </a:highlight>
              </a:rPr>
              <a:t>Obligations to Employers and Funders</a:t>
            </a:r>
          </a:p>
        </p:txBody>
      </p:sp>
    </p:spTree>
    <p:extLst>
      <p:ext uri="{BB962C8B-B14F-4D97-AF65-F5344CB8AC3E}">
        <p14:creationId xmlns:p14="http://schemas.microsoft.com/office/powerpoint/2010/main" val="3064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544A9-4397-C743-9AE6-7ABAAFD01690}"/>
              </a:ext>
            </a:extLst>
          </p:cNvPr>
          <p:cNvSpPr>
            <a:spLocks noGrp="1"/>
          </p:cNvSpPr>
          <p:nvPr>
            <p:ph type="body" idx="1"/>
          </p:nvPr>
        </p:nvSpPr>
        <p:spPr>
          <a:xfrm>
            <a:off x="1092200" y="1468844"/>
            <a:ext cx="10007600" cy="4786989"/>
          </a:xfrm>
        </p:spPr>
        <p:txBody>
          <a:bodyPr/>
          <a:lstStyle/>
          <a:p>
            <a:r>
              <a:rPr lang="en-US" sz="1400" b="1" dirty="0"/>
              <a:t>Respect the Work of Others.</a:t>
            </a:r>
          </a:p>
          <a:p>
            <a:pPr lvl="1"/>
            <a:r>
              <a:rPr lang="en-US" sz="1267" dirty="0"/>
              <a:t>Cite the work of others whenever possible and appropriate.</a:t>
            </a:r>
          </a:p>
          <a:p>
            <a:pPr lvl="1"/>
            <a:r>
              <a:rPr lang="en-US" sz="1267" dirty="0"/>
              <a:t>Honor the intellectual property rights of others. This includes their rights in software and data.</a:t>
            </a:r>
          </a:p>
          <a:p>
            <a:pPr lvl="1"/>
            <a:r>
              <a:rPr lang="en-US" sz="1267" dirty="0"/>
              <a:t>Accept and provide fair critical comments on professional work.</a:t>
            </a:r>
          </a:p>
          <a:p>
            <a:pPr lvl="1"/>
            <a:r>
              <a:rPr lang="en-US" sz="1267" dirty="0"/>
              <a:t>Recognize the limitations of one's own knowledge and skills and recognize and use the skills of other professionals as needed. This includes both those in other disciplines and GIS professionals with deeper skills in critical sub-areas of the field.</a:t>
            </a:r>
          </a:p>
          <a:p>
            <a:pPr lvl="1"/>
            <a:r>
              <a:rPr lang="en-US" sz="1267" dirty="0"/>
              <a:t>Work respectfully and capably with others in GIS and other disciplines.</a:t>
            </a:r>
          </a:p>
          <a:p>
            <a:pPr lvl="1"/>
            <a:r>
              <a:rPr lang="en-US" sz="1267" dirty="0"/>
              <a:t>Respect existing working relationships between others, including employer/employee and contractor/client relationships.</a:t>
            </a:r>
          </a:p>
          <a:p>
            <a:pPr lvl="1"/>
            <a:r>
              <a:rPr lang="en-US" sz="1267" dirty="0"/>
              <a:t>Deal honestly and fairly with prospective employees, contractors, and vendors.</a:t>
            </a:r>
          </a:p>
          <a:p>
            <a:r>
              <a:rPr lang="en-US" sz="1400" b="1" dirty="0"/>
              <a:t>2. Contribute to the Discipline to the Extent Possible</a:t>
            </a:r>
          </a:p>
          <a:p>
            <a:pPr lvl="1"/>
            <a:r>
              <a:rPr lang="en-US" sz="1267" dirty="0"/>
              <a:t>Publish results so others can learn about them.</a:t>
            </a:r>
          </a:p>
          <a:p>
            <a:pPr lvl="1"/>
            <a:r>
              <a:rPr lang="en-US" sz="1267" dirty="0"/>
              <a:t>Volunteer time to professional educational and organizational efforts: </a:t>
            </a:r>
            <a:r>
              <a:rPr lang="en-US" sz="1267" dirty="0" err="1"/>
              <a:t>local,national</a:t>
            </a:r>
            <a:r>
              <a:rPr lang="en-US" sz="1267" dirty="0"/>
              <a:t>, or global.</a:t>
            </a:r>
          </a:p>
          <a:p>
            <a:pPr lvl="1"/>
            <a:r>
              <a:rPr lang="en-US" sz="1267" dirty="0"/>
              <a:t>Support individual colleagues in their professional development. Special attention should be given to underrepresented groups whose diverse backgrounds will add to the strength of the profession.</a:t>
            </a:r>
            <a:endParaRPr lang="en-US" sz="1134" dirty="0"/>
          </a:p>
        </p:txBody>
      </p:sp>
      <p:sp>
        <p:nvSpPr>
          <p:cNvPr id="3" name="Title 2">
            <a:extLst>
              <a:ext uri="{FF2B5EF4-FFF2-40B4-BE49-F238E27FC236}">
                <a16:creationId xmlns:a16="http://schemas.microsoft.com/office/drawing/2014/main" id="{D70BF5FE-1E0B-D946-9DBF-3ACBD032293D}"/>
              </a:ext>
            </a:extLst>
          </p:cNvPr>
          <p:cNvSpPr>
            <a:spLocks noGrp="1"/>
          </p:cNvSpPr>
          <p:nvPr>
            <p:ph type="title"/>
          </p:nvPr>
        </p:nvSpPr>
        <p:spPr/>
        <p:txBody>
          <a:bodyPr/>
          <a:lstStyle/>
          <a:p>
            <a:r>
              <a:rPr lang="en-US" dirty="0">
                <a:highlight>
                  <a:srgbClr val="FFFF00"/>
                </a:highlight>
              </a:rPr>
              <a:t>Obligations to Colleagues and the Profession</a:t>
            </a:r>
          </a:p>
        </p:txBody>
      </p:sp>
    </p:spTree>
    <p:extLst>
      <p:ext uri="{BB962C8B-B14F-4D97-AF65-F5344CB8AC3E}">
        <p14:creationId xmlns:p14="http://schemas.microsoft.com/office/powerpoint/2010/main" val="108879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sz="2400" dirty="0"/>
              <a:t>Validity &amp; reliability of data &amp; analysis </a:t>
            </a:r>
            <a:r>
              <a:rPr lang="mr-IN" sz="2400" dirty="0"/>
              <a:t>–</a:t>
            </a:r>
            <a:r>
              <a:rPr lang="en-US" sz="2400" dirty="0"/>
              <a:t> acknowledge limitations</a:t>
            </a:r>
          </a:p>
          <a:p>
            <a:r>
              <a:rPr lang="en-US" sz="2400" dirty="0"/>
              <a:t>Accuracy of representation</a:t>
            </a:r>
          </a:p>
          <a:p>
            <a:r>
              <a:rPr lang="en-US" sz="2400" dirty="0"/>
              <a:t>Serving “the community” or “the public interest”</a:t>
            </a:r>
          </a:p>
          <a:p>
            <a:r>
              <a:rPr lang="en-US" sz="2400" dirty="0"/>
              <a:t>Avoid conflicts of interest</a:t>
            </a:r>
          </a:p>
          <a:p>
            <a:r>
              <a:rPr lang="en-US" sz="2400" dirty="0"/>
              <a:t>Self-determination &amp; informed consent</a:t>
            </a:r>
          </a:p>
          <a:p>
            <a:r>
              <a:rPr lang="en-US" sz="2400" dirty="0"/>
              <a:t>Confidentiality</a:t>
            </a:r>
          </a:p>
          <a:p>
            <a:r>
              <a:rPr lang="en-US" sz="2400" dirty="0"/>
              <a:t>Non-discrimination</a:t>
            </a:r>
          </a:p>
          <a:p>
            <a:endParaRPr lang="en-US" sz="2400" dirty="0"/>
          </a:p>
          <a:p>
            <a:endParaRPr lang="en-US" sz="2400" dirty="0"/>
          </a:p>
        </p:txBody>
      </p:sp>
      <p:sp>
        <p:nvSpPr>
          <p:cNvPr id="2" name="Title 1"/>
          <p:cNvSpPr>
            <a:spLocks noGrp="1"/>
          </p:cNvSpPr>
          <p:nvPr>
            <p:ph type="title"/>
          </p:nvPr>
        </p:nvSpPr>
        <p:spPr/>
        <p:txBody>
          <a:bodyPr/>
          <a:lstStyle/>
          <a:p>
            <a:r>
              <a:rPr lang="en-US" dirty="0">
                <a:highlight>
                  <a:srgbClr val="FFFF00"/>
                </a:highlight>
              </a:rPr>
              <a:t>Ethics Principles that can apply to GIS</a:t>
            </a:r>
          </a:p>
        </p:txBody>
      </p:sp>
    </p:spTree>
    <p:extLst>
      <p:ext uri="{BB962C8B-B14F-4D97-AF65-F5344CB8AC3E}">
        <p14:creationId xmlns:p14="http://schemas.microsoft.com/office/powerpoint/2010/main" val="15339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ETHICS CLASS ACTIVITY</a:t>
            </a:r>
          </a:p>
        </p:txBody>
      </p:sp>
      <p:sp>
        <p:nvSpPr>
          <p:cNvPr id="12" name="Text Placeholder 2">
            <a:extLst>
              <a:ext uri="{FF2B5EF4-FFF2-40B4-BE49-F238E27FC236}">
                <a16:creationId xmlns:a16="http://schemas.microsoft.com/office/drawing/2014/main" id="{4C3EC0D8-C256-90DF-7FE5-C804FAA6ECBA}"/>
              </a:ext>
            </a:extLst>
          </p:cNvPr>
          <p:cNvSpPr>
            <a:spLocks noGrp="1"/>
          </p:cNvSpPr>
          <p:nvPr>
            <p:ph type="body" idx="1"/>
          </p:nvPr>
        </p:nvSpPr>
        <p:spPr>
          <a:xfrm>
            <a:off x="3766088" y="1580827"/>
            <a:ext cx="7472445" cy="4285273"/>
          </a:xfrm>
        </p:spPr>
        <p:txBody>
          <a:bodyPr/>
          <a:lstStyle/>
          <a:p>
            <a:r>
              <a:rPr lang="en-US" dirty="0"/>
              <a:t>SeaTac, WA</a:t>
            </a:r>
          </a:p>
          <a:p>
            <a:r>
              <a:rPr lang="en-US" dirty="0"/>
              <a:t>In 2016, SeaTac was a city of more than 25,000 residents with a little GIS department, headed by a GIS Coordinator. Today SeaTac’s population is almost 29,000 with one third of residents White and large Black, Hispanic, and Asian populations. </a:t>
            </a:r>
          </a:p>
          <a:p>
            <a:r>
              <a:rPr lang="en-US" dirty="0"/>
              <a:t>In 2015, a new interim City Manager was hired. The new interim City Manager’s professional background was in the U.S. Army. He had no experience in city government.</a:t>
            </a:r>
          </a:p>
        </p:txBody>
      </p:sp>
      <p:pic>
        <p:nvPicPr>
          <p:cNvPr id="5" name="Content Placeholder 4" descr="A screenshot of a news article&#10;&#10;Description automatically generated">
            <a:extLst>
              <a:ext uri="{FF2B5EF4-FFF2-40B4-BE49-F238E27FC236}">
                <a16:creationId xmlns:a16="http://schemas.microsoft.com/office/drawing/2014/main" id="{D75232EE-BC3F-3B44-BBCA-D83CCE882A76}"/>
              </a:ext>
            </a:extLst>
          </p:cNvPr>
          <p:cNvPicPr>
            <a:picLocks noGrp="1" noChangeAspect="1"/>
          </p:cNvPicPr>
          <p:nvPr>
            <p:ph type="pic" idx="2"/>
          </p:nvPr>
        </p:nvPicPr>
        <p:blipFill rotWithShape="1">
          <a:blip r:embed="rId2"/>
          <a:srcRect t="11888" b="9983"/>
          <a:stretch/>
        </p:blipFill>
        <p:spPr>
          <a:xfrm>
            <a:off x="477800" y="1376706"/>
            <a:ext cx="2929180" cy="4948177"/>
          </a:xfrm>
          <a:noFill/>
        </p:spPr>
      </p:pic>
    </p:spTree>
    <p:extLst>
      <p:ext uri="{BB962C8B-B14F-4D97-AF65-F5344CB8AC3E}">
        <p14:creationId xmlns:p14="http://schemas.microsoft.com/office/powerpoint/2010/main" val="3263033794"/>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Simple and Modern</Template>
  <TotalTime>877</TotalTime>
  <Words>1276</Words>
  <Application>Microsoft Macintosh PowerPoint</Application>
  <PresentationFormat>Widescreen</PresentationFormat>
  <Paragraphs>95</Paragraphs>
  <Slides>13</Slides>
  <Notes>0</Notes>
  <HiddenSlides>1</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13</vt:i4>
      </vt:variant>
    </vt:vector>
  </HeadingPairs>
  <TitlesOfParts>
    <vt:vector size="21" baseType="lpstr">
      <vt:lpstr>Anaheim</vt:lpstr>
      <vt:lpstr>Arial</vt:lpstr>
      <vt:lpstr>Bebas Neue</vt:lpstr>
      <vt:lpstr>Proxima Nova</vt:lpstr>
      <vt:lpstr>Roboto</vt:lpstr>
      <vt:lpstr>Simple and Modern</vt:lpstr>
      <vt:lpstr>Slidesgo Final Pages</vt:lpstr>
      <vt:lpstr>1_Slidesgo Final Pages</vt:lpstr>
      <vt:lpstr>INTRODUCTION TO GIS FOR SOCIAL AND ENVIRONMENTAL ANALYSIS</vt:lpstr>
      <vt:lpstr>Ethics</vt:lpstr>
      <vt:lpstr>GIS and ethics</vt:lpstr>
      <vt:lpstr>Code of ethics for GIS professionals</vt:lpstr>
      <vt:lpstr>Obligations to Society</vt:lpstr>
      <vt:lpstr>Obligations to Employers and Funders</vt:lpstr>
      <vt:lpstr>Obligations to Colleagues and the Profession</vt:lpstr>
      <vt:lpstr>Ethics Principles that can apply to GIS</vt:lpstr>
      <vt:lpstr>ETHICS CLASS ACTIVITY</vt:lpstr>
      <vt:lpstr>ETHICS CLASS ACTIVITY</vt:lpstr>
      <vt:lpstr>Small group activity</vt:lpstr>
      <vt:lpstr>How did the GIS Coordinator Respond?</vt:lpstr>
      <vt:lpstr>GIS and ethics</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GIS and Ethics</dc:title>
  <dc:creator>Liv Raddatz</dc:creator>
  <cp:lastModifiedBy>Dirk A Kinsey</cp:lastModifiedBy>
  <cp:revision>27</cp:revision>
  <dcterms:created xsi:type="dcterms:W3CDTF">2018-04-24T13:55:37Z</dcterms:created>
  <dcterms:modified xsi:type="dcterms:W3CDTF">2024-04-25T14:49:13Z</dcterms:modified>
</cp:coreProperties>
</file>