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sldIdLst>
    <p:sldId id="256" r:id="rId2"/>
    <p:sldId id="274" r:id="rId3"/>
    <p:sldId id="302" r:id="rId4"/>
    <p:sldId id="301" r:id="rId5"/>
    <p:sldId id="272" r:id="rId6"/>
    <p:sldId id="291" r:id="rId7"/>
    <p:sldId id="275" r:id="rId8"/>
    <p:sldId id="297" r:id="rId9"/>
    <p:sldId id="292" r:id="rId10"/>
    <p:sldId id="265" r:id="rId11"/>
    <p:sldId id="300" r:id="rId12"/>
    <p:sldId id="293" r:id="rId13"/>
    <p:sldId id="295" r:id="rId14"/>
    <p:sldId id="264" r:id="rId15"/>
    <p:sldId id="298" r:id="rId16"/>
    <p:sldId id="299" r:id="rId17"/>
    <p:sldId id="29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56" autoAdjust="0"/>
    <p:restoredTop sz="83204"/>
  </p:normalViewPr>
  <p:slideViewPr>
    <p:cSldViewPr snapToGrid="0" snapToObjects="1">
      <p:cViewPr varScale="1">
        <p:scale>
          <a:sx n="48" d="100"/>
          <a:sy n="48" d="100"/>
        </p:scale>
        <p:origin x="107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F47226-B987-E24D-8740-F93C377C0FCE}" type="datetimeFigureOut">
              <a:rPr lang="en-US" smtClean="0"/>
              <a:t>9/1/2026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39EBE3-A5BE-AC4D-97BD-B1A6F4D83F7F}" type="slidenum">
              <a:rPr lang="en-US" smtClean="0"/>
              <a:t>‹#›</a:t>
            </a:fld>
            <a:endParaRPr lang="en-US"/>
          </a:p>
        </p:txBody>
      </p:sp>
    </p:spTree>
    <p:extLst>
      <p:ext uri="{BB962C8B-B14F-4D97-AF65-F5344CB8AC3E}">
        <p14:creationId xmlns:p14="http://schemas.microsoft.com/office/powerpoint/2010/main" val="8473145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ocular metaphors for power dynamics and social structures that reflect key epistemological limitations on viewing and the subject </a:t>
            </a:r>
          </a:p>
        </p:txBody>
      </p:sp>
      <p:sp>
        <p:nvSpPr>
          <p:cNvPr id="4" name="Slide Number Placeholder 3"/>
          <p:cNvSpPr>
            <a:spLocks noGrp="1"/>
          </p:cNvSpPr>
          <p:nvPr>
            <p:ph type="sldNum" sz="quarter" idx="5"/>
          </p:nvPr>
        </p:nvSpPr>
        <p:spPr/>
        <p:txBody>
          <a:bodyPr/>
          <a:lstStyle/>
          <a:p>
            <a:fld id="{3E39EBE3-A5BE-AC4D-97BD-B1A6F4D83F7F}" type="slidenum">
              <a:rPr lang="en-US" smtClean="0"/>
              <a:t>5</a:t>
            </a:fld>
            <a:endParaRPr lang="en-US"/>
          </a:p>
        </p:txBody>
      </p:sp>
    </p:spTree>
    <p:extLst>
      <p:ext uri="{BB962C8B-B14F-4D97-AF65-F5344CB8AC3E}">
        <p14:creationId xmlns:p14="http://schemas.microsoft.com/office/powerpoint/2010/main" val="2571388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little interiority </a:t>
            </a:r>
          </a:p>
        </p:txBody>
      </p:sp>
      <p:sp>
        <p:nvSpPr>
          <p:cNvPr id="4" name="Slide Number Placeholder 3"/>
          <p:cNvSpPr>
            <a:spLocks noGrp="1"/>
          </p:cNvSpPr>
          <p:nvPr>
            <p:ph type="sldNum" sz="quarter" idx="5"/>
          </p:nvPr>
        </p:nvSpPr>
        <p:spPr/>
        <p:txBody>
          <a:bodyPr/>
          <a:lstStyle/>
          <a:p>
            <a:fld id="{3E39EBE3-A5BE-AC4D-97BD-B1A6F4D83F7F}" type="slidenum">
              <a:rPr lang="en-US" smtClean="0"/>
              <a:t>6</a:t>
            </a:fld>
            <a:endParaRPr lang="en-US"/>
          </a:p>
        </p:txBody>
      </p:sp>
    </p:spTree>
    <p:extLst>
      <p:ext uri="{BB962C8B-B14F-4D97-AF65-F5344CB8AC3E}">
        <p14:creationId xmlns:p14="http://schemas.microsoft.com/office/powerpoint/2010/main" val="33556840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Panopticon is not only a model for a kind of prison, it is also a episteme or paradigm for how we visualize how we structure knowledge about the world and ourselves. </a:t>
            </a:r>
          </a:p>
        </p:txBody>
      </p:sp>
      <p:sp>
        <p:nvSpPr>
          <p:cNvPr id="4" name="Slide Number Placeholder 3"/>
          <p:cNvSpPr>
            <a:spLocks noGrp="1"/>
          </p:cNvSpPr>
          <p:nvPr>
            <p:ph type="sldNum" sz="quarter" idx="5"/>
          </p:nvPr>
        </p:nvSpPr>
        <p:spPr/>
        <p:txBody>
          <a:bodyPr/>
          <a:lstStyle/>
          <a:p>
            <a:fld id="{3E39EBE3-A5BE-AC4D-97BD-B1A6F4D83F7F}" type="slidenum">
              <a:rPr lang="en-US" smtClean="0"/>
              <a:t>8</a:t>
            </a:fld>
            <a:endParaRPr lang="en-US"/>
          </a:p>
        </p:txBody>
      </p:sp>
    </p:spTree>
    <p:extLst>
      <p:ext uri="{BB962C8B-B14F-4D97-AF65-F5344CB8AC3E}">
        <p14:creationId xmlns:p14="http://schemas.microsoft.com/office/powerpoint/2010/main" val="3038410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39EBE3-A5BE-AC4D-97BD-B1A6F4D83F7F}" type="slidenum">
              <a:rPr lang="en-US" smtClean="0"/>
              <a:t>12</a:t>
            </a:fld>
            <a:endParaRPr lang="en-US"/>
          </a:p>
        </p:txBody>
      </p:sp>
    </p:spTree>
    <p:extLst>
      <p:ext uri="{BB962C8B-B14F-4D97-AF65-F5344CB8AC3E}">
        <p14:creationId xmlns:p14="http://schemas.microsoft.com/office/powerpoint/2010/main" val="3127923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356DD-6B17-834D-B853-3554371ED5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41E3FF-91D0-AB4F-B405-D389CA894E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D7A2F6-96A8-484C-9E3C-A776AD6FE049}"/>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5" name="Footer Placeholder 4">
            <a:extLst>
              <a:ext uri="{FF2B5EF4-FFF2-40B4-BE49-F238E27FC236}">
                <a16:creationId xmlns:a16="http://schemas.microsoft.com/office/drawing/2014/main" id="{62767F24-5864-FE4C-8A40-849FD1BE53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4D7836-CCAD-7548-916E-12A761993611}"/>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2448100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E1AF-86A3-9949-AC74-9A5891CD3C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995105-8FE9-F042-8923-A95CAC9D5E8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00082C-D503-BD4B-9BFA-485122352F59}"/>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5" name="Footer Placeholder 4">
            <a:extLst>
              <a:ext uri="{FF2B5EF4-FFF2-40B4-BE49-F238E27FC236}">
                <a16:creationId xmlns:a16="http://schemas.microsoft.com/office/drawing/2014/main" id="{F14024F7-A95F-7446-8063-DAFFB73F15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6DE44-3515-5246-A8C1-13A4BB7D2DBA}"/>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31806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2695EE-6F14-0A49-8D47-471B5D9E2F0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BF8B16-67E1-C54D-A59A-12FCB499C6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15B2B-266B-7242-A434-29E98944DC18}"/>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5" name="Footer Placeholder 4">
            <a:extLst>
              <a:ext uri="{FF2B5EF4-FFF2-40B4-BE49-F238E27FC236}">
                <a16:creationId xmlns:a16="http://schemas.microsoft.com/office/drawing/2014/main" id="{57E0E337-7BD9-7741-A5B2-6602693E3D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54D07C-8832-F548-BEA4-D773FD5C73EA}"/>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250957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2F8C-9D6C-DD4C-954B-03E4E62C8D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807DE1-F2D7-3F48-9038-285B196295F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5DB936-8920-AC4A-8F05-4030469D2551}"/>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5" name="Footer Placeholder 4">
            <a:extLst>
              <a:ext uri="{FF2B5EF4-FFF2-40B4-BE49-F238E27FC236}">
                <a16:creationId xmlns:a16="http://schemas.microsoft.com/office/drawing/2014/main" id="{E11EA887-2DF9-2448-9B18-CF8B6A91E3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D97F60-06E0-AD41-9DAA-B1FDB87A4AA7}"/>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242614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582C3-B30B-2D47-8C96-4D8764229E6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A5DA9A6-F505-DA44-B5ED-C151B24C66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3AFB032-01EC-3548-A8A9-B9935EA5AC63}"/>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5" name="Footer Placeholder 4">
            <a:extLst>
              <a:ext uri="{FF2B5EF4-FFF2-40B4-BE49-F238E27FC236}">
                <a16:creationId xmlns:a16="http://schemas.microsoft.com/office/drawing/2014/main" id="{56FFA436-1423-EF4C-BFCE-9DD87A5F5B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C882A8-F961-754F-A1FC-AFC7445B0E51}"/>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2902646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993D54-BD29-4645-A340-54CEF4CBC4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1ECAD6-C983-3940-AC9E-32CD08CDF2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D070F2A-8C5F-3D48-8538-431173A213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7DC8004-D2BE-4E42-9DE9-FC1FF0817C1C}"/>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6" name="Footer Placeholder 5">
            <a:extLst>
              <a:ext uri="{FF2B5EF4-FFF2-40B4-BE49-F238E27FC236}">
                <a16:creationId xmlns:a16="http://schemas.microsoft.com/office/drawing/2014/main" id="{402836CA-358E-1448-BCEB-E33CCF1F18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3C1A10-D9E2-AE4C-A3C2-54B8F224A0FF}"/>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2924310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3BC89-8FDF-9940-84B9-E6F2906E0E4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E19101-BD6E-D240-AE11-1351DF73B1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E89D2D8-19BA-3048-BDC7-EA1A28D3280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5FECB9-1B8E-C246-87B0-04C7914CF20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DDD6B2-3FFE-6E48-BD9A-61FA67C44DF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49692B-C4E6-0A4F-A91C-655ECFF5EBEA}"/>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8" name="Footer Placeholder 7">
            <a:extLst>
              <a:ext uri="{FF2B5EF4-FFF2-40B4-BE49-F238E27FC236}">
                <a16:creationId xmlns:a16="http://schemas.microsoft.com/office/drawing/2014/main" id="{3FFE81AE-8981-D344-BBF6-D539AF2FDA7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E8C775-5944-9E49-AF5E-1A462F5DD0F0}"/>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2919655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9754A-CC34-1340-AE45-F97DE28FA0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F8098D-9CA1-C846-A52B-FC0B8E7DC457}"/>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4" name="Footer Placeholder 3">
            <a:extLst>
              <a:ext uri="{FF2B5EF4-FFF2-40B4-BE49-F238E27FC236}">
                <a16:creationId xmlns:a16="http://schemas.microsoft.com/office/drawing/2014/main" id="{2B1DE783-BA57-9146-9859-C33FD2362C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F034BC0-9DD4-1F4D-A72E-89000B5ACF96}"/>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2115643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24CD6B5-B77B-B049-A7E7-E2851F0C0507}"/>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3" name="Footer Placeholder 2">
            <a:extLst>
              <a:ext uri="{FF2B5EF4-FFF2-40B4-BE49-F238E27FC236}">
                <a16:creationId xmlns:a16="http://schemas.microsoft.com/office/drawing/2014/main" id="{6F4F07E7-2645-F747-876B-4BB45916F3B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1A63FC0-2515-5E42-80F5-DAD4E9ED0DC0}"/>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1270697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4891B-508D-354D-A377-F4591B9939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D13852-6C09-5A47-9A7B-4B472916F2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3D795E-6F14-6041-9864-B2B71204D2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43054C-E743-884C-8921-278BCD5A4351}"/>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6" name="Footer Placeholder 5">
            <a:extLst>
              <a:ext uri="{FF2B5EF4-FFF2-40B4-BE49-F238E27FC236}">
                <a16:creationId xmlns:a16="http://schemas.microsoft.com/office/drawing/2014/main" id="{2C950561-3B63-2544-B7D2-A7748B025E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4A493F-6DDD-0249-BF88-4A65E407E018}"/>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950868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4B613-776F-AA46-924D-A63AC729C8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15EB9E-A260-5B43-BF32-088D99F7C7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180C0F-72D4-8F42-A724-871FF32EAE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7206A1-725F-CF4F-A245-E2509D0D1D44}"/>
              </a:ext>
            </a:extLst>
          </p:cNvPr>
          <p:cNvSpPr>
            <a:spLocks noGrp="1"/>
          </p:cNvSpPr>
          <p:nvPr>
            <p:ph type="dt" sz="half" idx="10"/>
          </p:nvPr>
        </p:nvSpPr>
        <p:spPr/>
        <p:txBody>
          <a:bodyPr/>
          <a:lstStyle/>
          <a:p>
            <a:fld id="{D7B10466-3B6D-2E49-994D-CC3C7B859730}" type="datetimeFigureOut">
              <a:rPr lang="en-US" smtClean="0"/>
              <a:t>9/1/2026</a:t>
            </a:fld>
            <a:endParaRPr lang="en-US"/>
          </a:p>
        </p:txBody>
      </p:sp>
      <p:sp>
        <p:nvSpPr>
          <p:cNvPr id="6" name="Footer Placeholder 5">
            <a:extLst>
              <a:ext uri="{FF2B5EF4-FFF2-40B4-BE49-F238E27FC236}">
                <a16:creationId xmlns:a16="http://schemas.microsoft.com/office/drawing/2014/main" id="{2FA4879F-D0FB-0A43-A961-C821C01361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3188DC-E845-EE40-B280-B7820C33A278}"/>
              </a:ext>
            </a:extLst>
          </p:cNvPr>
          <p:cNvSpPr>
            <a:spLocks noGrp="1"/>
          </p:cNvSpPr>
          <p:nvPr>
            <p:ph type="sldNum" sz="quarter" idx="12"/>
          </p:nvPr>
        </p:nvSpPr>
        <p:spPr/>
        <p:txBody>
          <a:bodyPr/>
          <a:lstStyle/>
          <a:p>
            <a:fld id="{3BFE3DB4-8831-8745-AD88-1E083F3889C2}" type="slidenum">
              <a:rPr lang="en-US" smtClean="0"/>
              <a:t>‹#›</a:t>
            </a:fld>
            <a:endParaRPr lang="en-US"/>
          </a:p>
        </p:txBody>
      </p:sp>
    </p:spTree>
    <p:extLst>
      <p:ext uri="{BB962C8B-B14F-4D97-AF65-F5344CB8AC3E}">
        <p14:creationId xmlns:p14="http://schemas.microsoft.com/office/powerpoint/2010/main" val="3217001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2CB9DD-759B-A44E-B387-D125229E2E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F6F1993-FD53-2C44-AC4F-785372805C9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846FED-BC99-374F-8498-E2FE24126D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B10466-3B6D-2E49-994D-CC3C7B859730}" type="datetimeFigureOut">
              <a:rPr lang="en-US" smtClean="0"/>
              <a:t>9/1/2026</a:t>
            </a:fld>
            <a:endParaRPr lang="en-US"/>
          </a:p>
        </p:txBody>
      </p:sp>
      <p:sp>
        <p:nvSpPr>
          <p:cNvPr id="5" name="Footer Placeholder 4">
            <a:extLst>
              <a:ext uri="{FF2B5EF4-FFF2-40B4-BE49-F238E27FC236}">
                <a16:creationId xmlns:a16="http://schemas.microsoft.com/office/drawing/2014/main" id="{4D59FBEF-88A6-344A-ADF6-044DA99984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2BC37EF-5A56-FC42-9D3B-79EE7AB88E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FE3DB4-8831-8745-AD88-1E083F3889C2}" type="slidenum">
              <a:rPr lang="en-US" smtClean="0"/>
              <a:t>‹#›</a:t>
            </a:fld>
            <a:endParaRPr lang="en-US"/>
          </a:p>
        </p:txBody>
      </p:sp>
    </p:spTree>
    <p:extLst>
      <p:ext uri="{BB962C8B-B14F-4D97-AF65-F5344CB8AC3E}">
        <p14:creationId xmlns:p14="http://schemas.microsoft.com/office/powerpoint/2010/main" val="1711937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strair@brynmawr.edu"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tiff"/><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25.jpg"/><Relationship Id="rId4" Type="http://schemas.openxmlformats.org/officeDocument/2006/relationships/image" Target="../media/image2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ollage of a drum set&#10;&#10;Description automatically generated with low confidence">
            <a:extLst>
              <a:ext uri="{FF2B5EF4-FFF2-40B4-BE49-F238E27FC236}">
                <a16:creationId xmlns:a16="http://schemas.microsoft.com/office/drawing/2014/main" id="{C6E2F9EB-C284-8241-A1E7-966EB15ECF1B}"/>
              </a:ext>
            </a:extLst>
          </p:cNvPr>
          <p:cNvPicPr>
            <a:picLocks noChangeAspect="1"/>
          </p:cNvPicPr>
          <p:nvPr/>
        </p:nvPicPr>
        <p:blipFill>
          <a:blip r:embed="rId2"/>
          <a:stretch>
            <a:fillRect/>
          </a:stretch>
        </p:blipFill>
        <p:spPr>
          <a:xfrm>
            <a:off x="506023" y="523240"/>
            <a:ext cx="11179953" cy="2062797"/>
          </a:xfrm>
          <a:prstGeom prst="rect">
            <a:avLst/>
          </a:prstGeom>
        </p:spPr>
      </p:pic>
      <p:sp>
        <p:nvSpPr>
          <p:cNvPr id="5" name="TextBox 4">
            <a:extLst>
              <a:ext uri="{FF2B5EF4-FFF2-40B4-BE49-F238E27FC236}">
                <a16:creationId xmlns:a16="http://schemas.microsoft.com/office/drawing/2014/main" id="{0754CED0-839A-5849-838F-303D835FD620}"/>
              </a:ext>
            </a:extLst>
          </p:cNvPr>
          <p:cNvSpPr txBox="1"/>
          <p:nvPr/>
        </p:nvSpPr>
        <p:spPr>
          <a:xfrm>
            <a:off x="1657350" y="2586037"/>
            <a:ext cx="8501063" cy="2062103"/>
          </a:xfrm>
          <a:prstGeom prst="rect">
            <a:avLst/>
          </a:prstGeom>
          <a:noFill/>
        </p:spPr>
        <p:txBody>
          <a:bodyPr wrap="square" rtlCol="0">
            <a:spAutoFit/>
          </a:bodyPr>
          <a:lstStyle/>
          <a:p>
            <a:pPr algn="ctr"/>
            <a:r>
              <a:rPr lang="en-US" sz="3200" b="1" dirty="0">
                <a:latin typeface="Garamond" panose="02020404030301010803" pitchFamily="18" charset="0"/>
              </a:rPr>
              <a:t>GERM/HART/COML/JWST 245</a:t>
            </a:r>
          </a:p>
          <a:p>
            <a:pPr algn="ctr"/>
            <a:r>
              <a:rPr lang="en-US" sz="3200" b="1" dirty="0">
                <a:latin typeface="Garamond" panose="02020404030301010803" pitchFamily="18" charset="0"/>
              </a:rPr>
              <a:t>Under Surveillance:</a:t>
            </a:r>
          </a:p>
          <a:p>
            <a:pPr algn="ctr"/>
            <a:r>
              <a:rPr lang="en-US" sz="3200" b="1" dirty="0">
                <a:latin typeface="Garamond" panose="02020404030301010803" pitchFamily="18" charset="0"/>
              </a:rPr>
              <a:t> Literature and Visual Culture from The Enlightenment to the Present</a:t>
            </a:r>
          </a:p>
        </p:txBody>
      </p:sp>
      <p:sp>
        <p:nvSpPr>
          <p:cNvPr id="6" name="TextBox 5">
            <a:extLst>
              <a:ext uri="{FF2B5EF4-FFF2-40B4-BE49-F238E27FC236}">
                <a16:creationId xmlns:a16="http://schemas.microsoft.com/office/drawing/2014/main" id="{29D93035-67D9-574D-BEE4-86739445C2BF}"/>
              </a:ext>
            </a:extLst>
          </p:cNvPr>
          <p:cNvSpPr txBox="1"/>
          <p:nvPr/>
        </p:nvSpPr>
        <p:spPr>
          <a:xfrm>
            <a:off x="0" y="4648140"/>
            <a:ext cx="7772400" cy="2246769"/>
          </a:xfrm>
          <a:prstGeom prst="rect">
            <a:avLst/>
          </a:prstGeom>
          <a:noFill/>
        </p:spPr>
        <p:txBody>
          <a:bodyPr wrap="square" rtlCol="0">
            <a:spAutoFit/>
          </a:bodyPr>
          <a:lstStyle/>
          <a:p>
            <a:r>
              <a:rPr lang="en-US" sz="2800" dirty="0">
                <a:latin typeface="Garamond" panose="02020404030301010803" pitchFamily="18" charset="0"/>
              </a:rPr>
              <a:t>Dr. Margaret Strair</a:t>
            </a:r>
          </a:p>
          <a:p>
            <a:r>
              <a:rPr lang="en-US" sz="2800" dirty="0">
                <a:latin typeface="Garamond" panose="02020404030301010803" pitchFamily="18" charset="0"/>
              </a:rPr>
              <a:t>Lecturer of German</a:t>
            </a:r>
          </a:p>
          <a:p>
            <a:r>
              <a:rPr lang="en-US" sz="2800" dirty="0">
                <a:latin typeface="Garamond" panose="02020404030301010803" pitchFamily="18" charset="0"/>
              </a:rPr>
              <a:t>Bryn </a:t>
            </a:r>
            <a:r>
              <a:rPr lang="en-US" sz="2800" dirty="0" err="1">
                <a:latin typeface="Garamond" panose="02020404030301010803" pitchFamily="18" charset="0"/>
              </a:rPr>
              <a:t>Mawr</a:t>
            </a:r>
            <a:r>
              <a:rPr lang="en-US" sz="2800" dirty="0">
                <a:latin typeface="Garamond" panose="02020404030301010803" pitchFamily="18" charset="0"/>
              </a:rPr>
              <a:t> College </a:t>
            </a:r>
          </a:p>
          <a:p>
            <a:r>
              <a:rPr lang="en-US" sz="2800" dirty="0">
                <a:latin typeface="Garamond" panose="02020404030301010803" pitchFamily="18" charset="0"/>
                <a:hlinkClick r:id="rId3">
                  <a:extLst>
                    <a:ext uri="{A12FA001-AC4F-418D-AE19-62706E023703}">
                      <ahyp:hlinkClr xmlns:ahyp="http://schemas.microsoft.com/office/drawing/2018/hyperlinkcolor" val="tx"/>
                    </a:ext>
                  </a:extLst>
                </a:hlinkClick>
              </a:rPr>
              <a:t>mstrair@brynmawr.edu</a:t>
            </a:r>
            <a:endParaRPr lang="en-US" sz="2800" dirty="0">
              <a:latin typeface="Garamond" panose="02020404030301010803" pitchFamily="18" charset="0"/>
            </a:endParaRPr>
          </a:p>
          <a:p>
            <a:r>
              <a:rPr lang="en-US" sz="2800" dirty="0">
                <a:latin typeface="Garamond" panose="02020404030301010803" pitchFamily="18" charset="0"/>
              </a:rPr>
              <a:t>Office Hours: Fridays 1:30 -3:30 PM, OL 139 </a:t>
            </a:r>
          </a:p>
        </p:txBody>
      </p:sp>
    </p:spTree>
    <p:extLst>
      <p:ext uri="{BB962C8B-B14F-4D97-AF65-F5344CB8AC3E}">
        <p14:creationId xmlns:p14="http://schemas.microsoft.com/office/powerpoint/2010/main" val="27855648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9698150A-19F7-534D-8C8A-AEA1245F652D}"/>
              </a:ext>
            </a:extLst>
          </p:cNvPr>
          <p:cNvGraphicFramePr>
            <a:graphicFrameLocks noGrp="1"/>
          </p:cNvGraphicFramePr>
          <p:nvPr>
            <p:extLst>
              <p:ext uri="{D42A27DB-BD31-4B8C-83A1-F6EECF244321}">
                <p14:modId xmlns:p14="http://schemas.microsoft.com/office/powerpoint/2010/main" val="1985068179"/>
              </p:ext>
            </p:extLst>
          </p:nvPr>
        </p:nvGraphicFramePr>
        <p:xfrm>
          <a:off x="15895" y="0"/>
          <a:ext cx="2966351" cy="5486400"/>
        </p:xfrm>
        <a:graphic>
          <a:graphicData uri="http://schemas.openxmlformats.org/drawingml/2006/table">
            <a:tbl>
              <a:tblPr firstRow="1" bandRow="1">
                <a:tableStyleId>{22838BEF-8BB2-4498-84A7-C5851F593DF1}</a:tableStyleId>
              </a:tblPr>
              <a:tblGrid>
                <a:gridCol w="2966351">
                  <a:extLst>
                    <a:ext uri="{9D8B030D-6E8A-4147-A177-3AD203B41FA5}">
                      <a16:colId xmlns:a16="http://schemas.microsoft.com/office/drawing/2014/main" val="1803740434"/>
                    </a:ext>
                  </a:extLst>
                </a:gridCol>
              </a:tblGrid>
              <a:tr h="370840">
                <a:tc>
                  <a:txBody>
                    <a:bodyPr/>
                    <a:lstStyle/>
                    <a:p>
                      <a:pPr marL="0" marR="0" algn="l">
                        <a:spcBef>
                          <a:spcPts val="0"/>
                        </a:spcBef>
                        <a:spcAft>
                          <a:spcPts val="0"/>
                        </a:spcAft>
                      </a:pPr>
                      <a:r>
                        <a:rPr lang="en-US" sz="2000" b="1" dirty="0">
                          <a:effectLst/>
                          <a:latin typeface="Garamond" panose="02020404030301010803" pitchFamily="18" charset="0"/>
                          <a:ea typeface="Times New Roman" panose="02020603050405020304" pitchFamily="18" charset="0"/>
                        </a:rPr>
                        <a:t>Social Gazes in the Age of Reason </a:t>
                      </a:r>
                      <a:endParaRPr lang="en-US" sz="2000" dirty="0">
                        <a:effectLst/>
                        <a:latin typeface="Garamond" panose="02020404030301010803" pitchFamily="18" charset="0"/>
                        <a:ea typeface="Times New Roman" panose="02020603050405020304" pitchFamily="18" charset="0"/>
                      </a:endParaRPr>
                    </a:p>
                  </a:txBody>
                  <a:tcPr marL="114300" marR="114300" marT="0" marB="0"/>
                </a:tc>
                <a:extLst>
                  <a:ext uri="{0D108BD9-81ED-4DB2-BD59-A6C34878D82A}">
                    <a16:rowId xmlns:a16="http://schemas.microsoft.com/office/drawing/2014/main" val="2736240850"/>
                  </a:ext>
                </a:extLst>
              </a:tr>
              <a:tr h="370840">
                <a:tc>
                  <a:txBody>
                    <a:bodyPr/>
                    <a:lstStyle/>
                    <a:p>
                      <a:pPr marL="0" marR="0" algn="l">
                        <a:spcBef>
                          <a:spcPts val="0"/>
                        </a:spcBef>
                        <a:spcAft>
                          <a:spcPts val="0"/>
                        </a:spcAft>
                      </a:pPr>
                      <a:r>
                        <a:rPr lang="en-US" sz="2000" b="1" dirty="0">
                          <a:effectLst/>
                          <a:latin typeface="Garamond" panose="02020404030301010803" pitchFamily="18" charset="0"/>
                          <a:ea typeface="Times New Roman" panose="02020603050405020304" pitchFamily="18" charset="0"/>
                        </a:rPr>
                        <a:t>Gendered Gazes of the Supernatural </a:t>
                      </a:r>
                      <a:endParaRPr lang="en-US" sz="2000" dirty="0">
                        <a:effectLst/>
                        <a:latin typeface="Garamond" panose="02020404030301010803" pitchFamily="18" charset="0"/>
                        <a:ea typeface="Times New Roman" panose="02020603050405020304" pitchFamily="18" charset="0"/>
                      </a:endParaRPr>
                    </a:p>
                  </a:txBody>
                  <a:tcPr marL="114300" marR="114300" marT="0" marB="0"/>
                </a:tc>
                <a:extLst>
                  <a:ext uri="{0D108BD9-81ED-4DB2-BD59-A6C34878D82A}">
                    <a16:rowId xmlns:a16="http://schemas.microsoft.com/office/drawing/2014/main" val="3214888315"/>
                  </a:ext>
                </a:extLst>
              </a:tr>
              <a:tr h="370840">
                <a:tc>
                  <a:txBody>
                    <a:bodyPr/>
                    <a:lstStyle/>
                    <a:p>
                      <a:pPr marL="0" marR="0" algn="l">
                        <a:spcBef>
                          <a:spcPts val="0"/>
                        </a:spcBef>
                        <a:spcAft>
                          <a:spcPts val="0"/>
                        </a:spcAft>
                      </a:pPr>
                      <a:r>
                        <a:rPr lang="en-US" sz="2000" b="1" dirty="0">
                          <a:effectLst/>
                          <a:latin typeface="Garamond" panose="02020404030301010803" pitchFamily="18" charset="0"/>
                          <a:ea typeface="Times New Roman" panose="02020603050405020304" pitchFamily="18" charset="0"/>
                          <a:cs typeface="Segoe UI" panose="020B0502040204020203" pitchFamily="34" charset="0"/>
                        </a:rPr>
                        <a:t>Biopolitics and Medicalized Gazes into the Subconscious </a:t>
                      </a:r>
                      <a:endParaRPr lang="en-US" sz="2000" dirty="0">
                        <a:effectLst/>
                        <a:latin typeface="Garamond" panose="02020404030301010803" pitchFamily="18" charset="0"/>
                        <a:ea typeface="Times New Roman" panose="02020603050405020304" pitchFamily="18" charset="0"/>
                      </a:endParaRPr>
                    </a:p>
                  </a:txBody>
                  <a:tcPr marL="114300" marR="114300" marT="0" marB="0"/>
                </a:tc>
                <a:extLst>
                  <a:ext uri="{0D108BD9-81ED-4DB2-BD59-A6C34878D82A}">
                    <a16:rowId xmlns:a16="http://schemas.microsoft.com/office/drawing/2014/main" val="2611384756"/>
                  </a:ext>
                </a:extLst>
              </a:tr>
              <a:tr h="370840">
                <a:tc>
                  <a:txBody>
                    <a:bodyPr/>
                    <a:lstStyle/>
                    <a:p>
                      <a:pPr marL="0" marR="0" algn="l">
                        <a:spcBef>
                          <a:spcPts val="0"/>
                        </a:spcBef>
                        <a:spcAft>
                          <a:spcPts val="0"/>
                        </a:spcAft>
                        <a:tabLst>
                          <a:tab pos="859790" algn="l"/>
                        </a:tabLst>
                      </a:pPr>
                      <a:r>
                        <a:rPr lang="en-US" sz="2000" b="1" kern="1200" dirty="0">
                          <a:solidFill>
                            <a:schemeClr val="dk1"/>
                          </a:solidFill>
                          <a:effectLst/>
                          <a:latin typeface="Garamond" panose="02020404030301010803" pitchFamily="18" charset="0"/>
                          <a:ea typeface="+mn-ea"/>
                          <a:cs typeface="+mn-cs"/>
                        </a:rPr>
                        <a:t>Cityscapes, Dystopic Labyrinths, and the Mobile Gaze of the Flaneur</a:t>
                      </a:r>
                      <a:endParaRPr lang="en-US" sz="2000" dirty="0">
                        <a:effectLst/>
                        <a:latin typeface="Garamond" panose="02020404030301010803" pitchFamily="18" charset="0"/>
                        <a:ea typeface="Calibri" panose="020F0502020204030204" pitchFamily="34" charset="0"/>
                        <a:cs typeface="Times New Roman" panose="02020603050405020304" pitchFamily="18" charset="0"/>
                      </a:endParaRPr>
                    </a:p>
                  </a:txBody>
                  <a:tcPr marL="114300" marR="114300" marT="0" marB="0"/>
                </a:tc>
                <a:extLst>
                  <a:ext uri="{0D108BD9-81ED-4DB2-BD59-A6C34878D82A}">
                    <a16:rowId xmlns:a16="http://schemas.microsoft.com/office/drawing/2014/main" val="40905454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tab pos="859790" algn="l"/>
                        </a:tabLst>
                        <a:defRPr/>
                      </a:pPr>
                      <a:r>
                        <a:rPr lang="en-US" sz="2000" b="1" kern="1200" dirty="0">
                          <a:solidFill>
                            <a:schemeClr val="dk1"/>
                          </a:solidFill>
                          <a:effectLst/>
                          <a:latin typeface="Garamond" panose="02020404030301010803" pitchFamily="18" charset="0"/>
                          <a:ea typeface="+mn-ea"/>
                          <a:cs typeface="+mn-cs"/>
                        </a:rPr>
                        <a:t>Under Totalitarian Regimes: Surveilled by Others and the Self </a:t>
                      </a:r>
                      <a:endParaRPr lang="en-US" sz="2000" kern="1200" dirty="0">
                        <a:solidFill>
                          <a:schemeClr val="dk1"/>
                        </a:solidFill>
                        <a:effectLst/>
                        <a:latin typeface="Garamond" panose="02020404030301010803" pitchFamily="18" charset="0"/>
                        <a:ea typeface="+mn-ea"/>
                        <a:cs typeface="+mn-cs"/>
                      </a:endParaRPr>
                    </a:p>
                    <a:p>
                      <a:pPr marL="0" marR="0" algn="l">
                        <a:spcBef>
                          <a:spcPts val="0"/>
                        </a:spcBef>
                        <a:spcAft>
                          <a:spcPts val="0"/>
                        </a:spcAft>
                        <a:tabLst>
                          <a:tab pos="859790" algn="l"/>
                        </a:tabLst>
                      </a:pPr>
                      <a:endParaRPr lang="en-US" sz="2000" dirty="0">
                        <a:effectLst/>
                        <a:latin typeface="Garamond" panose="02020404030301010803" pitchFamily="18" charset="0"/>
                        <a:ea typeface="Calibri" panose="020F0502020204030204" pitchFamily="34" charset="0"/>
                        <a:cs typeface="Times New Roman" panose="02020603050405020304" pitchFamily="18" charset="0"/>
                      </a:endParaRPr>
                    </a:p>
                  </a:txBody>
                  <a:tcPr marL="114300" marR="114300" marT="0" marB="0"/>
                </a:tc>
                <a:extLst>
                  <a:ext uri="{0D108BD9-81ED-4DB2-BD59-A6C34878D82A}">
                    <a16:rowId xmlns:a16="http://schemas.microsoft.com/office/drawing/2014/main" val="1814949657"/>
                  </a:ext>
                </a:extLst>
              </a:tr>
              <a:tr h="370840">
                <a:tc>
                  <a:txBody>
                    <a:bodyPr/>
                    <a:lstStyle/>
                    <a:p>
                      <a:pPr marL="0" marR="0" algn="l">
                        <a:spcBef>
                          <a:spcPts val="0"/>
                        </a:spcBef>
                        <a:spcAft>
                          <a:spcPts val="0"/>
                        </a:spcAft>
                      </a:pPr>
                      <a:r>
                        <a:rPr lang="en-US" sz="2000" b="1" dirty="0">
                          <a:effectLst/>
                          <a:latin typeface="Garamond" panose="02020404030301010803" pitchFamily="18" charset="0"/>
                          <a:ea typeface="Times New Roman" panose="02020603050405020304" pitchFamily="18" charset="0"/>
                        </a:rPr>
                        <a:t>Reviewing Paradig</a:t>
                      </a:r>
                      <a:r>
                        <a:rPr lang="en-US" sz="2000" b="1" dirty="0">
                          <a:effectLst/>
                          <a:latin typeface="Garamond" panose="02020404030301010803" pitchFamily="18" charset="0"/>
                          <a:ea typeface="Times New Roman" panose="02020603050405020304" pitchFamily="18" charset="0"/>
                          <a:cs typeface="Segoe UI" panose="020B0502040204020203" pitchFamily="34" charset="0"/>
                        </a:rPr>
                        <a:t>ms Today and Looking Ahead</a:t>
                      </a:r>
                      <a:r>
                        <a:rPr lang="en-US" sz="2000" dirty="0">
                          <a:effectLst/>
                          <a:latin typeface="Garamond" panose="02020404030301010803" pitchFamily="18" charset="0"/>
                          <a:ea typeface="Times New Roman" panose="02020603050405020304" pitchFamily="18" charset="0"/>
                          <a:cs typeface="Segoe UI" panose="020B0502040204020203" pitchFamily="34" charset="0"/>
                        </a:rPr>
                        <a:t> </a:t>
                      </a:r>
                      <a:endParaRPr lang="en-US" sz="2000" dirty="0">
                        <a:effectLst/>
                        <a:latin typeface="Times New Roman" panose="02020603050405020304" pitchFamily="18" charset="0"/>
                        <a:ea typeface="Times New Roman" panose="02020603050405020304" pitchFamily="18" charset="0"/>
                      </a:endParaRPr>
                    </a:p>
                  </a:txBody>
                  <a:tcPr marL="114300" marR="114300" marT="0" marB="0"/>
                </a:tc>
                <a:extLst>
                  <a:ext uri="{0D108BD9-81ED-4DB2-BD59-A6C34878D82A}">
                    <a16:rowId xmlns:a16="http://schemas.microsoft.com/office/drawing/2014/main" val="314190816"/>
                  </a:ext>
                </a:extLst>
              </a:tr>
            </a:tbl>
          </a:graphicData>
        </a:graphic>
      </p:graphicFrame>
      <p:pic>
        <p:nvPicPr>
          <p:cNvPr id="6146" name="Picture 2" descr="Black Mirror&quot; Nosedive (TV Episode 2016) - IMDb">
            <a:extLst>
              <a:ext uri="{FF2B5EF4-FFF2-40B4-BE49-F238E27FC236}">
                <a16:creationId xmlns:a16="http://schemas.microsoft.com/office/drawing/2014/main" id="{0F843B18-F994-574F-9086-EC3C9E5A6C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3766" y="3489960"/>
            <a:ext cx="2361653" cy="330708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Gossip Girl - Rotten Tomatoes">
            <a:extLst>
              <a:ext uri="{FF2B5EF4-FFF2-40B4-BE49-F238E27FC236}">
                <a16:creationId xmlns:a16="http://schemas.microsoft.com/office/drawing/2014/main" id="{470FDBEA-9A87-0B4F-8A87-3AE92525B9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7747" y="3550920"/>
            <a:ext cx="2183130" cy="3185160"/>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Dark Matters: On the Surveillance of Blackness: Browne, Simone:  9780822359388: Amazon.com: Books">
            <a:extLst>
              <a:ext uri="{FF2B5EF4-FFF2-40B4-BE49-F238E27FC236}">
                <a16:creationId xmlns:a16="http://schemas.microsoft.com/office/drawing/2014/main" id="{46398832-FB95-0641-B5F8-79F8F98C5F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4776" y="3550920"/>
            <a:ext cx="1931853" cy="330708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Amazon.com: The Lives of Others : Martina Gedeck, Ulrich Mühe, Sebastian  Koch, Ulrich Tukur, Thomas Thieme, Hans-Uwe Bauer, Volkmar Kleinert,  Matthias Brenner, Charly Hübner, Herbert Knaup, Florian Henckel von  Donnersmarck: Movies &amp;">
            <a:extLst>
              <a:ext uri="{FF2B5EF4-FFF2-40B4-BE49-F238E27FC236}">
                <a16:creationId xmlns:a16="http://schemas.microsoft.com/office/drawing/2014/main" id="{D29A6611-003D-8F45-AABB-62329F454F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22988" y="320040"/>
            <a:ext cx="1931852" cy="3108960"/>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The Flâneur and the Aesthetic | Semantic Scholar">
            <a:extLst>
              <a:ext uri="{FF2B5EF4-FFF2-40B4-BE49-F238E27FC236}">
                <a16:creationId xmlns:a16="http://schemas.microsoft.com/office/drawing/2014/main" id="{B91D5768-D83F-674A-B25A-C506330B0F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9857" y="121920"/>
            <a:ext cx="2183131" cy="3185160"/>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Rev. John Caspar Lavater - Silhouettes, 1797 | Maker: Rev. J… | Flickr">
            <a:extLst>
              <a:ext uri="{FF2B5EF4-FFF2-40B4-BE49-F238E27FC236}">
                <a16:creationId xmlns:a16="http://schemas.microsoft.com/office/drawing/2014/main" id="{5E184936-B0FD-6440-8324-3CAB815C875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17473" y="121920"/>
            <a:ext cx="2422384" cy="3352800"/>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Charcot Demonstrating Hysteria Photograph by Library Of Congress/science  Photo Library - Fine Art America">
            <a:extLst>
              <a:ext uri="{FF2B5EF4-FFF2-40B4-BE49-F238E27FC236}">
                <a16:creationId xmlns:a16="http://schemas.microsoft.com/office/drawing/2014/main" id="{D806D728-1762-164D-B0D5-D23D8A15DE6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04776" y="198120"/>
            <a:ext cx="2422384" cy="30327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a:extLst>
              <a:ext uri="{FF2B5EF4-FFF2-40B4-BE49-F238E27FC236}">
                <a16:creationId xmlns:a16="http://schemas.microsoft.com/office/drawing/2014/main" id="{123C14CD-389D-DB4B-98F8-4B483D2A58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7098" y="3523877"/>
            <a:ext cx="1931854" cy="3212203"/>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descr="TWENTY-FIRST CENTURY ANTISEMITISM AND ITS ORIGINS">
            <a:extLst>
              <a:ext uri="{FF2B5EF4-FFF2-40B4-BE49-F238E27FC236}">
                <a16:creationId xmlns:a16="http://schemas.microsoft.com/office/drawing/2014/main" id="{D300DBEF-9D3C-E94F-9D89-D083C7CF3AC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9220" y="5486400"/>
            <a:ext cx="2845087" cy="137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607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B329C-A5A3-24F4-C886-E85ABC510945}"/>
              </a:ext>
            </a:extLst>
          </p:cNvPr>
          <p:cNvSpPr>
            <a:spLocks noGrp="1"/>
          </p:cNvSpPr>
          <p:nvPr>
            <p:ph type="title"/>
          </p:nvPr>
        </p:nvSpPr>
        <p:spPr>
          <a:xfrm>
            <a:off x="995855" y="-222607"/>
            <a:ext cx="10515600" cy="1325563"/>
          </a:xfrm>
        </p:spPr>
        <p:txBody>
          <a:bodyPr/>
          <a:lstStyle/>
          <a:p>
            <a:r>
              <a:rPr lang="en-US" dirty="0">
                <a:latin typeface="Garamond" panose="02020404030301010803" pitchFamily="18" charset="0"/>
              </a:rPr>
              <a:t>Assessments, Opportunities, and Policies </a:t>
            </a:r>
          </a:p>
        </p:txBody>
      </p:sp>
      <p:graphicFrame>
        <p:nvGraphicFramePr>
          <p:cNvPr id="4" name="Content Placeholder 3">
            <a:extLst>
              <a:ext uri="{FF2B5EF4-FFF2-40B4-BE49-F238E27FC236}">
                <a16:creationId xmlns:a16="http://schemas.microsoft.com/office/drawing/2014/main" id="{6A66F24D-5F63-720A-9D29-B5CC1C2E5D78}"/>
              </a:ext>
            </a:extLst>
          </p:cNvPr>
          <p:cNvGraphicFramePr>
            <a:graphicFrameLocks noGrp="1"/>
          </p:cNvGraphicFramePr>
          <p:nvPr>
            <p:ph idx="1"/>
            <p:extLst>
              <p:ext uri="{D42A27DB-BD31-4B8C-83A1-F6EECF244321}">
                <p14:modId xmlns:p14="http://schemas.microsoft.com/office/powerpoint/2010/main" val="3214898667"/>
              </p:ext>
            </p:extLst>
          </p:nvPr>
        </p:nvGraphicFramePr>
        <p:xfrm>
          <a:off x="838200" y="689113"/>
          <a:ext cx="10515600" cy="5029200"/>
        </p:xfrm>
        <a:graphic>
          <a:graphicData uri="http://schemas.openxmlformats.org/drawingml/2006/table">
            <a:tbl>
              <a:tblPr firstRow="1" bandRow="1">
                <a:tableStyleId>{5C22544A-7EE6-4342-B048-85BDC9FD1C3A}</a:tableStyleId>
              </a:tblPr>
              <a:tblGrid>
                <a:gridCol w="3812628">
                  <a:extLst>
                    <a:ext uri="{9D8B030D-6E8A-4147-A177-3AD203B41FA5}">
                      <a16:colId xmlns:a16="http://schemas.microsoft.com/office/drawing/2014/main" val="2322205779"/>
                    </a:ext>
                  </a:extLst>
                </a:gridCol>
                <a:gridCol w="6702972">
                  <a:extLst>
                    <a:ext uri="{9D8B030D-6E8A-4147-A177-3AD203B41FA5}">
                      <a16:colId xmlns:a16="http://schemas.microsoft.com/office/drawing/2014/main" val="2174315118"/>
                    </a:ext>
                  </a:extLst>
                </a:gridCol>
              </a:tblGrid>
              <a:tr h="370840">
                <a:tc>
                  <a:txBody>
                    <a:bodyPr/>
                    <a:lstStyle/>
                    <a:p>
                      <a:r>
                        <a:rPr lang="en-US" sz="2400" dirty="0">
                          <a:latin typeface="Garamond" panose="02020404030301010803" pitchFamily="18" charset="0"/>
                        </a:rPr>
                        <a:t>Categories </a:t>
                      </a:r>
                    </a:p>
                  </a:txBody>
                  <a:tcPr/>
                </a:tc>
                <a:tc>
                  <a:txBody>
                    <a:bodyPr/>
                    <a:lstStyle/>
                    <a:p>
                      <a:r>
                        <a:rPr lang="en-US" sz="2400" dirty="0">
                          <a:latin typeface="Garamond" panose="02020404030301010803" pitchFamily="18" charset="0"/>
                        </a:rPr>
                        <a:t>Notes</a:t>
                      </a:r>
                    </a:p>
                  </a:txBody>
                  <a:tcPr/>
                </a:tc>
                <a:extLst>
                  <a:ext uri="{0D108BD9-81ED-4DB2-BD59-A6C34878D82A}">
                    <a16:rowId xmlns:a16="http://schemas.microsoft.com/office/drawing/2014/main" val="1991294773"/>
                  </a:ext>
                </a:extLst>
              </a:tr>
              <a:tr h="370840">
                <a:tc>
                  <a:txBody>
                    <a:bodyPr/>
                    <a:lstStyle/>
                    <a:p>
                      <a:r>
                        <a:rPr lang="en-US" sz="2400" b="1" dirty="0">
                          <a:latin typeface="Garamond" panose="02020404030301010803" pitchFamily="18" charset="0"/>
                        </a:rPr>
                        <a:t>Online Assignments and Preparation : 20%</a:t>
                      </a:r>
                    </a:p>
                  </a:txBody>
                  <a:tcPr/>
                </a:tc>
                <a:tc>
                  <a:txBody>
                    <a:bodyPr/>
                    <a:lstStyle/>
                    <a:p>
                      <a:r>
                        <a:rPr lang="en-US" sz="2400" dirty="0">
                          <a:latin typeface="Garamond" panose="02020404030301010803" pitchFamily="18" charset="0"/>
                        </a:rPr>
                        <a:t>Due by 12 PM on T or TH (write if late), please write your thoughts in the forum (doesn’t need to be more than a few sentences) </a:t>
                      </a:r>
                    </a:p>
                  </a:txBody>
                  <a:tcPr/>
                </a:tc>
                <a:extLst>
                  <a:ext uri="{0D108BD9-81ED-4DB2-BD59-A6C34878D82A}">
                    <a16:rowId xmlns:a16="http://schemas.microsoft.com/office/drawing/2014/main" val="2270399552"/>
                  </a:ext>
                </a:extLst>
              </a:tr>
              <a:tr h="370840">
                <a:tc>
                  <a:txBody>
                    <a:bodyPr/>
                    <a:lstStyle/>
                    <a:p>
                      <a:r>
                        <a:rPr lang="en-US" sz="2400" b="1" dirty="0">
                          <a:latin typeface="Garamond" panose="02020404030301010803" pitchFamily="18" charset="0"/>
                        </a:rPr>
                        <a:t>Active Participation: 15%</a:t>
                      </a:r>
                    </a:p>
                  </a:txBody>
                  <a:tcPr/>
                </a:tc>
                <a:tc>
                  <a:txBody>
                    <a:bodyPr/>
                    <a:lstStyle/>
                    <a:p>
                      <a:r>
                        <a:rPr lang="en-US" sz="2400" dirty="0">
                          <a:latin typeface="Garamond" panose="02020404030301010803" pitchFamily="18" charset="0"/>
                        </a:rPr>
                        <a:t>(Further discussion later today) </a:t>
                      </a:r>
                    </a:p>
                  </a:txBody>
                  <a:tcPr/>
                </a:tc>
                <a:extLst>
                  <a:ext uri="{0D108BD9-81ED-4DB2-BD59-A6C34878D82A}">
                    <a16:rowId xmlns:a16="http://schemas.microsoft.com/office/drawing/2014/main" val="3550780799"/>
                  </a:ext>
                </a:extLst>
              </a:tr>
              <a:tr h="370840">
                <a:tc>
                  <a:txBody>
                    <a:bodyPr/>
                    <a:lstStyle/>
                    <a:p>
                      <a:r>
                        <a:rPr lang="en-US" sz="2400" b="1" dirty="0">
                          <a:latin typeface="Garamond" panose="02020404030301010803" pitchFamily="18" charset="0"/>
                        </a:rPr>
                        <a:t>2 Shorter Essays: 30% (15% each) </a:t>
                      </a:r>
                    </a:p>
                  </a:txBody>
                  <a:tcPr/>
                </a:tc>
                <a:tc>
                  <a:txBody>
                    <a:bodyPr/>
                    <a:lstStyle/>
                    <a:p>
                      <a:r>
                        <a:rPr lang="en-US" sz="2400" dirty="0">
                          <a:latin typeface="Garamond" panose="02020404030301010803" pitchFamily="18" charset="0"/>
                        </a:rPr>
                        <a:t>3-4 pages, second draft optional to improve grade</a:t>
                      </a:r>
                    </a:p>
                  </a:txBody>
                  <a:tcPr/>
                </a:tc>
                <a:extLst>
                  <a:ext uri="{0D108BD9-81ED-4DB2-BD59-A6C34878D82A}">
                    <a16:rowId xmlns:a16="http://schemas.microsoft.com/office/drawing/2014/main" val="4147123255"/>
                  </a:ext>
                </a:extLst>
              </a:tr>
              <a:tr h="370840">
                <a:tc>
                  <a:txBody>
                    <a:bodyPr/>
                    <a:lstStyle/>
                    <a:p>
                      <a:r>
                        <a:rPr lang="en-US" sz="2400" b="1" dirty="0">
                          <a:latin typeface="Garamond" panose="02020404030301010803" pitchFamily="18" charset="0"/>
                        </a:rPr>
                        <a:t>Reflection Activity from Field Trip: 5%</a:t>
                      </a:r>
                    </a:p>
                  </a:txBody>
                  <a:tcPr/>
                </a:tc>
                <a:tc>
                  <a:txBody>
                    <a:bodyPr/>
                    <a:lstStyle/>
                    <a:p>
                      <a:r>
                        <a:rPr lang="en-US" sz="2400" dirty="0">
                          <a:latin typeface="Garamond" panose="02020404030301010803" pitchFamily="18" charset="0"/>
                        </a:rPr>
                        <a:t>(See next slide)</a:t>
                      </a:r>
                    </a:p>
                  </a:txBody>
                  <a:tcPr/>
                </a:tc>
                <a:extLst>
                  <a:ext uri="{0D108BD9-81ED-4DB2-BD59-A6C34878D82A}">
                    <a16:rowId xmlns:a16="http://schemas.microsoft.com/office/drawing/2014/main" val="3516979451"/>
                  </a:ext>
                </a:extLst>
              </a:tr>
              <a:tr h="370840">
                <a:tc>
                  <a:txBody>
                    <a:bodyPr/>
                    <a:lstStyle/>
                    <a:p>
                      <a:r>
                        <a:rPr lang="en-US" sz="2400" b="1" dirty="0">
                          <a:latin typeface="Garamond" panose="02020404030301010803" pitchFamily="18" charset="0"/>
                        </a:rPr>
                        <a:t>Creative Project and Write-Up: 10%</a:t>
                      </a:r>
                    </a:p>
                  </a:txBody>
                  <a:tcPr/>
                </a:tc>
                <a:tc>
                  <a:txBody>
                    <a:bodyPr/>
                    <a:lstStyle/>
                    <a:p>
                      <a:r>
                        <a:rPr lang="en-US" sz="2400" dirty="0">
                          <a:latin typeface="Garamond" panose="02020404030301010803" pitchFamily="18" charset="0"/>
                        </a:rPr>
                        <a:t>Due last days of classes</a:t>
                      </a:r>
                    </a:p>
                  </a:txBody>
                  <a:tcPr/>
                </a:tc>
                <a:extLst>
                  <a:ext uri="{0D108BD9-81ED-4DB2-BD59-A6C34878D82A}">
                    <a16:rowId xmlns:a16="http://schemas.microsoft.com/office/drawing/2014/main" val="333574371"/>
                  </a:ext>
                </a:extLst>
              </a:tr>
              <a:tr h="370840">
                <a:tc>
                  <a:txBody>
                    <a:bodyPr/>
                    <a:lstStyle/>
                    <a:p>
                      <a:r>
                        <a:rPr lang="en-US" sz="2400" b="1" dirty="0">
                          <a:latin typeface="Garamond" panose="02020404030301010803" pitchFamily="18" charset="0"/>
                        </a:rPr>
                        <a:t>Final Essay: 20%</a:t>
                      </a:r>
                    </a:p>
                  </a:txBody>
                  <a:tcPr/>
                </a:tc>
                <a:tc>
                  <a:txBody>
                    <a:bodyPr/>
                    <a:lstStyle/>
                    <a:p>
                      <a:r>
                        <a:rPr lang="en-US" sz="2400" dirty="0">
                          <a:latin typeface="Garamond" panose="02020404030301010803" pitchFamily="18" charset="0"/>
                        </a:rPr>
                        <a:t>5-7 pages, due by the end of exam period in Moodle </a:t>
                      </a:r>
                    </a:p>
                  </a:txBody>
                  <a:tcPr/>
                </a:tc>
                <a:extLst>
                  <a:ext uri="{0D108BD9-81ED-4DB2-BD59-A6C34878D82A}">
                    <a16:rowId xmlns:a16="http://schemas.microsoft.com/office/drawing/2014/main" val="1906538052"/>
                  </a:ext>
                </a:extLst>
              </a:tr>
            </a:tbl>
          </a:graphicData>
        </a:graphic>
      </p:graphicFrame>
      <p:sp>
        <p:nvSpPr>
          <p:cNvPr id="5" name="TextBox 4">
            <a:extLst>
              <a:ext uri="{FF2B5EF4-FFF2-40B4-BE49-F238E27FC236}">
                <a16:creationId xmlns:a16="http://schemas.microsoft.com/office/drawing/2014/main" id="{2BDEE8D3-3223-0454-C8E1-7A8ED6124990}"/>
              </a:ext>
            </a:extLst>
          </p:cNvPr>
          <p:cNvSpPr txBox="1"/>
          <p:nvPr/>
        </p:nvSpPr>
        <p:spPr>
          <a:xfrm>
            <a:off x="917027" y="5768777"/>
            <a:ext cx="10673255" cy="800219"/>
          </a:xfrm>
          <a:prstGeom prst="rect">
            <a:avLst/>
          </a:prstGeom>
          <a:noFill/>
        </p:spPr>
        <p:txBody>
          <a:bodyPr wrap="square" rtlCol="0">
            <a:spAutoFit/>
          </a:bodyPr>
          <a:lstStyle/>
          <a:p>
            <a:r>
              <a:rPr lang="en-US" dirty="0">
                <a:latin typeface="Garamond" panose="02020404030301010803" pitchFamily="18" charset="0"/>
              </a:rPr>
              <a:t>*Extra Credit Forum and Opportunities* </a:t>
            </a:r>
          </a:p>
          <a:p>
            <a:r>
              <a:rPr lang="en-US" sz="2800" dirty="0">
                <a:latin typeface="Garamond" panose="02020404030301010803" pitchFamily="18" charset="0"/>
              </a:rPr>
              <a:t>No more than 2 absences per term, alternate arrangements made if needed. </a:t>
            </a:r>
          </a:p>
        </p:txBody>
      </p:sp>
    </p:spTree>
    <p:extLst>
      <p:ext uri="{BB962C8B-B14F-4D97-AF65-F5344CB8AC3E}">
        <p14:creationId xmlns:p14="http://schemas.microsoft.com/office/powerpoint/2010/main" val="296521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9B45197-7427-141F-36E0-A9F4E1A95BFC}"/>
              </a:ext>
            </a:extLst>
          </p:cNvPr>
          <p:cNvSpPr txBox="1"/>
          <p:nvPr/>
        </p:nvSpPr>
        <p:spPr>
          <a:xfrm>
            <a:off x="332509" y="360218"/>
            <a:ext cx="11457709" cy="1323439"/>
          </a:xfrm>
          <a:prstGeom prst="rect">
            <a:avLst/>
          </a:prstGeom>
          <a:noFill/>
        </p:spPr>
        <p:txBody>
          <a:bodyPr wrap="square" rtlCol="0">
            <a:spAutoFit/>
          </a:bodyPr>
          <a:lstStyle/>
          <a:p>
            <a:pPr algn="ctr"/>
            <a:r>
              <a:rPr lang="en-US" sz="4000" b="1" dirty="0">
                <a:latin typeface="Garamond" panose="02020404030301010803" pitchFamily="18" charset="0"/>
              </a:rPr>
              <a:t>Philadelphia Engagement Grant: </a:t>
            </a:r>
          </a:p>
          <a:p>
            <a:pPr algn="ctr"/>
            <a:r>
              <a:rPr lang="en-US" sz="4000" b="1" dirty="0">
                <a:latin typeface="Garamond" panose="02020404030301010803" pitchFamily="18" charset="0"/>
              </a:rPr>
              <a:t>Eastern State Penitentiary </a:t>
            </a:r>
          </a:p>
        </p:txBody>
      </p:sp>
      <p:pic>
        <p:nvPicPr>
          <p:cNvPr id="3" name="Picture 2" descr="Eastern State Penitentiary: A Class about the Past Speaks to the Present  and the Future | Planetizen News">
            <a:extLst>
              <a:ext uri="{FF2B5EF4-FFF2-40B4-BE49-F238E27FC236}">
                <a16:creationId xmlns:a16="http://schemas.microsoft.com/office/drawing/2014/main" id="{820FAAE0-17B6-33EE-868B-C4194FC66274}"/>
              </a:ext>
            </a:extLst>
          </p:cNvPr>
          <p:cNvPicPr>
            <a:picLocks noChangeAspect="1"/>
          </p:cNvPicPr>
          <p:nvPr/>
        </p:nvPicPr>
        <p:blipFill>
          <a:blip r:embed="rId3"/>
          <a:stretch>
            <a:fillRect/>
          </a:stretch>
        </p:blipFill>
        <p:spPr>
          <a:xfrm>
            <a:off x="4161481" y="1683657"/>
            <a:ext cx="4488873" cy="2973878"/>
          </a:xfrm>
          <a:prstGeom prst="rect">
            <a:avLst/>
          </a:prstGeom>
        </p:spPr>
      </p:pic>
      <p:pic>
        <p:nvPicPr>
          <p:cNvPr id="4" name="Picture 3" descr="Visit the Historic Site | Eastern State">
            <a:extLst>
              <a:ext uri="{FF2B5EF4-FFF2-40B4-BE49-F238E27FC236}">
                <a16:creationId xmlns:a16="http://schemas.microsoft.com/office/drawing/2014/main" id="{1A0B2345-693C-DF04-9810-729FFFD7A107}"/>
              </a:ext>
            </a:extLst>
          </p:cNvPr>
          <p:cNvPicPr>
            <a:picLocks noChangeAspect="1"/>
          </p:cNvPicPr>
          <p:nvPr/>
        </p:nvPicPr>
        <p:blipFill>
          <a:blip r:embed="rId4"/>
          <a:stretch>
            <a:fillRect/>
          </a:stretch>
        </p:blipFill>
        <p:spPr>
          <a:xfrm>
            <a:off x="220717" y="1683657"/>
            <a:ext cx="3777716" cy="2973878"/>
          </a:xfrm>
          <a:prstGeom prst="rect">
            <a:avLst/>
          </a:prstGeom>
        </p:spPr>
      </p:pic>
      <p:pic>
        <p:nvPicPr>
          <p:cNvPr id="6" name="Picture 5" descr="How Eastern State Penitentiary became a Philly attraction - WHYY">
            <a:extLst>
              <a:ext uri="{FF2B5EF4-FFF2-40B4-BE49-F238E27FC236}">
                <a16:creationId xmlns:a16="http://schemas.microsoft.com/office/drawing/2014/main" id="{77C4E7D0-701C-7B68-75BB-2BF3A7560654}"/>
              </a:ext>
            </a:extLst>
          </p:cNvPr>
          <p:cNvPicPr>
            <a:picLocks noChangeAspect="1"/>
          </p:cNvPicPr>
          <p:nvPr/>
        </p:nvPicPr>
        <p:blipFill>
          <a:blip r:embed="rId5"/>
          <a:stretch>
            <a:fillRect/>
          </a:stretch>
        </p:blipFill>
        <p:spPr>
          <a:xfrm>
            <a:off x="8813402" y="1649911"/>
            <a:ext cx="3394967" cy="2950230"/>
          </a:xfrm>
          <a:prstGeom prst="rect">
            <a:avLst/>
          </a:prstGeom>
        </p:spPr>
      </p:pic>
      <p:sp>
        <p:nvSpPr>
          <p:cNvPr id="7" name="TextBox 6">
            <a:extLst>
              <a:ext uri="{FF2B5EF4-FFF2-40B4-BE49-F238E27FC236}">
                <a16:creationId xmlns:a16="http://schemas.microsoft.com/office/drawing/2014/main" id="{E6A2BB6B-B519-2F18-50FC-E9D5AE2F5A15}"/>
              </a:ext>
            </a:extLst>
          </p:cNvPr>
          <p:cNvSpPr txBox="1"/>
          <p:nvPr/>
        </p:nvSpPr>
        <p:spPr>
          <a:xfrm>
            <a:off x="332509" y="4981893"/>
            <a:ext cx="11987652" cy="1815882"/>
          </a:xfrm>
          <a:prstGeom prst="rect">
            <a:avLst/>
          </a:prstGeom>
          <a:noFill/>
        </p:spPr>
        <p:txBody>
          <a:bodyPr wrap="square" rtlCol="0">
            <a:spAutoFit/>
          </a:bodyPr>
          <a:lstStyle/>
          <a:p>
            <a:pPr marL="457200" indent="-457200">
              <a:buFont typeface="Arial" panose="020B0604020202020204" pitchFamily="34" charset="0"/>
              <a:buChar char="•"/>
            </a:pPr>
            <a:r>
              <a:rPr lang="en-US" sz="2800" b="1" dirty="0">
                <a:latin typeface="Garamond" panose="02020404030301010803" pitchFamily="18" charset="0"/>
              </a:rPr>
              <a:t>Field trip time and date to be determined no later than next week </a:t>
            </a:r>
          </a:p>
          <a:p>
            <a:pPr marL="457200" indent="-457200">
              <a:buFont typeface="Arial" panose="020B0604020202020204" pitchFamily="34" charset="0"/>
              <a:buChar char="•"/>
            </a:pPr>
            <a:r>
              <a:rPr lang="en-US" sz="2800" b="1" dirty="0">
                <a:latin typeface="Garamond" panose="02020404030301010803" pitchFamily="18" charset="0"/>
              </a:rPr>
              <a:t>Saturday afternoon in October or November (Can’t make it? See me for an alternate assignment)</a:t>
            </a:r>
          </a:p>
          <a:p>
            <a:pPr marL="457200" indent="-457200">
              <a:buFont typeface="Arial" panose="020B0604020202020204" pitchFamily="34" charset="0"/>
              <a:buChar char="•"/>
            </a:pPr>
            <a:r>
              <a:rPr lang="en-US" sz="2800" b="1" dirty="0">
                <a:latin typeface="Garamond" panose="02020404030301010803" pitchFamily="18" charset="0"/>
              </a:rPr>
              <a:t>Appetizers at a restaurant </a:t>
            </a:r>
          </a:p>
        </p:txBody>
      </p:sp>
    </p:spTree>
    <p:extLst>
      <p:ext uri="{BB962C8B-B14F-4D97-AF65-F5344CB8AC3E}">
        <p14:creationId xmlns:p14="http://schemas.microsoft.com/office/powerpoint/2010/main" val="345719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0AF52-402B-C247-9E31-4E38868057A1}"/>
              </a:ext>
            </a:extLst>
          </p:cNvPr>
          <p:cNvSpPr>
            <a:spLocks noGrp="1"/>
          </p:cNvSpPr>
          <p:nvPr>
            <p:ph type="title"/>
          </p:nvPr>
        </p:nvSpPr>
        <p:spPr/>
        <p:txBody>
          <a:bodyPr/>
          <a:lstStyle/>
          <a:p>
            <a:r>
              <a:rPr lang="en-US" b="1" dirty="0">
                <a:latin typeface="Garamond" panose="02020404030301010803" pitchFamily="18" charset="0"/>
              </a:rPr>
              <a:t>Ger</a:t>
            </a:r>
            <a:r>
              <a:rPr lang="en-US" sz="4400" b="1" dirty="0">
                <a:latin typeface="Garamond" panose="02020404030301010803" pitchFamily="18" charset="0"/>
              </a:rPr>
              <a:t>man Credit Seekers</a:t>
            </a:r>
            <a:endParaRPr lang="en-US" b="1" dirty="0">
              <a:latin typeface="Garamond" panose="02020404030301010803" pitchFamily="18" charset="0"/>
            </a:endParaRPr>
          </a:p>
        </p:txBody>
      </p:sp>
      <p:sp>
        <p:nvSpPr>
          <p:cNvPr id="3" name="Content Placeholder 2">
            <a:extLst>
              <a:ext uri="{FF2B5EF4-FFF2-40B4-BE49-F238E27FC236}">
                <a16:creationId xmlns:a16="http://schemas.microsoft.com/office/drawing/2014/main" id="{F3322FA2-E074-1A44-A80B-4EBCE889EED8}"/>
              </a:ext>
            </a:extLst>
          </p:cNvPr>
          <p:cNvSpPr>
            <a:spLocks noGrp="1"/>
          </p:cNvSpPr>
          <p:nvPr>
            <p:ph idx="1"/>
          </p:nvPr>
        </p:nvSpPr>
        <p:spPr>
          <a:xfrm>
            <a:off x="838200" y="1525587"/>
            <a:ext cx="10515600" cy="4967287"/>
          </a:xfrm>
        </p:spPr>
        <p:txBody>
          <a:bodyPr>
            <a:normAutofit/>
          </a:bodyPr>
          <a:lstStyle/>
          <a:p>
            <a:r>
              <a:rPr lang="en-US" sz="3200" b="1" dirty="0">
                <a:latin typeface="Garamond" panose="02020404030301010803" pitchFamily="18" charset="0"/>
              </a:rPr>
              <a:t>Extra discussion section in German with level-appropriate tasks, grammar and vocabulary review </a:t>
            </a:r>
          </a:p>
          <a:p>
            <a:pPr lvl="1"/>
            <a:r>
              <a:rPr lang="en-US" sz="2800" b="1" dirty="0">
                <a:latin typeface="Garamond" panose="02020404030301010803" pitchFamily="18" charset="0"/>
              </a:rPr>
              <a:t>Little preparatory work (occasionally a Moodle Post, small creative activity) </a:t>
            </a:r>
          </a:p>
          <a:p>
            <a:r>
              <a:rPr lang="en-US" sz="3200" b="1" dirty="0">
                <a:latin typeface="Garamond" panose="02020404030301010803" pitchFamily="18" charset="0"/>
              </a:rPr>
              <a:t>Gain exposure to language and build strategies for working with authentic and historic materials  </a:t>
            </a:r>
          </a:p>
          <a:p>
            <a:r>
              <a:rPr lang="en-US" sz="3200" b="1" dirty="0">
                <a:latin typeface="Garamond" panose="02020404030301010803" pitchFamily="18" charset="0"/>
              </a:rPr>
              <a:t>Modified course assignments </a:t>
            </a:r>
          </a:p>
          <a:p>
            <a:pPr lvl="1"/>
            <a:r>
              <a:rPr lang="en-US" sz="2800" b="1" dirty="0">
                <a:latin typeface="Garamond" panose="02020404030301010803" pitchFamily="18" charset="0"/>
              </a:rPr>
              <a:t>One of two short essays completed in German </a:t>
            </a:r>
          </a:p>
          <a:p>
            <a:pPr lvl="1"/>
            <a:r>
              <a:rPr lang="en-US" sz="2800" b="1" dirty="0">
                <a:latin typeface="Garamond" panose="02020404030301010803" pitchFamily="18" charset="0"/>
              </a:rPr>
              <a:t>Additional 1-2 page reflection assignment due every other week </a:t>
            </a:r>
          </a:p>
          <a:p>
            <a:r>
              <a:rPr lang="en-US" sz="3200" b="1" dirty="0">
                <a:latin typeface="Garamond" panose="02020404030301010803" pitchFamily="18" charset="0"/>
              </a:rPr>
              <a:t>Dates and Time TBD (fill out survey by next Tuesday) </a:t>
            </a:r>
          </a:p>
          <a:p>
            <a:endParaRPr lang="en-US" sz="3200" b="1" dirty="0">
              <a:latin typeface="Garamond" panose="02020404030301010803" pitchFamily="18" charset="0"/>
            </a:endParaRPr>
          </a:p>
        </p:txBody>
      </p:sp>
    </p:spTree>
    <p:extLst>
      <p:ext uri="{BB962C8B-B14F-4D97-AF65-F5344CB8AC3E}">
        <p14:creationId xmlns:p14="http://schemas.microsoft.com/office/powerpoint/2010/main" val="4137361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253BAA-F528-6945-A54D-2ED54F9E636F}"/>
              </a:ext>
            </a:extLst>
          </p:cNvPr>
          <p:cNvSpPr>
            <a:spLocks noGrp="1"/>
          </p:cNvSpPr>
          <p:nvPr>
            <p:ph idx="1"/>
          </p:nvPr>
        </p:nvSpPr>
        <p:spPr>
          <a:xfrm>
            <a:off x="838200" y="665954"/>
            <a:ext cx="10515600" cy="2763045"/>
          </a:xfrm>
        </p:spPr>
        <p:txBody>
          <a:bodyPr>
            <a:normAutofit fontScale="92500" lnSpcReduction="10000"/>
          </a:bodyPr>
          <a:lstStyle/>
          <a:p>
            <a:r>
              <a:rPr lang="en-US" sz="4000" b="1" dirty="0">
                <a:latin typeface="Garamond" panose="02020404030301010803" pitchFamily="18" charset="0"/>
              </a:rPr>
              <a:t>Name and Pronouns</a:t>
            </a:r>
          </a:p>
          <a:p>
            <a:r>
              <a:rPr lang="en-US" sz="4000" b="1" dirty="0">
                <a:latin typeface="Garamond" panose="02020404030301010803" pitchFamily="18" charset="0"/>
              </a:rPr>
              <a:t>Year</a:t>
            </a:r>
          </a:p>
          <a:p>
            <a:r>
              <a:rPr lang="en-US" sz="4000" b="1" dirty="0">
                <a:latin typeface="Garamond" panose="02020404030301010803" pitchFamily="18" charset="0"/>
              </a:rPr>
              <a:t>Major/Minor </a:t>
            </a:r>
          </a:p>
          <a:p>
            <a:r>
              <a:rPr lang="en-US" sz="4000" b="1" dirty="0">
                <a:latin typeface="Garamond" panose="02020404030301010803" pitchFamily="18" charset="0"/>
              </a:rPr>
              <a:t>Why interested in taking this course/what brings you here today?</a:t>
            </a:r>
            <a:endParaRPr lang="en-US" b="1" dirty="0">
              <a:latin typeface="Garamond" panose="02020404030301010803" pitchFamily="18" charset="0"/>
            </a:endParaRPr>
          </a:p>
          <a:p>
            <a:endParaRPr lang="en-US" dirty="0"/>
          </a:p>
        </p:txBody>
      </p:sp>
      <p:pic>
        <p:nvPicPr>
          <p:cNvPr id="5" name="Picture 4" descr="A collage of a drum set&#10;&#10;Description automatically generated with low confidence">
            <a:extLst>
              <a:ext uri="{FF2B5EF4-FFF2-40B4-BE49-F238E27FC236}">
                <a16:creationId xmlns:a16="http://schemas.microsoft.com/office/drawing/2014/main" id="{8E454151-E82F-8E41-A26D-8158E2AE8A0C}"/>
              </a:ext>
            </a:extLst>
          </p:cNvPr>
          <p:cNvPicPr>
            <a:picLocks noChangeAspect="1"/>
          </p:cNvPicPr>
          <p:nvPr/>
        </p:nvPicPr>
        <p:blipFill>
          <a:blip r:embed="rId2"/>
          <a:stretch>
            <a:fillRect/>
          </a:stretch>
        </p:blipFill>
        <p:spPr>
          <a:xfrm>
            <a:off x="506020" y="3752215"/>
            <a:ext cx="11179959" cy="2062798"/>
          </a:xfrm>
          <a:prstGeom prst="rect">
            <a:avLst/>
          </a:prstGeom>
        </p:spPr>
      </p:pic>
    </p:spTree>
    <p:extLst>
      <p:ext uri="{BB962C8B-B14F-4D97-AF65-F5344CB8AC3E}">
        <p14:creationId xmlns:p14="http://schemas.microsoft.com/office/powerpoint/2010/main" val="355512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ollage of a drum set&#10;&#10;Description automatically generated with low confidence">
            <a:extLst>
              <a:ext uri="{FF2B5EF4-FFF2-40B4-BE49-F238E27FC236}">
                <a16:creationId xmlns:a16="http://schemas.microsoft.com/office/drawing/2014/main" id="{BA18BCB5-9A6B-5345-BEBF-5D4B54E37173}"/>
              </a:ext>
            </a:extLst>
          </p:cNvPr>
          <p:cNvPicPr>
            <a:picLocks noChangeAspect="1"/>
          </p:cNvPicPr>
          <p:nvPr/>
        </p:nvPicPr>
        <p:blipFill>
          <a:blip r:embed="rId2"/>
          <a:stretch>
            <a:fillRect/>
          </a:stretch>
        </p:blipFill>
        <p:spPr>
          <a:xfrm>
            <a:off x="0" y="2175641"/>
            <a:ext cx="12192000" cy="2244264"/>
          </a:xfrm>
          <a:prstGeom prst="rect">
            <a:avLst/>
          </a:prstGeom>
        </p:spPr>
      </p:pic>
      <p:pic>
        <p:nvPicPr>
          <p:cNvPr id="3" name="Picture 12" descr="The Flâneur and the Aesthetic | Semantic Scholar">
            <a:extLst>
              <a:ext uri="{FF2B5EF4-FFF2-40B4-BE49-F238E27FC236}">
                <a16:creationId xmlns:a16="http://schemas.microsoft.com/office/drawing/2014/main" id="{C7DFC2B9-034B-17CA-56F5-D386096AA7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5212" y="4419905"/>
            <a:ext cx="2711670" cy="24380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Stasi Records Archive - The Federal Archives">
            <a:extLst>
              <a:ext uri="{FF2B5EF4-FFF2-40B4-BE49-F238E27FC236}">
                <a16:creationId xmlns:a16="http://schemas.microsoft.com/office/drawing/2014/main" id="{E1BC2DFC-0706-FA3B-AF59-BCAC0F1747B0}"/>
              </a:ext>
            </a:extLst>
          </p:cNvPr>
          <p:cNvPicPr>
            <a:picLocks noChangeAspect="1"/>
          </p:cNvPicPr>
          <p:nvPr/>
        </p:nvPicPr>
        <p:blipFill>
          <a:blip r:embed="rId4"/>
          <a:stretch>
            <a:fillRect/>
          </a:stretch>
        </p:blipFill>
        <p:spPr>
          <a:xfrm>
            <a:off x="2942892" y="4419905"/>
            <a:ext cx="2879837" cy="2438095"/>
          </a:xfrm>
          <a:prstGeom prst="rect">
            <a:avLst/>
          </a:prstGeom>
        </p:spPr>
      </p:pic>
      <p:pic>
        <p:nvPicPr>
          <p:cNvPr id="7" name="Picture 6" descr="Trying Too Hard: Black Mirror, &quot;Nosedive&quot; - Reactor">
            <a:extLst>
              <a:ext uri="{FF2B5EF4-FFF2-40B4-BE49-F238E27FC236}">
                <a16:creationId xmlns:a16="http://schemas.microsoft.com/office/drawing/2014/main" id="{CF6DE4C2-4B35-5DD3-EC48-687E10EF3CE2}"/>
              </a:ext>
            </a:extLst>
          </p:cNvPr>
          <p:cNvPicPr>
            <a:picLocks noChangeAspect="1"/>
          </p:cNvPicPr>
          <p:nvPr/>
        </p:nvPicPr>
        <p:blipFill>
          <a:blip r:embed="rId5"/>
          <a:stretch>
            <a:fillRect/>
          </a:stretch>
        </p:blipFill>
        <p:spPr>
          <a:xfrm>
            <a:off x="0" y="4419905"/>
            <a:ext cx="2942892" cy="2438095"/>
          </a:xfrm>
          <a:prstGeom prst="rect">
            <a:avLst/>
          </a:prstGeom>
        </p:spPr>
      </p:pic>
      <p:sp>
        <p:nvSpPr>
          <p:cNvPr id="8" name="TextBox 7">
            <a:extLst>
              <a:ext uri="{FF2B5EF4-FFF2-40B4-BE49-F238E27FC236}">
                <a16:creationId xmlns:a16="http://schemas.microsoft.com/office/drawing/2014/main" id="{AA4F029F-8040-BDAD-2552-6E2C74ABE29E}"/>
              </a:ext>
            </a:extLst>
          </p:cNvPr>
          <p:cNvSpPr txBox="1"/>
          <p:nvPr/>
        </p:nvSpPr>
        <p:spPr>
          <a:xfrm>
            <a:off x="1213945" y="220717"/>
            <a:ext cx="10011104" cy="2092881"/>
          </a:xfrm>
          <a:prstGeom prst="rect">
            <a:avLst/>
          </a:prstGeom>
          <a:noFill/>
        </p:spPr>
        <p:txBody>
          <a:bodyPr wrap="square" rtlCol="0">
            <a:spAutoFit/>
          </a:bodyPr>
          <a:lstStyle/>
          <a:p>
            <a:pPr algn="ctr"/>
            <a:r>
              <a:rPr lang="en-US" sz="4000" b="1" dirty="0">
                <a:latin typeface="Garamond" panose="02020404030301010803" pitchFamily="18" charset="0"/>
              </a:rPr>
              <a:t>Small Group Discussions (c. 5 minutes) </a:t>
            </a:r>
          </a:p>
          <a:p>
            <a:pPr algn="ctr"/>
            <a:endParaRPr lang="en-US" b="1" dirty="0">
              <a:latin typeface="Garamond" panose="02020404030301010803" pitchFamily="18" charset="0"/>
            </a:endParaRPr>
          </a:p>
          <a:p>
            <a:pPr algn="ctr"/>
            <a:r>
              <a:rPr lang="en-US" sz="2400" b="1" dirty="0">
                <a:latin typeface="Garamond" panose="02020404030301010803" pitchFamily="18" charset="0"/>
              </a:rPr>
              <a:t>-How is your semester going so far/which classes are you taking?</a:t>
            </a:r>
          </a:p>
          <a:p>
            <a:pPr algn="ctr"/>
            <a:r>
              <a:rPr lang="en-US" sz="2400" b="1" dirty="0">
                <a:latin typeface="Garamond" panose="02020404030301010803" pitchFamily="18" charset="0"/>
              </a:rPr>
              <a:t>-Which of these images interests you and why?  </a:t>
            </a:r>
          </a:p>
          <a:p>
            <a:pPr algn="ctr"/>
            <a:endParaRPr lang="en-US" sz="2400" dirty="0">
              <a:latin typeface="Garamond" panose="02020404030301010803" pitchFamily="18" charset="0"/>
            </a:endParaRPr>
          </a:p>
        </p:txBody>
      </p:sp>
      <p:pic>
        <p:nvPicPr>
          <p:cNvPr id="9" name="Picture 4">
            <a:extLst>
              <a:ext uri="{FF2B5EF4-FFF2-40B4-BE49-F238E27FC236}">
                <a16:creationId xmlns:a16="http://schemas.microsoft.com/office/drawing/2014/main" id="{C40E9A34-6D6E-B555-01A5-317D9E2CD32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85784" y="4419905"/>
            <a:ext cx="2328050" cy="2438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395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F241F-8CF6-5607-FF96-208740497B7A}"/>
              </a:ext>
            </a:extLst>
          </p:cNvPr>
          <p:cNvSpPr>
            <a:spLocks noGrp="1"/>
          </p:cNvSpPr>
          <p:nvPr>
            <p:ph type="title"/>
          </p:nvPr>
        </p:nvSpPr>
        <p:spPr>
          <a:xfrm>
            <a:off x="102476" y="0"/>
            <a:ext cx="11987048" cy="452293"/>
          </a:xfrm>
        </p:spPr>
        <p:txBody>
          <a:bodyPr>
            <a:normAutofit fontScale="90000"/>
          </a:bodyPr>
          <a:lstStyle/>
          <a:p>
            <a:pPr algn="ctr"/>
            <a:br>
              <a:rPr lang="en-US" sz="3600" b="1" dirty="0">
                <a:latin typeface="Garamond" panose="02020404030301010803" pitchFamily="18" charset="0"/>
              </a:rPr>
            </a:br>
            <a:r>
              <a:rPr lang="en-US" sz="3600" b="1" dirty="0">
                <a:latin typeface="Garamond" panose="02020404030301010803" pitchFamily="18" charset="0"/>
              </a:rPr>
              <a:t>Co-Creating Our Learning Community and Discussion Guidelines  </a:t>
            </a:r>
          </a:p>
        </p:txBody>
      </p:sp>
      <p:graphicFrame>
        <p:nvGraphicFramePr>
          <p:cNvPr id="4" name="Table 3">
            <a:extLst>
              <a:ext uri="{FF2B5EF4-FFF2-40B4-BE49-F238E27FC236}">
                <a16:creationId xmlns:a16="http://schemas.microsoft.com/office/drawing/2014/main" id="{92D8185C-7334-CC3B-64F8-CD8D9CD273FB}"/>
              </a:ext>
            </a:extLst>
          </p:cNvPr>
          <p:cNvGraphicFramePr>
            <a:graphicFrameLocks noGrp="1"/>
          </p:cNvGraphicFramePr>
          <p:nvPr>
            <p:extLst>
              <p:ext uri="{D42A27DB-BD31-4B8C-83A1-F6EECF244321}">
                <p14:modId xmlns:p14="http://schemas.microsoft.com/office/powerpoint/2010/main" val="265898410"/>
              </p:ext>
            </p:extLst>
          </p:nvPr>
        </p:nvGraphicFramePr>
        <p:xfrm>
          <a:off x="415637" y="1269711"/>
          <a:ext cx="11326089" cy="3840480"/>
        </p:xfrm>
        <a:graphic>
          <a:graphicData uri="http://schemas.openxmlformats.org/drawingml/2006/table">
            <a:tbl>
              <a:tblPr firstRow="1" bandRow="1">
                <a:tableStyleId>{5C22544A-7EE6-4342-B048-85BDC9FD1C3A}</a:tableStyleId>
              </a:tblPr>
              <a:tblGrid>
                <a:gridCol w="3775363">
                  <a:extLst>
                    <a:ext uri="{9D8B030D-6E8A-4147-A177-3AD203B41FA5}">
                      <a16:colId xmlns:a16="http://schemas.microsoft.com/office/drawing/2014/main" val="166953831"/>
                    </a:ext>
                  </a:extLst>
                </a:gridCol>
                <a:gridCol w="3775363">
                  <a:extLst>
                    <a:ext uri="{9D8B030D-6E8A-4147-A177-3AD203B41FA5}">
                      <a16:colId xmlns:a16="http://schemas.microsoft.com/office/drawing/2014/main" val="2330435505"/>
                    </a:ext>
                  </a:extLst>
                </a:gridCol>
                <a:gridCol w="3775363">
                  <a:extLst>
                    <a:ext uri="{9D8B030D-6E8A-4147-A177-3AD203B41FA5}">
                      <a16:colId xmlns:a16="http://schemas.microsoft.com/office/drawing/2014/main" val="2425868634"/>
                    </a:ext>
                  </a:extLst>
                </a:gridCol>
              </a:tblGrid>
              <a:tr h="370840">
                <a:tc>
                  <a:txBody>
                    <a:bodyPr/>
                    <a:lstStyle/>
                    <a:p>
                      <a:r>
                        <a:rPr lang="en-US" sz="2400" dirty="0">
                          <a:latin typeface="Garamond" panose="02020404030301010803" pitchFamily="18" charset="0"/>
                        </a:rPr>
                        <a:t>What does active participation look like? </a:t>
                      </a:r>
                    </a:p>
                  </a:txBody>
                  <a:tcPr/>
                </a:tc>
                <a:tc>
                  <a:txBody>
                    <a:bodyPr/>
                    <a:lstStyle/>
                    <a:p>
                      <a:r>
                        <a:rPr lang="en-US" sz="2400" dirty="0">
                          <a:latin typeface="Garamond" panose="02020404030301010803" pitchFamily="18" charset="0"/>
                        </a:rPr>
                        <a:t>How do we show respect for our peers? </a:t>
                      </a:r>
                    </a:p>
                  </a:txBody>
                  <a:tcPr/>
                </a:tc>
                <a:tc>
                  <a:txBody>
                    <a:bodyPr/>
                    <a:lstStyle/>
                    <a:p>
                      <a:r>
                        <a:rPr lang="en-US" sz="2400" dirty="0">
                          <a:latin typeface="Garamond" panose="02020404030301010803" pitchFamily="18" charset="0"/>
                        </a:rPr>
                        <a:t>What can we hope to gain from our time in class together? </a:t>
                      </a:r>
                    </a:p>
                  </a:txBody>
                  <a:tcPr/>
                </a:tc>
                <a:extLst>
                  <a:ext uri="{0D108BD9-81ED-4DB2-BD59-A6C34878D82A}">
                    <a16:rowId xmlns:a16="http://schemas.microsoft.com/office/drawing/2014/main" val="1033462474"/>
                  </a:ext>
                </a:extLst>
              </a:tr>
              <a:tr h="370840">
                <a:tc>
                  <a:txBody>
                    <a:bodyPr/>
                    <a:lstStyle/>
                    <a:p>
                      <a:pPr marL="285750" indent="-285750">
                        <a:buFont typeface="Arial" panose="020B0604020202020204" pitchFamily="34" charset="0"/>
                        <a:buChar char="•"/>
                      </a:pPr>
                      <a:r>
                        <a:rPr lang="en-US" sz="2400" b="1" dirty="0">
                          <a:latin typeface="Garamond" panose="02020404030301010803" pitchFamily="18" charset="0"/>
                        </a:rPr>
                        <a:t>Does it look the same for everyone? What are some things we can do or agree on to promote active participation? </a:t>
                      </a:r>
                    </a:p>
                    <a:p>
                      <a:endParaRPr lang="en-US" sz="2400" b="1" dirty="0">
                        <a:latin typeface="Garamond" panose="02020404030301010803" pitchFamily="18" charset="0"/>
                      </a:endParaRPr>
                    </a:p>
                    <a:p>
                      <a:endParaRPr lang="en-US" sz="2400" b="1" dirty="0">
                        <a:latin typeface="Garamond" panose="02020404030301010803" pitchFamily="18" charset="0"/>
                      </a:endParaRPr>
                    </a:p>
                  </a:txBody>
                  <a:tcPr/>
                </a:tc>
                <a:tc>
                  <a:txBody>
                    <a:bodyPr/>
                    <a:lstStyle/>
                    <a:p>
                      <a:pPr marL="285750" indent="-285750">
                        <a:buFont typeface="Arial" panose="020B0604020202020204" pitchFamily="34" charset="0"/>
                        <a:buChar char="•"/>
                      </a:pPr>
                      <a:r>
                        <a:rPr lang="en-US" sz="2400" b="1" dirty="0">
                          <a:latin typeface="Garamond" panose="02020404030301010803" pitchFamily="18" charset="0"/>
                        </a:rPr>
                        <a:t>What could be some guidelines for discussion that support how we show respect for our peers? </a:t>
                      </a:r>
                    </a:p>
                  </a:txBody>
                  <a:tcPr/>
                </a:tc>
                <a:tc>
                  <a:txBody>
                    <a:bodyPr/>
                    <a:lstStyle/>
                    <a:p>
                      <a:pPr marL="285750" indent="-285750">
                        <a:buFont typeface="Arial" panose="020B0604020202020204" pitchFamily="34" charset="0"/>
                        <a:buChar char="•"/>
                      </a:pPr>
                      <a:r>
                        <a:rPr lang="en-US" sz="2400" b="1" dirty="0">
                          <a:latin typeface="Garamond" panose="02020404030301010803" pitchFamily="18" charset="0"/>
                        </a:rPr>
                        <a:t>What would you like to leave each class session with? </a:t>
                      </a:r>
                    </a:p>
                  </a:txBody>
                  <a:tcPr/>
                </a:tc>
                <a:extLst>
                  <a:ext uri="{0D108BD9-81ED-4DB2-BD59-A6C34878D82A}">
                    <a16:rowId xmlns:a16="http://schemas.microsoft.com/office/drawing/2014/main" val="240819022"/>
                  </a:ext>
                </a:extLst>
              </a:tr>
            </a:tbl>
          </a:graphicData>
        </a:graphic>
      </p:graphicFrame>
    </p:spTree>
    <p:extLst>
      <p:ext uri="{BB962C8B-B14F-4D97-AF65-F5344CB8AC3E}">
        <p14:creationId xmlns:p14="http://schemas.microsoft.com/office/powerpoint/2010/main" val="1173793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92222F-71C7-CF44-BA9A-23441B3B59BE}"/>
              </a:ext>
            </a:extLst>
          </p:cNvPr>
          <p:cNvSpPr>
            <a:spLocks noGrp="1"/>
          </p:cNvSpPr>
          <p:nvPr>
            <p:ph idx="1"/>
          </p:nvPr>
        </p:nvSpPr>
        <p:spPr>
          <a:xfrm>
            <a:off x="464343" y="796924"/>
            <a:ext cx="11263313" cy="6061076"/>
          </a:xfrm>
        </p:spPr>
        <p:txBody>
          <a:bodyPr>
            <a:normAutofit/>
          </a:bodyPr>
          <a:lstStyle/>
          <a:p>
            <a:pPr marL="0" indent="0">
              <a:buNone/>
            </a:pPr>
            <a:r>
              <a:rPr lang="en-US" b="1" dirty="0">
                <a:latin typeface="Garamond" panose="02020404030301010803" pitchFamily="18" charset="0"/>
              </a:rPr>
              <a:t>Surveillance: “Focused, syste</a:t>
            </a:r>
            <a:r>
              <a:rPr lang="en-US" sz="2800" b="1" dirty="0">
                <a:latin typeface="Garamond" panose="02020404030301010803" pitchFamily="18" charset="0"/>
              </a:rPr>
              <a:t>matic routine attention to persona details for the purposes of influence, management, protection or direction” (Lyon)</a:t>
            </a:r>
          </a:p>
          <a:p>
            <a:pPr marL="0" indent="0">
              <a:buNone/>
            </a:pPr>
            <a:endParaRPr lang="en-US" b="1" dirty="0">
              <a:latin typeface="Garamond" panose="02020404030301010803" pitchFamily="18" charset="0"/>
            </a:endParaRPr>
          </a:p>
          <a:p>
            <a:pPr marL="0" indent="0">
              <a:buNone/>
            </a:pPr>
            <a:endParaRPr lang="en-US" b="1" dirty="0">
              <a:latin typeface="Garamond" panose="02020404030301010803" pitchFamily="18" charset="0"/>
            </a:endParaRPr>
          </a:p>
          <a:p>
            <a:pPr marL="0" indent="0">
              <a:buNone/>
            </a:pPr>
            <a:r>
              <a:rPr lang="en-US" b="1" dirty="0">
                <a:latin typeface="Garamond" panose="02020404030301010803" pitchFamily="18" charset="0"/>
              </a:rPr>
              <a:t>Sousveillance: the watching fro</a:t>
            </a:r>
            <a:r>
              <a:rPr lang="en-US" sz="2800" b="1" dirty="0">
                <a:latin typeface="Garamond" panose="02020404030301010803" pitchFamily="18" charset="0"/>
              </a:rPr>
              <a:t>m below: bottom up, recording or attention from civilians or those not in power (Lyon) </a:t>
            </a:r>
            <a:endParaRPr lang="en-US" b="1" dirty="0">
              <a:latin typeface="Garamond" panose="02020404030301010803" pitchFamily="18" charset="0"/>
            </a:endParaRPr>
          </a:p>
          <a:p>
            <a:pPr marL="0" indent="0">
              <a:buNone/>
            </a:pPr>
            <a:endParaRPr lang="en-US" b="1" dirty="0">
              <a:latin typeface="Garamond" panose="02020404030301010803" pitchFamily="18" charset="0"/>
            </a:endParaRPr>
          </a:p>
          <a:p>
            <a:pPr marL="0" indent="0">
              <a:buNone/>
            </a:pPr>
            <a:endParaRPr lang="en-US" b="1" dirty="0">
              <a:latin typeface="Garamond" panose="02020404030301010803" pitchFamily="18" charset="0"/>
            </a:endParaRPr>
          </a:p>
          <a:p>
            <a:pPr marL="0" indent="0">
              <a:buNone/>
            </a:pPr>
            <a:r>
              <a:rPr lang="en-US" b="1" dirty="0">
                <a:latin typeface="Garamond" panose="02020404030301010803" pitchFamily="18" charset="0"/>
              </a:rPr>
              <a:t>What fictional works (of any </a:t>
            </a:r>
            <a:r>
              <a:rPr lang="en-US" sz="2800" b="1" dirty="0">
                <a:latin typeface="Garamond" panose="02020404030301010803" pitchFamily="18" charset="0"/>
              </a:rPr>
              <a:t>medium or genre)</a:t>
            </a:r>
            <a:r>
              <a:rPr lang="en-US" b="1" dirty="0">
                <a:latin typeface="Garamond" panose="02020404030301010803" pitchFamily="18" charset="0"/>
              </a:rPr>
              <a:t> are you fa</a:t>
            </a:r>
            <a:r>
              <a:rPr lang="en-US" sz="2800" b="1" dirty="0">
                <a:latin typeface="Garamond" panose="02020404030301010803" pitchFamily="18" charset="0"/>
              </a:rPr>
              <a:t>miliar with that thematize or feature surveillance or sousveillance as a m</a:t>
            </a:r>
            <a:r>
              <a:rPr lang="en-US" b="1" dirty="0">
                <a:latin typeface="Garamond" panose="02020404030301010803" pitchFamily="18" charset="0"/>
              </a:rPr>
              <a:t>ain part of the story (or where there are interventions or variations to those practices)? How is the act of watching depicted or e</a:t>
            </a:r>
            <a:r>
              <a:rPr lang="en-US" sz="2800" b="1" dirty="0">
                <a:latin typeface="Garamond" panose="02020404030301010803" pitchFamily="18" charset="0"/>
              </a:rPr>
              <a:t>mbedded in the work?</a:t>
            </a:r>
            <a:endParaRPr lang="en-US" b="1" dirty="0">
              <a:latin typeface="Garamond" panose="02020404030301010803" pitchFamily="18" charset="0"/>
            </a:endParaRPr>
          </a:p>
          <a:p>
            <a:pPr marL="0" indent="0">
              <a:buNone/>
            </a:pPr>
            <a:endParaRPr lang="en-US" b="1" dirty="0">
              <a:latin typeface="Garamond" panose="02020404030301010803" pitchFamily="18" charset="0"/>
            </a:endParaRPr>
          </a:p>
        </p:txBody>
      </p:sp>
    </p:spTree>
    <p:extLst>
      <p:ext uri="{BB962C8B-B14F-4D97-AF65-F5344CB8AC3E}">
        <p14:creationId xmlns:p14="http://schemas.microsoft.com/office/powerpoint/2010/main" val="1436714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E7FBE54-233B-304B-8E21-DEDEC1AD0895}"/>
              </a:ext>
            </a:extLst>
          </p:cNvPr>
          <p:cNvSpPr>
            <a:spLocks noGrp="1"/>
          </p:cNvSpPr>
          <p:nvPr>
            <p:ph idx="1"/>
          </p:nvPr>
        </p:nvSpPr>
        <p:spPr>
          <a:xfrm>
            <a:off x="285751" y="1357313"/>
            <a:ext cx="10939462" cy="5799772"/>
          </a:xfrm>
        </p:spPr>
        <p:txBody>
          <a:bodyPr>
            <a:normAutofit/>
          </a:bodyPr>
          <a:lstStyle/>
          <a:p>
            <a:pPr marL="0" indent="0">
              <a:buNone/>
            </a:pPr>
            <a:r>
              <a:rPr lang="en-US" sz="3800" dirty="0">
                <a:latin typeface="Garamond" panose="02020404030301010803" pitchFamily="18" charset="0"/>
              </a:rPr>
              <a:t> </a:t>
            </a:r>
          </a:p>
          <a:p>
            <a:r>
              <a:rPr lang="en-US" sz="2200" dirty="0">
                <a:latin typeface="Garamond" panose="02020404030301010803" pitchFamily="18" charset="0"/>
              </a:rPr>
              <a:t>Course description</a:t>
            </a:r>
          </a:p>
          <a:p>
            <a:r>
              <a:rPr lang="en-US" sz="2200" dirty="0">
                <a:latin typeface="Garamond" panose="02020404030301010803" pitchFamily="18" charset="0"/>
              </a:rPr>
              <a:t>Introductions</a:t>
            </a:r>
          </a:p>
          <a:p>
            <a:r>
              <a:rPr lang="en-US" sz="2200" dirty="0">
                <a:latin typeface="Garamond" panose="02020404030301010803" pitchFamily="18" charset="0"/>
              </a:rPr>
              <a:t>Why literature and visual culture? Why surveillance? What is surveillance?</a:t>
            </a:r>
          </a:p>
          <a:p>
            <a:r>
              <a:rPr lang="en-US" sz="2200" dirty="0">
                <a:latin typeface="Garamond" panose="02020404030301010803" pitchFamily="18" charset="0"/>
              </a:rPr>
              <a:t>Learning Community and Classroom Guidelines </a:t>
            </a:r>
          </a:p>
          <a:p>
            <a:r>
              <a:rPr lang="en-US" sz="2200" dirty="0">
                <a:latin typeface="Garamond" panose="02020404030301010803" pitchFamily="18" charset="0"/>
              </a:rPr>
              <a:t>Putting this into practice </a:t>
            </a:r>
          </a:p>
          <a:p>
            <a:r>
              <a:rPr lang="en-US" sz="2200" dirty="0">
                <a:latin typeface="Garamond" panose="02020404030301010803" pitchFamily="18" charset="0"/>
              </a:rPr>
              <a:t>Intro to next session </a:t>
            </a:r>
          </a:p>
          <a:p>
            <a:pPr marL="0" indent="0">
              <a:buNone/>
            </a:pPr>
            <a:endParaRPr lang="en-US" sz="2200" b="1" dirty="0">
              <a:latin typeface="Garamond" panose="02020404030301010803" pitchFamily="18" charset="0"/>
            </a:endParaRPr>
          </a:p>
          <a:p>
            <a:pPr marL="0" indent="0">
              <a:buNone/>
            </a:pPr>
            <a:r>
              <a:rPr lang="en-US" sz="2200" b="1" dirty="0">
                <a:latin typeface="Garamond" panose="02020404030301010803" pitchFamily="18" charset="0"/>
              </a:rPr>
              <a:t>Homework: </a:t>
            </a:r>
          </a:p>
          <a:p>
            <a:pPr marL="0" indent="0">
              <a:buNone/>
            </a:pPr>
            <a:r>
              <a:rPr lang="en-US" sz="2200" dirty="0">
                <a:latin typeface="Garamond" panose="02020404030301010803" pitchFamily="18" charset="0"/>
              </a:rPr>
              <a:t>-Excerpts from Surveillance Readers </a:t>
            </a:r>
          </a:p>
          <a:p>
            <a:pPr marL="0" indent="0">
              <a:buNone/>
            </a:pPr>
            <a:r>
              <a:rPr lang="en-US" sz="2200" dirty="0">
                <a:latin typeface="Garamond" panose="02020404030301010803" pitchFamily="18" charset="0"/>
              </a:rPr>
              <a:t>-Course survey  </a:t>
            </a:r>
          </a:p>
          <a:p>
            <a:pPr marL="0" indent="0">
              <a:buNone/>
            </a:pPr>
            <a:r>
              <a:rPr lang="en-US" sz="2200" dirty="0">
                <a:latin typeface="Garamond" panose="02020404030301010803" pitchFamily="18" charset="0"/>
              </a:rPr>
              <a:t>-German speakers/German credit seekers: German hours survey </a:t>
            </a:r>
          </a:p>
          <a:p>
            <a:pPr marL="0" indent="0">
              <a:buNone/>
            </a:pPr>
            <a:endParaRPr lang="en-US" dirty="0"/>
          </a:p>
        </p:txBody>
      </p:sp>
      <p:pic>
        <p:nvPicPr>
          <p:cNvPr id="4" name="Picture 3" descr="A collage of a drum set&#10;&#10;Description automatically generated with low confidence">
            <a:extLst>
              <a:ext uri="{FF2B5EF4-FFF2-40B4-BE49-F238E27FC236}">
                <a16:creationId xmlns:a16="http://schemas.microsoft.com/office/drawing/2014/main" id="{5D940529-2125-7A47-97B6-6BF77578E72C}"/>
              </a:ext>
            </a:extLst>
          </p:cNvPr>
          <p:cNvPicPr>
            <a:picLocks noChangeAspect="1"/>
          </p:cNvPicPr>
          <p:nvPr/>
        </p:nvPicPr>
        <p:blipFill>
          <a:blip r:embed="rId2"/>
          <a:stretch>
            <a:fillRect/>
          </a:stretch>
        </p:blipFill>
        <p:spPr>
          <a:xfrm>
            <a:off x="506023" y="342900"/>
            <a:ext cx="11179953" cy="1343024"/>
          </a:xfrm>
          <a:prstGeom prst="rect">
            <a:avLst/>
          </a:prstGeom>
        </p:spPr>
      </p:pic>
      <p:sp>
        <p:nvSpPr>
          <p:cNvPr id="2" name="TextBox 1">
            <a:extLst>
              <a:ext uri="{FF2B5EF4-FFF2-40B4-BE49-F238E27FC236}">
                <a16:creationId xmlns:a16="http://schemas.microsoft.com/office/drawing/2014/main" id="{DABCAEA7-7E7A-DD8B-EB13-DAD3991A38DD}"/>
              </a:ext>
            </a:extLst>
          </p:cNvPr>
          <p:cNvSpPr txBox="1"/>
          <p:nvPr/>
        </p:nvSpPr>
        <p:spPr>
          <a:xfrm>
            <a:off x="8684828" y="3644659"/>
            <a:ext cx="3221421" cy="2677656"/>
          </a:xfrm>
          <a:prstGeom prst="rect">
            <a:avLst/>
          </a:prstGeom>
          <a:noFill/>
        </p:spPr>
        <p:txBody>
          <a:bodyPr wrap="square" rtlCol="0">
            <a:spAutoFit/>
          </a:bodyPr>
          <a:lstStyle/>
          <a:p>
            <a:r>
              <a:rPr lang="en-US" sz="2800" b="1" dirty="0">
                <a:latin typeface="Garamond" panose="02020404030301010803" pitchFamily="18" charset="0"/>
              </a:rPr>
              <a:t>Please sign-in on attendance log, and make a name placard with your preferred name in class and pronouns </a:t>
            </a:r>
          </a:p>
        </p:txBody>
      </p:sp>
    </p:spTree>
    <p:extLst>
      <p:ext uri="{BB962C8B-B14F-4D97-AF65-F5344CB8AC3E}">
        <p14:creationId xmlns:p14="http://schemas.microsoft.com/office/powerpoint/2010/main" val="3676183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7A3E00-821F-2646-D2CD-DE61249696D3}"/>
              </a:ext>
            </a:extLst>
          </p:cNvPr>
          <p:cNvPicPr>
            <a:picLocks noChangeAspect="1"/>
          </p:cNvPicPr>
          <p:nvPr/>
        </p:nvPicPr>
        <p:blipFill>
          <a:blip r:embed="rId2"/>
          <a:stretch>
            <a:fillRect/>
          </a:stretch>
        </p:blipFill>
        <p:spPr>
          <a:xfrm>
            <a:off x="1915512" y="249549"/>
            <a:ext cx="8205950" cy="6308905"/>
          </a:xfrm>
          <a:prstGeom prst="rect">
            <a:avLst/>
          </a:prstGeom>
        </p:spPr>
      </p:pic>
    </p:spTree>
    <p:extLst>
      <p:ext uri="{BB962C8B-B14F-4D97-AF65-F5344CB8AC3E}">
        <p14:creationId xmlns:p14="http://schemas.microsoft.com/office/powerpoint/2010/main" val="443375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7EF1208-5310-C825-C368-DB0A37B11D5D}"/>
              </a:ext>
            </a:extLst>
          </p:cNvPr>
          <p:cNvSpPr txBox="1"/>
          <p:nvPr/>
        </p:nvSpPr>
        <p:spPr>
          <a:xfrm>
            <a:off x="377058" y="127804"/>
            <a:ext cx="8395881" cy="1384995"/>
          </a:xfrm>
          <a:prstGeom prst="rect">
            <a:avLst/>
          </a:prstGeom>
          <a:noFill/>
        </p:spPr>
        <p:txBody>
          <a:bodyPr wrap="square">
            <a:spAutoFit/>
          </a:bodyPr>
          <a:lstStyle/>
          <a:p>
            <a:pPr marL="0" indent="0">
              <a:buNone/>
            </a:pPr>
            <a:r>
              <a:rPr lang="en-US" sz="2800" b="1" u="sng" dirty="0">
                <a:latin typeface="Garamond" panose="02020404030301010803" pitchFamily="18" charset="0"/>
              </a:rPr>
              <a:t>Surveillance: </a:t>
            </a:r>
            <a:r>
              <a:rPr lang="en-US" sz="2800" b="1" dirty="0">
                <a:latin typeface="Garamond" panose="02020404030301010803" pitchFamily="18" charset="0"/>
              </a:rPr>
              <a:t>“Focused, systematic routine attention to persona details for the purposes of influence, management, protection or direction” (Lyon)</a:t>
            </a:r>
          </a:p>
        </p:txBody>
      </p:sp>
      <p:sp>
        <p:nvSpPr>
          <p:cNvPr id="8" name="TextBox 7">
            <a:extLst>
              <a:ext uri="{FF2B5EF4-FFF2-40B4-BE49-F238E27FC236}">
                <a16:creationId xmlns:a16="http://schemas.microsoft.com/office/drawing/2014/main" id="{8FAF58E5-5A18-DCB9-B1A2-23FF6E664CD7}"/>
              </a:ext>
            </a:extLst>
          </p:cNvPr>
          <p:cNvSpPr txBox="1"/>
          <p:nvPr/>
        </p:nvSpPr>
        <p:spPr>
          <a:xfrm>
            <a:off x="218032" y="1595021"/>
            <a:ext cx="9005481" cy="5262979"/>
          </a:xfrm>
          <a:prstGeom prst="rect">
            <a:avLst/>
          </a:prstGeom>
          <a:noFill/>
        </p:spPr>
        <p:txBody>
          <a:bodyPr wrap="square" rtlCol="0">
            <a:spAutoFit/>
          </a:bodyPr>
          <a:lstStyle/>
          <a:p>
            <a:r>
              <a:rPr lang="en-US" sz="2800" b="1" u="sng" dirty="0">
                <a:latin typeface="Garamond" panose="02020404030301010803" pitchFamily="18" charset="0"/>
              </a:rPr>
              <a:t>Visual Culture: </a:t>
            </a:r>
            <a:r>
              <a:rPr lang="en-US" sz="2800" b="1" dirty="0">
                <a:latin typeface="Garamond" panose="02020404030301010803" pitchFamily="18" charset="0"/>
              </a:rPr>
              <a:t>“Visual forms and practices within a society, including those of everyday life, popular culture, and high culture, together with the processes of production and consumption or reception associated with them. This includes all visual media (visual art, photography, film, television, posters, etc.). </a:t>
            </a:r>
            <a:r>
              <a:rPr lang="en-US" sz="2800" b="1" i="1" dirty="0">
                <a:latin typeface="Garamond" panose="02020404030301010803" pitchFamily="18" charset="0"/>
              </a:rPr>
              <a:t>See also</a:t>
            </a:r>
            <a:r>
              <a:rPr lang="en-US" sz="2800" b="1" dirty="0">
                <a:latin typeface="Garamond" panose="02020404030301010803" pitchFamily="18" charset="0"/>
              </a:rPr>
              <a:t> aestheticization; codes of looking; </a:t>
            </a:r>
            <a:r>
              <a:rPr lang="en-US" sz="2800" b="1" dirty="0" err="1">
                <a:highlight>
                  <a:srgbClr val="FFFF00"/>
                </a:highlight>
                <a:latin typeface="Garamond" panose="02020404030301010803" pitchFamily="18" charset="0"/>
              </a:rPr>
              <a:t>flâneur</a:t>
            </a:r>
            <a:r>
              <a:rPr lang="en-US" sz="2800" b="1" dirty="0">
                <a:latin typeface="Garamond" panose="02020404030301010803" pitchFamily="18" charset="0"/>
              </a:rPr>
              <a:t>; </a:t>
            </a:r>
            <a:r>
              <a:rPr lang="en-US" sz="2800" b="1" dirty="0">
                <a:highlight>
                  <a:srgbClr val="FFFF00"/>
                </a:highlight>
                <a:latin typeface="Garamond" panose="02020404030301010803" pitchFamily="18" charset="0"/>
              </a:rPr>
              <a:t>gaze; </a:t>
            </a:r>
            <a:r>
              <a:rPr lang="en-US" sz="2800" b="1" dirty="0" err="1">
                <a:highlight>
                  <a:srgbClr val="FFFF00"/>
                </a:highlight>
                <a:latin typeface="Garamond" panose="02020404030301010803" pitchFamily="18" charset="0"/>
              </a:rPr>
              <a:t>ocularcentrism</a:t>
            </a:r>
            <a:r>
              <a:rPr lang="en-US" sz="2800" b="1" dirty="0">
                <a:latin typeface="Garamond" panose="02020404030301010803" pitchFamily="18" charset="0"/>
              </a:rPr>
              <a:t>; picture perception; </a:t>
            </a:r>
            <a:r>
              <a:rPr lang="en-US" sz="2800" b="1" dirty="0" err="1">
                <a:highlight>
                  <a:srgbClr val="FFFF00"/>
                </a:highlight>
                <a:latin typeface="Garamond" panose="02020404030301010803" pitchFamily="18" charset="0"/>
              </a:rPr>
              <a:t>spectacularization</a:t>
            </a:r>
            <a:r>
              <a:rPr lang="en-US" sz="2800" b="1" dirty="0">
                <a:highlight>
                  <a:srgbClr val="FFFF00"/>
                </a:highlight>
                <a:latin typeface="Garamond" panose="02020404030301010803" pitchFamily="18" charset="0"/>
              </a:rPr>
              <a:t>; </a:t>
            </a:r>
            <a:r>
              <a:rPr lang="en-US" sz="2800" b="1" dirty="0">
                <a:latin typeface="Garamond" panose="02020404030301010803" pitchFamily="18" charset="0"/>
              </a:rPr>
              <a:t>surveillance; visual anthropology; visual consumption; visual imperative; </a:t>
            </a:r>
            <a:r>
              <a:rPr lang="en-US" sz="2800" b="1" dirty="0" err="1">
                <a:latin typeface="Garamond" panose="02020404030301010803" pitchFamily="18" charset="0"/>
              </a:rPr>
              <a:t>visualism</a:t>
            </a:r>
            <a:r>
              <a:rPr lang="en-US" sz="2800" b="1" dirty="0">
                <a:latin typeface="Garamond" panose="02020404030301010803" pitchFamily="18" charset="0"/>
              </a:rPr>
              <a:t>; visuality; visual merchandizing; visual practices; visual </a:t>
            </a:r>
            <a:r>
              <a:rPr lang="en-US" sz="2800" b="1" dirty="0">
                <a:highlight>
                  <a:srgbClr val="FFFF00"/>
                </a:highlight>
                <a:latin typeface="Garamond" panose="02020404030301010803" pitchFamily="18" charset="0"/>
              </a:rPr>
              <a:t>semiotics</a:t>
            </a:r>
            <a:r>
              <a:rPr lang="en-US" sz="2800" b="1" dirty="0">
                <a:latin typeface="Garamond" panose="02020404030301010803" pitchFamily="18" charset="0"/>
              </a:rPr>
              <a:t>.” (Oxford References)</a:t>
            </a:r>
          </a:p>
        </p:txBody>
      </p:sp>
      <p:pic>
        <p:nvPicPr>
          <p:cNvPr id="2" name="Picture 1" descr="Du panopticon -- Les Maîtres du Monde -- Sott.net">
            <a:extLst>
              <a:ext uri="{FF2B5EF4-FFF2-40B4-BE49-F238E27FC236}">
                <a16:creationId xmlns:a16="http://schemas.microsoft.com/office/drawing/2014/main" id="{5348D319-F826-F5DF-4A29-9859B78D9C87}"/>
              </a:ext>
            </a:extLst>
          </p:cNvPr>
          <p:cNvPicPr>
            <a:picLocks noChangeAspect="1"/>
          </p:cNvPicPr>
          <p:nvPr/>
        </p:nvPicPr>
        <p:blipFill>
          <a:blip r:embed="rId2"/>
          <a:stretch>
            <a:fillRect/>
          </a:stretch>
        </p:blipFill>
        <p:spPr>
          <a:xfrm>
            <a:off x="8946475" y="400299"/>
            <a:ext cx="3027493" cy="2846484"/>
          </a:xfrm>
          <a:prstGeom prst="rect">
            <a:avLst/>
          </a:prstGeom>
        </p:spPr>
      </p:pic>
    </p:spTree>
    <p:extLst>
      <p:ext uri="{BB962C8B-B14F-4D97-AF65-F5344CB8AC3E}">
        <p14:creationId xmlns:p14="http://schemas.microsoft.com/office/powerpoint/2010/main" val="4176622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866748B-0E92-C74B-8645-40683D84D7DE}"/>
              </a:ext>
            </a:extLst>
          </p:cNvPr>
          <p:cNvSpPr txBox="1"/>
          <p:nvPr/>
        </p:nvSpPr>
        <p:spPr>
          <a:xfrm>
            <a:off x="259080" y="182880"/>
            <a:ext cx="9847326" cy="523220"/>
          </a:xfrm>
          <a:prstGeom prst="rect">
            <a:avLst/>
          </a:prstGeom>
          <a:noFill/>
        </p:spPr>
        <p:txBody>
          <a:bodyPr wrap="square" rtlCol="0">
            <a:spAutoFit/>
          </a:bodyPr>
          <a:lstStyle/>
          <a:p>
            <a:r>
              <a:rPr lang="en-US" sz="2800" b="1" dirty="0">
                <a:solidFill>
                  <a:schemeClr val="bg1"/>
                </a:solidFill>
                <a:latin typeface="Garamond" panose="02020404030301010803" pitchFamily="18" charset="0"/>
              </a:rPr>
              <a:t>Acts of Seeing, Control  and Scopophilia in the Premodern </a:t>
            </a:r>
          </a:p>
        </p:txBody>
      </p:sp>
      <p:pic>
        <p:nvPicPr>
          <p:cNvPr id="6" name="Picture 5">
            <a:extLst>
              <a:ext uri="{FF2B5EF4-FFF2-40B4-BE49-F238E27FC236}">
                <a16:creationId xmlns:a16="http://schemas.microsoft.com/office/drawing/2014/main" id="{2138AD8C-C1BE-0D48-96B3-7A8ACEDFAD8B}"/>
              </a:ext>
            </a:extLst>
          </p:cNvPr>
          <p:cNvPicPr>
            <a:picLocks noChangeAspect="1"/>
          </p:cNvPicPr>
          <p:nvPr/>
        </p:nvPicPr>
        <p:blipFill>
          <a:blip r:embed="rId3"/>
          <a:stretch>
            <a:fillRect/>
          </a:stretch>
        </p:blipFill>
        <p:spPr>
          <a:xfrm>
            <a:off x="259080" y="696067"/>
            <a:ext cx="3235643" cy="5465865"/>
          </a:xfrm>
          <a:prstGeom prst="rect">
            <a:avLst/>
          </a:prstGeom>
        </p:spPr>
      </p:pic>
      <p:sp>
        <p:nvSpPr>
          <p:cNvPr id="7" name="TextBox 6">
            <a:extLst>
              <a:ext uri="{FF2B5EF4-FFF2-40B4-BE49-F238E27FC236}">
                <a16:creationId xmlns:a16="http://schemas.microsoft.com/office/drawing/2014/main" id="{8C2E49E7-296C-334A-8ABB-B03C5D313FEF}"/>
              </a:ext>
            </a:extLst>
          </p:cNvPr>
          <p:cNvSpPr txBox="1"/>
          <p:nvPr/>
        </p:nvSpPr>
        <p:spPr>
          <a:xfrm>
            <a:off x="521970" y="6161932"/>
            <a:ext cx="4248150" cy="646331"/>
          </a:xfrm>
          <a:prstGeom prst="rect">
            <a:avLst/>
          </a:prstGeom>
          <a:noFill/>
        </p:spPr>
        <p:txBody>
          <a:bodyPr wrap="square" rtlCol="0">
            <a:spAutoFit/>
          </a:bodyPr>
          <a:lstStyle/>
          <a:p>
            <a:r>
              <a:rPr lang="en-US" b="1" dirty="0">
                <a:solidFill>
                  <a:schemeClr val="bg1"/>
                </a:solidFill>
                <a:latin typeface="Garamond" panose="02020404030301010803" pitchFamily="18" charset="0"/>
              </a:rPr>
              <a:t>Social Coding and performance/surveillance</a:t>
            </a:r>
          </a:p>
        </p:txBody>
      </p:sp>
      <p:pic>
        <p:nvPicPr>
          <p:cNvPr id="7174" name="Picture 6">
            <a:extLst>
              <a:ext uri="{FF2B5EF4-FFF2-40B4-BE49-F238E27FC236}">
                <a16:creationId xmlns:a16="http://schemas.microsoft.com/office/drawing/2014/main" id="{8C3A8986-A456-3048-B234-2C55978C66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3729" y="696067"/>
            <a:ext cx="3020008" cy="532810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8E9AC2F3-2FBA-4646-AD2D-D6A5BA77959F}"/>
              </a:ext>
            </a:extLst>
          </p:cNvPr>
          <p:cNvSpPr txBox="1"/>
          <p:nvPr/>
        </p:nvSpPr>
        <p:spPr>
          <a:xfrm>
            <a:off x="6820726" y="6134356"/>
            <a:ext cx="3749040" cy="646331"/>
          </a:xfrm>
          <a:prstGeom prst="rect">
            <a:avLst/>
          </a:prstGeom>
          <a:noFill/>
        </p:spPr>
        <p:txBody>
          <a:bodyPr wrap="square" rtlCol="0">
            <a:spAutoFit/>
          </a:bodyPr>
          <a:lstStyle/>
          <a:p>
            <a:r>
              <a:rPr lang="en-US" b="1" dirty="0">
                <a:solidFill>
                  <a:schemeClr val="bg1"/>
                </a:solidFill>
                <a:latin typeface="Garamond" panose="02020404030301010803" pitchFamily="18" charset="0"/>
              </a:rPr>
              <a:t>Scientific/</a:t>
            </a:r>
            <a:r>
              <a:rPr lang="en-US" b="1" dirty="0" err="1">
                <a:solidFill>
                  <a:schemeClr val="bg1"/>
                </a:solidFill>
                <a:latin typeface="Garamond" panose="02020404030301010803" pitchFamily="18" charset="0"/>
              </a:rPr>
              <a:t>Extromission</a:t>
            </a:r>
            <a:r>
              <a:rPr lang="en-US" b="1" dirty="0">
                <a:solidFill>
                  <a:schemeClr val="bg1"/>
                </a:solidFill>
                <a:latin typeface="Garamond" panose="02020404030301010803" pitchFamily="18" charset="0"/>
              </a:rPr>
              <a:t> models of vision</a:t>
            </a:r>
          </a:p>
        </p:txBody>
      </p:sp>
      <p:sp>
        <p:nvSpPr>
          <p:cNvPr id="9" name="TextBox 8">
            <a:extLst>
              <a:ext uri="{FF2B5EF4-FFF2-40B4-BE49-F238E27FC236}">
                <a16:creationId xmlns:a16="http://schemas.microsoft.com/office/drawing/2014/main" id="{D04E06C5-9B9F-9C4C-AAF9-0D2019395CAA}"/>
              </a:ext>
            </a:extLst>
          </p:cNvPr>
          <p:cNvSpPr txBox="1"/>
          <p:nvPr/>
        </p:nvSpPr>
        <p:spPr>
          <a:xfrm>
            <a:off x="10106406" y="492119"/>
            <a:ext cx="1887473" cy="2677656"/>
          </a:xfrm>
          <a:prstGeom prst="rect">
            <a:avLst/>
          </a:prstGeom>
          <a:noFill/>
        </p:spPr>
        <p:txBody>
          <a:bodyPr wrap="square" rtlCol="0">
            <a:spAutoFit/>
          </a:bodyPr>
          <a:lstStyle/>
          <a:p>
            <a:r>
              <a:rPr lang="en-US" sz="2800" i="1" dirty="0" err="1">
                <a:solidFill>
                  <a:schemeClr val="bg1"/>
                </a:solidFill>
                <a:latin typeface="Garamond" panose="02020404030301010803" pitchFamily="18" charset="0"/>
              </a:rPr>
              <a:t>Augon</a:t>
            </a:r>
            <a:endParaRPr lang="en-US" sz="2800" i="1" dirty="0">
              <a:solidFill>
                <a:schemeClr val="bg1"/>
              </a:solidFill>
              <a:latin typeface="Garamond" panose="02020404030301010803" pitchFamily="18" charset="0"/>
            </a:endParaRPr>
          </a:p>
          <a:p>
            <a:endParaRPr lang="en-US" sz="2800" i="1" dirty="0">
              <a:solidFill>
                <a:schemeClr val="bg1"/>
              </a:solidFill>
              <a:latin typeface="Garamond" panose="02020404030301010803" pitchFamily="18" charset="0"/>
            </a:endParaRPr>
          </a:p>
          <a:p>
            <a:r>
              <a:rPr lang="en-US" sz="2800" i="1" dirty="0" err="1">
                <a:solidFill>
                  <a:schemeClr val="bg1"/>
                </a:solidFill>
                <a:latin typeface="Garamond" panose="02020404030301010803" pitchFamily="18" charset="0"/>
              </a:rPr>
              <a:t>Invidere</a:t>
            </a:r>
            <a:r>
              <a:rPr lang="en-US" sz="2800" i="1" dirty="0">
                <a:solidFill>
                  <a:schemeClr val="bg1"/>
                </a:solidFill>
                <a:latin typeface="Garamond" panose="02020404030301010803" pitchFamily="18" charset="0"/>
              </a:rPr>
              <a:t> – den </a:t>
            </a:r>
            <a:r>
              <a:rPr lang="en-US" sz="2800" i="1" dirty="0" err="1">
                <a:solidFill>
                  <a:schemeClr val="bg1"/>
                </a:solidFill>
                <a:latin typeface="Garamond" panose="02020404030301010803" pitchFamily="18" charset="0"/>
              </a:rPr>
              <a:t>Bösen</a:t>
            </a:r>
            <a:r>
              <a:rPr lang="en-US" sz="2800" i="1" dirty="0">
                <a:solidFill>
                  <a:schemeClr val="bg1"/>
                </a:solidFill>
                <a:latin typeface="Garamond" panose="02020404030301010803" pitchFamily="18" charset="0"/>
              </a:rPr>
              <a:t> </a:t>
            </a:r>
            <a:r>
              <a:rPr lang="en-US" sz="2800" i="1" dirty="0" err="1">
                <a:solidFill>
                  <a:schemeClr val="bg1"/>
                </a:solidFill>
                <a:latin typeface="Garamond" panose="02020404030301010803" pitchFamily="18" charset="0"/>
              </a:rPr>
              <a:t>Blick</a:t>
            </a:r>
            <a:r>
              <a:rPr lang="en-US" sz="2800" i="1" dirty="0">
                <a:solidFill>
                  <a:schemeClr val="bg1"/>
                </a:solidFill>
                <a:latin typeface="Garamond" panose="02020404030301010803" pitchFamily="18" charset="0"/>
              </a:rPr>
              <a:t> </a:t>
            </a:r>
            <a:r>
              <a:rPr lang="en-US" sz="2800" i="1" dirty="0" err="1">
                <a:solidFill>
                  <a:schemeClr val="bg1"/>
                </a:solidFill>
                <a:latin typeface="Garamond" panose="02020404030301010803" pitchFamily="18" charset="0"/>
              </a:rPr>
              <a:t>Unheil</a:t>
            </a:r>
            <a:r>
              <a:rPr lang="en-US" sz="2800" i="1" dirty="0">
                <a:solidFill>
                  <a:schemeClr val="bg1"/>
                </a:solidFill>
                <a:latin typeface="Garamond" panose="02020404030301010803" pitchFamily="18" charset="0"/>
              </a:rPr>
              <a:t> </a:t>
            </a:r>
            <a:r>
              <a:rPr lang="en-US" sz="2800" i="1" dirty="0" err="1">
                <a:solidFill>
                  <a:schemeClr val="bg1"/>
                </a:solidFill>
                <a:latin typeface="Garamond" panose="02020404030301010803" pitchFamily="18" charset="0"/>
              </a:rPr>
              <a:t>bringen</a:t>
            </a:r>
            <a:r>
              <a:rPr lang="en-US" sz="2800" i="1" dirty="0">
                <a:solidFill>
                  <a:schemeClr val="bg1"/>
                </a:solidFill>
                <a:latin typeface="Garamond" panose="02020404030301010803" pitchFamily="18" charset="0"/>
              </a:rPr>
              <a:t> </a:t>
            </a:r>
          </a:p>
        </p:txBody>
      </p:sp>
      <p:pic>
        <p:nvPicPr>
          <p:cNvPr id="7178" name="Picture 10" descr="Evil eye - Wikipedia">
            <a:extLst>
              <a:ext uri="{FF2B5EF4-FFF2-40B4-BE49-F238E27FC236}">
                <a16:creationId xmlns:a16="http://schemas.microsoft.com/office/drawing/2014/main" id="{A96AD91E-92E4-3C41-87B6-94D2D68618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0643" y="3584581"/>
            <a:ext cx="2159000" cy="27813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4: Hildegard von Bingen – kerrypierce">
            <a:extLst>
              <a:ext uri="{FF2B5EF4-FFF2-40B4-BE49-F238E27FC236}">
                <a16:creationId xmlns:a16="http://schemas.microsoft.com/office/drawing/2014/main" id="{47A53338-7B71-084F-070D-FF93B82EBF46}"/>
              </a:ext>
            </a:extLst>
          </p:cNvPr>
          <p:cNvPicPr>
            <a:picLocks noChangeAspect="1"/>
          </p:cNvPicPr>
          <p:nvPr/>
        </p:nvPicPr>
        <p:blipFill>
          <a:blip r:embed="rId6"/>
          <a:stretch>
            <a:fillRect/>
          </a:stretch>
        </p:blipFill>
        <p:spPr>
          <a:xfrm>
            <a:off x="3678166" y="837858"/>
            <a:ext cx="3142560" cy="5026914"/>
          </a:xfrm>
          <a:prstGeom prst="rect">
            <a:avLst/>
          </a:prstGeom>
        </p:spPr>
      </p:pic>
      <p:sp>
        <p:nvSpPr>
          <p:cNvPr id="3" name="TextBox 2">
            <a:extLst>
              <a:ext uri="{FF2B5EF4-FFF2-40B4-BE49-F238E27FC236}">
                <a16:creationId xmlns:a16="http://schemas.microsoft.com/office/drawing/2014/main" id="{C949DCF5-7C53-9476-130C-36756B89BBA2}"/>
              </a:ext>
            </a:extLst>
          </p:cNvPr>
          <p:cNvSpPr txBox="1"/>
          <p:nvPr/>
        </p:nvSpPr>
        <p:spPr>
          <a:xfrm>
            <a:off x="3827960" y="6024172"/>
            <a:ext cx="2650435" cy="923330"/>
          </a:xfrm>
          <a:prstGeom prst="rect">
            <a:avLst/>
          </a:prstGeom>
          <a:noFill/>
        </p:spPr>
        <p:txBody>
          <a:bodyPr wrap="square" rtlCol="0">
            <a:spAutoFit/>
          </a:bodyPr>
          <a:lstStyle/>
          <a:p>
            <a:r>
              <a:rPr lang="en-US" b="1" dirty="0">
                <a:solidFill>
                  <a:schemeClr val="bg1"/>
                </a:solidFill>
                <a:latin typeface="Garamond" panose="02020404030301010803" pitchFamily="18" charset="0"/>
              </a:rPr>
              <a:t>Mystical visions of  universal order sanctioned by the divine </a:t>
            </a:r>
          </a:p>
        </p:txBody>
      </p:sp>
    </p:spTree>
    <p:extLst>
      <p:ext uri="{BB962C8B-B14F-4D97-AF65-F5344CB8AC3E}">
        <p14:creationId xmlns:p14="http://schemas.microsoft.com/office/powerpoint/2010/main" val="1203297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12E21D-810A-EA46-8FB3-2EBE469D8651}"/>
              </a:ext>
            </a:extLst>
          </p:cNvPr>
          <p:cNvPicPr>
            <a:picLocks noChangeAspect="1"/>
          </p:cNvPicPr>
          <p:nvPr/>
        </p:nvPicPr>
        <p:blipFill>
          <a:blip r:embed="rId3"/>
          <a:stretch>
            <a:fillRect/>
          </a:stretch>
        </p:blipFill>
        <p:spPr>
          <a:xfrm>
            <a:off x="171449" y="909774"/>
            <a:ext cx="5923511" cy="5819447"/>
          </a:xfrm>
          <a:prstGeom prst="rect">
            <a:avLst/>
          </a:prstGeom>
        </p:spPr>
      </p:pic>
      <p:sp>
        <p:nvSpPr>
          <p:cNvPr id="5" name="TextBox 4">
            <a:extLst>
              <a:ext uri="{FF2B5EF4-FFF2-40B4-BE49-F238E27FC236}">
                <a16:creationId xmlns:a16="http://schemas.microsoft.com/office/drawing/2014/main" id="{ADA19665-9764-5749-9078-79E5BF519DE8}"/>
              </a:ext>
            </a:extLst>
          </p:cNvPr>
          <p:cNvSpPr txBox="1"/>
          <p:nvPr/>
        </p:nvSpPr>
        <p:spPr>
          <a:xfrm>
            <a:off x="6185968" y="0"/>
            <a:ext cx="5915025" cy="2062103"/>
          </a:xfrm>
          <a:prstGeom prst="rect">
            <a:avLst/>
          </a:prstGeom>
          <a:noFill/>
        </p:spPr>
        <p:txBody>
          <a:bodyPr wrap="square" rtlCol="0">
            <a:spAutoFit/>
          </a:bodyPr>
          <a:lstStyle/>
          <a:p>
            <a:r>
              <a:rPr lang="en-US" sz="2000" b="1" dirty="0">
                <a:solidFill>
                  <a:schemeClr val="bg1"/>
                </a:solidFill>
              </a:rPr>
              <a:t>Christian Wolff, </a:t>
            </a:r>
            <a:r>
              <a:rPr lang="en-US" sz="2000" b="1" i="1" dirty="0" err="1">
                <a:solidFill>
                  <a:schemeClr val="bg1"/>
                </a:solidFill>
              </a:rPr>
              <a:t>Vernünfftige</a:t>
            </a:r>
            <a:r>
              <a:rPr lang="en-US" sz="2000" b="1" i="1" dirty="0">
                <a:solidFill>
                  <a:schemeClr val="bg1"/>
                </a:solidFill>
              </a:rPr>
              <a:t> </a:t>
            </a:r>
            <a:r>
              <a:rPr lang="en-US" sz="2000" b="1" i="1" dirty="0" err="1">
                <a:solidFill>
                  <a:schemeClr val="bg1"/>
                </a:solidFill>
              </a:rPr>
              <a:t>Gedancken</a:t>
            </a:r>
            <a:r>
              <a:rPr lang="en-US" sz="2000" b="1" i="1" dirty="0">
                <a:solidFill>
                  <a:schemeClr val="bg1"/>
                </a:solidFill>
              </a:rPr>
              <a:t> von Gott, Der Welt und der </a:t>
            </a:r>
            <a:r>
              <a:rPr lang="en-US" sz="2000" b="1" i="1" dirty="0" err="1">
                <a:solidFill>
                  <a:schemeClr val="bg1"/>
                </a:solidFill>
              </a:rPr>
              <a:t>Seele</a:t>
            </a:r>
            <a:r>
              <a:rPr lang="en-US" sz="2000" b="1" i="1" dirty="0">
                <a:solidFill>
                  <a:schemeClr val="bg1"/>
                </a:solidFill>
              </a:rPr>
              <a:t> des Menschen, Auch </a:t>
            </a:r>
            <a:r>
              <a:rPr lang="en-US" sz="2000" b="1" i="1" dirty="0" err="1">
                <a:solidFill>
                  <a:schemeClr val="bg1"/>
                </a:solidFill>
              </a:rPr>
              <a:t>allen</a:t>
            </a:r>
            <a:r>
              <a:rPr lang="en-US" sz="2000" b="1" i="1" dirty="0">
                <a:solidFill>
                  <a:schemeClr val="bg1"/>
                </a:solidFill>
              </a:rPr>
              <a:t> </a:t>
            </a:r>
            <a:r>
              <a:rPr lang="en-US" sz="2000" b="1" i="1" dirty="0" err="1">
                <a:solidFill>
                  <a:schemeClr val="bg1"/>
                </a:solidFill>
              </a:rPr>
              <a:t>Dingen</a:t>
            </a:r>
            <a:r>
              <a:rPr lang="en-US" sz="2000" b="1" i="1" dirty="0">
                <a:solidFill>
                  <a:schemeClr val="bg1"/>
                </a:solidFill>
              </a:rPr>
              <a:t> </a:t>
            </a:r>
            <a:r>
              <a:rPr lang="en-US" sz="2000" b="1" i="1" dirty="0" err="1">
                <a:solidFill>
                  <a:schemeClr val="bg1"/>
                </a:solidFill>
              </a:rPr>
              <a:t>überhaupt</a:t>
            </a:r>
            <a:r>
              <a:rPr lang="en-US" sz="2000" b="1" i="1" dirty="0">
                <a:solidFill>
                  <a:schemeClr val="bg1"/>
                </a:solidFill>
              </a:rPr>
              <a:t>, den </a:t>
            </a:r>
            <a:r>
              <a:rPr lang="en-US" sz="2000" b="1" i="1" dirty="0" err="1">
                <a:solidFill>
                  <a:schemeClr val="bg1"/>
                </a:solidFill>
              </a:rPr>
              <a:t>Liebhabern</a:t>
            </a:r>
            <a:r>
              <a:rPr lang="en-US" sz="2000" b="1" i="1" dirty="0">
                <a:solidFill>
                  <a:schemeClr val="bg1"/>
                </a:solidFill>
              </a:rPr>
              <a:t> der </a:t>
            </a:r>
            <a:r>
              <a:rPr lang="en-US" sz="2000" b="1" i="1" dirty="0" err="1">
                <a:solidFill>
                  <a:schemeClr val="bg1"/>
                </a:solidFill>
              </a:rPr>
              <a:t>Wahrheit</a:t>
            </a:r>
            <a:r>
              <a:rPr lang="en-US" sz="2000" b="1" i="1" dirty="0">
                <a:solidFill>
                  <a:schemeClr val="bg1"/>
                </a:solidFill>
              </a:rPr>
              <a:t> </a:t>
            </a:r>
            <a:r>
              <a:rPr lang="en-US" sz="2000" b="1" dirty="0">
                <a:solidFill>
                  <a:schemeClr val="bg1"/>
                </a:solidFill>
              </a:rPr>
              <a:t>( 1720) </a:t>
            </a:r>
          </a:p>
          <a:p>
            <a:endParaRPr lang="en-US" sz="2000" b="1" dirty="0">
              <a:solidFill>
                <a:schemeClr val="bg1"/>
              </a:solidFill>
            </a:endParaRPr>
          </a:p>
          <a:p>
            <a:r>
              <a:rPr lang="en-US" sz="2400" b="1" dirty="0">
                <a:solidFill>
                  <a:schemeClr val="bg1"/>
                </a:solidFill>
                <a:latin typeface="Garamond" panose="02020404030301010803" pitchFamily="18" charset="0"/>
              </a:rPr>
              <a:t>[</a:t>
            </a:r>
            <a:r>
              <a:rPr lang="en-US" sz="2400" b="1" i="1" dirty="0">
                <a:solidFill>
                  <a:schemeClr val="bg1"/>
                </a:solidFill>
                <a:latin typeface="Garamond" panose="02020404030301010803" pitchFamily="18" charset="0"/>
              </a:rPr>
              <a:t>Deutsche </a:t>
            </a:r>
            <a:r>
              <a:rPr lang="en-US" sz="2400" b="1" i="1" dirty="0" err="1">
                <a:solidFill>
                  <a:schemeClr val="bg1"/>
                </a:solidFill>
                <a:latin typeface="Garamond" panose="02020404030301010803" pitchFamily="18" charset="0"/>
              </a:rPr>
              <a:t>Metaphysik</a:t>
            </a:r>
            <a:r>
              <a:rPr lang="en-US" sz="2400" b="1" i="1" dirty="0">
                <a:solidFill>
                  <a:schemeClr val="bg1"/>
                </a:solidFill>
                <a:latin typeface="Garamond" panose="02020404030301010803" pitchFamily="18" charset="0"/>
              </a:rPr>
              <a:t>//</a:t>
            </a:r>
          </a:p>
          <a:p>
            <a:r>
              <a:rPr lang="en-US" sz="2400" b="1" i="1" dirty="0">
                <a:solidFill>
                  <a:schemeClr val="bg1"/>
                </a:solidFill>
                <a:latin typeface="Garamond" panose="02020404030301010803" pitchFamily="18" charset="0"/>
              </a:rPr>
              <a:t>German Metaphysics]</a:t>
            </a:r>
          </a:p>
        </p:txBody>
      </p:sp>
      <p:pic>
        <p:nvPicPr>
          <p:cNvPr id="6" name="Picture 5">
            <a:extLst>
              <a:ext uri="{FF2B5EF4-FFF2-40B4-BE49-F238E27FC236}">
                <a16:creationId xmlns:a16="http://schemas.microsoft.com/office/drawing/2014/main" id="{7F248258-881D-1840-A6F7-344BB78E5F1C}"/>
              </a:ext>
            </a:extLst>
          </p:cNvPr>
          <p:cNvPicPr>
            <a:picLocks noChangeAspect="1"/>
          </p:cNvPicPr>
          <p:nvPr/>
        </p:nvPicPr>
        <p:blipFill>
          <a:blip r:embed="rId4"/>
          <a:stretch>
            <a:fillRect/>
          </a:stretch>
        </p:blipFill>
        <p:spPr>
          <a:xfrm>
            <a:off x="9315137" y="1694914"/>
            <a:ext cx="2876863" cy="4955166"/>
          </a:xfrm>
          <a:prstGeom prst="rect">
            <a:avLst/>
          </a:prstGeom>
        </p:spPr>
      </p:pic>
      <p:sp>
        <p:nvSpPr>
          <p:cNvPr id="7" name="TextBox 6">
            <a:extLst>
              <a:ext uri="{FF2B5EF4-FFF2-40B4-BE49-F238E27FC236}">
                <a16:creationId xmlns:a16="http://schemas.microsoft.com/office/drawing/2014/main" id="{22401B73-F8E1-EF45-8BB0-ED565423D74D}"/>
              </a:ext>
            </a:extLst>
          </p:cNvPr>
          <p:cNvSpPr txBox="1"/>
          <p:nvPr/>
        </p:nvSpPr>
        <p:spPr>
          <a:xfrm>
            <a:off x="6423406" y="2802910"/>
            <a:ext cx="3144456" cy="954107"/>
          </a:xfrm>
          <a:prstGeom prst="rect">
            <a:avLst/>
          </a:prstGeom>
          <a:noFill/>
        </p:spPr>
        <p:txBody>
          <a:bodyPr wrap="square" rtlCol="0">
            <a:spAutoFit/>
          </a:bodyPr>
          <a:lstStyle/>
          <a:p>
            <a:r>
              <a:rPr lang="en-US" sz="2800" dirty="0">
                <a:solidFill>
                  <a:schemeClr val="bg1"/>
                </a:solidFill>
              </a:rPr>
              <a:t>LUCEM POST NUBILA REDDIT </a:t>
            </a:r>
          </a:p>
        </p:txBody>
      </p:sp>
      <p:sp>
        <p:nvSpPr>
          <p:cNvPr id="10" name="TextBox 9">
            <a:extLst>
              <a:ext uri="{FF2B5EF4-FFF2-40B4-BE49-F238E27FC236}">
                <a16:creationId xmlns:a16="http://schemas.microsoft.com/office/drawing/2014/main" id="{060F421C-887F-D74E-A353-8899922F1FB7}"/>
              </a:ext>
            </a:extLst>
          </p:cNvPr>
          <p:cNvSpPr txBox="1"/>
          <p:nvPr/>
        </p:nvSpPr>
        <p:spPr>
          <a:xfrm>
            <a:off x="6096000" y="4694277"/>
            <a:ext cx="3471862" cy="1754326"/>
          </a:xfrm>
          <a:prstGeom prst="rect">
            <a:avLst/>
          </a:prstGeom>
          <a:noFill/>
        </p:spPr>
        <p:txBody>
          <a:bodyPr wrap="square" rtlCol="0">
            <a:spAutoFit/>
          </a:bodyPr>
          <a:lstStyle/>
          <a:p>
            <a:r>
              <a:rPr lang="en-US" sz="3600" dirty="0">
                <a:solidFill>
                  <a:schemeClr val="bg1"/>
                </a:solidFill>
                <a:latin typeface="Garamond" panose="02020404030301010803" pitchFamily="18" charset="0"/>
              </a:rPr>
              <a:t>Bring the light back from the darkness </a:t>
            </a:r>
          </a:p>
        </p:txBody>
      </p:sp>
      <p:sp>
        <p:nvSpPr>
          <p:cNvPr id="2" name="TextBox 1">
            <a:extLst>
              <a:ext uri="{FF2B5EF4-FFF2-40B4-BE49-F238E27FC236}">
                <a16:creationId xmlns:a16="http://schemas.microsoft.com/office/drawing/2014/main" id="{46E5FF69-A4A4-2640-B95F-F94C392ACEFD}"/>
              </a:ext>
            </a:extLst>
          </p:cNvPr>
          <p:cNvSpPr txBox="1"/>
          <p:nvPr/>
        </p:nvSpPr>
        <p:spPr>
          <a:xfrm>
            <a:off x="171449" y="0"/>
            <a:ext cx="6443663" cy="954107"/>
          </a:xfrm>
          <a:prstGeom prst="rect">
            <a:avLst/>
          </a:prstGeom>
          <a:noFill/>
        </p:spPr>
        <p:txBody>
          <a:bodyPr wrap="square" rtlCol="0">
            <a:spAutoFit/>
          </a:bodyPr>
          <a:lstStyle/>
          <a:p>
            <a:r>
              <a:rPr lang="en-US" sz="2800" dirty="0" err="1">
                <a:solidFill>
                  <a:schemeClr val="bg1"/>
                </a:solidFill>
                <a:latin typeface="Garamond" panose="02020404030301010803" pitchFamily="18" charset="0"/>
              </a:rPr>
              <a:t>Scopic</a:t>
            </a:r>
            <a:r>
              <a:rPr lang="en-US" sz="2800" dirty="0">
                <a:solidFill>
                  <a:schemeClr val="bg1"/>
                </a:solidFill>
                <a:latin typeface="Garamond" panose="02020404030301010803" pitchFamily="18" charset="0"/>
              </a:rPr>
              <a:t> Regime of Reason and Empirically Proven/ </a:t>
            </a:r>
            <a:r>
              <a:rPr lang="en-US" sz="2800" b="1" dirty="0" err="1">
                <a:solidFill>
                  <a:schemeClr val="bg1"/>
                </a:solidFill>
                <a:latin typeface="Garamond" panose="02020404030301010803" pitchFamily="18" charset="0"/>
              </a:rPr>
              <a:t>Ocularcentrism</a:t>
            </a:r>
            <a:endParaRPr lang="en-US" sz="2800" b="1" dirty="0">
              <a:solidFill>
                <a:schemeClr val="bg1"/>
              </a:solidFill>
              <a:latin typeface="Garamond" panose="02020404030301010803" pitchFamily="18" charset="0"/>
            </a:endParaRPr>
          </a:p>
        </p:txBody>
      </p:sp>
    </p:spTree>
    <p:extLst>
      <p:ext uri="{BB962C8B-B14F-4D97-AF65-F5344CB8AC3E}">
        <p14:creationId xmlns:p14="http://schemas.microsoft.com/office/powerpoint/2010/main" val="170922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591F46B-8F8D-A44C-BBA0-0BAC944CA2A5}"/>
              </a:ext>
            </a:extLst>
          </p:cNvPr>
          <p:cNvSpPr txBox="1"/>
          <p:nvPr/>
        </p:nvSpPr>
        <p:spPr>
          <a:xfrm>
            <a:off x="216694" y="910114"/>
            <a:ext cx="10756106" cy="6278642"/>
          </a:xfrm>
          <a:prstGeom prst="rect">
            <a:avLst/>
          </a:prstGeom>
          <a:noFill/>
        </p:spPr>
        <p:txBody>
          <a:bodyPr wrap="square" rtlCol="0">
            <a:spAutoFit/>
          </a:bodyPr>
          <a:lstStyle/>
          <a:p>
            <a:r>
              <a:rPr lang="en-US" sz="3200" b="1" dirty="0">
                <a:latin typeface="Garamond" panose="02020404030301010803" pitchFamily="18" charset="0"/>
              </a:rPr>
              <a:t>MODERN “SURVEILLANCE”</a:t>
            </a:r>
          </a:p>
          <a:p>
            <a:r>
              <a:rPr lang="en-US" sz="3200" b="1" dirty="0">
                <a:highlight>
                  <a:srgbClr val="FFFF00"/>
                </a:highlight>
                <a:latin typeface="Garamond" panose="02020404030301010803" pitchFamily="18" charset="0"/>
              </a:rPr>
              <a:t>Economic</a:t>
            </a:r>
            <a:r>
              <a:rPr lang="en-US" sz="3200" b="1" dirty="0">
                <a:latin typeface="Garamond" panose="02020404030301010803" pitchFamily="18" charset="0"/>
              </a:rPr>
              <a:t> – Marx  </a:t>
            </a:r>
            <a:r>
              <a:rPr lang="en-US" sz="3200" b="1" dirty="0">
                <a:latin typeface="Garamond" panose="02020404030301010803" pitchFamily="18" charset="0"/>
                <a:sym typeface="Wingdings" pitchFamily="2" charset="2"/>
              </a:rPr>
              <a:t> worker </a:t>
            </a:r>
            <a:r>
              <a:rPr lang="en-US" sz="3200" b="1" dirty="0">
                <a:latin typeface="Garamond" panose="02020404030301010803" pitchFamily="18" charset="0"/>
              </a:rPr>
              <a:t>monitoring,</a:t>
            </a:r>
          </a:p>
          <a:p>
            <a:r>
              <a:rPr lang="en-US" sz="3200" b="1" dirty="0">
                <a:latin typeface="Garamond" panose="02020404030301010803" pitchFamily="18" charset="0"/>
                <a:sym typeface="Wingdings" pitchFamily="2" charset="2"/>
              </a:rPr>
              <a:t>frag</a:t>
            </a:r>
            <a:r>
              <a:rPr lang="en-US" sz="3200" b="1" dirty="0">
                <a:latin typeface="Garamond" panose="02020404030301010803" pitchFamily="18" charset="0"/>
              </a:rPr>
              <a:t>mentation of labor, subordinating labor to capital</a:t>
            </a:r>
          </a:p>
          <a:p>
            <a:r>
              <a:rPr lang="en-US" sz="3200" b="1" dirty="0">
                <a:latin typeface="Garamond" panose="02020404030301010803" pitchFamily="18" charset="0"/>
              </a:rPr>
              <a:t>(Taylorism)</a:t>
            </a:r>
          </a:p>
          <a:p>
            <a:r>
              <a:rPr lang="en-US" sz="3200" b="1" dirty="0">
                <a:highlight>
                  <a:srgbClr val="FFFF00"/>
                </a:highlight>
                <a:latin typeface="Garamond" panose="02020404030301010803" pitchFamily="18" charset="0"/>
              </a:rPr>
              <a:t>Moral</a:t>
            </a:r>
            <a:r>
              <a:rPr lang="en-US" sz="3200" b="1" dirty="0">
                <a:latin typeface="Garamond" panose="02020404030301010803" pitchFamily="18" charset="0"/>
              </a:rPr>
              <a:t> – Nietzsche </a:t>
            </a:r>
            <a:r>
              <a:rPr lang="en-US" sz="3200" b="1" dirty="0">
                <a:latin typeface="Garamond" panose="02020404030301010803" pitchFamily="18" charset="0"/>
                <a:sym typeface="Wingdings" pitchFamily="2" charset="2"/>
              </a:rPr>
              <a:t>: </a:t>
            </a:r>
            <a:r>
              <a:rPr lang="en-US" sz="3200" b="1" dirty="0">
                <a:latin typeface="Garamond" panose="02020404030301010803" pitchFamily="18" charset="0"/>
              </a:rPr>
              <a:t> “God is dead”</a:t>
            </a:r>
          </a:p>
          <a:p>
            <a:r>
              <a:rPr lang="en-US" sz="3200" b="1" dirty="0">
                <a:highlight>
                  <a:srgbClr val="FFFF00"/>
                </a:highlight>
                <a:latin typeface="Garamond" panose="02020404030301010803" pitchFamily="18" charset="0"/>
              </a:rPr>
              <a:t>Civil/Social </a:t>
            </a:r>
            <a:r>
              <a:rPr lang="en-US" sz="3200" b="1" dirty="0">
                <a:latin typeface="Garamond" panose="02020404030301010803" pitchFamily="18" charset="0"/>
              </a:rPr>
              <a:t>– Panopticon institutions (Bentham, later revisited by Foucault)</a:t>
            </a:r>
            <a:r>
              <a:rPr lang="en-US" sz="3200" b="1" dirty="0">
                <a:latin typeface="Garamond" panose="02020404030301010803" pitchFamily="18" charset="0"/>
                <a:sym typeface="Wingdings" pitchFamily="2" charset="2"/>
              </a:rPr>
              <a:t> centralized, internalized (invisible) structures of discipline; social confor</a:t>
            </a:r>
            <a:r>
              <a:rPr lang="en-US" sz="3200" b="1" dirty="0">
                <a:latin typeface="Garamond" panose="02020404030301010803" pitchFamily="18" charset="0"/>
              </a:rPr>
              <a:t>mity; confined</a:t>
            </a:r>
          </a:p>
          <a:p>
            <a:r>
              <a:rPr lang="en-US" sz="3200" b="1" dirty="0">
                <a:latin typeface="Garamond" panose="02020404030301010803" pitchFamily="18" charset="0"/>
              </a:rPr>
              <a:t>------------------------------------------------------------------</a:t>
            </a:r>
          </a:p>
          <a:p>
            <a:r>
              <a:rPr lang="en-US" sz="3200" b="1" dirty="0">
                <a:latin typeface="Garamond" panose="02020404030301010803" pitchFamily="18" charset="0"/>
              </a:rPr>
              <a:t>POSTMODERN </a:t>
            </a:r>
          </a:p>
          <a:p>
            <a:r>
              <a:rPr lang="en-US" sz="3200" b="1" dirty="0">
                <a:latin typeface="Garamond" panose="02020404030301010803" pitchFamily="18" charset="0"/>
              </a:rPr>
              <a:t>General: decentralized, control, body-objectifying, everyday </a:t>
            </a:r>
          </a:p>
          <a:p>
            <a:r>
              <a:rPr lang="en-US" sz="3200" b="1" dirty="0">
                <a:latin typeface="Garamond" panose="02020404030301010803" pitchFamily="18" charset="0"/>
              </a:rPr>
              <a:t>body as data points </a:t>
            </a:r>
          </a:p>
          <a:p>
            <a:endParaRPr lang="en-US" sz="1800" b="1" dirty="0">
              <a:latin typeface="Garamond" panose="02020404030301010803" pitchFamily="18" charset="0"/>
            </a:endParaRPr>
          </a:p>
        </p:txBody>
      </p:sp>
      <p:sp>
        <p:nvSpPr>
          <p:cNvPr id="5" name="TextBox 4">
            <a:extLst>
              <a:ext uri="{FF2B5EF4-FFF2-40B4-BE49-F238E27FC236}">
                <a16:creationId xmlns:a16="http://schemas.microsoft.com/office/drawing/2014/main" id="{D2212D53-BDD3-6446-8574-79E2F4F6AA81}"/>
              </a:ext>
            </a:extLst>
          </p:cNvPr>
          <p:cNvSpPr txBox="1"/>
          <p:nvPr/>
        </p:nvSpPr>
        <p:spPr>
          <a:xfrm>
            <a:off x="752722" y="461398"/>
            <a:ext cx="12218194" cy="954107"/>
          </a:xfrm>
          <a:prstGeom prst="rect">
            <a:avLst/>
          </a:prstGeom>
          <a:noFill/>
        </p:spPr>
        <p:txBody>
          <a:bodyPr wrap="square" rtlCol="0">
            <a:spAutoFit/>
          </a:bodyPr>
          <a:lstStyle/>
          <a:p>
            <a:r>
              <a:rPr lang="en-US" sz="2800" dirty="0">
                <a:latin typeface="Garamond" panose="02020404030301010803" pitchFamily="18" charset="0"/>
              </a:rPr>
              <a:t>Shifting loci of power (political, labor/economic, social, racial, psychological) </a:t>
            </a:r>
          </a:p>
          <a:p>
            <a:endParaRPr lang="en-US" sz="2800" dirty="0">
              <a:latin typeface="Garamond" panose="02020404030301010803" pitchFamily="18" charset="0"/>
            </a:endParaRPr>
          </a:p>
        </p:txBody>
      </p:sp>
      <p:sp>
        <p:nvSpPr>
          <p:cNvPr id="6" name="TextBox 5">
            <a:extLst>
              <a:ext uri="{FF2B5EF4-FFF2-40B4-BE49-F238E27FC236}">
                <a16:creationId xmlns:a16="http://schemas.microsoft.com/office/drawing/2014/main" id="{B0EA98B0-C27F-9C42-9788-44DE0FD31EDC}"/>
              </a:ext>
            </a:extLst>
          </p:cNvPr>
          <p:cNvSpPr txBox="1"/>
          <p:nvPr/>
        </p:nvSpPr>
        <p:spPr>
          <a:xfrm>
            <a:off x="2171700" y="57150"/>
            <a:ext cx="11215688" cy="646331"/>
          </a:xfrm>
          <a:prstGeom prst="rect">
            <a:avLst/>
          </a:prstGeom>
          <a:noFill/>
        </p:spPr>
        <p:txBody>
          <a:bodyPr wrap="square" rtlCol="0">
            <a:spAutoFit/>
          </a:bodyPr>
          <a:lstStyle/>
          <a:p>
            <a:r>
              <a:rPr lang="en-US" sz="3600" b="1" dirty="0">
                <a:latin typeface="Garamond" panose="02020404030301010803" pitchFamily="18" charset="0"/>
              </a:rPr>
              <a:t>18</a:t>
            </a:r>
            <a:r>
              <a:rPr lang="en-US" sz="3600" b="1" baseline="30000" dirty="0">
                <a:latin typeface="Garamond" panose="02020404030301010803" pitchFamily="18" charset="0"/>
              </a:rPr>
              <a:t>th</a:t>
            </a:r>
            <a:r>
              <a:rPr lang="en-US" sz="3600" b="1" dirty="0">
                <a:latin typeface="Garamond" panose="02020404030301010803" pitchFamily="18" charset="0"/>
              </a:rPr>
              <a:t> --- 19</a:t>
            </a:r>
            <a:r>
              <a:rPr lang="en-US" sz="3600" b="1" baseline="30000" dirty="0">
                <a:latin typeface="Garamond" panose="02020404030301010803" pitchFamily="18" charset="0"/>
              </a:rPr>
              <a:t>th</a:t>
            </a:r>
            <a:r>
              <a:rPr lang="en-US" sz="3600" b="1" dirty="0">
                <a:latin typeface="Garamond" panose="02020404030301010803" pitchFamily="18" charset="0"/>
              </a:rPr>
              <a:t> --- 20</a:t>
            </a:r>
            <a:r>
              <a:rPr lang="en-US" sz="3600" b="1" baseline="30000" dirty="0">
                <a:latin typeface="Garamond" panose="02020404030301010803" pitchFamily="18" charset="0"/>
              </a:rPr>
              <a:t> </a:t>
            </a:r>
            <a:r>
              <a:rPr lang="en-US" sz="3600" b="1" baseline="30000" dirty="0" err="1">
                <a:latin typeface="Garamond" panose="02020404030301010803" pitchFamily="18" charset="0"/>
              </a:rPr>
              <a:t>th</a:t>
            </a:r>
            <a:r>
              <a:rPr lang="en-US" sz="3600" b="1" dirty="0">
                <a:latin typeface="Garamond" panose="02020404030301010803" pitchFamily="18" charset="0"/>
              </a:rPr>
              <a:t>---21</a:t>
            </a:r>
            <a:r>
              <a:rPr lang="en-US" sz="3600" b="1" baseline="30000" dirty="0">
                <a:latin typeface="Garamond" panose="02020404030301010803" pitchFamily="18" charset="0"/>
              </a:rPr>
              <a:t>st</a:t>
            </a:r>
            <a:r>
              <a:rPr lang="en-US" sz="3600" b="1" dirty="0">
                <a:latin typeface="Garamond" panose="02020404030301010803" pitchFamily="18" charset="0"/>
              </a:rPr>
              <a:t> </a:t>
            </a:r>
            <a:r>
              <a:rPr lang="en-US" sz="3600" b="1" baseline="30000" dirty="0">
                <a:latin typeface="Garamond" panose="02020404030301010803" pitchFamily="18" charset="0"/>
              </a:rPr>
              <a:t> </a:t>
            </a:r>
            <a:r>
              <a:rPr lang="en-US" sz="3600" b="1" dirty="0">
                <a:latin typeface="Garamond" panose="02020404030301010803" pitchFamily="18" charset="0"/>
              </a:rPr>
              <a:t> Centuries </a:t>
            </a:r>
            <a:r>
              <a:rPr lang="en-US" sz="3600" b="1" baseline="30000" dirty="0">
                <a:latin typeface="Garamond" panose="02020404030301010803" pitchFamily="18" charset="0"/>
              </a:rPr>
              <a:t>   </a:t>
            </a:r>
            <a:endParaRPr lang="en-US" sz="3600" b="1" dirty="0">
              <a:latin typeface="Garamond" panose="02020404030301010803" pitchFamily="18" charset="0"/>
            </a:endParaRPr>
          </a:p>
        </p:txBody>
      </p:sp>
      <p:sp>
        <p:nvSpPr>
          <p:cNvPr id="7" name="TextBox 6">
            <a:extLst>
              <a:ext uri="{FF2B5EF4-FFF2-40B4-BE49-F238E27FC236}">
                <a16:creationId xmlns:a16="http://schemas.microsoft.com/office/drawing/2014/main" id="{B75C9FB7-6FD8-1845-9835-DE3866C3FA3C}"/>
              </a:ext>
            </a:extLst>
          </p:cNvPr>
          <p:cNvSpPr txBox="1"/>
          <p:nvPr/>
        </p:nvSpPr>
        <p:spPr>
          <a:xfrm>
            <a:off x="10641807" y="2875002"/>
            <a:ext cx="1463040" cy="3139321"/>
          </a:xfrm>
          <a:prstGeom prst="rect">
            <a:avLst/>
          </a:prstGeom>
          <a:noFill/>
        </p:spPr>
        <p:txBody>
          <a:bodyPr wrap="square" rtlCol="0">
            <a:spAutoFit/>
          </a:bodyPr>
          <a:lstStyle/>
          <a:p>
            <a:r>
              <a:rPr lang="en-US" b="1" dirty="0">
                <a:latin typeface="Garamond" panose="02020404030301010803" pitchFamily="18" charset="0"/>
              </a:rPr>
              <a:t>How do literary texts disrupt or intervene in these techniques and paradig</a:t>
            </a:r>
            <a:r>
              <a:rPr lang="en-US" sz="1800" b="1" dirty="0">
                <a:latin typeface="Garamond" panose="02020404030301010803" pitchFamily="18" charset="0"/>
              </a:rPr>
              <a:t>ms on issues of gender, race identity? </a:t>
            </a:r>
            <a:endParaRPr lang="en-US" b="1" dirty="0">
              <a:latin typeface="Garamond" panose="02020404030301010803" pitchFamily="18" charset="0"/>
            </a:endParaRPr>
          </a:p>
        </p:txBody>
      </p:sp>
    </p:spTree>
    <p:extLst>
      <p:ext uri="{BB962C8B-B14F-4D97-AF65-F5344CB8AC3E}">
        <p14:creationId xmlns:p14="http://schemas.microsoft.com/office/powerpoint/2010/main" val="3378977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e Panopticon,' by Jenni Fagan - The New York Times">
            <a:extLst>
              <a:ext uri="{FF2B5EF4-FFF2-40B4-BE49-F238E27FC236}">
                <a16:creationId xmlns:a16="http://schemas.microsoft.com/office/drawing/2014/main" id="{F797C124-EA19-E24E-B39C-F288E99EDB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35" y="350520"/>
            <a:ext cx="5614352" cy="555647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anopticon - Wikipedia">
            <a:extLst>
              <a:ext uri="{FF2B5EF4-FFF2-40B4-BE49-F238E27FC236}">
                <a16:creationId xmlns:a16="http://schemas.microsoft.com/office/drawing/2014/main" id="{6A72D67D-5F14-5747-B304-E4C506F414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70587" y="106680"/>
            <a:ext cx="6221413" cy="664464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83455121-673C-C241-AE3D-1B45F8A60F8D}"/>
              </a:ext>
            </a:extLst>
          </p:cNvPr>
          <p:cNvSpPr txBox="1"/>
          <p:nvPr/>
        </p:nvSpPr>
        <p:spPr>
          <a:xfrm>
            <a:off x="356235" y="6096000"/>
            <a:ext cx="5419725" cy="646331"/>
          </a:xfrm>
          <a:prstGeom prst="rect">
            <a:avLst/>
          </a:prstGeom>
          <a:noFill/>
        </p:spPr>
        <p:txBody>
          <a:bodyPr wrap="square" rtlCol="0">
            <a:spAutoFit/>
          </a:bodyPr>
          <a:lstStyle/>
          <a:p>
            <a:r>
              <a:rPr lang="en-US" sz="3600" b="1" dirty="0">
                <a:latin typeface="Garamond" panose="02020404030301010803" pitchFamily="18" charset="0"/>
              </a:rPr>
              <a:t>Panopticon</a:t>
            </a:r>
          </a:p>
        </p:txBody>
      </p:sp>
    </p:spTree>
    <p:extLst>
      <p:ext uri="{BB962C8B-B14F-4D97-AF65-F5344CB8AC3E}">
        <p14:creationId xmlns:p14="http://schemas.microsoft.com/office/powerpoint/2010/main" val="3071073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BDF2C89-C8CA-3C4F-8760-2A021FE07ADB}"/>
              </a:ext>
            </a:extLst>
          </p:cNvPr>
          <p:cNvSpPr txBox="1"/>
          <p:nvPr/>
        </p:nvSpPr>
        <p:spPr>
          <a:xfrm>
            <a:off x="119269" y="428178"/>
            <a:ext cx="11147281" cy="1569660"/>
          </a:xfrm>
          <a:prstGeom prst="rect">
            <a:avLst/>
          </a:prstGeom>
          <a:noFill/>
        </p:spPr>
        <p:txBody>
          <a:bodyPr wrap="square" rtlCol="0">
            <a:spAutoFit/>
          </a:bodyPr>
          <a:lstStyle/>
          <a:p>
            <a:r>
              <a:rPr lang="en-US" sz="3200" b="1" dirty="0">
                <a:latin typeface="Garamond" panose="02020404030301010803" pitchFamily="18" charset="0"/>
              </a:rPr>
              <a:t>Topic of Investigation: </a:t>
            </a:r>
          </a:p>
          <a:p>
            <a:r>
              <a:rPr lang="en-US" sz="3200" b="1" dirty="0">
                <a:latin typeface="Garamond" panose="02020404030301010803" pitchFamily="18" charset="0"/>
              </a:rPr>
              <a:t>Cultures and Sites of Visibility, Hyper-visibility, and Invisibility </a:t>
            </a:r>
          </a:p>
          <a:p>
            <a:r>
              <a:rPr lang="en-US" sz="3200" b="1" dirty="0">
                <a:latin typeface="Garamond" panose="02020404030301010803" pitchFamily="18" charset="0"/>
              </a:rPr>
              <a:t>as Powers and Products of the Gaze  </a:t>
            </a:r>
          </a:p>
        </p:txBody>
      </p:sp>
      <p:sp>
        <p:nvSpPr>
          <p:cNvPr id="11" name="TextBox 10">
            <a:extLst>
              <a:ext uri="{FF2B5EF4-FFF2-40B4-BE49-F238E27FC236}">
                <a16:creationId xmlns:a16="http://schemas.microsoft.com/office/drawing/2014/main" id="{7FE90957-125D-2146-AFDE-7C6FDBD70731}"/>
              </a:ext>
            </a:extLst>
          </p:cNvPr>
          <p:cNvSpPr txBox="1"/>
          <p:nvPr/>
        </p:nvSpPr>
        <p:spPr>
          <a:xfrm>
            <a:off x="1282423" y="2359764"/>
            <a:ext cx="9984127" cy="2677656"/>
          </a:xfrm>
          <a:prstGeom prst="rect">
            <a:avLst/>
          </a:prstGeom>
          <a:noFill/>
        </p:spPr>
        <p:txBody>
          <a:bodyPr wrap="square" rtlCol="0">
            <a:spAutoFit/>
          </a:bodyPr>
          <a:lstStyle/>
          <a:p>
            <a:pPr marL="457200" indent="-457200">
              <a:buFont typeface="Arial" panose="020B0604020202020204" pitchFamily="34" charset="0"/>
              <a:buChar char="•"/>
            </a:pPr>
            <a:r>
              <a:rPr lang="en-US" sz="2800" dirty="0">
                <a:latin typeface="Garamond" panose="02020404030301010803" pitchFamily="18" charset="0"/>
              </a:rPr>
              <a:t>How does our perception of the world impact our knowledge of ourselves and the world itself? </a:t>
            </a:r>
          </a:p>
          <a:p>
            <a:endParaRPr lang="en-US" sz="2800" dirty="0">
              <a:latin typeface="Garamond" panose="02020404030301010803" pitchFamily="18" charset="0"/>
            </a:endParaRPr>
          </a:p>
          <a:p>
            <a:pPr marL="457200" indent="-457200">
              <a:buFont typeface="Arial" panose="020B0604020202020204" pitchFamily="34" charset="0"/>
              <a:buChar char="•"/>
            </a:pPr>
            <a:r>
              <a:rPr lang="en-US" sz="2800" dirty="0">
                <a:latin typeface="Garamond" panose="02020404030301010803" pitchFamily="18" charset="0"/>
              </a:rPr>
              <a:t>How are the powers of the gaze reflected in and reflected through different artistic practices and media? </a:t>
            </a:r>
          </a:p>
          <a:p>
            <a:endParaRPr lang="en-US" sz="2800" dirty="0">
              <a:latin typeface="Garamond" panose="02020404030301010803" pitchFamily="18" charset="0"/>
            </a:endParaRPr>
          </a:p>
        </p:txBody>
      </p:sp>
    </p:spTree>
    <p:extLst>
      <p:ext uri="{BB962C8B-B14F-4D97-AF65-F5344CB8AC3E}">
        <p14:creationId xmlns:p14="http://schemas.microsoft.com/office/powerpoint/2010/main" val="35910502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2551</TotalTime>
  <Words>1126</Words>
  <Application>Microsoft Office PowerPoint</Application>
  <PresentationFormat>Widescreen</PresentationFormat>
  <Paragraphs>122</Paragraphs>
  <Slides>17</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Arial</vt:lpstr>
      <vt:lpstr>Calibri</vt:lpstr>
      <vt:lpstr>Calibri Light</vt:lpstr>
      <vt:lpstr>Garamond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Assessments, Opportunities, and Policies </vt:lpstr>
      <vt:lpstr>PowerPoint Presentation</vt:lpstr>
      <vt:lpstr>German Credit Seekers</vt:lpstr>
      <vt:lpstr>PowerPoint Presentation</vt:lpstr>
      <vt:lpstr>PowerPoint Presentation</vt:lpstr>
      <vt:lpstr> Co-Creating Our Learning Community and Discussion Guidelines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Shane Mackey</dc:creator>
  <cp:lastModifiedBy>Margaret Strair</cp:lastModifiedBy>
  <cp:revision>9</cp:revision>
  <dcterms:created xsi:type="dcterms:W3CDTF">2023-01-18T02:23:28Z</dcterms:created>
  <dcterms:modified xsi:type="dcterms:W3CDTF">2026-09-01T18:24:24Z</dcterms:modified>
</cp:coreProperties>
</file>