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90" r:id="rId3"/>
    <p:sldId id="307" r:id="rId4"/>
    <p:sldId id="306" r:id="rId5"/>
    <p:sldId id="291" r:id="rId6"/>
    <p:sldId id="304" r:id="rId7"/>
    <p:sldId id="305" r:id="rId8"/>
    <p:sldId id="295" r:id="rId9"/>
    <p:sldId id="309" r:id="rId10"/>
    <p:sldId id="308" r:id="rId11"/>
    <p:sldId id="296" r:id="rId12"/>
    <p:sldId id="284" r:id="rId13"/>
    <p:sldId id="261" r:id="rId14"/>
    <p:sldId id="303" r:id="rId15"/>
    <p:sldId id="289" r:id="rId16"/>
    <p:sldId id="292" r:id="rId17"/>
    <p:sldId id="299" r:id="rId18"/>
  </p:sldIdLst>
  <p:sldSz cx="12192000" cy="6858000"/>
  <p:notesSz cx="7026275" cy="93122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DA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64"/>
    <p:restoredTop sz="65789"/>
  </p:normalViewPr>
  <p:slideViewPr>
    <p:cSldViewPr snapToGrid="0">
      <p:cViewPr varScale="1">
        <p:scale>
          <a:sx n="38" d="100"/>
          <a:sy n="38" d="100"/>
        </p:scale>
        <p:origin x="16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4719" cy="467231"/>
          </a:xfrm>
          <a:prstGeom prst="rect">
            <a:avLst/>
          </a:prstGeom>
        </p:spPr>
        <p:txBody>
          <a:bodyPr vert="horz" lIns="93360" tIns="46680" rIns="93360" bIns="46680" rtlCol="0"/>
          <a:lstStyle>
            <a:lvl1pPr algn="l">
              <a:defRPr sz="1200"/>
            </a:lvl1pPr>
          </a:lstStyle>
          <a:p>
            <a:endParaRPr lang="en-US"/>
          </a:p>
        </p:txBody>
      </p:sp>
      <p:sp>
        <p:nvSpPr>
          <p:cNvPr id="3" name="Date Placeholder 2"/>
          <p:cNvSpPr>
            <a:spLocks noGrp="1"/>
          </p:cNvSpPr>
          <p:nvPr>
            <p:ph type="dt" idx="1"/>
          </p:nvPr>
        </p:nvSpPr>
        <p:spPr>
          <a:xfrm>
            <a:off x="3979930" y="0"/>
            <a:ext cx="3044719" cy="467231"/>
          </a:xfrm>
          <a:prstGeom prst="rect">
            <a:avLst/>
          </a:prstGeom>
        </p:spPr>
        <p:txBody>
          <a:bodyPr vert="horz" lIns="93360" tIns="46680" rIns="93360" bIns="46680" rtlCol="0"/>
          <a:lstStyle>
            <a:lvl1pPr algn="r">
              <a:defRPr sz="1200"/>
            </a:lvl1pPr>
          </a:lstStyle>
          <a:p>
            <a:fld id="{99534CDB-FF12-354E-8FDB-B5D127BB2344}" type="datetimeFigureOut">
              <a:rPr lang="en-US" smtClean="0"/>
              <a:t>9/3/2026</a:t>
            </a:fld>
            <a:endParaRPr lang="en-US"/>
          </a:p>
        </p:txBody>
      </p:sp>
      <p:sp>
        <p:nvSpPr>
          <p:cNvPr id="4" name="Slide Image Placeholder 3"/>
          <p:cNvSpPr>
            <a:spLocks noGrp="1" noRot="1" noChangeAspect="1"/>
          </p:cNvSpPr>
          <p:nvPr>
            <p:ph type="sldImg" idx="2"/>
          </p:nvPr>
        </p:nvSpPr>
        <p:spPr>
          <a:xfrm>
            <a:off x="719138" y="1163638"/>
            <a:ext cx="5588000" cy="3143250"/>
          </a:xfrm>
          <a:prstGeom prst="rect">
            <a:avLst/>
          </a:prstGeom>
          <a:noFill/>
          <a:ln w="12700">
            <a:solidFill>
              <a:prstClr val="black"/>
            </a:solidFill>
          </a:ln>
        </p:spPr>
        <p:txBody>
          <a:bodyPr vert="horz" lIns="93360" tIns="46680" rIns="93360" bIns="46680" rtlCol="0" anchor="ctr"/>
          <a:lstStyle/>
          <a:p>
            <a:endParaRPr lang="en-US"/>
          </a:p>
        </p:txBody>
      </p:sp>
      <p:sp>
        <p:nvSpPr>
          <p:cNvPr id="5" name="Notes Placeholder 4"/>
          <p:cNvSpPr>
            <a:spLocks noGrp="1"/>
          </p:cNvSpPr>
          <p:nvPr>
            <p:ph type="body" sz="quarter" idx="3"/>
          </p:nvPr>
        </p:nvSpPr>
        <p:spPr>
          <a:xfrm>
            <a:off x="702628" y="4481532"/>
            <a:ext cx="5621020" cy="3666708"/>
          </a:xfrm>
          <a:prstGeom prst="rect">
            <a:avLst/>
          </a:prstGeom>
        </p:spPr>
        <p:txBody>
          <a:bodyPr vert="horz" lIns="93360" tIns="46680" rIns="93360" bIns="4668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5046"/>
            <a:ext cx="3044719" cy="467230"/>
          </a:xfrm>
          <a:prstGeom prst="rect">
            <a:avLst/>
          </a:prstGeom>
        </p:spPr>
        <p:txBody>
          <a:bodyPr vert="horz" lIns="93360" tIns="46680" rIns="93360" bIns="46680" rtlCol="0" anchor="b"/>
          <a:lstStyle>
            <a:lvl1pPr algn="l">
              <a:defRPr sz="1200"/>
            </a:lvl1pPr>
          </a:lstStyle>
          <a:p>
            <a:endParaRPr lang="en-US"/>
          </a:p>
        </p:txBody>
      </p:sp>
      <p:sp>
        <p:nvSpPr>
          <p:cNvPr id="7" name="Slide Number Placeholder 6"/>
          <p:cNvSpPr>
            <a:spLocks noGrp="1"/>
          </p:cNvSpPr>
          <p:nvPr>
            <p:ph type="sldNum" sz="quarter" idx="5"/>
          </p:nvPr>
        </p:nvSpPr>
        <p:spPr>
          <a:xfrm>
            <a:off x="3979930" y="8845046"/>
            <a:ext cx="3044719" cy="467230"/>
          </a:xfrm>
          <a:prstGeom prst="rect">
            <a:avLst/>
          </a:prstGeom>
        </p:spPr>
        <p:txBody>
          <a:bodyPr vert="horz" lIns="93360" tIns="46680" rIns="93360" bIns="46680" rtlCol="0" anchor="b"/>
          <a:lstStyle>
            <a:lvl1pPr algn="r">
              <a:defRPr sz="1200"/>
            </a:lvl1pPr>
          </a:lstStyle>
          <a:p>
            <a:fld id="{2C4C51A5-59CC-6243-B47C-3F8EE34D412D}" type="slidenum">
              <a:rPr lang="en-US" smtClean="0"/>
              <a:t>‹#›</a:t>
            </a:fld>
            <a:endParaRPr lang="en-US"/>
          </a:p>
        </p:txBody>
      </p:sp>
    </p:spTree>
    <p:extLst>
      <p:ext uri="{BB962C8B-B14F-4D97-AF65-F5344CB8AC3E}">
        <p14:creationId xmlns:p14="http://schemas.microsoft.com/office/powerpoint/2010/main" val="37599763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4C51A5-59CC-6243-B47C-3F8EE34D412D}" type="slidenum">
              <a:rPr lang="en-US" smtClean="0"/>
              <a:t>9</a:t>
            </a:fld>
            <a:endParaRPr lang="en-US"/>
          </a:p>
        </p:txBody>
      </p:sp>
    </p:spTree>
    <p:extLst>
      <p:ext uri="{BB962C8B-B14F-4D97-AF65-F5344CB8AC3E}">
        <p14:creationId xmlns:p14="http://schemas.microsoft.com/office/powerpoint/2010/main" val="20225024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accused of superstition and hypocrisy by Johann Wolfgang von Goethe. He’s an interesting man – very educated, learns under two famous </a:t>
            </a:r>
            <a:r>
              <a:rPr lang="en-US" dirty="0" err="1"/>
              <a:t>philsosophers</a:t>
            </a:r>
            <a:r>
              <a:rPr lang="en-US" dirty="0"/>
              <a:t> Bodmer and Breitinger. Traffics in a lot of the intellectual circles of the Enlightenment. But – his zealotry kind of gets him at one point. The 1770s and 1780s were a time of robust intellectual exchange through letters, and brief and biding tolerance for the Jewish intellectuals in the city of Berlin. One in particular Moses Mendelsohn is known as the Socrates of Berlin, gains international repute for his philosophical writings. Intellectualizes religion, and praises Christian ethics without subscribing to them. Well Lavater makes him a demand to convert. </a:t>
            </a:r>
          </a:p>
          <a:p>
            <a:endParaRPr lang="en-US" dirty="0"/>
          </a:p>
          <a:p>
            <a:r>
              <a:rPr lang="en-US" dirty="0"/>
              <a:t>Several chapters dilate on important and anguished episodes, starting with the two-year long Lavater affair that began with incendiary remarks Lavater published in his preface to the translation of Charles Bonnet’s</a:t>
            </a:r>
            <a:r>
              <a:rPr lang="en-US" i="1" dirty="0"/>
              <a:t> La </a:t>
            </a:r>
            <a:r>
              <a:rPr lang="en-US" i="1" dirty="0" err="1"/>
              <a:t>Palingénésie</a:t>
            </a:r>
            <a:r>
              <a:rPr lang="en-US" i="1" dirty="0"/>
              <a:t> philosophique</a:t>
            </a:r>
            <a:r>
              <a:rPr lang="en-US" dirty="0"/>
              <a:t> (1769; in the 1787 English title</a:t>
            </a:r>
            <a:r>
              <a:rPr lang="en-US" i="1" dirty="0"/>
              <a:t>, Philosophical and Critical Inquiries Concerning Christianity.</a:t>
            </a:r>
            <a:r>
              <a:rPr lang="en-US" dirty="0"/>
              <a:t>) Attracted by Mendelssohn’s positive view of the ethical teachings of Jesus, Lavater turned the tables by arguing that until the conversion of the Jews there could be no expectation of the advent of a messiah. This was a not so private hope that Mendelssohn would set an example by converting. The provocation attracted articles, pamphlets, and letters by the preeminent intellectuals of the day including Lessing, Nicolai, Herder, Hamann and others, and while there was little consensus Bonnet wrote to Mendelssohn apologetically about the </a:t>
            </a:r>
            <a:r>
              <a:rPr lang="en-US" dirty="0" err="1"/>
              <a:t>unauthorised</a:t>
            </a:r>
            <a:r>
              <a:rPr lang="en-US" dirty="0"/>
              <a:t> preface. </a:t>
            </a:r>
          </a:p>
          <a:p>
            <a:endParaRPr lang="en-US" dirty="0"/>
          </a:p>
          <a:p>
            <a:r>
              <a:rPr lang="en-US" dirty="0"/>
              <a:t>I digress. the important thing </a:t>
            </a:r>
            <a:r>
              <a:rPr lang="en-US" dirty="0" err="1"/>
              <a:t>ist</a:t>
            </a:r>
            <a:r>
              <a:rPr lang="en-US" dirty="0"/>
              <a:t> hat Lavater is actually a theologian. And as such is concerned with the system and practice of religion. interested in physiognomy </a:t>
            </a:r>
          </a:p>
        </p:txBody>
      </p:sp>
      <p:sp>
        <p:nvSpPr>
          <p:cNvPr id="4" name="Slide Number Placeholder 3"/>
          <p:cNvSpPr>
            <a:spLocks noGrp="1"/>
          </p:cNvSpPr>
          <p:nvPr>
            <p:ph type="sldNum" sz="quarter" idx="5"/>
          </p:nvPr>
        </p:nvSpPr>
        <p:spPr/>
        <p:txBody>
          <a:bodyPr/>
          <a:lstStyle/>
          <a:p>
            <a:fld id="{2C4C51A5-59CC-6243-B47C-3F8EE34D412D}" type="slidenum">
              <a:rPr lang="en-US" smtClean="0"/>
              <a:t>12</a:t>
            </a:fld>
            <a:endParaRPr lang="en-US"/>
          </a:p>
        </p:txBody>
      </p:sp>
    </p:spTree>
    <p:extLst>
      <p:ext uri="{BB962C8B-B14F-4D97-AF65-F5344CB8AC3E}">
        <p14:creationId xmlns:p14="http://schemas.microsoft.com/office/powerpoint/2010/main" val="9146654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4C51A5-59CC-6243-B47C-3F8EE34D412D}" type="slidenum">
              <a:rPr lang="en-US" smtClean="0"/>
              <a:t>13</a:t>
            </a:fld>
            <a:endParaRPr lang="en-US"/>
          </a:p>
        </p:txBody>
      </p:sp>
    </p:spTree>
    <p:extLst>
      <p:ext uri="{BB962C8B-B14F-4D97-AF65-F5344CB8AC3E}">
        <p14:creationId xmlns:p14="http://schemas.microsoft.com/office/powerpoint/2010/main" val="32434022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kind of a technique of reproduction is this? </a:t>
            </a:r>
          </a:p>
        </p:txBody>
      </p:sp>
      <p:sp>
        <p:nvSpPr>
          <p:cNvPr id="4" name="Slide Number Placeholder 3"/>
          <p:cNvSpPr>
            <a:spLocks noGrp="1"/>
          </p:cNvSpPr>
          <p:nvPr>
            <p:ph type="sldNum" sz="quarter" idx="5"/>
          </p:nvPr>
        </p:nvSpPr>
        <p:spPr/>
        <p:txBody>
          <a:bodyPr/>
          <a:lstStyle/>
          <a:p>
            <a:fld id="{2C4C51A5-59CC-6243-B47C-3F8EE34D412D}" type="slidenum">
              <a:rPr lang="en-US" smtClean="0"/>
              <a:t>15</a:t>
            </a:fld>
            <a:endParaRPr lang="en-US"/>
          </a:p>
        </p:txBody>
      </p:sp>
    </p:spTree>
    <p:extLst>
      <p:ext uri="{BB962C8B-B14F-4D97-AF65-F5344CB8AC3E}">
        <p14:creationId xmlns:p14="http://schemas.microsoft.com/office/powerpoint/2010/main" val="1672531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Notice anything different- the origin of </a:t>
            </a:r>
            <a:r>
              <a:rPr lang="en-US" dirty="0" err="1"/>
              <a:t>paiting</a:t>
            </a:r>
            <a:r>
              <a:rPr lang="en-US" dirty="0"/>
              <a:t> </a:t>
            </a:r>
          </a:p>
          <a:p>
            <a:r>
              <a:rPr lang="en-US" dirty="0"/>
              <a:t>versus this image of the silhouette being done? </a:t>
            </a:r>
          </a:p>
          <a:p>
            <a:r>
              <a:rPr lang="en-US" dirty="0"/>
              <a:t>something more egalitarian done </a:t>
            </a:r>
          </a:p>
          <a:p>
            <a:endParaRPr lang="en-US" dirty="0"/>
          </a:p>
        </p:txBody>
      </p:sp>
      <p:sp>
        <p:nvSpPr>
          <p:cNvPr id="4" name="Slide Number Placeholder 3"/>
          <p:cNvSpPr>
            <a:spLocks noGrp="1"/>
          </p:cNvSpPr>
          <p:nvPr>
            <p:ph type="sldNum" sz="quarter" idx="5"/>
          </p:nvPr>
        </p:nvSpPr>
        <p:spPr/>
        <p:txBody>
          <a:bodyPr/>
          <a:lstStyle/>
          <a:p>
            <a:fld id="{53D23683-C71F-C644-93A1-173655D2FAED}" type="slidenum">
              <a:rPr lang="en-US" smtClean="0"/>
              <a:t>16</a:t>
            </a:fld>
            <a:endParaRPr lang="en-US"/>
          </a:p>
        </p:txBody>
      </p:sp>
    </p:spTree>
    <p:extLst>
      <p:ext uri="{BB962C8B-B14F-4D97-AF65-F5344CB8AC3E}">
        <p14:creationId xmlns:p14="http://schemas.microsoft.com/office/powerpoint/2010/main" val="17982260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would you characterize Lavater’s form of observation? </a:t>
            </a:r>
          </a:p>
        </p:txBody>
      </p:sp>
      <p:sp>
        <p:nvSpPr>
          <p:cNvPr id="4" name="Slide Number Placeholder 3"/>
          <p:cNvSpPr>
            <a:spLocks noGrp="1"/>
          </p:cNvSpPr>
          <p:nvPr>
            <p:ph type="sldNum" sz="quarter" idx="5"/>
          </p:nvPr>
        </p:nvSpPr>
        <p:spPr/>
        <p:txBody>
          <a:bodyPr/>
          <a:lstStyle/>
          <a:p>
            <a:fld id="{2C4C51A5-59CC-6243-B47C-3F8EE34D412D}" type="slidenum">
              <a:rPr lang="en-US" smtClean="0"/>
              <a:t>17</a:t>
            </a:fld>
            <a:endParaRPr lang="en-US"/>
          </a:p>
        </p:txBody>
      </p:sp>
    </p:spTree>
    <p:extLst>
      <p:ext uri="{BB962C8B-B14F-4D97-AF65-F5344CB8AC3E}">
        <p14:creationId xmlns:p14="http://schemas.microsoft.com/office/powerpoint/2010/main" val="37228529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5C864-08B3-F990-8938-571977C08A8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569F3F0-8B0C-53EE-C523-D75BB5CE843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6CF56C3-5C46-B69D-986D-851C9C19B7DF}"/>
              </a:ext>
            </a:extLst>
          </p:cNvPr>
          <p:cNvSpPr>
            <a:spLocks noGrp="1"/>
          </p:cNvSpPr>
          <p:nvPr>
            <p:ph type="dt" sz="half" idx="10"/>
          </p:nvPr>
        </p:nvSpPr>
        <p:spPr/>
        <p:txBody>
          <a:bodyPr/>
          <a:lstStyle/>
          <a:p>
            <a:fld id="{71AE6011-F433-4F49-99AA-71248CB1BE1D}" type="datetimeFigureOut">
              <a:rPr lang="en-US" smtClean="0"/>
              <a:t>9/3/2026</a:t>
            </a:fld>
            <a:endParaRPr lang="en-US"/>
          </a:p>
        </p:txBody>
      </p:sp>
      <p:sp>
        <p:nvSpPr>
          <p:cNvPr id="5" name="Footer Placeholder 4">
            <a:extLst>
              <a:ext uri="{FF2B5EF4-FFF2-40B4-BE49-F238E27FC236}">
                <a16:creationId xmlns:a16="http://schemas.microsoft.com/office/drawing/2014/main" id="{AA4B8700-3CCF-C6F5-28E1-83E2240BE9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EA991E-FFD2-9709-E31B-97B4540B8B76}"/>
              </a:ext>
            </a:extLst>
          </p:cNvPr>
          <p:cNvSpPr>
            <a:spLocks noGrp="1"/>
          </p:cNvSpPr>
          <p:nvPr>
            <p:ph type="sldNum" sz="quarter" idx="12"/>
          </p:nvPr>
        </p:nvSpPr>
        <p:spPr/>
        <p:txBody>
          <a:bodyPr/>
          <a:lstStyle/>
          <a:p>
            <a:fld id="{762C4C64-9408-2A47-8306-9EBD9E72C975}" type="slidenum">
              <a:rPr lang="en-US" smtClean="0"/>
              <a:t>‹#›</a:t>
            </a:fld>
            <a:endParaRPr lang="en-US"/>
          </a:p>
        </p:txBody>
      </p:sp>
    </p:spTree>
    <p:extLst>
      <p:ext uri="{BB962C8B-B14F-4D97-AF65-F5344CB8AC3E}">
        <p14:creationId xmlns:p14="http://schemas.microsoft.com/office/powerpoint/2010/main" val="22695825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FC6A3-E314-0E8E-7290-A987BEB114B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09A3C17-3059-0C1F-A063-3A62B52893C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0F0526-7860-1259-7558-6FA6ADAEFF10}"/>
              </a:ext>
            </a:extLst>
          </p:cNvPr>
          <p:cNvSpPr>
            <a:spLocks noGrp="1"/>
          </p:cNvSpPr>
          <p:nvPr>
            <p:ph type="dt" sz="half" idx="10"/>
          </p:nvPr>
        </p:nvSpPr>
        <p:spPr/>
        <p:txBody>
          <a:bodyPr/>
          <a:lstStyle/>
          <a:p>
            <a:fld id="{71AE6011-F433-4F49-99AA-71248CB1BE1D}" type="datetimeFigureOut">
              <a:rPr lang="en-US" smtClean="0"/>
              <a:t>9/3/2026</a:t>
            </a:fld>
            <a:endParaRPr lang="en-US"/>
          </a:p>
        </p:txBody>
      </p:sp>
      <p:sp>
        <p:nvSpPr>
          <p:cNvPr id="5" name="Footer Placeholder 4">
            <a:extLst>
              <a:ext uri="{FF2B5EF4-FFF2-40B4-BE49-F238E27FC236}">
                <a16:creationId xmlns:a16="http://schemas.microsoft.com/office/drawing/2014/main" id="{DBAFE931-BC94-6206-7071-AC0B07686F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0BD9-456F-B53B-D324-3D965FD649B5}"/>
              </a:ext>
            </a:extLst>
          </p:cNvPr>
          <p:cNvSpPr>
            <a:spLocks noGrp="1"/>
          </p:cNvSpPr>
          <p:nvPr>
            <p:ph type="sldNum" sz="quarter" idx="12"/>
          </p:nvPr>
        </p:nvSpPr>
        <p:spPr/>
        <p:txBody>
          <a:bodyPr/>
          <a:lstStyle/>
          <a:p>
            <a:fld id="{762C4C64-9408-2A47-8306-9EBD9E72C975}" type="slidenum">
              <a:rPr lang="en-US" smtClean="0"/>
              <a:t>‹#›</a:t>
            </a:fld>
            <a:endParaRPr lang="en-US"/>
          </a:p>
        </p:txBody>
      </p:sp>
    </p:spTree>
    <p:extLst>
      <p:ext uri="{BB962C8B-B14F-4D97-AF65-F5344CB8AC3E}">
        <p14:creationId xmlns:p14="http://schemas.microsoft.com/office/powerpoint/2010/main" val="32454150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6C32497-ED8C-F744-0E6D-2D6AF37BB0F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FFBFC4F-AF8C-5A77-35C4-05C34090837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7340E7-4A66-3A49-5AEB-29CB7CFA69FF}"/>
              </a:ext>
            </a:extLst>
          </p:cNvPr>
          <p:cNvSpPr>
            <a:spLocks noGrp="1"/>
          </p:cNvSpPr>
          <p:nvPr>
            <p:ph type="dt" sz="half" idx="10"/>
          </p:nvPr>
        </p:nvSpPr>
        <p:spPr/>
        <p:txBody>
          <a:bodyPr/>
          <a:lstStyle/>
          <a:p>
            <a:fld id="{71AE6011-F433-4F49-99AA-71248CB1BE1D}" type="datetimeFigureOut">
              <a:rPr lang="en-US" smtClean="0"/>
              <a:t>9/3/2026</a:t>
            </a:fld>
            <a:endParaRPr lang="en-US"/>
          </a:p>
        </p:txBody>
      </p:sp>
      <p:sp>
        <p:nvSpPr>
          <p:cNvPr id="5" name="Footer Placeholder 4">
            <a:extLst>
              <a:ext uri="{FF2B5EF4-FFF2-40B4-BE49-F238E27FC236}">
                <a16:creationId xmlns:a16="http://schemas.microsoft.com/office/drawing/2014/main" id="{1358FD1E-A88F-1991-1D98-84E6C01565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C5A00E-FAA7-8BA2-541F-F17FA0E99835}"/>
              </a:ext>
            </a:extLst>
          </p:cNvPr>
          <p:cNvSpPr>
            <a:spLocks noGrp="1"/>
          </p:cNvSpPr>
          <p:nvPr>
            <p:ph type="sldNum" sz="quarter" idx="12"/>
          </p:nvPr>
        </p:nvSpPr>
        <p:spPr/>
        <p:txBody>
          <a:bodyPr/>
          <a:lstStyle/>
          <a:p>
            <a:fld id="{762C4C64-9408-2A47-8306-9EBD9E72C975}" type="slidenum">
              <a:rPr lang="en-US" smtClean="0"/>
              <a:t>‹#›</a:t>
            </a:fld>
            <a:endParaRPr lang="en-US"/>
          </a:p>
        </p:txBody>
      </p:sp>
    </p:spTree>
    <p:extLst>
      <p:ext uri="{BB962C8B-B14F-4D97-AF65-F5344CB8AC3E}">
        <p14:creationId xmlns:p14="http://schemas.microsoft.com/office/powerpoint/2010/main" val="1858366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66431-EE3E-679A-6ABA-1295C2C491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A0A2336-E07B-48A0-7E98-B15EFE6725E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B4C80F-2269-C28D-85ED-8654C5C2A7C8}"/>
              </a:ext>
            </a:extLst>
          </p:cNvPr>
          <p:cNvSpPr>
            <a:spLocks noGrp="1"/>
          </p:cNvSpPr>
          <p:nvPr>
            <p:ph type="dt" sz="half" idx="10"/>
          </p:nvPr>
        </p:nvSpPr>
        <p:spPr/>
        <p:txBody>
          <a:bodyPr/>
          <a:lstStyle/>
          <a:p>
            <a:fld id="{71AE6011-F433-4F49-99AA-71248CB1BE1D}" type="datetimeFigureOut">
              <a:rPr lang="en-US" smtClean="0"/>
              <a:t>9/3/2026</a:t>
            </a:fld>
            <a:endParaRPr lang="en-US"/>
          </a:p>
        </p:txBody>
      </p:sp>
      <p:sp>
        <p:nvSpPr>
          <p:cNvPr id="5" name="Footer Placeholder 4">
            <a:extLst>
              <a:ext uri="{FF2B5EF4-FFF2-40B4-BE49-F238E27FC236}">
                <a16:creationId xmlns:a16="http://schemas.microsoft.com/office/drawing/2014/main" id="{7F75A6BD-2DC0-10B0-C442-BFFB5FCB75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F00C4A-6F0B-802A-7C08-8205322EE35E}"/>
              </a:ext>
            </a:extLst>
          </p:cNvPr>
          <p:cNvSpPr>
            <a:spLocks noGrp="1"/>
          </p:cNvSpPr>
          <p:nvPr>
            <p:ph type="sldNum" sz="quarter" idx="12"/>
          </p:nvPr>
        </p:nvSpPr>
        <p:spPr/>
        <p:txBody>
          <a:bodyPr/>
          <a:lstStyle/>
          <a:p>
            <a:fld id="{762C4C64-9408-2A47-8306-9EBD9E72C975}" type="slidenum">
              <a:rPr lang="en-US" smtClean="0"/>
              <a:t>‹#›</a:t>
            </a:fld>
            <a:endParaRPr lang="en-US"/>
          </a:p>
        </p:txBody>
      </p:sp>
    </p:spTree>
    <p:extLst>
      <p:ext uri="{BB962C8B-B14F-4D97-AF65-F5344CB8AC3E}">
        <p14:creationId xmlns:p14="http://schemas.microsoft.com/office/powerpoint/2010/main" val="2216778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80373-B04D-11A1-A2D6-A24E0027672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D89250B-75B0-2E37-3118-62E734612F4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942E7CD-5FC2-060A-7B14-CD35F4FE1DE1}"/>
              </a:ext>
            </a:extLst>
          </p:cNvPr>
          <p:cNvSpPr>
            <a:spLocks noGrp="1"/>
          </p:cNvSpPr>
          <p:nvPr>
            <p:ph type="dt" sz="half" idx="10"/>
          </p:nvPr>
        </p:nvSpPr>
        <p:spPr/>
        <p:txBody>
          <a:bodyPr/>
          <a:lstStyle/>
          <a:p>
            <a:fld id="{71AE6011-F433-4F49-99AA-71248CB1BE1D}" type="datetimeFigureOut">
              <a:rPr lang="en-US" smtClean="0"/>
              <a:t>9/3/2026</a:t>
            </a:fld>
            <a:endParaRPr lang="en-US"/>
          </a:p>
        </p:txBody>
      </p:sp>
      <p:sp>
        <p:nvSpPr>
          <p:cNvPr id="5" name="Footer Placeholder 4">
            <a:extLst>
              <a:ext uri="{FF2B5EF4-FFF2-40B4-BE49-F238E27FC236}">
                <a16:creationId xmlns:a16="http://schemas.microsoft.com/office/drawing/2014/main" id="{0DA38D37-1822-CE7D-6D88-1A10AEB938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56835B-2EBF-53DD-D02E-ABC6E5E9470C}"/>
              </a:ext>
            </a:extLst>
          </p:cNvPr>
          <p:cNvSpPr>
            <a:spLocks noGrp="1"/>
          </p:cNvSpPr>
          <p:nvPr>
            <p:ph type="sldNum" sz="quarter" idx="12"/>
          </p:nvPr>
        </p:nvSpPr>
        <p:spPr/>
        <p:txBody>
          <a:bodyPr/>
          <a:lstStyle/>
          <a:p>
            <a:fld id="{762C4C64-9408-2A47-8306-9EBD9E72C975}" type="slidenum">
              <a:rPr lang="en-US" smtClean="0"/>
              <a:t>‹#›</a:t>
            </a:fld>
            <a:endParaRPr lang="en-US"/>
          </a:p>
        </p:txBody>
      </p:sp>
    </p:spTree>
    <p:extLst>
      <p:ext uri="{BB962C8B-B14F-4D97-AF65-F5344CB8AC3E}">
        <p14:creationId xmlns:p14="http://schemas.microsoft.com/office/powerpoint/2010/main" val="3060506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8D16C-BFB8-3A2C-01E9-22A7E5DD13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B1CCAB1-C0EA-7AF6-D6E1-59677D72B7A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A59A1E7-82BF-2500-5C82-4A24A44A59F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2B04AFC-C837-3445-2734-A819047F91FE}"/>
              </a:ext>
            </a:extLst>
          </p:cNvPr>
          <p:cNvSpPr>
            <a:spLocks noGrp="1"/>
          </p:cNvSpPr>
          <p:nvPr>
            <p:ph type="dt" sz="half" idx="10"/>
          </p:nvPr>
        </p:nvSpPr>
        <p:spPr/>
        <p:txBody>
          <a:bodyPr/>
          <a:lstStyle/>
          <a:p>
            <a:fld id="{71AE6011-F433-4F49-99AA-71248CB1BE1D}" type="datetimeFigureOut">
              <a:rPr lang="en-US" smtClean="0"/>
              <a:t>9/3/2026</a:t>
            </a:fld>
            <a:endParaRPr lang="en-US"/>
          </a:p>
        </p:txBody>
      </p:sp>
      <p:sp>
        <p:nvSpPr>
          <p:cNvPr id="6" name="Footer Placeholder 5">
            <a:extLst>
              <a:ext uri="{FF2B5EF4-FFF2-40B4-BE49-F238E27FC236}">
                <a16:creationId xmlns:a16="http://schemas.microsoft.com/office/drawing/2014/main" id="{487D9881-61FB-4306-EB9F-275E7CD600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5F471E0-FA6D-30A7-169F-D85112CDF0BC}"/>
              </a:ext>
            </a:extLst>
          </p:cNvPr>
          <p:cNvSpPr>
            <a:spLocks noGrp="1"/>
          </p:cNvSpPr>
          <p:nvPr>
            <p:ph type="sldNum" sz="quarter" idx="12"/>
          </p:nvPr>
        </p:nvSpPr>
        <p:spPr/>
        <p:txBody>
          <a:bodyPr/>
          <a:lstStyle/>
          <a:p>
            <a:fld id="{762C4C64-9408-2A47-8306-9EBD9E72C975}" type="slidenum">
              <a:rPr lang="en-US" smtClean="0"/>
              <a:t>‹#›</a:t>
            </a:fld>
            <a:endParaRPr lang="en-US"/>
          </a:p>
        </p:txBody>
      </p:sp>
    </p:spTree>
    <p:extLst>
      <p:ext uri="{BB962C8B-B14F-4D97-AF65-F5344CB8AC3E}">
        <p14:creationId xmlns:p14="http://schemas.microsoft.com/office/powerpoint/2010/main" val="29251573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AED17-963D-52DB-BCAA-41ED3F7CB99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D266EDB-7B23-233A-1529-19EEDBD128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FB5069-AA9F-D3A8-4D24-02A2A0B71B2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94846A8-8194-ABAA-8CC8-FF0A8DAE8B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5F7A2AE-9DCC-9984-0D3E-CA1B3C7D65F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83AC0EB-142E-6549-AA3B-431A35C97C58}"/>
              </a:ext>
            </a:extLst>
          </p:cNvPr>
          <p:cNvSpPr>
            <a:spLocks noGrp="1"/>
          </p:cNvSpPr>
          <p:nvPr>
            <p:ph type="dt" sz="half" idx="10"/>
          </p:nvPr>
        </p:nvSpPr>
        <p:spPr/>
        <p:txBody>
          <a:bodyPr/>
          <a:lstStyle/>
          <a:p>
            <a:fld id="{71AE6011-F433-4F49-99AA-71248CB1BE1D}" type="datetimeFigureOut">
              <a:rPr lang="en-US" smtClean="0"/>
              <a:t>9/3/2026</a:t>
            </a:fld>
            <a:endParaRPr lang="en-US"/>
          </a:p>
        </p:txBody>
      </p:sp>
      <p:sp>
        <p:nvSpPr>
          <p:cNvPr id="8" name="Footer Placeholder 7">
            <a:extLst>
              <a:ext uri="{FF2B5EF4-FFF2-40B4-BE49-F238E27FC236}">
                <a16:creationId xmlns:a16="http://schemas.microsoft.com/office/drawing/2014/main" id="{5FDE9D8B-2BD4-5FCF-6753-338EFD803CF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767A57B-9610-25F6-70EB-590C94E8F799}"/>
              </a:ext>
            </a:extLst>
          </p:cNvPr>
          <p:cNvSpPr>
            <a:spLocks noGrp="1"/>
          </p:cNvSpPr>
          <p:nvPr>
            <p:ph type="sldNum" sz="quarter" idx="12"/>
          </p:nvPr>
        </p:nvSpPr>
        <p:spPr/>
        <p:txBody>
          <a:bodyPr/>
          <a:lstStyle/>
          <a:p>
            <a:fld id="{762C4C64-9408-2A47-8306-9EBD9E72C975}" type="slidenum">
              <a:rPr lang="en-US" smtClean="0"/>
              <a:t>‹#›</a:t>
            </a:fld>
            <a:endParaRPr lang="en-US"/>
          </a:p>
        </p:txBody>
      </p:sp>
    </p:spTree>
    <p:extLst>
      <p:ext uri="{BB962C8B-B14F-4D97-AF65-F5344CB8AC3E}">
        <p14:creationId xmlns:p14="http://schemas.microsoft.com/office/powerpoint/2010/main" val="6096834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83BC1-2C4F-869D-AB9E-20252948788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7884032-C14B-9AE2-10C0-E0EFED442E75}"/>
              </a:ext>
            </a:extLst>
          </p:cNvPr>
          <p:cNvSpPr>
            <a:spLocks noGrp="1"/>
          </p:cNvSpPr>
          <p:nvPr>
            <p:ph type="dt" sz="half" idx="10"/>
          </p:nvPr>
        </p:nvSpPr>
        <p:spPr/>
        <p:txBody>
          <a:bodyPr/>
          <a:lstStyle/>
          <a:p>
            <a:fld id="{71AE6011-F433-4F49-99AA-71248CB1BE1D}" type="datetimeFigureOut">
              <a:rPr lang="en-US" smtClean="0"/>
              <a:t>9/3/2026</a:t>
            </a:fld>
            <a:endParaRPr lang="en-US"/>
          </a:p>
        </p:txBody>
      </p:sp>
      <p:sp>
        <p:nvSpPr>
          <p:cNvPr id="4" name="Footer Placeholder 3">
            <a:extLst>
              <a:ext uri="{FF2B5EF4-FFF2-40B4-BE49-F238E27FC236}">
                <a16:creationId xmlns:a16="http://schemas.microsoft.com/office/drawing/2014/main" id="{EC6591DB-17CA-CA76-57E9-59EF22EDFA9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9D93B02-B2A5-68D9-C1D3-1E9F3593E70A}"/>
              </a:ext>
            </a:extLst>
          </p:cNvPr>
          <p:cNvSpPr>
            <a:spLocks noGrp="1"/>
          </p:cNvSpPr>
          <p:nvPr>
            <p:ph type="sldNum" sz="quarter" idx="12"/>
          </p:nvPr>
        </p:nvSpPr>
        <p:spPr/>
        <p:txBody>
          <a:bodyPr/>
          <a:lstStyle/>
          <a:p>
            <a:fld id="{762C4C64-9408-2A47-8306-9EBD9E72C975}" type="slidenum">
              <a:rPr lang="en-US" smtClean="0"/>
              <a:t>‹#›</a:t>
            </a:fld>
            <a:endParaRPr lang="en-US"/>
          </a:p>
        </p:txBody>
      </p:sp>
    </p:spTree>
    <p:extLst>
      <p:ext uri="{BB962C8B-B14F-4D97-AF65-F5344CB8AC3E}">
        <p14:creationId xmlns:p14="http://schemas.microsoft.com/office/powerpoint/2010/main" val="206394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4F652FD-B2B9-F6AF-35C6-53FB8CC4C5BD}"/>
              </a:ext>
            </a:extLst>
          </p:cNvPr>
          <p:cNvSpPr>
            <a:spLocks noGrp="1"/>
          </p:cNvSpPr>
          <p:nvPr>
            <p:ph type="dt" sz="half" idx="10"/>
          </p:nvPr>
        </p:nvSpPr>
        <p:spPr/>
        <p:txBody>
          <a:bodyPr/>
          <a:lstStyle/>
          <a:p>
            <a:fld id="{71AE6011-F433-4F49-99AA-71248CB1BE1D}" type="datetimeFigureOut">
              <a:rPr lang="en-US" smtClean="0"/>
              <a:t>9/3/2026</a:t>
            </a:fld>
            <a:endParaRPr lang="en-US"/>
          </a:p>
        </p:txBody>
      </p:sp>
      <p:sp>
        <p:nvSpPr>
          <p:cNvPr id="3" name="Footer Placeholder 2">
            <a:extLst>
              <a:ext uri="{FF2B5EF4-FFF2-40B4-BE49-F238E27FC236}">
                <a16:creationId xmlns:a16="http://schemas.microsoft.com/office/drawing/2014/main" id="{36DF6CE0-06F4-E7A5-6F0C-629DAAE0526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C2940D8-34FA-CF30-F575-A7BF4ED75209}"/>
              </a:ext>
            </a:extLst>
          </p:cNvPr>
          <p:cNvSpPr>
            <a:spLocks noGrp="1"/>
          </p:cNvSpPr>
          <p:nvPr>
            <p:ph type="sldNum" sz="quarter" idx="12"/>
          </p:nvPr>
        </p:nvSpPr>
        <p:spPr/>
        <p:txBody>
          <a:bodyPr/>
          <a:lstStyle/>
          <a:p>
            <a:fld id="{762C4C64-9408-2A47-8306-9EBD9E72C975}" type="slidenum">
              <a:rPr lang="en-US" smtClean="0"/>
              <a:t>‹#›</a:t>
            </a:fld>
            <a:endParaRPr lang="en-US"/>
          </a:p>
        </p:txBody>
      </p:sp>
    </p:spTree>
    <p:extLst>
      <p:ext uri="{BB962C8B-B14F-4D97-AF65-F5344CB8AC3E}">
        <p14:creationId xmlns:p14="http://schemas.microsoft.com/office/powerpoint/2010/main" val="757263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2563C-A1EF-9F87-35C1-98831DFE1B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67C2D2D-5E58-1C84-353F-5B20F84E67F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C31C3AF-592D-CB7D-8FB3-19352CC72D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52497E-4048-8702-4532-3D6507A46594}"/>
              </a:ext>
            </a:extLst>
          </p:cNvPr>
          <p:cNvSpPr>
            <a:spLocks noGrp="1"/>
          </p:cNvSpPr>
          <p:nvPr>
            <p:ph type="dt" sz="half" idx="10"/>
          </p:nvPr>
        </p:nvSpPr>
        <p:spPr/>
        <p:txBody>
          <a:bodyPr/>
          <a:lstStyle/>
          <a:p>
            <a:fld id="{71AE6011-F433-4F49-99AA-71248CB1BE1D}" type="datetimeFigureOut">
              <a:rPr lang="en-US" smtClean="0"/>
              <a:t>9/3/2026</a:t>
            </a:fld>
            <a:endParaRPr lang="en-US"/>
          </a:p>
        </p:txBody>
      </p:sp>
      <p:sp>
        <p:nvSpPr>
          <p:cNvPr id="6" name="Footer Placeholder 5">
            <a:extLst>
              <a:ext uri="{FF2B5EF4-FFF2-40B4-BE49-F238E27FC236}">
                <a16:creationId xmlns:a16="http://schemas.microsoft.com/office/drawing/2014/main" id="{2F2E82F0-B618-3531-73A8-9CE1827A6E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F35B27-D324-1B1C-9BA6-0C0C11985909}"/>
              </a:ext>
            </a:extLst>
          </p:cNvPr>
          <p:cNvSpPr>
            <a:spLocks noGrp="1"/>
          </p:cNvSpPr>
          <p:nvPr>
            <p:ph type="sldNum" sz="quarter" idx="12"/>
          </p:nvPr>
        </p:nvSpPr>
        <p:spPr/>
        <p:txBody>
          <a:bodyPr/>
          <a:lstStyle/>
          <a:p>
            <a:fld id="{762C4C64-9408-2A47-8306-9EBD9E72C975}" type="slidenum">
              <a:rPr lang="en-US" smtClean="0"/>
              <a:t>‹#›</a:t>
            </a:fld>
            <a:endParaRPr lang="en-US"/>
          </a:p>
        </p:txBody>
      </p:sp>
    </p:spTree>
    <p:extLst>
      <p:ext uri="{BB962C8B-B14F-4D97-AF65-F5344CB8AC3E}">
        <p14:creationId xmlns:p14="http://schemas.microsoft.com/office/powerpoint/2010/main" val="3639469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24113-4CAE-C8C0-5219-F545050AEC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5634DCE-1A0E-F45F-1DD1-39EA528AA4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86D21DB-8F20-C1EC-69D3-FD3F67E3B4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EA5A08-61DF-63CD-390A-FB9B6D2B9C11}"/>
              </a:ext>
            </a:extLst>
          </p:cNvPr>
          <p:cNvSpPr>
            <a:spLocks noGrp="1"/>
          </p:cNvSpPr>
          <p:nvPr>
            <p:ph type="dt" sz="half" idx="10"/>
          </p:nvPr>
        </p:nvSpPr>
        <p:spPr/>
        <p:txBody>
          <a:bodyPr/>
          <a:lstStyle/>
          <a:p>
            <a:fld id="{71AE6011-F433-4F49-99AA-71248CB1BE1D}" type="datetimeFigureOut">
              <a:rPr lang="en-US" smtClean="0"/>
              <a:t>9/3/2026</a:t>
            </a:fld>
            <a:endParaRPr lang="en-US"/>
          </a:p>
        </p:txBody>
      </p:sp>
      <p:sp>
        <p:nvSpPr>
          <p:cNvPr id="6" name="Footer Placeholder 5">
            <a:extLst>
              <a:ext uri="{FF2B5EF4-FFF2-40B4-BE49-F238E27FC236}">
                <a16:creationId xmlns:a16="http://schemas.microsoft.com/office/drawing/2014/main" id="{21628E2F-5EF8-8E24-FA93-8EF4EBD465C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5D81F2-76EA-5412-BC7F-D61B73C4E536}"/>
              </a:ext>
            </a:extLst>
          </p:cNvPr>
          <p:cNvSpPr>
            <a:spLocks noGrp="1"/>
          </p:cNvSpPr>
          <p:nvPr>
            <p:ph type="sldNum" sz="quarter" idx="12"/>
          </p:nvPr>
        </p:nvSpPr>
        <p:spPr/>
        <p:txBody>
          <a:bodyPr/>
          <a:lstStyle/>
          <a:p>
            <a:fld id="{762C4C64-9408-2A47-8306-9EBD9E72C975}" type="slidenum">
              <a:rPr lang="en-US" smtClean="0"/>
              <a:t>‹#›</a:t>
            </a:fld>
            <a:endParaRPr lang="en-US"/>
          </a:p>
        </p:txBody>
      </p:sp>
    </p:spTree>
    <p:extLst>
      <p:ext uri="{BB962C8B-B14F-4D97-AF65-F5344CB8AC3E}">
        <p14:creationId xmlns:p14="http://schemas.microsoft.com/office/powerpoint/2010/main" val="3042963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9AF243F-3071-D811-61E3-7A3C21F6F6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E46D333-9AF0-EF5B-CE42-07E6048388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8867F2-8CBD-AF22-CF0F-0B9A781BB29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1AE6011-F433-4F49-99AA-71248CB1BE1D}" type="datetimeFigureOut">
              <a:rPr lang="en-US" smtClean="0"/>
              <a:t>9/3/2026</a:t>
            </a:fld>
            <a:endParaRPr lang="en-US"/>
          </a:p>
        </p:txBody>
      </p:sp>
      <p:sp>
        <p:nvSpPr>
          <p:cNvPr id="5" name="Footer Placeholder 4">
            <a:extLst>
              <a:ext uri="{FF2B5EF4-FFF2-40B4-BE49-F238E27FC236}">
                <a16:creationId xmlns:a16="http://schemas.microsoft.com/office/drawing/2014/main" id="{48F5DDAE-38B1-DD48-498E-EDB3C060089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024C797-7EB0-D79E-0D38-367EDC3F9D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62C4C64-9408-2A47-8306-9EBD9E72C975}" type="slidenum">
              <a:rPr lang="en-US" smtClean="0"/>
              <a:t>‹#›</a:t>
            </a:fld>
            <a:endParaRPr lang="en-US"/>
          </a:p>
        </p:txBody>
      </p:sp>
    </p:spTree>
    <p:extLst>
      <p:ext uri="{BB962C8B-B14F-4D97-AF65-F5344CB8AC3E}">
        <p14:creationId xmlns:p14="http://schemas.microsoft.com/office/powerpoint/2010/main" val="2313813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ukL2DXxnRN4"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tiff"/><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6C13E78-3CA9-F02E-FED1-5D65DE40C3B2}"/>
              </a:ext>
            </a:extLst>
          </p:cNvPr>
          <p:cNvSpPr txBox="1"/>
          <p:nvPr/>
        </p:nvSpPr>
        <p:spPr>
          <a:xfrm>
            <a:off x="233082" y="428178"/>
            <a:ext cx="11958918" cy="6001643"/>
          </a:xfrm>
          <a:prstGeom prst="rect">
            <a:avLst/>
          </a:prstGeom>
          <a:noFill/>
        </p:spPr>
        <p:txBody>
          <a:bodyPr wrap="square" rtlCol="0">
            <a:spAutoFit/>
          </a:bodyPr>
          <a:lstStyle/>
          <a:p>
            <a:pPr algn="ctr"/>
            <a:r>
              <a:rPr lang="en-US" sz="3200" b="1" dirty="0">
                <a:latin typeface="Garamond" panose="02020404030301010803" pitchFamily="18" charset="0"/>
              </a:rPr>
              <a:t>3. September</a:t>
            </a:r>
          </a:p>
          <a:p>
            <a:endParaRPr lang="en-US" sz="3200" b="1" dirty="0">
              <a:latin typeface="Garamond" panose="02020404030301010803" pitchFamily="18" charset="0"/>
            </a:endParaRPr>
          </a:p>
          <a:p>
            <a:r>
              <a:rPr lang="en-US" sz="3200" b="1" dirty="0">
                <a:latin typeface="Garamond" panose="02020404030301010803" pitchFamily="18" charset="0"/>
              </a:rPr>
              <a:t>-Organizational (guidelines/aspirations)/Collection of Course Surveys </a:t>
            </a:r>
          </a:p>
          <a:p>
            <a:r>
              <a:rPr lang="en-US" sz="3200" b="1" dirty="0">
                <a:latin typeface="Garamond" panose="02020404030301010803" pitchFamily="18" charset="0"/>
              </a:rPr>
              <a:t>-Works of surveillance literature? Film? </a:t>
            </a:r>
          </a:p>
          <a:p>
            <a:r>
              <a:rPr lang="en-US" sz="3200" b="1" dirty="0">
                <a:latin typeface="Garamond" panose="02020404030301010803" pitchFamily="18" charset="0"/>
              </a:rPr>
              <a:t>-History of surveillance? </a:t>
            </a:r>
          </a:p>
          <a:p>
            <a:r>
              <a:rPr lang="en-US" sz="3200" b="1" dirty="0">
                <a:latin typeface="Garamond" panose="02020404030301010803" pitchFamily="18" charset="0"/>
              </a:rPr>
              <a:t>-Modern v Postmodern Surveillance </a:t>
            </a:r>
          </a:p>
          <a:p>
            <a:r>
              <a:rPr lang="en-US" sz="3200" b="1" dirty="0">
                <a:latin typeface="Garamond" panose="02020404030301010803" pitchFamily="18" charset="0"/>
              </a:rPr>
              <a:t>-Modern Surveillance: Social observation in the Enlightenment </a:t>
            </a:r>
          </a:p>
          <a:p>
            <a:endParaRPr lang="en-US" sz="3200" b="1" dirty="0">
              <a:latin typeface="Garamond" panose="02020404030301010803" pitchFamily="18" charset="0"/>
            </a:endParaRPr>
          </a:p>
          <a:p>
            <a:endParaRPr lang="en-US" sz="3200" b="1" dirty="0">
              <a:latin typeface="Garamond" panose="02020404030301010803" pitchFamily="18" charset="0"/>
            </a:endParaRPr>
          </a:p>
          <a:p>
            <a:r>
              <a:rPr lang="en-US" sz="3200" b="1" dirty="0">
                <a:latin typeface="Garamond" panose="02020404030301010803" pitchFamily="18" charset="0"/>
              </a:rPr>
              <a:t>HW for 8. Sept: </a:t>
            </a:r>
          </a:p>
          <a:p>
            <a:r>
              <a:rPr lang="en-US" sz="3200" b="1" dirty="0">
                <a:latin typeface="Garamond" panose="02020404030301010803" pitchFamily="18" charset="0"/>
              </a:rPr>
              <a:t>Lavater (pages TBD! Processing PDF)</a:t>
            </a:r>
          </a:p>
        </p:txBody>
      </p:sp>
    </p:spTree>
    <p:extLst>
      <p:ext uri="{BB962C8B-B14F-4D97-AF65-F5344CB8AC3E}">
        <p14:creationId xmlns:p14="http://schemas.microsoft.com/office/powerpoint/2010/main" val="28719874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89D4DCA-04D3-B117-4F38-807F75300519}"/>
              </a:ext>
            </a:extLst>
          </p:cNvPr>
          <p:cNvPicPr>
            <a:picLocks noChangeAspect="1"/>
          </p:cNvPicPr>
          <p:nvPr/>
        </p:nvPicPr>
        <p:blipFill>
          <a:blip r:embed="rId2"/>
          <a:stretch>
            <a:fillRect/>
          </a:stretch>
        </p:blipFill>
        <p:spPr>
          <a:xfrm>
            <a:off x="0" y="555812"/>
            <a:ext cx="8171329" cy="5354680"/>
          </a:xfrm>
          <a:prstGeom prst="rect">
            <a:avLst/>
          </a:prstGeom>
        </p:spPr>
      </p:pic>
      <p:sp>
        <p:nvSpPr>
          <p:cNvPr id="5" name="TextBox 4">
            <a:extLst>
              <a:ext uri="{FF2B5EF4-FFF2-40B4-BE49-F238E27FC236}">
                <a16:creationId xmlns:a16="http://schemas.microsoft.com/office/drawing/2014/main" id="{39FAB867-092B-502B-C3B2-AFB9C1964835}"/>
              </a:ext>
            </a:extLst>
          </p:cNvPr>
          <p:cNvSpPr txBox="1"/>
          <p:nvPr/>
        </p:nvSpPr>
        <p:spPr>
          <a:xfrm>
            <a:off x="8171329" y="555812"/>
            <a:ext cx="4020671" cy="5632311"/>
          </a:xfrm>
          <a:prstGeom prst="rect">
            <a:avLst/>
          </a:prstGeom>
          <a:noFill/>
        </p:spPr>
        <p:txBody>
          <a:bodyPr wrap="square" rtlCol="0">
            <a:spAutoFit/>
          </a:bodyPr>
          <a:lstStyle/>
          <a:p>
            <a:pPr marL="342900" indent="-342900">
              <a:buFont typeface="Arial" panose="020B0604020202020204" pitchFamily="34" charset="0"/>
              <a:buChar char="•"/>
            </a:pPr>
            <a:r>
              <a:rPr lang="en-US" sz="2400" dirty="0"/>
              <a:t>How would you characterize the relationship between the traditional surveillance and new surveillance? </a:t>
            </a:r>
          </a:p>
          <a:p>
            <a:endParaRPr lang="en-US" sz="2400" dirty="0"/>
          </a:p>
          <a:p>
            <a:pPr marL="342900" indent="-342900">
              <a:buFont typeface="Arial" panose="020B0604020202020204" pitchFamily="34" charset="0"/>
              <a:buChar char="•"/>
            </a:pPr>
            <a:r>
              <a:rPr lang="en-US" sz="2400" dirty="0"/>
              <a:t>Do these practices co-exist? </a:t>
            </a:r>
          </a:p>
          <a:p>
            <a:endParaRPr lang="en-US" sz="2400" dirty="0"/>
          </a:p>
          <a:p>
            <a:pPr marL="342900" indent="-342900">
              <a:buFont typeface="Arial" panose="020B0604020202020204" pitchFamily="34" charset="0"/>
              <a:buChar char="•"/>
            </a:pPr>
            <a:r>
              <a:rPr lang="en-US" sz="2400" dirty="0"/>
              <a:t>Describe something in your everyday life through these terms (Fitness trackers, Your recommendations in Amazon, </a:t>
            </a:r>
          </a:p>
        </p:txBody>
      </p:sp>
    </p:spTree>
    <p:extLst>
      <p:ext uri="{BB962C8B-B14F-4D97-AF65-F5344CB8AC3E}">
        <p14:creationId xmlns:p14="http://schemas.microsoft.com/office/powerpoint/2010/main" val="30950097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90A3E4C-98C0-BF45-91F0-80B7B8EF50AF}"/>
              </a:ext>
            </a:extLst>
          </p:cNvPr>
          <p:cNvPicPr>
            <a:picLocks noChangeAspect="1"/>
          </p:cNvPicPr>
          <p:nvPr/>
        </p:nvPicPr>
        <p:blipFill>
          <a:blip r:embed="rId2"/>
          <a:stretch>
            <a:fillRect/>
          </a:stretch>
        </p:blipFill>
        <p:spPr>
          <a:xfrm>
            <a:off x="233082" y="77519"/>
            <a:ext cx="6915150" cy="6702961"/>
          </a:xfrm>
          <a:prstGeom prst="rect">
            <a:avLst/>
          </a:prstGeom>
        </p:spPr>
      </p:pic>
      <p:sp>
        <p:nvSpPr>
          <p:cNvPr id="2" name="TextBox 1">
            <a:extLst>
              <a:ext uri="{FF2B5EF4-FFF2-40B4-BE49-F238E27FC236}">
                <a16:creationId xmlns:a16="http://schemas.microsoft.com/office/drawing/2014/main" id="{FF156809-104A-8F53-4452-2347EFB982D4}"/>
              </a:ext>
            </a:extLst>
          </p:cNvPr>
          <p:cNvSpPr txBox="1"/>
          <p:nvPr/>
        </p:nvSpPr>
        <p:spPr>
          <a:xfrm>
            <a:off x="7386916" y="860612"/>
            <a:ext cx="4195483" cy="1754326"/>
          </a:xfrm>
          <a:prstGeom prst="rect">
            <a:avLst/>
          </a:prstGeom>
          <a:noFill/>
        </p:spPr>
        <p:txBody>
          <a:bodyPr wrap="square" rtlCol="0">
            <a:spAutoFit/>
          </a:bodyPr>
          <a:lstStyle/>
          <a:p>
            <a:r>
              <a:rPr lang="en-US" sz="3600" dirty="0">
                <a:solidFill>
                  <a:schemeClr val="bg1"/>
                </a:solidFill>
              </a:rPr>
              <a:t>Modern/Traditional Surveillance…?</a:t>
            </a:r>
          </a:p>
          <a:p>
            <a:endParaRPr lang="en-US" sz="3600" dirty="0">
              <a:solidFill>
                <a:schemeClr val="bg1"/>
              </a:solidFill>
            </a:endParaRPr>
          </a:p>
        </p:txBody>
      </p:sp>
    </p:spTree>
    <p:extLst>
      <p:ext uri="{BB962C8B-B14F-4D97-AF65-F5344CB8AC3E}">
        <p14:creationId xmlns:p14="http://schemas.microsoft.com/office/powerpoint/2010/main" val="11747649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6AB9564-FF15-084E-BDE7-32D2A9FDDAAB}"/>
              </a:ext>
            </a:extLst>
          </p:cNvPr>
          <p:cNvPicPr>
            <a:picLocks noChangeAspect="1"/>
          </p:cNvPicPr>
          <p:nvPr/>
        </p:nvPicPr>
        <p:blipFill>
          <a:blip r:embed="rId3"/>
          <a:stretch>
            <a:fillRect/>
          </a:stretch>
        </p:blipFill>
        <p:spPr>
          <a:xfrm>
            <a:off x="4581526" y="0"/>
            <a:ext cx="7610474" cy="6858000"/>
          </a:xfrm>
          <a:prstGeom prst="rect">
            <a:avLst/>
          </a:prstGeom>
        </p:spPr>
      </p:pic>
      <p:pic>
        <p:nvPicPr>
          <p:cNvPr id="4098" name="Picture 2" descr="Johann Caspar Lavater">
            <a:extLst>
              <a:ext uri="{FF2B5EF4-FFF2-40B4-BE49-F238E27FC236}">
                <a16:creationId xmlns:a16="http://schemas.microsoft.com/office/drawing/2014/main" id="{79575D63-7C21-1340-9694-22F6F59C12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9137" y="127266"/>
            <a:ext cx="3048328" cy="458082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7FC6966-8B9F-DE68-4F50-4A0994A3B6FC}"/>
              </a:ext>
            </a:extLst>
          </p:cNvPr>
          <p:cNvSpPr txBox="1"/>
          <p:nvPr/>
        </p:nvSpPr>
        <p:spPr>
          <a:xfrm>
            <a:off x="923595" y="5385816"/>
            <a:ext cx="2843870" cy="646331"/>
          </a:xfrm>
          <a:prstGeom prst="rect">
            <a:avLst/>
          </a:prstGeom>
          <a:noFill/>
        </p:spPr>
        <p:txBody>
          <a:bodyPr wrap="square" rtlCol="0">
            <a:spAutoFit/>
          </a:bodyPr>
          <a:lstStyle/>
          <a:p>
            <a:r>
              <a:rPr lang="en-US" dirty="0">
                <a:solidFill>
                  <a:schemeClr val="bg1"/>
                </a:solidFill>
              </a:rPr>
              <a:t>1741-1801</a:t>
            </a:r>
          </a:p>
          <a:p>
            <a:r>
              <a:rPr lang="en-US" dirty="0">
                <a:solidFill>
                  <a:schemeClr val="bg1"/>
                </a:solidFill>
              </a:rPr>
              <a:t>Swiss theologian </a:t>
            </a:r>
          </a:p>
        </p:txBody>
      </p:sp>
    </p:spTree>
    <p:extLst>
      <p:ext uri="{BB962C8B-B14F-4D97-AF65-F5344CB8AC3E}">
        <p14:creationId xmlns:p14="http://schemas.microsoft.com/office/powerpoint/2010/main" val="19963480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CC86B9B-71A7-9241-A2C9-F2DBA71ED3A9}"/>
              </a:ext>
            </a:extLst>
          </p:cNvPr>
          <p:cNvSpPr txBox="1"/>
          <p:nvPr/>
        </p:nvSpPr>
        <p:spPr>
          <a:xfrm>
            <a:off x="198830" y="17456"/>
            <a:ext cx="4640059" cy="6124754"/>
          </a:xfrm>
          <a:prstGeom prst="rect">
            <a:avLst/>
          </a:prstGeom>
          <a:noFill/>
        </p:spPr>
        <p:txBody>
          <a:bodyPr wrap="square" rtlCol="0">
            <a:spAutoFit/>
          </a:bodyPr>
          <a:lstStyle/>
          <a:p>
            <a:r>
              <a:rPr lang="en-US" sz="2800" b="1" dirty="0">
                <a:latin typeface="Garamond" panose="02020404030301010803" pitchFamily="18" charset="0"/>
              </a:rPr>
              <a:t>,,</a:t>
            </a:r>
            <a:r>
              <a:rPr lang="en-US" sz="2400" b="1" dirty="0" err="1">
                <a:latin typeface="Garamond" panose="02020404030301010803" pitchFamily="18" charset="0"/>
              </a:rPr>
              <a:t>Lavater</a:t>
            </a:r>
            <a:r>
              <a:rPr lang="en-US" sz="2400" b="1" dirty="0">
                <a:latin typeface="Garamond" panose="02020404030301010803" pitchFamily="18" charset="0"/>
              </a:rPr>
              <a:t> </a:t>
            </a:r>
            <a:r>
              <a:rPr lang="en-US" sz="2400" b="1" dirty="0" err="1">
                <a:latin typeface="Garamond" panose="02020404030301010803" pitchFamily="18" charset="0"/>
              </a:rPr>
              <a:t>sieht</a:t>
            </a:r>
            <a:r>
              <a:rPr lang="en-US" sz="2400" b="1" dirty="0">
                <a:latin typeface="Garamond" panose="02020404030301010803" pitchFamily="18" charset="0"/>
              </a:rPr>
              <a:t> hinter der </a:t>
            </a:r>
            <a:r>
              <a:rPr lang="en-US" sz="2400" b="1" dirty="0" err="1">
                <a:latin typeface="Garamond" panose="02020404030301010803" pitchFamily="18" charset="0"/>
              </a:rPr>
              <a:t>Fassade</a:t>
            </a:r>
            <a:r>
              <a:rPr lang="en-US" sz="2400" b="1" dirty="0">
                <a:latin typeface="Garamond" panose="02020404030301010803" pitchFamily="18" charset="0"/>
              </a:rPr>
              <a:t>, </a:t>
            </a:r>
            <a:r>
              <a:rPr lang="en-US" sz="2400" b="1" dirty="0" err="1">
                <a:latin typeface="Garamond" panose="02020404030301010803" pitchFamily="18" charset="0"/>
              </a:rPr>
              <a:t>liest</a:t>
            </a:r>
            <a:r>
              <a:rPr lang="en-US" sz="2400" b="1" dirty="0">
                <a:latin typeface="Garamond" panose="02020404030301010803" pitchFamily="18" charset="0"/>
              </a:rPr>
              <a:t> </a:t>
            </a:r>
            <a:r>
              <a:rPr lang="en-US" sz="2400" b="1" dirty="0" err="1">
                <a:latin typeface="Garamond" panose="02020404030301010803" pitchFamily="18" charset="0"/>
              </a:rPr>
              <a:t>verborgenes</a:t>
            </a:r>
            <a:r>
              <a:rPr lang="en-US" sz="2400" b="1" dirty="0">
                <a:latin typeface="Garamond" panose="02020404030301010803" pitchFamily="18" charset="0"/>
              </a:rPr>
              <a:t> in  den </a:t>
            </a:r>
            <a:r>
              <a:rPr lang="en-US" sz="2400" b="1" dirty="0" err="1">
                <a:latin typeface="Garamond" panose="02020404030301010803" pitchFamily="18" charset="0"/>
              </a:rPr>
              <a:t>Geschichtern</a:t>
            </a:r>
            <a:r>
              <a:rPr lang="en-US" sz="2400" b="1" dirty="0">
                <a:latin typeface="Garamond" panose="02020404030301010803" pitchFamily="18" charset="0"/>
              </a:rPr>
              <a:t>, </a:t>
            </a:r>
            <a:r>
              <a:rPr lang="en-US" sz="2400" b="1" dirty="0" err="1">
                <a:latin typeface="Garamond" panose="02020404030301010803" pitchFamily="18" charset="0"/>
              </a:rPr>
              <a:t>kämpft</a:t>
            </a:r>
            <a:r>
              <a:rPr lang="en-US" sz="2400" b="1" dirty="0">
                <a:latin typeface="Garamond" panose="02020404030301010803" pitchFamily="18" charset="0"/>
              </a:rPr>
              <a:t> die </a:t>
            </a:r>
            <a:r>
              <a:rPr lang="en-US" sz="2400" b="1" dirty="0" err="1">
                <a:latin typeface="Garamond" panose="02020404030301010803" pitchFamily="18" charset="0"/>
              </a:rPr>
              <a:t>Verstellungskunst</a:t>
            </a:r>
            <a:r>
              <a:rPr lang="en-US" sz="2400" b="1" dirty="0">
                <a:latin typeface="Garamond" panose="02020404030301010803" pitchFamily="18" charset="0"/>
              </a:rPr>
              <a:t> </a:t>
            </a:r>
            <a:r>
              <a:rPr lang="en-US" sz="2400" b="1" dirty="0" err="1">
                <a:latin typeface="Garamond" panose="02020404030301010803" pitchFamily="18" charset="0"/>
              </a:rPr>
              <a:t>einer</a:t>
            </a:r>
            <a:r>
              <a:rPr lang="en-US" sz="2400" b="1" dirty="0">
                <a:latin typeface="Garamond" panose="02020404030301010803" pitchFamily="18" charset="0"/>
              </a:rPr>
              <a:t>  </a:t>
            </a:r>
            <a:r>
              <a:rPr lang="en-US" sz="2400" b="1" dirty="0" err="1">
                <a:latin typeface="Garamond" panose="02020404030301010803" pitchFamily="18" charset="0"/>
              </a:rPr>
              <a:t>höflichen</a:t>
            </a:r>
            <a:r>
              <a:rPr lang="en-US" sz="2400" b="1" dirty="0">
                <a:latin typeface="Garamond" panose="02020404030301010803" pitchFamily="18" charset="0"/>
              </a:rPr>
              <a:t>  Gesellschaft. Die </a:t>
            </a:r>
            <a:r>
              <a:rPr lang="en-US" sz="2400" b="1" dirty="0" err="1">
                <a:latin typeface="Garamond" panose="02020404030301010803" pitchFamily="18" charset="0"/>
              </a:rPr>
              <a:t>Sprache</a:t>
            </a:r>
            <a:r>
              <a:rPr lang="en-US" sz="2400" b="1" dirty="0">
                <a:latin typeface="Garamond" panose="02020404030301010803" pitchFamily="18" charset="0"/>
              </a:rPr>
              <a:t>, die </a:t>
            </a:r>
            <a:r>
              <a:rPr lang="en-US" sz="2400" b="1" dirty="0" err="1">
                <a:latin typeface="Garamond" panose="02020404030301010803" pitchFamily="18" charset="0"/>
              </a:rPr>
              <a:t>Gesten</a:t>
            </a:r>
            <a:r>
              <a:rPr lang="en-US" sz="2400" b="1" dirty="0">
                <a:latin typeface="Garamond" panose="02020404030301010803" pitchFamily="18" charset="0"/>
              </a:rPr>
              <a:t>, die </a:t>
            </a:r>
            <a:r>
              <a:rPr lang="en-US" sz="2400" b="1" dirty="0" err="1">
                <a:latin typeface="Garamond" panose="02020404030301010803" pitchFamily="18" charset="0"/>
              </a:rPr>
              <a:t>Mimik</a:t>
            </a:r>
            <a:r>
              <a:rPr lang="en-US" sz="2400" b="1" dirty="0">
                <a:latin typeface="Garamond" panose="02020404030301010803" pitchFamily="18" charset="0"/>
              </a:rPr>
              <a:t> - </a:t>
            </a:r>
            <a:r>
              <a:rPr lang="en-US" sz="2400" b="1" dirty="0" err="1">
                <a:latin typeface="Garamond" panose="02020404030301010803" pitchFamily="18" charset="0"/>
              </a:rPr>
              <a:t>sie</a:t>
            </a:r>
            <a:r>
              <a:rPr lang="en-US" sz="2400" b="1" dirty="0">
                <a:latin typeface="Garamond" panose="02020404030301010803" pitchFamily="18" charset="0"/>
              </a:rPr>
              <a:t> </a:t>
            </a:r>
            <a:r>
              <a:rPr lang="en-US" sz="2400" b="1" dirty="0" err="1">
                <a:latin typeface="Garamond" panose="02020404030301010803" pitchFamily="18" charset="0"/>
              </a:rPr>
              <a:t>verhüllen</a:t>
            </a:r>
            <a:r>
              <a:rPr lang="en-US" sz="2400" b="1" dirty="0">
                <a:latin typeface="Garamond" panose="02020404030301010803" pitchFamily="18" charset="0"/>
              </a:rPr>
              <a:t> den </a:t>
            </a:r>
            <a:r>
              <a:rPr lang="en-US" sz="2400" b="1" dirty="0" err="1">
                <a:latin typeface="Garamond" panose="02020404030301010803" pitchFamily="18" charset="0"/>
              </a:rPr>
              <a:t>wahren</a:t>
            </a:r>
            <a:r>
              <a:rPr lang="en-US" sz="2400" b="1" dirty="0">
                <a:latin typeface="Garamond" panose="02020404030301010803" pitchFamily="18" charset="0"/>
              </a:rPr>
              <a:t>  </a:t>
            </a:r>
            <a:r>
              <a:rPr lang="en-US" sz="2400" b="1" dirty="0" err="1">
                <a:latin typeface="Garamond" panose="02020404030301010803" pitchFamily="18" charset="0"/>
              </a:rPr>
              <a:t>Charakter</a:t>
            </a:r>
            <a:r>
              <a:rPr lang="en-US" sz="2400" b="1" dirty="0">
                <a:latin typeface="Garamond" panose="02020404030301010803" pitchFamily="18" charset="0"/>
              </a:rPr>
              <a:t>.</a:t>
            </a:r>
          </a:p>
          <a:p>
            <a:r>
              <a:rPr lang="en-US" sz="2400" b="1" dirty="0">
                <a:latin typeface="Garamond" panose="02020404030301010803" pitchFamily="18" charset="0"/>
              </a:rPr>
              <a:t>…..</a:t>
            </a:r>
          </a:p>
          <a:p>
            <a:r>
              <a:rPr lang="en-US" sz="2400" b="1" dirty="0">
                <a:latin typeface="Garamond" panose="02020404030301010803" pitchFamily="18" charset="0"/>
              </a:rPr>
              <a:t>Die </a:t>
            </a:r>
            <a:r>
              <a:rPr lang="en-US" sz="2400" b="1" dirty="0" err="1">
                <a:latin typeface="Garamond" panose="02020404030301010803" pitchFamily="18" charset="0"/>
              </a:rPr>
              <a:t>Deutung</a:t>
            </a:r>
            <a:r>
              <a:rPr lang="en-US" sz="2400" b="1" dirty="0">
                <a:latin typeface="Garamond" panose="02020404030301010803" pitchFamily="18" charset="0"/>
              </a:rPr>
              <a:t> des </a:t>
            </a:r>
            <a:r>
              <a:rPr lang="en-US" sz="2400" b="1" dirty="0" err="1">
                <a:latin typeface="Garamond" panose="02020404030301010803" pitchFamily="18" charset="0"/>
              </a:rPr>
              <a:t>Gesichts</a:t>
            </a:r>
            <a:r>
              <a:rPr lang="en-US" sz="2400" b="1" dirty="0">
                <a:latin typeface="Garamond" panose="02020404030301010803" pitchFamily="18" charset="0"/>
              </a:rPr>
              <a:t> </a:t>
            </a:r>
            <a:r>
              <a:rPr lang="en-US" sz="2400" b="1" dirty="0" err="1">
                <a:latin typeface="Garamond" panose="02020404030301010803" pitchFamily="18" charset="0"/>
              </a:rPr>
              <a:t>wird</a:t>
            </a:r>
            <a:r>
              <a:rPr lang="en-US" sz="2400" b="1" dirty="0">
                <a:latin typeface="Garamond" panose="02020404030301010803" pitchFamily="18" charset="0"/>
              </a:rPr>
              <a:t> Mode… </a:t>
            </a:r>
            <a:r>
              <a:rPr lang="en-US" sz="2400" b="1" dirty="0" err="1">
                <a:latin typeface="Garamond" panose="02020404030301010803" pitchFamily="18" charset="0"/>
              </a:rPr>
              <a:t>Jeder</a:t>
            </a:r>
            <a:r>
              <a:rPr lang="en-US" sz="2400" b="1" dirty="0">
                <a:latin typeface="Garamond" panose="02020404030301010803" pitchFamily="18" charset="0"/>
              </a:rPr>
              <a:t> </a:t>
            </a:r>
            <a:r>
              <a:rPr lang="en-US" sz="2400" b="1" dirty="0" err="1">
                <a:latin typeface="Garamond" panose="02020404030301010803" pitchFamily="18" charset="0"/>
              </a:rPr>
              <a:t>möchte</a:t>
            </a:r>
            <a:r>
              <a:rPr lang="en-US" sz="2400" b="1" dirty="0">
                <a:latin typeface="Garamond" panose="02020404030301010803" pitchFamily="18" charset="0"/>
              </a:rPr>
              <a:t> sein </a:t>
            </a:r>
            <a:r>
              <a:rPr lang="en-US" sz="2400" b="1" dirty="0" err="1">
                <a:latin typeface="Garamond" panose="02020404030301010803" pitchFamily="18" charset="0"/>
              </a:rPr>
              <a:t>Porträt</a:t>
            </a:r>
            <a:r>
              <a:rPr lang="en-US" sz="2400" b="1" dirty="0">
                <a:latin typeface="Garamond" panose="02020404030301010803" pitchFamily="18" charset="0"/>
              </a:rPr>
              <a:t> </a:t>
            </a:r>
            <a:r>
              <a:rPr lang="en-US" sz="2400" b="1" dirty="0" err="1">
                <a:latin typeface="Garamond" panose="02020404030301010803" pitchFamily="18" charset="0"/>
              </a:rPr>
              <a:t>als</a:t>
            </a:r>
            <a:r>
              <a:rPr lang="en-US" sz="2400" b="1" dirty="0">
                <a:latin typeface="Garamond" panose="02020404030301010803" pitchFamily="18" charset="0"/>
              </a:rPr>
              <a:t> </a:t>
            </a:r>
            <a:r>
              <a:rPr lang="en-US" sz="2400" b="1" dirty="0" err="1">
                <a:latin typeface="Garamond" panose="02020404030301010803" pitchFamily="18" charset="0"/>
              </a:rPr>
              <a:t>Schattenriss</a:t>
            </a:r>
            <a:r>
              <a:rPr lang="en-US" sz="2400" b="1" dirty="0">
                <a:latin typeface="Garamond" panose="02020404030301010803" pitchFamily="18" charset="0"/>
              </a:rPr>
              <a:t> – </a:t>
            </a:r>
            <a:r>
              <a:rPr lang="en-US" sz="2400" b="1" dirty="0" err="1">
                <a:latin typeface="Garamond" panose="02020404030301010803" pitchFamily="18" charset="0"/>
              </a:rPr>
              <a:t>möchte</a:t>
            </a:r>
            <a:r>
              <a:rPr lang="en-US" sz="2400" b="1" dirty="0">
                <a:latin typeface="Garamond" panose="02020404030301010803" pitchFamily="18" charset="0"/>
              </a:rPr>
              <a:t> </a:t>
            </a:r>
            <a:r>
              <a:rPr lang="en-US" sz="2400" b="1" dirty="0" err="1">
                <a:latin typeface="Garamond" panose="02020404030301010803" pitchFamily="18" charset="0"/>
              </a:rPr>
              <a:t>deuten</a:t>
            </a:r>
            <a:r>
              <a:rPr lang="en-US" sz="2400" b="1" dirty="0">
                <a:latin typeface="Garamond" panose="02020404030301010803" pitchFamily="18" charset="0"/>
              </a:rPr>
              <a:t> und </a:t>
            </a:r>
            <a:r>
              <a:rPr lang="en-US" sz="2400" b="1" dirty="0" err="1">
                <a:latin typeface="Garamond" panose="02020404030301010803" pitchFamily="18" charset="0"/>
              </a:rPr>
              <a:t>gedeutet</a:t>
            </a:r>
            <a:r>
              <a:rPr lang="en-US" sz="2400" b="1" dirty="0">
                <a:latin typeface="Garamond" panose="02020404030301010803" pitchFamily="18" charset="0"/>
              </a:rPr>
              <a:t> </a:t>
            </a:r>
            <a:r>
              <a:rPr lang="en-US" sz="2400" b="1" dirty="0" err="1">
                <a:latin typeface="Garamond" panose="02020404030301010803" pitchFamily="18" charset="0"/>
              </a:rPr>
              <a:t>werden</a:t>
            </a:r>
            <a:r>
              <a:rPr lang="en-US" sz="2400" b="1" dirty="0">
                <a:latin typeface="Garamond" panose="02020404030301010803" pitchFamily="18" charset="0"/>
              </a:rPr>
              <a:t>. Das </a:t>
            </a:r>
            <a:r>
              <a:rPr lang="en-US" sz="2400" b="1" dirty="0" err="1">
                <a:latin typeface="Garamond" panose="02020404030301010803" pitchFamily="18" charset="0"/>
              </a:rPr>
              <a:t>Gegenüber</a:t>
            </a:r>
            <a:r>
              <a:rPr lang="en-US" sz="2400" b="1" dirty="0">
                <a:latin typeface="Garamond" panose="02020404030301010803" pitchFamily="18" charset="0"/>
              </a:rPr>
              <a:t> </a:t>
            </a:r>
            <a:r>
              <a:rPr lang="en-US" sz="2400" b="1" dirty="0" err="1">
                <a:latin typeface="Garamond" panose="02020404030301010803" pitchFamily="18" charset="0"/>
              </a:rPr>
              <a:t>zu</a:t>
            </a:r>
            <a:r>
              <a:rPr lang="en-US" sz="2400" b="1" dirty="0">
                <a:latin typeface="Garamond" panose="02020404030301010803" pitchFamily="18" charset="0"/>
              </a:rPr>
              <a:t> </a:t>
            </a:r>
            <a:r>
              <a:rPr lang="en-US" sz="2400" b="1" dirty="0" err="1">
                <a:latin typeface="Garamond" panose="02020404030301010803" pitchFamily="18" charset="0"/>
              </a:rPr>
              <a:t>beurteilen</a:t>
            </a:r>
            <a:r>
              <a:rPr lang="en-US" sz="2400" b="1" dirty="0">
                <a:latin typeface="Garamond" panose="02020404030301010803" pitchFamily="18" charset="0"/>
              </a:rPr>
              <a:t> </a:t>
            </a:r>
            <a:r>
              <a:rPr lang="en-US" sz="2400" b="1" dirty="0" err="1">
                <a:latin typeface="Garamond" panose="02020404030301010803" pitchFamily="18" charset="0"/>
              </a:rPr>
              <a:t>wird</a:t>
            </a:r>
            <a:r>
              <a:rPr lang="en-US" sz="2400" b="1" dirty="0">
                <a:latin typeface="Garamond" panose="02020404030301010803" pitchFamily="18" charset="0"/>
              </a:rPr>
              <a:t> </a:t>
            </a:r>
            <a:r>
              <a:rPr lang="en-US" sz="2400" b="1" dirty="0" err="1">
                <a:latin typeface="Garamond" panose="02020404030301010803" pitchFamily="18" charset="0"/>
              </a:rPr>
              <a:t>notwendige</a:t>
            </a:r>
            <a:r>
              <a:rPr lang="en-US" sz="2400" b="1" dirty="0">
                <a:latin typeface="Garamond" panose="02020404030301010803" pitchFamily="18" charset="0"/>
              </a:rPr>
              <a:t> </a:t>
            </a:r>
            <a:r>
              <a:rPr lang="en-US" sz="2400" b="1" dirty="0" err="1">
                <a:latin typeface="Garamond" panose="02020404030301010803" pitchFamily="18" charset="0"/>
              </a:rPr>
              <a:t>Übungen</a:t>
            </a:r>
            <a:r>
              <a:rPr lang="en-US" sz="2400" b="1" dirty="0">
                <a:latin typeface="Garamond" panose="02020404030301010803" pitchFamily="18" charset="0"/>
              </a:rPr>
              <a:t> in </a:t>
            </a:r>
            <a:r>
              <a:rPr lang="en-US" sz="2400" b="1" dirty="0" err="1">
                <a:latin typeface="Garamond" panose="02020404030301010803" pitchFamily="18" charset="0"/>
              </a:rPr>
              <a:t>einer</a:t>
            </a:r>
            <a:r>
              <a:rPr lang="en-US" sz="2400" b="1" dirty="0">
                <a:latin typeface="Garamond" panose="02020404030301010803" pitchFamily="18" charset="0"/>
              </a:rPr>
              <a:t> Gesellschaft </a:t>
            </a:r>
            <a:r>
              <a:rPr lang="en-US" sz="2400" b="1" dirty="0" err="1">
                <a:latin typeface="Garamond" panose="02020404030301010803" pitchFamily="18" charset="0"/>
              </a:rPr>
              <a:t>zunehmender</a:t>
            </a:r>
            <a:r>
              <a:rPr lang="en-US" sz="2400" b="1" dirty="0">
                <a:latin typeface="Garamond" panose="02020404030301010803" pitchFamily="18" charset="0"/>
              </a:rPr>
              <a:t> </a:t>
            </a:r>
            <a:r>
              <a:rPr lang="en-US" sz="2400" b="1" dirty="0" err="1">
                <a:latin typeface="Garamond" panose="02020404030301010803" pitchFamily="18" charset="0"/>
              </a:rPr>
              <a:t>Mobilität</a:t>
            </a:r>
            <a:r>
              <a:rPr lang="en-US" sz="2400" b="1" dirty="0">
                <a:latin typeface="Garamond" panose="02020404030301010803" pitchFamily="18" charset="0"/>
              </a:rPr>
              <a:t>.”</a:t>
            </a:r>
            <a:r>
              <a:rPr lang="en-US" sz="2800" b="1" dirty="0">
                <a:latin typeface="Garamond" panose="02020404030301010803" pitchFamily="18" charset="0"/>
              </a:rPr>
              <a:t> </a:t>
            </a:r>
          </a:p>
        </p:txBody>
      </p:sp>
      <p:sp>
        <p:nvSpPr>
          <p:cNvPr id="4" name="Rectangle 3">
            <a:extLst>
              <a:ext uri="{FF2B5EF4-FFF2-40B4-BE49-F238E27FC236}">
                <a16:creationId xmlns:a16="http://schemas.microsoft.com/office/drawing/2014/main" id="{90CCD01C-71AD-FA4B-93EE-4B531CC8598D}"/>
              </a:ext>
            </a:extLst>
          </p:cNvPr>
          <p:cNvSpPr/>
          <p:nvPr/>
        </p:nvSpPr>
        <p:spPr>
          <a:xfrm>
            <a:off x="198830" y="6255769"/>
            <a:ext cx="5216172" cy="369332"/>
          </a:xfrm>
          <a:prstGeom prst="rect">
            <a:avLst/>
          </a:prstGeom>
        </p:spPr>
        <p:txBody>
          <a:bodyPr wrap="none">
            <a:spAutoFit/>
          </a:bodyPr>
          <a:lstStyle/>
          <a:p>
            <a:r>
              <a:rPr lang="en-US" dirty="0">
                <a:solidFill>
                  <a:schemeClr val="bg1"/>
                </a:solidFill>
                <a:hlinkClick r:id="rId3"/>
              </a:rPr>
              <a:t>https://www.youtube.com/watch?v=ukL2DXxnRN4</a:t>
            </a:r>
            <a:endParaRPr lang="en-US" sz="3200" dirty="0"/>
          </a:p>
        </p:txBody>
      </p:sp>
      <p:pic>
        <p:nvPicPr>
          <p:cNvPr id="4098" name="Picture 2" descr="Schattenriss – Wikipedia">
            <a:extLst>
              <a:ext uri="{FF2B5EF4-FFF2-40B4-BE49-F238E27FC236}">
                <a16:creationId xmlns:a16="http://schemas.microsoft.com/office/drawing/2014/main" id="{612753D9-004B-D346-B0E0-4761FBE76E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78759" y="0"/>
            <a:ext cx="2473143" cy="291954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02AC95A-961A-CB4B-AE97-A80E7B575D59}"/>
              </a:ext>
            </a:extLst>
          </p:cNvPr>
          <p:cNvSpPr txBox="1"/>
          <p:nvPr/>
        </p:nvSpPr>
        <p:spPr>
          <a:xfrm>
            <a:off x="4966448" y="-41385"/>
            <a:ext cx="4177552" cy="6370975"/>
          </a:xfrm>
          <a:prstGeom prst="rect">
            <a:avLst/>
          </a:prstGeom>
          <a:noFill/>
        </p:spPr>
        <p:txBody>
          <a:bodyPr wrap="square" rtlCol="0">
            <a:spAutoFit/>
          </a:bodyPr>
          <a:lstStyle/>
          <a:p>
            <a:r>
              <a:rPr lang="en-US" sz="2400" b="1" dirty="0" err="1">
                <a:latin typeface="Garamond" panose="02020404030301010803" pitchFamily="18" charset="0"/>
              </a:rPr>
              <a:t>Lavater</a:t>
            </a:r>
            <a:r>
              <a:rPr lang="en-US" sz="2400" b="1" dirty="0">
                <a:latin typeface="Garamond" panose="02020404030301010803" pitchFamily="18" charset="0"/>
              </a:rPr>
              <a:t> looks behind the façade, reads the hidden in faces, and fights the art of disguise of a polite society. The language, the gestures, the facial expressions—they </a:t>
            </a:r>
          </a:p>
          <a:p>
            <a:r>
              <a:rPr lang="en-US" sz="2400" b="1" dirty="0">
                <a:latin typeface="Garamond" panose="02020404030301010803" pitchFamily="18" charset="0"/>
              </a:rPr>
              <a:t>encompass the true character. </a:t>
            </a:r>
          </a:p>
          <a:p>
            <a:endParaRPr lang="en-US" sz="2400" b="1" dirty="0">
              <a:latin typeface="Garamond" panose="02020404030301010803" pitchFamily="18" charset="0"/>
            </a:endParaRPr>
          </a:p>
          <a:p>
            <a:r>
              <a:rPr lang="en-US" sz="2400" b="1" dirty="0">
                <a:latin typeface="Garamond" panose="02020404030301010803" pitchFamily="18" charset="0"/>
              </a:rPr>
              <a:t>The interpretation of the face comes into fashion– each and every person wants his portrait as a silhouette—wants to interpret and be interpreted. To judge one’s counterpart becomes an indispensable activity in a society of increasing mobility. </a:t>
            </a:r>
          </a:p>
        </p:txBody>
      </p:sp>
      <p:sp>
        <p:nvSpPr>
          <p:cNvPr id="2" name="TextBox 1">
            <a:extLst>
              <a:ext uri="{FF2B5EF4-FFF2-40B4-BE49-F238E27FC236}">
                <a16:creationId xmlns:a16="http://schemas.microsoft.com/office/drawing/2014/main" id="{620D99FA-5998-FA28-DC81-0265CFFB3BAB}"/>
              </a:ext>
            </a:extLst>
          </p:cNvPr>
          <p:cNvSpPr txBox="1"/>
          <p:nvPr/>
        </p:nvSpPr>
        <p:spPr>
          <a:xfrm>
            <a:off x="9271559" y="3227294"/>
            <a:ext cx="2680343" cy="1815882"/>
          </a:xfrm>
          <a:prstGeom prst="rect">
            <a:avLst/>
          </a:prstGeom>
          <a:noFill/>
        </p:spPr>
        <p:txBody>
          <a:bodyPr wrap="square" rtlCol="0">
            <a:spAutoFit/>
          </a:bodyPr>
          <a:lstStyle/>
          <a:p>
            <a:r>
              <a:rPr lang="en-US" sz="2800" dirty="0"/>
              <a:t>,,Die </a:t>
            </a:r>
            <a:r>
              <a:rPr lang="en-US" sz="2800" dirty="0" err="1"/>
              <a:t>Sprache</a:t>
            </a:r>
            <a:r>
              <a:rPr lang="en-US" sz="2800" dirty="0"/>
              <a:t> des </a:t>
            </a:r>
            <a:r>
              <a:rPr lang="en-US" sz="2800" dirty="0" err="1"/>
              <a:t>Gesichts</a:t>
            </a:r>
            <a:r>
              <a:rPr lang="en-US" sz="2800" dirty="0"/>
              <a:t>” </a:t>
            </a:r>
          </a:p>
          <a:p>
            <a:endParaRPr lang="en-US" sz="2800" dirty="0"/>
          </a:p>
          <a:p>
            <a:r>
              <a:rPr lang="en-US" sz="2800" dirty="0"/>
              <a:t>**Semiotics!**</a:t>
            </a:r>
          </a:p>
        </p:txBody>
      </p:sp>
    </p:spTree>
    <p:extLst>
      <p:ext uri="{BB962C8B-B14F-4D97-AF65-F5344CB8AC3E}">
        <p14:creationId xmlns:p14="http://schemas.microsoft.com/office/powerpoint/2010/main" val="1069888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59C959B-0FC8-18BC-4597-2ABE28029E2C}"/>
              </a:ext>
            </a:extLst>
          </p:cNvPr>
          <p:cNvSpPr txBox="1"/>
          <p:nvPr/>
        </p:nvSpPr>
        <p:spPr>
          <a:xfrm>
            <a:off x="2291255" y="1140373"/>
            <a:ext cx="6999890" cy="4401205"/>
          </a:xfrm>
          <a:prstGeom prst="rect">
            <a:avLst/>
          </a:prstGeom>
          <a:noFill/>
        </p:spPr>
        <p:txBody>
          <a:bodyPr wrap="square" rtlCol="0">
            <a:spAutoFit/>
          </a:bodyPr>
          <a:lstStyle/>
          <a:p>
            <a:r>
              <a:rPr lang="en-US" sz="2800" dirty="0"/>
              <a:t>“Taking it in its most extensive sense, I use the word physiognomy to signify the exterior, or superficies of man, in motion or at rest, whether viewed in the original or by portrait. </a:t>
            </a:r>
          </a:p>
          <a:p>
            <a:endParaRPr lang="en-US" sz="2800" dirty="0"/>
          </a:p>
          <a:p>
            <a:r>
              <a:rPr lang="en-US" sz="2800" dirty="0"/>
              <a:t>Physiognomy (</a:t>
            </a:r>
            <a:r>
              <a:rPr lang="en-US" sz="2800" dirty="0" err="1"/>
              <a:t>Physiognomie</a:t>
            </a:r>
            <a:r>
              <a:rPr lang="en-US" sz="2800" dirty="0"/>
              <a:t>), or as more shortly written Physiognomy (</a:t>
            </a:r>
            <a:r>
              <a:rPr lang="en-US" sz="2800" dirty="0" err="1"/>
              <a:t>Physiognomik</a:t>
            </a:r>
            <a:r>
              <a:rPr lang="en-US" sz="2800" dirty="0"/>
              <a:t>) is the knowledge of the correspondence between the external and internal man, the visible superficies and the invisible contents.”</a:t>
            </a:r>
          </a:p>
        </p:txBody>
      </p:sp>
    </p:spTree>
    <p:extLst>
      <p:ext uri="{BB962C8B-B14F-4D97-AF65-F5344CB8AC3E}">
        <p14:creationId xmlns:p14="http://schemas.microsoft.com/office/powerpoint/2010/main" val="26704014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Lavater's Apparatus for Taking Silhouettes; young Goethe by Georg Melchior Kraus">
            <a:extLst>
              <a:ext uri="{FF2B5EF4-FFF2-40B4-BE49-F238E27FC236}">
                <a16:creationId xmlns:a16="http://schemas.microsoft.com/office/drawing/2014/main" id="{D2E5292F-A212-8B4B-A059-1A12121EDCB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2830" r="1" b="6813"/>
          <a:stretch/>
        </p:blipFill>
        <p:spPr bwMode="auto">
          <a:xfrm>
            <a:off x="461404" y="1010602"/>
            <a:ext cx="10911840" cy="4836795"/>
          </a:xfrm>
          <a:prstGeom prst="rect">
            <a:avLst/>
          </a:prstGeom>
          <a:noFill/>
          <a:ln w="19050">
            <a:solidFill>
              <a:schemeClr val="tx1"/>
            </a:solidFill>
            <a:miter lim="800000"/>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15640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The Origin of Painting ('The Maid of Corinth') | National Galleries of  Scotland">
            <a:extLst>
              <a:ext uri="{FF2B5EF4-FFF2-40B4-BE49-F238E27FC236}">
                <a16:creationId xmlns:a16="http://schemas.microsoft.com/office/drawing/2014/main" id="{0CB6F889-3C61-2743-81E1-AD83846A6E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539" y="588711"/>
            <a:ext cx="4933950" cy="626928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Thrifty Scissors: Who Was Johann Kaspar Lavater?">
            <a:extLst>
              <a:ext uri="{FF2B5EF4-FFF2-40B4-BE49-F238E27FC236}">
                <a16:creationId xmlns:a16="http://schemas.microsoft.com/office/drawing/2014/main" id="{56287F74-B045-9647-8988-883F5941B5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40512" y="523874"/>
            <a:ext cx="4933949" cy="59025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1114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3A484-D3F4-B641-A708-8A1BB81E967F}"/>
              </a:ext>
            </a:extLst>
          </p:cNvPr>
          <p:cNvSpPr>
            <a:spLocks noGrp="1"/>
          </p:cNvSpPr>
          <p:nvPr>
            <p:ph type="title"/>
          </p:nvPr>
        </p:nvSpPr>
        <p:spPr>
          <a:xfrm>
            <a:off x="838200" y="365126"/>
            <a:ext cx="10515600" cy="315912"/>
          </a:xfrm>
        </p:spPr>
        <p:txBody>
          <a:bodyPr>
            <a:normAutofit fontScale="90000"/>
          </a:bodyPr>
          <a:lstStyle/>
          <a:p>
            <a:r>
              <a:rPr lang="en-US" dirty="0"/>
              <a:t>“On Shades” </a:t>
            </a:r>
          </a:p>
        </p:txBody>
      </p:sp>
      <p:pic>
        <p:nvPicPr>
          <p:cNvPr id="5" name="Picture 4">
            <a:extLst>
              <a:ext uri="{FF2B5EF4-FFF2-40B4-BE49-F238E27FC236}">
                <a16:creationId xmlns:a16="http://schemas.microsoft.com/office/drawing/2014/main" id="{85AA6C03-8524-40AD-3D02-3248227283B3}"/>
              </a:ext>
            </a:extLst>
          </p:cNvPr>
          <p:cNvPicPr>
            <a:picLocks noChangeAspect="1"/>
          </p:cNvPicPr>
          <p:nvPr/>
        </p:nvPicPr>
        <p:blipFill>
          <a:blip r:embed="rId3"/>
          <a:stretch>
            <a:fillRect/>
          </a:stretch>
        </p:blipFill>
        <p:spPr>
          <a:xfrm>
            <a:off x="325820" y="776667"/>
            <a:ext cx="3695700" cy="5543550"/>
          </a:xfrm>
          <a:prstGeom prst="rect">
            <a:avLst/>
          </a:prstGeom>
        </p:spPr>
      </p:pic>
      <p:sp>
        <p:nvSpPr>
          <p:cNvPr id="7" name="TextBox 6">
            <a:extLst>
              <a:ext uri="{FF2B5EF4-FFF2-40B4-BE49-F238E27FC236}">
                <a16:creationId xmlns:a16="http://schemas.microsoft.com/office/drawing/2014/main" id="{831A9DD1-9415-11E0-6BDA-2C908A927630}"/>
              </a:ext>
            </a:extLst>
          </p:cNvPr>
          <p:cNvSpPr txBox="1"/>
          <p:nvPr/>
        </p:nvSpPr>
        <p:spPr>
          <a:xfrm>
            <a:off x="4330263" y="0"/>
            <a:ext cx="8019392" cy="2308324"/>
          </a:xfrm>
          <a:prstGeom prst="rect">
            <a:avLst/>
          </a:prstGeom>
          <a:noFill/>
        </p:spPr>
        <p:txBody>
          <a:bodyPr wrap="square">
            <a:spAutoFit/>
          </a:bodyPr>
          <a:lstStyle/>
          <a:p>
            <a:r>
              <a:rPr lang="en-US" dirty="0">
                <a:latin typeface="Garamond" panose="02020404030301010803" pitchFamily="18" charset="0"/>
              </a:rPr>
              <a:t>Shades are the weakest, most vapid, but, at the same time,</a:t>
            </a:r>
          </a:p>
          <a:p>
            <a:r>
              <a:rPr lang="en-US" dirty="0">
                <a:latin typeface="Garamond" panose="02020404030301010803" pitchFamily="18" charset="0"/>
              </a:rPr>
              <a:t>when the light is at a proper distance, and falls properly on</a:t>
            </a:r>
          </a:p>
          <a:p>
            <a:r>
              <a:rPr lang="en-US" dirty="0">
                <a:latin typeface="Garamond" panose="02020404030301010803" pitchFamily="18" charset="0"/>
              </a:rPr>
              <a:t>the countenance to take the profile accurately, the truest re- presentation that can be given of man.—The weakest, for it is not positive, it is only something negative, only the boundary line of half the countenance. The truest, because it is the immediate expression of nature, such as not the ablest painter is capable of drawing, by hand, after nature. What can be less the image of a living man than a shade ? Yet how full of speech ! Little gold, but the purest.</a:t>
            </a:r>
          </a:p>
        </p:txBody>
      </p:sp>
      <p:sp>
        <p:nvSpPr>
          <p:cNvPr id="9" name="TextBox 8">
            <a:extLst>
              <a:ext uri="{FF2B5EF4-FFF2-40B4-BE49-F238E27FC236}">
                <a16:creationId xmlns:a16="http://schemas.microsoft.com/office/drawing/2014/main" id="{A6C7785A-3136-FA9B-BEA0-75B33EDB0C97}"/>
              </a:ext>
            </a:extLst>
          </p:cNvPr>
          <p:cNvSpPr txBox="1"/>
          <p:nvPr/>
        </p:nvSpPr>
        <p:spPr>
          <a:xfrm>
            <a:off x="4284279" y="2228671"/>
            <a:ext cx="7662041" cy="1200329"/>
          </a:xfrm>
          <a:prstGeom prst="rect">
            <a:avLst/>
          </a:prstGeom>
          <a:noFill/>
        </p:spPr>
        <p:txBody>
          <a:bodyPr wrap="square">
            <a:spAutoFit/>
          </a:bodyPr>
          <a:lstStyle/>
          <a:p>
            <a:r>
              <a:rPr lang="en-US" dirty="0">
                <a:latin typeface="Garamond" panose="02020404030301010803" pitchFamily="18" charset="0"/>
              </a:rPr>
              <a:t>I have collected more </a:t>
            </a:r>
            <a:r>
              <a:rPr lang="en-US" dirty="0" err="1">
                <a:latin typeface="Garamond" panose="02020404030301010803" pitchFamily="18" charset="0"/>
              </a:rPr>
              <a:t>physiognomonical</a:t>
            </a:r>
            <a:r>
              <a:rPr lang="en-US" dirty="0">
                <a:latin typeface="Garamond" panose="02020404030301010803" pitchFamily="18" charset="0"/>
              </a:rPr>
              <a:t> knowledge from</a:t>
            </a:r>
          </a:p>
          <a:p>
            <a:r>
              <a:rPr lang="en-US" dirty="0">
                <a:latin typeface="Garamond" panose="02020404030301010803" pitchFamily="18" charset="0"/>
              </a:rPr>
              <a:t>shades alone than from every other kind of portrait ; have improved </a:t>
            </a:r>
            <a:r>
              <a:rPr lang="en-US" dirty="0" err="1">
                <a:latin typeface="Garamond" panose="02020404030301010803" pitchFamily="18" charset="0"/>
              </a:rPr>
              <a:t>physiognomonical</a:t>
            </a:r>
            <a:r>
              <a:rPr lang="en-US" dirty="0">
                <a:latin typeface="Garamond" panose="02020404030301010803" pitchFamily="18" charset="0"/>
              </a:rPr>
              <a:t> sensation more by the sight of them, than by the contemplation of ever mutable nature</a:t>
            </a:r>
          </a:p>
        </p:txBody>
      </p:sp>
      <p:sp>
        <p:nvSpPr>
          <p:cNvPr id="11" name="TextBox 10">
            <a:extLst>
              <a:ext uri="{FF2B5EF4-FFF2-40B4-BE49-F238E27FC236}">
                <a16:creationId xmlns:a16="http://schemas.microsoft.com/office/drawing/2014/main" id="{A04C41DB-F960-6232-3C41-184880CB8D7B}"/>
              </a:ext>
            </a:extLst>
          </p:cNvPr>
          <p:cNvSpPr txBox="1"/>
          <p:nvPr/>
        </p:nvSpPr>
        <p:spPr>
          <a:xfrm>
            <a:off x="4293478" y="3441680"/>
            <a:ext cx="7754007" cy="3416320"/>
          </a:xfrm>
          <a:prstGeom prst="rect">
            <a:avLst/>
          </a:prstGeom>
          <a:noFill/>
        </p:spPr>
        <p:txBody>
          <a:bodyPr wrap="square">
            <a:spAutoFit/>
          </a:bodyPr>
          <a:lstStyle/>
          <a:p>
            <a:r>
              <a:rPr lang="en-US" dirty="0">
                <a:latin typeface="Garamond" panose="02020404030301010803" pitchFamily="18" charset="0"/>
              </a:rPr>
              <a:t>Shades collect the distracted attention, confine it to an outline, and thus render the observation more simple, easy, and</a:t>
            </a:r>
          </a:p>
          <a:p>
            <a:r>
              <a:rPr lang="en-US" dirty="0">
                <a:latin typeface="Garamond" panose="02020404030301010803" pitchFamily="18" charset="0"/>
              </a:rPr>
              <a:t>precise.—The observation, consequently the comparison.</a:t>
            </a:r>
          </a:p>
          <a:p>
            <a:r>
              <a:rPr lang="en-US" dirty="0">
                <a:latin typeface="Garamond" panose="02020404030301010803" pitchFamily="18" charset="0"/>
              </a:rPr>
              <a:t>Physiognomy has no greater, more incontrovertible certainty of the truth of its object than that imparted by shade.</a:t>
            </a:r>
          </a:p>
          <a:p>
            <a:endParaRPr lang="en-US" dirty="0">
              <a:latin typeface="Garamond" panose="02020404030301010803" pitchFamily="18" charset="0"/>
            </a:endParaRPr>
          </a:p>
          <a:p>
            <a:r>
              <a:rPr lang="en-US" dirty="0">
                <a:latin typeface="Garamond" panose="02020404030301010803" pitchFamily="18" charset="0"/>
              </a:rPr>
              <a:t>If the shade, according to the general sense and decision of</a:t>
            </a:r>
          </a:p>
          <a:p>
            <a:r>
              <a:rPr lang="en-US" dirty="0">
                <a:latin typeface="Garamond" panose="02020404030301010803" pitchFamily="18" charset="0"/>
              </a:rPr>
              <a:t>all men, can decide so much concerning character, how much</a:t>
            </a:r>
          </a:p>
          <a:p>
            <a:r>
              <a:rPr lang="en-US" dirty="0">
                <a:latin typeface="Garamond" panose="02020404030301010803" pitchFamily="18" charset="0"/>
              </a:rPr>
              <a:t>more must the living body, the whole appearance, and action</a:t>
            </a:r>
          </a:p>
          <a:p>
            <a:r>
              <a:rPr lang="en-US" dirty="0">
                <a:latin typeface="Garamond" panose="02020404030301010803" pitchFamily="18" charset="0"/>
              </a:rPr>
              <a:t>of the man ! If the shade be oracular, the voice of truth, the word of God, what must the living original be, illuminated by</a:t>
            </a:r>
          </a:p>
          <a:p>
            <a:r>
              <a:rPr lang="en-US" dirty="0">
                <a:latin typeface="Garamond" panose="02020404030301010803" pitchFamily="18" charset="0"/>
              </a:rPr>
              <a:t>the spirit of God ! </a:t>
            </a:r>
          </a:p>
        </p:txBody>
      </p:sp>
    </p:spTree>
    <p:extLst>
      <p:ext uri="{BB962C8B-B14F-4D97-AF65-F5344CB8AC3E}">
        <p14:creationId xmlns:p14="http://schemas.microsoft.com/office/powerpoint/2010/main" val="34562698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192222F-71C7-CF44-BA9A-23441B3B59BE}"/>
              </a:ext>
            </a:extLst>
          </p:cNvPr>
          <p:cNvSpPr>
            <a:spLocks noGrp="1"/>
          </p:cNvSpPr>
          <p:nvPr>
            <p:ph idx="1"/>
          </p:nvPr>
        </p:nvSpPr>
        <p:spPr>
          <a:xfrm>
            <a:off x="358588" y="1353589"/>
            <a:ext cx="11833412" cy="6732575"/>
          </a:xfrm>
        </p:spPr>
        <p:txBody>
          <a:bodyPr>
            <a:normAutofit/>
          </a:bodyPr>
          <a:lstStyle/>
          <a:p>
            <a:pPr marL="0" indent="0">
              <a:buNone/>
            </a:pPr>
            <a:r>
              <a:rPr lang="en-US" sz="3000" b="1" dirty="0">
                <a:latin typeface="Garamond" panose="02020404030301010803" pitchFamily="18" charset="0"/>
              </a:rPr>
              <a:t>Surveillance: “Focused, systematic routine attention to persona details for the purposes of influence, management, protection or direction” (Lyon)</a:t>
            </a:r>
          </a:p>
          <a:p>
            <a:pPr marL="0" indent="0">
              <a:buNone/>
            </a:pPr>
            <a:endParaRPr lang="en-US" sz="3000" b="1" dirty="0">
              <a:latin typeface="Garamond" panose="02020404030301010803" pitchFamily="18" charset="0"/>
            </a:endParaRPr>
          </a:p>
          <a:p>
            <a:pPr marL="0" indent="0">
              <a:buNone/>
            </a:pPr>
            <a:r>
              <a:rPr lang="en-US" sz="3000" b="1" dirty="0">
                <a:latin typeface="Garamond" panose="02020404030301010803" pitchFamily="18" charset="0"/>
              </a:rPr>
              <a:t>What fictional works (of any medium or genre) are you familiar with that thematize or feature surveillance as a main part of the story (or where there are interventions or variations to those practices)? </a:t>
            </a:r>
          </a:p>
          <a:p>
            <a:r>
              <a:rPr lang="en-US" sz="3000" b="1" dirty="0">
                <a:latin typeface="Garamond" panose="02020404030301010803" pitchFamily="18" charset="0"/>
              </a:rPr>
              <a:t>How is the act of watching depicted or embedded in the work? </a:t>
            </a:r>
          </a:p>
          <a:p>
            <a:r>
              <a:rPr lang="en-US" sz="3000" b="1" dirty="0">
                <a:latin typeface="Garamond" panose="02020404030301010803" pitchFamily="18" charset="0"/>
              </a:rPr>
              <a:t>From which perspectives were those works told? From the watcher or the watched? </a:t>
            </a:r>
          </a:p>
          <a:p>
            <a:r>
              <a:rPr lang="en-US" sz="3000" b="1" dirty="0">
                <a:latin typeface="Garamond" panose="02020404030301010803" pitchFamily="18" charset="0"/>
              </a:rPr>
              <a:t>What themes or topics are linked to surveillant practices? </a:t>
            </a:r>
          </a:p>
          <a:p>
            <a:pPr marL="0" indent="0">
              <a:buNone/>
            </a:pPr>
            <a:endParaRPr lang="en-US" b="1" dirty="0">
              <a:latin typeface="Garamond" panose="02020404030301010803" pitchFamily="18" charset="0"/>
            </a:endParaRPr>
          </a:p>
        </p:txBody>
      </p:sp>
      <p:sp>
        <p:nvSpPr>
          <p:cNvPr id="2" name="TextBox 1">
            <a:extLst>
              <a:ext uri="{FF2B5EF4-FFF2-40B4-BE49-F238E27FC236}">
                <a16:creationId xmlns:a16="http://schemas.microsoft.com/office/drawing/2014/main" id="{4A0BDA02-13B7-7F17-0078-C013D957BE75}"/>
              </a:ext>
            </a:extLst>
          </p:cNvPr>
          <p:cNvSpPr txBox="1"/>
          <p:nvPr/>
        </p:nvSpPr>
        <p:spPr>
          <a:xfrm>
            <a:off x="2384611" y="179294"/>
            <a:ext cx="10703859" cy="769441"/>
          </a:xfrm>
          <a:prstGeom prst="rect">
            <a:avLst/>
          </a:prstGeom>
          <a:noFill/>
        </p:spPr>
        <p:txBody>
          <a:bodyPr wrap="square" rtlCol="0">
            <a:spAutoFit/>
          </a:bodyPr>
          <a:lstStyle/>
          <a:p>
            <a:r>
              <a:rPr lang="en-US" sz="4400" dirty="0">
                <a:latin typeface="Garamond" panose="02020404030301010803" pitchFamily="18" charset="0"/>
              </a:rPr>
              <a:t>Small Group Brainstorming</a:t>
            </a:r>
          </a:p>
        </p:txBody>
      </p:sp>
    </p:spTree>
    <p:extLst>
      <p:ext uri="{BB962C8B-B14F-4D97-AF65-F5344CB8AC3E}">
        <p14:creationId xmlns:p14="http://schemas.microsoft.com/office/powerpoint/2010/main" val="14367140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2876065-4924-B9F8-D812-C1BB9BF796AD}"/>
              </a:ext>
            </a:extLst>
          </p:cNvPr>
          <p:cNvPicPr>
            <a:picLocks noChangeAspect="1"/>
          </p:cNvPicPr>
          <p:nvPr/>
        </p:nvPicPr>
        <p:blipFill>
          <a:blip r:embed="rId2"/>
          <a:stretch>
            <a:fillRect/>
          </a:stretch>
        </p:blipFill>
        <p:spPr>
          <a:xfrm>
            <a:off x="0" y="834415"/>
            <a:ext cx="5540188" cy="5540188"/>
          </a:xfrm>
          <a:prstGeom prst="rect">
            <a:avLst/>
          </a:prstGeom>
        </p:spPr>
      </p:pic>
      <p:sp>
        <p:nvSpPr>
          <p:cNvPr id="7" name="TextBox 6">
            <a:extLst>
              <a:ext uri="{FF2B5EF4-FFF2-40B4-BE49-F238E27FC236}">
                <a16:creationId xmlns:a16="http://schemas.microsoft.com/office/drawing/2014/main" id="{8039B2D8-2CDA-4C4A-7CF6-9925FAEE5FE4}"/>
              </a:ext>
            </a:extLst>
          </p:cNvPr>
          <p:cNvSpPr txBox="1"/>
          <p:nvPr/>
        </p:nvSpPr>
        <p:spPr>
          <a:xfrm>
            <a:off x="5163671" y="483397"/>
            <a:ext cx="6329083" cy="6001643"/>
          </a:xfrm>
          <a:prstGeom prst="rect">
            <a:avLst/>
          </a:prstGeom>
          <a:noFill/>
        </p:spPr>
        <p:txBody>
          <a:bodyPr wrap="square">
            <a:spAutoFit/>
          </a:bodyPr>
          <a:lstStyle/>
          <a:p>
            <a:r>
              <a:rPr lang="en-US" sz="3200" b="1" dirty="0">
                <a:latin typeface="Garamond" panose="02020404030301010803" pitchFamily="18" charset="0"/>
              </a:rPr>
              <a:t>“Across domains, from state security agencies to social media sites, surveillance regulates boundaries and relations. It reinforces separation and different treatment along lines of class, race, gender, sexuality, age, and so on. Regardless of context, surveillance is never a neutral process. There are always value judgements and power imbalances, and they usually reproduce social inequities” (xx). </a:t>
            </a:r>
          </a:p>
        </p:txBody>
      </p:sp>
    </p:spTree>
    <p:extLst>
      <p:ext uri="{BB962C8B-B14F-4D97-AF65-F5344CB8AC3E}">
        <p14:creationId xmlns:p14="http://schemas.microsoft.com/office/powerpoint/2010/main" val="1390450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Surveillance Studies: An Overview | Wiley">
            <a:extLst>
              <a:ext uri="{FF2B5EF4-FFF2-40B4-BE49-F238E27FC236}">
                <a16:creationId xmlns:a16="http://schemas.microsoft.com/office/drawing/2014/main" id="{299E9857-CEA9-1A27-2458-210DC79157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467" y="1069982"/>
            <a:ext cx="2581835" cy="318768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C9956FC5-AA81-AC20-358B-FD6B22238736}"/>
              </a:ext>
            </a:extLst>
          </p:cNvPr>
          <p:cNvSpPr txBox="1"/>
          <p:nvPr/>
        </p:nvSpPr>
        <p:spPr>
          <a:xfrm>
            <a:off x="1640541" y="44251"/>
            <a:ext cx="8910918" cy="954107"/>
          </a:xfrm>
          <a:prstGeom prst="rect">
            <a:avLst/>
          </a:prstGeom>
          <a:noFill/>
        </p:spPr>
        <p:txBody>
          <a:bodyPr wrap="square" rtlCol="0">
            <a:spAutoFit/>
          </a:bodyPr>
          <a:lstStyle/>
          <a:p>
            <a:pPr algn="ctr"/>
            <a:r>
              <a:rPr lang="en-US" sz="2800" b="1" dirty="0">
                <a:latin typeface="Garamond" panose="02020404030301010803" pitchFamily="18" charset="0"/>
              </a:rPr>
              <a:t>“It is one of those major social processes that actually constitute modernity as we know it” (Lyon, 14).  </a:t>
            </a:r>
          </a:p>
        </p:txBody>
      </p:sp>
      <p:pic>
        <p:nvPicPr>
          <p:cNvPr id="9" name="Picture 8">
            <a:extLst>
              <a:ext uri="{FF2B5EF4-FFF2-40B4-BE49-F238E27FC236}">
                <a16:creationId xmlns:a16="http://schemas.microsoft.com/office/drawing/2014/main" id="{98D0BCE9-B813-4989-8DEC-ACB66BBD0134}"/>
              </a:ext>
            </a:extLst>
          </p:cNvPr>
          <p:cNvPicPr>
            <a:picLocks noChangeAspect="1"/>
          </p:cNvPicPr>
          <p:nvPr/>
        </p:nvPicPr>
        <p:blipFill>
          <a:blip r:embed="rId3"/>
          <a:stretch>
            <a:fillRect/>
          </a:stretch>
        </p:blipFill>
        <p:spPr>
          <a:xfrm>
            <a:off x="2999404" y="904473"/>
            <a:ext cx="4040332" cy="3353195"/>
          </a:xfrm>
          <a:prstGeom prst="rect">
            <a:avLst/>
          </a:prstGeom>
        </p:spPr>
      </p:pic>
      <p:pic>
        <p:nvPicPr>
          <p:cNvPr id="11" name="Picture 10" descr="What is A Video Surveillance System?">
            <a:extLst>
              <a:ext uri="{FF2B5EF4-FFF2-40B4-BE49-F238E27FC236}">
                <a16:creationId xmlns:a16="http://schemas.microsoft.com/office/drawing/2014/main" id="{88410F9A-58D3-B4E9-9F56-4EAE7E139E22}"/>
              </a:ext>
            </a:extLst>
          </p:cNvPr>
          <p:cNvPicPr>
            <a:picLocks noChangeAspect="1"/>
          </p:cNvPicPr>
          <p:nvPr/>
        </p:nvPicPr>
        <p:blipFill>
          <a:blip r:embed="rId4"/>
          <a:stretch>
            <a:fillRect/>
          </a:stretch>
        </p:blipFill>
        <p:spPr>
          <a:xfrm>
            <a:off x="3367905" y="4129566"/>
            <a:ext cx="3059568" cy="1350136"/>
          </a:xfrm>
          <a:prstGeom prst="rect">
            <a:avLst/>
          </a:prstGeom>
        </p:spPr>
      </p:pic>
      <p:pic>
        <p:nvPicPr>
          <p:cNvPr id="12" name="Picture 11" descr="Cogito, ergo sum&quot; This is a famous sculpture created by Auguste Rodin in the late 19th century. It represents a man deep in thought, often seen as a symbol of philosophy and">
            <a:extLst>
              <a:ext uri="{FF2B5EF4-FFF2-40B4-BE49-F238E27FC236}">
                <a16:creationId xmlns:a16="http://schemas.microsoft.com/office/drawing/2014/main" id="{A0D806D2-CD8A-72B0-1846-03A98B6E43F2}"/>
              </a:ext>
            </a:extLst>
          </p:cNvPr>
          <p:cNvPicPr>
            <a:picLocks noChangeAspect="1"/>
          </p:cNvPicPr>
          <p:nvPr/>
        </p:nvPicPr>
        <p:blipFill>
          <a:blip r:embed="rId5"/>
          <a:stretch>
            <a:fillRect/>
          </a:stretch>
        </p:blipFill>
        <p:spPr>
          <a:xfrm>
            <a:off x="9950824" y="950258"/>
            <a:ext cx="2173504" cy="3022379"/>
          </a:xfrm>
          <a:prstGeom prst="rect">
            <a:avLst/>
          </a:prstGeom>
        </p:spPr>
      </p:pic>
      <p:sp>
        <p:nvSpPr>
          <p:cNvPr id="14" name="TextBox 13">
            <a:extLst>
              <a:ext uri="{FF2B5EF4-FFF2-40B4-BE49-F238E27FC236}">
                <a16:creationId xmlns:a16="http://schemas.microsoft.com/office/drawing/2014/main" id="{94030F89-CDEE-925D-81B7-626BFE0F6B2B}"/>
              </a:ext>
            </a:extLst>
          </p:cNvPr>
          <p:cNvSpPr txBox="1"/>
          <p:nvPr/>
        </p:nvSpPr>
        <p:spPr>
          <a:xfrm>
            <a:off x="2086173" y="6078920"/>
            <a:ext cx="9359152" cy="646331"/>
          </a:xfrm>
          <a:prstGeom prst="rect">
            <a:avLst/>
          </a:prstGeom>
          <a:noFill/>
        </p:spPr>
        <p:txBody>
          <a:bodyPr wrap="square" rtlCol="0">
            <a:spAutoFit/>
          </a:bodyPr>
          <a:lstStyle/>
          <a:p>
            <a:r>
              <a:rPr lang="en-US" sz="3600" b="1" dirty="0">
                <a:latin typeface="Garamond" panose="02020404030301010803" pitchFamily="18" charset="0"/>
              </a:rPr>
              <a:t>What is “modernity”? What is the “modern”?</a:t>
            </a:r>
          </a:p>
        </p:txBody>
      </p:sp>
      <p:pic>
        <p:nvPicPr>
          <p:cNvPr id="2" name="Picture 1" descr="What is Taylorism, and why Waterfall is just the tip of the iceberg! |  Martin Hinshelwood on Engineering Leadership">
            <a:extLst>
              <a:ext uri="{FF2B5EF4-FFF2-40B4-BE49-F238E27FC236}">
                <a16:creationId xmlns:a16="http://schemas.microsoft.com/office/drawing/2014/main" id="{B26285F7-DB73-7567-A0F1-9D6706377BBA}"/>
              </a:ext>
            </a:extLst>
          </p:cNvPr>
          <p:cNvPicPr>
            <a:picLocks noChangeAspect="1"/>
          </p:cNvPicPr>
          <p:nvPr/>
        </p:nvPicPr>
        <p:blipFill>
          <a:blip r:embed="rId6"/>
          <a:stretch>
            <a:fillRect/>
          </a:stretch>
        </p:blipFill>
        <p:spPr>
          <a:xfrm>
            <a:off x="6427473" y="1149903"/>
            <a:ext cx="3492359" cy="1925466"/>
          </a:xfrm>
          <a:prstGeom prst="rect">
            <a:avLst/>
          </a:prstGeom>
        </p:spPr>
      </p:pic>
      <p:pic>
        <p:nvPicPr>
          <p:cNvPr id="3" name="Picture 2" descr="Modernism in Urban Planning - Mechanization or humanity? | Archiobjects">
            <a:extLst>
              <a:ext uri="{FF2B5EF4-FFF2-40B4-BE49-F238E27FC236}">
                <a16:creationId xmlns:a16="http://schemas.microsoft.com/office/drawing/2014/main" id="{DB8FB942-7894-6DAF-CA98-F600624530F7}"/>
              </a:ext>
            </a:extLst>
          </p:cNvPr>
          <p:cNvPicPr>
            <a:picLocks noChangeAspect="1"/>
          </p:cNvPicPr>
          <p:nvPr/>
        </p:nvPicPr>
        <p:blipFill>
          <a:blip r:embed="rId7"/>
          <a:stretch>
            <a:fillRect/>
          </a:stretch>
        </p:blipFill>
        <p:spPr>
          <a:xfrm>
            <a:off x="9919833" y="3970526"/>
            <a:ext cx="2272168" cy="2110506"/>
          </a:xfrm>
          <a:prstGeom prst="rect">
            <a:avLst/>
          </a:prstGeom>
        </p:spPr>
      </p:pic>
      <p:pic>
        <p:nvPicPr>
          <p:cNvPr id="4" name="Picture 3" descr="How to explore data from the 1950 Census (and why you should)">
            <a:extLst>
              <a:ext uri="{FF2B5EF4-FFF2-40B4-BE49-F238E27FC236}">
                <a16:creationId xmlns:a16="http://schemas.microsoft.com/office/drawing/2014/main" id="{2D4AFD5B-0421-AB09-B939-A5B3722CC8C7}"/>
              </a:ext>
            </a:extLst>
          </p:cNvPr>
          <p:cNvPicPr>
            <a:picLocks noChangeAspect="1"/>
          </p:cNvPicPr>
          <p:nvPr/>
        </p:nvPicPr>
        <p:blipFill>
          <a:blip r:embed="rId8"/>
          <a:stretch>
            <a:fillRect/>
          </a:stretch>
        </p:blipFill>
        <p:spPr>
          <a:xfrm>
            <a:off x="6428099" y="3070935"/>
            <a:ext cx="3522723" cy="2350027"/>
          </a:xfrm>
          <a:prstGeom prst="rect">
            <a:avLst/>
          </a:prstGeom>
        </p:spPr>
      </p:pic>
      <p:sp>
        <p:nvSpPr>
          <p:cNvPr id="6" name="TextBox 5">
            <a:extLst>
              <a:ext uri="{FF2B5EF4-FFF2-40B4-BE49-F238E27FC236}">
                <a16:creationId xmlns:a16="http://schemas.microsoft.com/office/drawing/2014/main" id="{C56B165C-146B-F5A9-1955-270943E8BDF4}"/>
              </a:ext>
            </a:extLst>
          </p:cNvPr>
          <p:cNvSpPr txBox="1"/>
          <p:nvPr/>
        </p:nvSpPr>
        <p:spPr>
          <a:xfrm>
            <a:off x="203200" y="4605867"/>
            <a:ext cx="3059568" cy="1323439"/>
          </a:xfrm>
          <a:prstGeom prst="rect">
            <a:avLst/>
          </a:prstGeom>
          <a:noFill/>
        </p:spPr>
        <p:txBody>
          <a:bodyPr wrap="square" rtlCol="0">
            <a:spAutoFit/>
          </a:bodyPr>
          <a:lstStyle/>
          <a:p>
            <a:r>
              <a:rPr lang="en-US" sz="2000" dirty="0"/>
              <a:t>Individuals? Social relations? Aesthetics? Politics/political structures? Economics? </a:t>
            </a:r>
          </a:p>
        </p:txBody>
      </p:sp>
    </p:spTree>
    <p:extLst>
      <p:ext uri="{BB962C8B-B14F-4D97-AF65-F5344CB8AC3E}">
        <p14:creationId xmlns:p14="http://schemas.microsoft.com/office/powerpoint/2010/main" val="34894411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42541961-78D6-7316-D639-FDD0D84D11EC}"/>
              </a:ext>
            </a:extLst>
          </p:cNvPr>
          <p:cNvGraphicFramePr>
            <a:graphicFrameLocks noGrp="1"/>
          </p:cNvGraphicFramePr>
          <p:nvPr>
            <p:extLst>
              <p:ext uri="{D42A27DB-BD31-4B8C-83A1-F6EECF244321}">
                <p14:modId xmlns:p14="http://schemas.microsoft.com/office/powerpoint/2010/main" val="121990586"/>
              </p:ext>
            </p:extLst>
          </p:nvPr>
        </p:nvGraphicFramePr>
        <p:xfrm>
          <a:off x="161365" y="1077218"/>
          <a:ext cx="11887200" cy="5544729"/>
        </p:xfrm>
        <a:graphic>
          <a:graphicData uri="http://schemas.openxmlformats.org/drawingml/2006/table">
            <a:tbl>
              <a:tblPr firstRow="1" bandRow="1">
                <a:tableStyleId>{5C22544A-7EE6-4342-B048-85BDC9FD1C3A}</a:tableStyleId>
              </a:tblPr>
              <a:tblGrid>
                <a:gridCol w="3962400">
                  <a:extLst>
                    <a:ext uri="{9D8B030D-6E8A-4147-A177-3AD203B41FA5}">
                      <a16:colId xmlns:a16="http://schemas.microsoft.com/office/drawing/2014/main" val="1379246452"/>
                    </a:ext>
                  </a:extLst>
                </a:gridCol>
                <a:gridCol w="3962400">
                  <a:extLst>
                    <a:ext uri="{9D8B030D-6E8A-4147-A177-3AD203B41FA5}">
                      <a16:colId xmlns:a16="http://schemas.microsoft.com/office/drawing/2014/main" val="2080887440"/>
                    </a:ext>
                  </a:extLst>
                </a:gridCol>
                <a:gridCol w="3962400">
                  <a:extLst>
                    <a:ext uri="{9D8B030D-6E8A-4147-A177-3AD203B41FA5}">
                      <a16:colId xmlns:a16="http://schemas.microsoft.com/office/drawing/2014/main" val="4050362118"/>
                    </a:ext>
                  </a:extLst>
                </a:gridCol>
              </a:tblGrid>
              <a:tr h="1332007">
                <a:tc>
                  <a:txBody>
                    <a:bodyPr/>
                    <a:lstStyle/>
                    <a:p>
                      <a:r>
                        <a:rPr lang="en-US" sz="3600" dirty="0"/>
                        <a:t>Timeline</a:t>
                      </a:r>
                    </a:p>
                  </a:txBody>
                  <a:tcPr/>
                </a:tc>
                <a:tc>
                  <a:txBody>
                    <a:bodyPr/>
                    <a:lstStyle/>
                    <a:p>
                      <a:r>
                        <a:rPr lang="en-US" sz="2400" dirty="0"/>
                        <a:t>The watcher/the watched; the surveillant/the subject</a:t>
                      </a:r>
                    </a:p>
                  </a:txBody>
                  <a:tcPr/>
                </a:tc>
                <a:tc>
                  <a:txBody>
                    <a:bodyPr/>
                    <a:lstStyle/>
                    <a:p>
                      <a:r>
                        <a:rPr lang="en-US" sz="2800" dirty="0"/>
                        <a:t>Techniques, technologies, and practices </a:t>
                      </a:r>
                    </a:p>
                  </a:txBody>
                  <a:tcPr/>
                </a:tc>
                <a:extLst>
                  <a:ext uri="{0D108BD9-81ED-4DB2-BD59-A6C34878D82A}">
                    <a16:rowId xmlns:a16="http://schemas.microsoft.com/office/drawing/2014/main" val="938621219"/>
                  </a:ext>
                </a:extLst>
              </a:tr>
              <a:tr h="4173129">
                <a:tc>
                  <a:txBody>
                    <a:bodyPr/>
                    <a:lstStyle/>
                    <a:p>
                      <a:pPr marL="285750" indent="-285750">
                        <a:buFont typeface="Arial" panose="020B0604020202020204" pitchFamily="34" charset="0"/>
                        <a:buChar char="•"/>
                      </a:pPr>
                      <a:r>
                        <a:rPr lang="en-US" sz="2400" dirty="0"/>
                        <a:t>Lyon introduces Based on the timeline offered Monahan and Wood on pages xxii and xxiii, which historical events or epochs have the largest impact on or resonate with your understanding of the term and practice “surveillance”? </a:t>
                      </a:r>
                    </a:p>
                  </a:txBody>
                  <a:tcPr/>
                </a:tc>
                <a:tc>
                  <a:txBody>
                    <a:bodyPr/>
                    <a:lstStyle/>
                    <a:p>
                      <a:pPr marL="285750" indent="-285750">
                        <a:buFont typeface="Arial" panose="020B0604020202020204" pitchFamily="34" charset="0"/>
                        <a:buChar char="•"/>
                      </a:pPr>
                      <a:r>
                        <a:rPr lang="en-US" sz="2400" dirty="0"/>
                        <a:t>What is the dynamic between the watcher and watched like? What behaviors or dynamics exist between the watcher and the watched? Is this dynamic put towards a specific end? </a:t>
                      </a:r>
                    </a:p>
                  </a:txBody>
                  <a:tcPr/>
                </a:tc>
                <a:tc>
                  <a:txBody>
                    <a:bodyPr/>
                    <a:lstStyle/>
                    <a:p>
                      <a:pPr marL="285750" indent="-285750">
                        <a:buFont typeface="Arial" panose="020B0604020202020204" pitchFamily="34" charset="0"/>
                        <a:buChar char="•"/>
                      </a:pPr>
                      <a:r>
                        <a:rPr lang="en-US" sz="2400" dirty="0"/>
                        <a:t>What practices, technologies, or techniques are implemented to uphold a watcher/watched dynamic? What are common sites of surveillance? </a:t>
                      </a:r>
                    </a:p>
                  </a:txBody>
                  <a:tcPr/>
                </a:tc>
                <a:extLst>
                  <a:ext uri="{0D108BD9-81ED-4DB2-BD59-A6C34878D82A}">
                    <a16:rowId xmlns:a16="http://schemas.microsoft.com/office/drawing/2014/main" val="3943005634"/>
                  </a:ext>
                </a:extLst>
              </a:tr>
            </a:tbl>
          </a:graphicData>
        </a:graphic>
      </p:graphicFrame>
      <p:sp>
        <p:nvSpPr>
          <p:cNvPr id="10" name="TextBox 9">
            <a:extLst>
              <a:ext uri="{FF2B5EF4-FFF2-40B4-BE49-F238E27FC236}">
                <a16:creationId xmlns:a16="http://schemas.microsoft.com/office/drawing/2014/main" id="{A3122DFC-832C-3FFF-2359-9A9389335460}"/>
              </a:ext>
            </a:extLst>
          </p:cNvPr>
          <p:cNvSpPr txBox="1"/>
          <p:nvPr/>
        </p:nvSpPr>
        <p:spPr>
          <a:xfrm>
            <a:off x="343339" y="0"/>
            <a:ext cx="11505321" cy="1077218"/>
          </a:xfrm>
          <a:prstGeom prst="rect">
            <a:avLst/>
          </a:prstGeom>
          <a:noFill/>
        </p:spPr>
        <p:txBody>
          <a:bodyPr wrap="square" rtlCol="0">
            <a:spAutoFit/>
          </a:bodyPr>
          <a:lstStyle/>
          <a:p>
            <a:r>
              <a:rPr lang="en-US" sz="3200" b="1" dirty="0">
                <a:latin typeface="Garamond" panose="02020404030301010803" pitchFamily="18" charset="0"/>
              </a:rPr>
              <a:t>Modern / “Traditional” Surveillance (up to mid- 20</a:t>
            </a:r>
            <a:r>
              <a:rPr lang="en-US" sz="3200" b="1" baseline="30000" dirty="0">
                <a:latin typeface="Garamond" panose="02020404030301010803" pitchFamily="18" charset="0"/>
              </a:rPr>
              <a:t>th</a:t>
            </a:r>
            <a:r>
              <a:rPr lang="en-US" sz="3200" b="1" dirty="0">
                <a:latin typeface="Garamond" panose="02020404030301010803" pitchFamily="18" charset="0"/>
              </a:rPr>
              <a:t> century)</a:t>
            </a:r>
          </a:p>
          <a:p>
            <a:pPr algn="ctr"/>
            <a:r>
              <a:rPr lang="en-US" sz="3200" b="1" dirty="0">
                <a:latin typeface="Garamond" panose="02020404030301010803" pitchFamily="18" charset="0"/>
              </a:rPr>
              <a:t>Nation, State, Capital  </a:t>
            </a:r>
          </a:p>
        </p:txBody>
      </p:sp>
    </p:spTree>
    <p:extLst>
      <p:ext uri="{BB962C8B-B14F-4D97-AF65-F5344CB8AC3E}">
        <p14:creationId xmlns:p14="http://schemas.microsoft.com/office/powerpoint/2010/main" val="2590402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45D9F22-9559-B9F2-9A9E-DA723A904248}"/>
              </a:ext>
            </a:extLst>
          </p:cNvPr>
          <p:cNvPicPr>
            <a:picLocks noChangeAspect="1"/>
          </p:cNvPicPr>
          <p:nvPr/>
        </p:nvPicPr>
        <p:blipFill>
          <a:blip r:embed="rId2"/>
          <a:stretch>
            <a:fillRect/>
          </a:stretch>
        </p:blipFill>
        <p:spPr>
          <a:xfrm>
            <a:off x="1866900" y="111645"/>
            <a:ext cx="8458200" cy="6253296"/>
          </a:xfrm>
          <a:prstGeom prst="rect">
            <a:avLst/>
          </a:prstGeom>
        </p:spPr>
      </p:pic>
      <p:sp>
        <p:nvSpPr>
          <p:cNvPr id="10" name="TextBox 9">
            <a:extLst>
              <a:ext uri="{FF2B5EF4-FFF2-40B4-BE49-F238E27FC236}">
                <a16:creationId xmlns:a16="http://schemas.microsoft.com/office/drawing/2014/main" id="{61D47ED9-DE3D-D25E-58AC-D46628A8C102}"/>
              </a:ext>
            </a:extLst>
          </p:cNvPr>
          <p:cNvSpPr txBox="1"/>
          <p:nvPr/>
        </p:nvSpPr>
        <p:spPr>
          <a:xfrm>
            <a:off x="824753" y="6364941"/>
            <a:ext cx="7171765" cy="369332"/>
          </a:xfrm>
          <a:prstGeom prst="rect">
            <a:avLst/>
          </a:prstGeom>
          <a:noFill/>
        </p:spPr>
        <p:txBody>
          <a:bodyPr wrap="square" rtlCol="0">
            <a:spAutoFit/>
          </a:bodyPr>
          <a:lstStyle/>
          <a:p>
            <a:r>
              <a:rPr lang="en-US" dirty="0"/>
              <a:t>Sourced from: The Tate </a:t>
            </a:r>
          </a:p>
        </p:txBody>
      </p:sp>
    </p:spTree>
    <p:extLst>
      <p:ext uri="{BB962C8B-B14F-4D97-AF65-F5344CB8AC3E}">
        <p14:creationId xmlns:p14="http://schemas.microsoft.com/office/powerpoint/2010/main" val="11637860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et to Know Your Data Double! – Peace Research Institute Oslo (PRIO)">
            <a:extLst>
              <a:ext uri="{FF2B5EF4-FFF2-40B4-BE49-F238E27FC236}">
                <a16:creationId xmlns:a16="http://schemas.microsoft.com/office/drawing/2014/main" id="{B77C8C54-4043-C8B8-01FF-B9867BBE21C1}"/>
              </a:ext>
            </a:extLst>
          </p:cNvPr>
          <p:cNvPicPr>
            <a:picLocks noChangeAspect="1"/>
          </p:cNvPicPr>
          <p:nvPr/>
        </p:nvPicPr>
        <p:blipFill>
          <a:blip r:embed="rId2"/>
          <a:stretch>
            <a:fillRect/>
          </a:stretch>
        </p:blipFill>
        <p:spPr>
          <a:xfrm>
            <a:off x="5862918" y="198121"/>
            <a:ext cx="6086841" cy="2975386"/>
          </a:xfrm>
          <a:prstGeom prst="rect">
            <a:avLst/>
          </a:prstGeom>
        </p:spPr>
      </p:pic>
      <p:graphicFrame>
        <p:nvGraphicFramePr>
          <p:cNvPr id="6" name="Table 5">
            <a:extLst>
              <a:ext uri="{FF2B5EF4-FFF2-40B4-BE49-F238E27FC236}">
                <a16:creationId xmlns:a16="http://schemas.microsoft.com/office/drawing/2014/main" id="{A76AFA5C-4615-B699-B2D6-F31F170B7A06}"/>
              </a:ext>
            </a:extLst>
          </p:cNvPr>
          <p:cNvGraphicFramePr>
            <a:graphicFrameLocks noGrp="1"/>
          </p:cNvGraphicFramePr>
          <p:nvPr>
            <p:extLst>
              <p:ext uri="{D42A27DB-BD31-4B8C-83A1-F6EECF244321}">
                <p14:modId xmlns:p14="http://schemas.microsoft.com/office/powerpoint/2010/main" val="32773936"/>
              </p:ext>
            </p:extLst>
          </p:nvPr>
        </p:nvGraphicFramePr>
        <p:xfrm>
          <a:off x="242240" y="3322320"/>
          <a:ext cx="11707519" cy="3535680"/>
        </p:xfrm>
        <a:graphic>
          <a:graphicData uri="http://schemas.openxmlformats.org/drawingml/2006/table">
            <a:tbl>
              <a:tblPr firstRow="1" bandRow="1">
                <a:tableStyleId>{5C22544A-7EE6-4342-B048-85BDC9FD1C3A}</a:tableStyleId>
              </a:tblPr>
              <a:tblGrid>
                <a:gridCol w="11707519">
                  <a:extLst>
                    <a:ext uri="{9D8B030D-6E8A-4147-A177-3AD203B41FA5}">
                      <a16:colId xmlns:a16="http://schemas.microsoft.com/office/drawing/2014/main" val="322235435"/>
                    </a:ext>
                  </a:extLst>
                </a:gridCol>
              </a:tblGrid>
              <a:tr h="370840">
                <a:tc>
                  <a:txBody>
                    <a:bodyPr/>
                    <a:lstStyle/>
                    <a:p>
                      <a:r>
                        <a:rPr lang="en-US" sz="2000" dirty="0"/>
                        <a:t>MODERNITY: centralization, consolidation of absolute truths, rationalization, efficiency, organization, hierarchy </a:t>
                      </a:r>
                    </a:p>
                    <a:p>
                      <a:endParaRPr lang="en-US" sz="2000" dirty="0"/>
                    </a:p>
                    <a:p>
                      <a:r>
                        <a:rPr lang="en-US" sz="2000" dirty="0"/>
                        <a:t>CAPITALISM: extractive practices, driven by efficiency, competition and profit (need systems to support this!), fragmentation of tasks, subordinate labor to capital   </a:t>
                      </a:r>
                    </a:p>
                  </a:txBody>
                  <a:tcPr/>
                </a:tc>
                <a:extLst>
                  <a:ext uri="{0D108BD9-81ED-4DB2-BD59-A6C34878D82A}">
                    <a16:rowId xmlns:a16="http://schemas.microsoft.com/office/drawing/2014/main" val="107899174"/>
                  </a:ext>
                </a:extLst>
              </a:tr>
              <a:tr h="370840">
                <a:tc>
                  <a:txBody>
                    <a:bodyPr/>
                    <a:lstStyle/>
                    <a:p>
                      <a:r>
                        <a:rPr lang="en-US" sz="2000" b="1" dirty="0"/>
                        <a:t>POSTMODERNITY: dispersed control mechanisms, human-machine interfaces, </a:t>
                      </a:r>
                      <a:r>
                        <a:rPr lang="en-US" sz="2000" b="1" dirty="0">
                          <a:highlight>
                            <a:srgbClr val="FFFF00"/>
                          </a:highlight>
                        </a:rPr>
                        <a:t>DE territorialized subjectivity</a:t>
                      </a:r>
                      <a:r>
                        <a:rPr lang="en-US" sz="2000" b="1" dirty="0"/>
                        <a:t>, data doubles, decentralization of power, automated, </a:t>
                      </a:r>
                    </a:p>
                    <a:p>
                      <a:endParaRPr lang="en-US" sz="2000" b="1" dirty="0"/>
                    </a:p>
                    <a:p>
                      <a:r>
                        <a:rPr lang="en-US" sz="2000" b="1" dirty="0"/>
                        <a:t>LATE CAPITALISM: maximally extractive, extreme commodification of all aspects of everyday life, extreme globalization</a:t>
                      </a:r>
                      <a:endParaRPr lang="en-US" sz="2000" dirty="0"/>
                    </a:p>
                    <a:p>
                      <a:endParaRPr lang="en-US" sz="2000" dirty="0"/>
                    </a:p>
                  </a:txBody>
                  <a:tcPr/>
                </a:tc>
                <a:extLst>
                  <a:ext uri="{0D108BD9-81ED-4DB2-BD59-A6C34878D82A}">
                    <a16:rowId xmlns:a16="http://schemas.microsoft.com/office/drawing/2014/main" val="3319032518"/>
                  </a:ext>
                </a:extLst>
              </a:tr>
            </a:tbl>
          </a:graphicData>
        </a:graphic>
      </p:graphicFrame>
      <p:pic>
        <p:nvPicPr>
          <p:cNvPr id="7" name="Picture 6" descr="My Time on the Assembly Line Working Alongside the Robots That Would  Replace Us | by The Billfold | The Billfold | Medium">
            <a:extLst>
              <a:ext uri="{FF2B5EF4-FFF2-40B4-BE49-F238E27FC236}">
                <a16:creationId xmlns:a16="http://schemas.microsoft.com/office/drawing/2014/main" id="{A6A26452-DD32-AFE3-DE0D-3875F8EDF02C}"/>
              </a:ext>
            </a:extLst>
          </p:cNvPr>
          <p:cNvPicPr>
            <a:picLocks noChangeAspect="1"/>
          </p:cNvPicPr>
          <p:nvPr/>
        </p:nvPicPr>
        <p:blipFill>
          <a:blip r:embed="rId3"/>
          <a:stretch>
            <a:fillRect/>
          </a:stretch>
        </p:blipFill>
        <p:spPr>
          <a:xfrm>
            <a:off x="242240" y="198120"/>
            <a:ext cx="5146614" cy="2975386"/>
          </a:xfrm>
          <a:prstGeom prst="rect">
            <a:avLst/>
          </a:prstGeom>
        </p:spPr>
      </p:pic>
      <p:sp>
        <p:nvSpPr>
          <p:cNvPr id="2" name="Rectangle 1">
            <a:extLst>
              <a:ext uri="{FF2B5EF4-FFF2-40B4-BE49-F238E27FC236}">
                <a16:creationId xmlns:a16="http://schemas.microsoft.com/office/drawing/2014/main" id="{55804A86-A0E2-7198-33D7-4CA2B7340D39}"/>
              </a:ext>
            </a:extLst>
          </p:cNvPr>
          <p:cNvSpPr/>
          <p:nvPr/>
        </p:nvSpPr>
        <p:spPr>
          <a:xfrm>
            <a:off x="242240" y="5012267"/>
            <a:ext cx="11707519" cy="184573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97100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xit" presetSubtype="4" fill="hold" grpId="0" nodeType="clickEffect">
                                  <p:stCondLst>
                                    <p:cond delay="0"/>
                                  </p:stCondLst>
                                  <p:childTnLst>
                                    <p:anim calcmode="lin" valueType="num">
                                      <p:cBhvr additive="base">
                                        <p:cTn id="6" dur="500"/>
                                        <p:tgtEl>
                                          <p:spTgt spid="2"/>
                                        </p:tgtEl>
                                        <p:attrNameLst>
                                          <p:attrName>ppt_y</p:attrName>
                                        </p:attrNameLst>
                                      </p:cBhvr>
                                      <p:tavLst>
                                        <p:tav tm="0">
                                          <p:val>
                                            <p:strVal val="#ppt_y"/>
                                          </p:val>
                                        </p:tav>
                                        <p:tav tm="100000">
                                          <p:val>
                                            <p:strVal val="#ppt_y+#ppt_h*1.125000"/>
                                          </p:val>
                                        </p:tav>
                                      </p:tavLst>
                                    </p:anim>
                                    <p:animEffect transition="out" filter="wipe(down)">
                                      <p:cBhvr>
                                        <p:cTn id="7" dur="500"/>
                                        <p:tgtEl>
                                          <p:spTgt spid="2"/>
                                        </p:tgtEl>
                                      </p:cBhvr>
                                    </p:animEffect>
                                    <p:set>
                                      <p:cBhvr>
                                        <p:cTn id="8"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C495859E-CB95-D84F-BBED-68C27B12D332}"/>
              </a:ext>
            </a:extLst>
          </p:cNvPr>
          <p:cNvGraphicFramePr>
            <a:graphicFrameLocks noGrp="1"/>
          </p:cNvGraphicFramePr>
          <p:nvPr>
            <p:extLst>
              <p:ext uri="{D42A27DB-BD31-4B8C-83A1-F6EECF244321}">
                <p14:modId xmlns:p14="http://schemas.microsoft.com/office/powerpoint/2010/main" val="3463966724"/>
              </p:ext>
            </p:extLst>
          </p:nvPr>
        </p:nvGraphicFramePr>
        <p:xfrm>
          <a:off x="100014" y="523219"/>
          <a:ext cx="7053822" cy="5716212"/>
        </p:xfrm>
        <a:graphic>
          <a:graphicData uri="http://schemas.openxmlformats.org/drawingml/2006/table">
            <a:tbl>
              <a:tblPr firstRow="1" bandRow="1">
                <a:tableStyleId>{5C22544A-7EE6-4342-B048-85BDC9FD1C3A}</a:tableStyleId>
              </a:tblPr>
              <a:tblGrid>
                <a:gridCol w="2244937">
                  <a:extLst>
                    <a:ext uri="{9D8B030D-6E8A-4147-A177-3AD203B41FA5}">
                      <a16:colId xmlns:a16="http://schemas.microsoft.com/office/drawing/2014/main" val="239197606"/>
                    </a:ext>
                  </a:extLst>
                </a:gridCol>
                <a:gridCol w="2493059">
                  <a:extLst>
                    <a:ext uri="{9D8B030D-6E8A-4147-A177-3AD203B41FA5}">
                      <a16:colId xmlns:a16="http://schemas.microsoft.com/office/drawing/2014/main" val="4185398056"/>
                    </a:ext>
                  </a:extLst>
                </a:gridCol>
                <a:gridCol w="2315826">
                  <a:extLst>
                    <a:ext uri="{9D8B030D-6E8A-4147-A177-3AD203B41FA5}">
                      <a16:colId xmlns:a16="http://schemas.microsoft.com/office/drawing/2014/main" val="427256570"/>
                    </a:ext>
                  </a:extLst>
                </a:gridCol>
              </a:tblGrid>
              <a:tr h="773370">
                <a:tc>
                  <a:txBody>
                    <a:bodyPr/>
                    <a:lstStyle/>
                    <a:p>
                      <a:r>
                        <a:rPr lang="en-US" sz="2000" dirty="0"/>
                        <a:t>Dimensions</a:t>
                      </a:r>
                    </a:p>
                  </a:txBody>
                  <a:tcPr/>
                </a:tc>
                <a:tc>
                  <a:txBody>
                    <a:bodyPr/>
                    <a:lstStyle/>
                    <a:p>
                      <a:r>
                        <a:rPr lang="en-US" sz="2000" dirty="0"/>
                        <a:t>modern/ traditional surveillance</a:t>
                      </a:r>
                    </a:p>
                  </a:txBody>
                  <a:tcPr/>
                </a:tc>
                <a:tc>
                  <a:txBody>
                    <a:bodyPr/>
                    <a:lstStyle/>
                    <a:p>
                      <a:r>
                        <a:rPr lang="en-US" sz="2000" dirty="0"/>
                        <a:t>postmodern/</a:t>
                      </a:r>
                    </a:p>
                    <a:p>
                      <a:r>
                        <a:rPr lang="en-US" sz="2000" dirty="0"/>
                        <a:t>new surveillance </a:t>
                      </a:r>
                    </a:p>
                  </a:txBody>
                  <a:tcPr/>
                </a:tc>
                <a:extLst>
                  <a:ext uri="{0D108BD9-81ED-4DB2-BD59-A6C34878D82A}">
                    <a16:rowId xmlns:a16="http://schemas.microsoft.com/office/drawing/2014/main" val="1139714086"/>
                  </a:ext>
                </a:extLst>
              </a:tr>
              <a:tr h="437122">
                <a:tc>
                  <a:txBody>
                    <a:bodyPr/>
                    <a:lstStyle/>
                    <a:p>
                      <a:r>
                        <a:rPr lang="en-US" sz="2000" dirty="0"/>
                        <a:t>1. senses</a:t>
                      </a:r>
                    </a:p>
                  </a:txBody>
                  <a:tcPr/>
                </a:tc>
                <a:tc>
                  <a:txBody>
                    <a:bodyPr/>
                    <a:lstStyle/>
                    <a:p>
                      <a:endParaRPr lang="en-US" sz="2000" dirty="0"/>
                    </a:p>
                  </a:txBody>
                  <a:tcPr/>
                </a:tc>
                <a:tc>
                  <a:txBody>
                    <a:bodyPr/>
                    <a:lstStyle/>
                    <a:p>
                      <a:endParaRPr lang="en-US" sz="2000" dirty="0"/>
                    </a:p>
                  </a:txBody>
                  <a:tcPr/>
                </a:tc>
                <a:extLst>
                  <a:ext uri="{0D108BD9-81ED-4DB2-BD59-A6C34878D82A}">
                    <a16:rowId xmlns:a16="http://schemas.microsoft.com/office/drawing/2014/main" val="2127181128"/>
                  </a:ext>
                </a:extLst>
              </a:tr>
              <a:tr h="437122">
                <a:tc>
                  <a:txBody>
                    <a:bodyPr/>
                    <a:lstStyle/>
                    <a:p>
                      <a:r>
                        <a:rPr lang="en-US" sz="2000" dirty="0"/>
                        <a:t>2. visibility</a:t>
                      </a:r>
                    </a:p>
                  </a:txBody>
                  <a:tcPr/>
                </a:tc>
                <a:tc>
                  <a:txBody>
                    <a:bodyPr/>
                    <a:lstStyle/>
                    <a:p>
                      <a:endParaRPr lang="en-US" sz="2000" dirty="0"/>
                    </a:p>
                  </a:txBody>
                  <a:tcPr/>
                </a:tc>
                <a:tc>
                  <a:txBody>
                    <a:bodyPr/>
                    <a:lstStyle/>
                    <a:p>
                      <a:endParaRPr lang="en-US" sz="2000"/>
                    </a:p>
                  </a:txBody>
                  <a:tcPr/>
                </a:tc>
                <a:extLst>
                  <a:ext uri="{0D108BD9-81ED-4DB2-BD59-A6C34878D82A}">
                    <a16:rowId xmlns:a16="http://schemas.microsoft.com/office/drawing/2014/main" val="1470446826"/>
                  </a:ext>
                </a:extLst>
              </a:tr>
              <a:tr h="773370">
                <a:tc>
                  <a:txBody>
                    <a:bodyPr/>
                    <a:lstStyle/>
                    <a:p>
                      <a:r>
                        <a:rPr lang="en-US" sz="2000" dirty="0"/>
                        <a:t>3. consent</a:t>
                      </a:r>
                    </a:p>
                  </a:txBody>
                  <a:tcPr/>
                </a:tc>
                <a:tc>
                  <a:txBody>
                    <a:bodyPr/>
                    <a:lstStyle/>
                    <a:p>
                      <a:r>
                        <a:rPr lang="en-US" sz="2000" dirty="0"/>
                        <a:t>lower proportion involuntary </a:t>
                      </a:r>
                    </a:p>
                  </a:txBody>
                  <a:tcPr/>
                </a:tc>
                <a:tc>
                  <a:txBody>
                    <a:bodyPr/>
                    <a:lstStyle/>
                    <a:p>
                      <a:r>
                        <a:rPr lang="en-US" sz="2000" dirty="0"/>
                        <a:t>higher proportion involuntary</a:t>
                      </a:r>
                    </a:p>
                  </a:txBody>
                  <a:tcPr/>
                </a:tc>
                <a:extLst>
                  <a:ext uri="{0D108BD9-81ED-4DB2-BD59-A6C34878D82A}">
                    <a16:rowId xmlns:a16="http://schemas.microsoft.com/office/drawing/2014/main" val="255536453"/>
                  </a:ext>
                </a:extLst>
              </a:tr>
              <a:tr h="437122">
                <a:tc>
                  <a:txBody>
                    <a:bodyPr/>
                    <a:lstStyle/>
                    <a:p>
                      <a:r>
                        <a:rPr lang="en-US" sz="2000" dirty="0"/>
                        <a:t>4. ethos</a:t>
                      </a:r>
                    </a:p>
                  </a:txBody>
                  <a:tcPr/>
                </a:tc>
                <a:tc>
                  <a:txBody>
                    <a:bodyPr/>
                    <a:lstStyle/>
                    <a:p>
                      <a:endParaRPr lang="en-US" sz="2000" dirty="0"/>
                    </a:p>
                  </a:txBody>
                  <a:tcPr/>
                </a:tc>
                <a:tc>
                  <a:txBody>
                    <a:bodyPr/>
                    <a:lstStyle/>
                    <a:p>
                      <a:endParaRPr lang="en-US" sz="2000" dirty="0"/>
                    </a:p>
                  </a:txBody>
                  <a:tcPr/>
                </a:tc>
                <a:extLst>
                  <a:ext uri="{0D108BD9-81ED-4DB2-BD59-A6C34878D82A}">
                    <a16:rowId xmlns:a16="http://schemas.microsoft.com/office/drawing/2014/main" val="255054947"/>
                  </a:ext>
                </a:extLst>
              </a:tr>
              <a:tr h="773370">
                <a:tc>
                  <a:txBody>
                    <a:bodyPr/>
                    <a:lstStyle/>
                    <a:p>
                      <a:r>
                        <a:rPr lang="en-US" sz="2000" dirty="0"/>
                        <a:t>5. object of collection</a:t>
                      </a:r>
                    </a:p>
                  </a:txBody>
                  <a:tcPr/>
                </a:tc>
                <a:tc>
                  <a:txBody>
                    <a:bodyPr/>
                    <a:lstStyle/>
                    <a:p>
                      <a:endParaRPr lang="en-US" sz="2000" dirty="0"/>
                    </a:p>
                  </a:txBody>
                  <a:tcPr/>
                </a:tc>
                <a:tc>
                  <a:txBody>
                    <a:bodyPr/>
                    <a:lstStyle/>
                    <a:p>
                      <a:endParaRPr lang="en-US" sz="2000" dirty="0"/>
                    </a:p>
                  </a:txBody>
                  <a:tcPr/>
                </a:tc>
                <a:extLst>
                  <a:ext uri="{0D108BD9-81ED-4DB2-BD59-A6C34878D82A}">
                    <a16:rowId xmlns:a16="http://schemas.microsoft.com/office/drawing/2014/main" val="677317123"/>
                  </a:ext>
                </a:extLst>
              </a:tr>
              <a:tr h="773370">
                <a:tc>
                  <a:txBody>
                    <a:bodyPr/>
                    <a:lstStyle/>
                    <a:p>
                      <a:r>
                        <a:rPr lang="en-US" sz="2000" dirty="0"/>
                        <a:t>6. time period</a:t>
                      </a:r>
                    </a:p>
                    <a:p>
                      <a:r>
                        <a:rPr lang="en-US" sz="2000" dirty="0"/>
                        <a:t>(for observation)</a:t>
                      </a:r>
                    </a:p>
                  </a:txBody>
                  <a:tcPr/>
                </a:tc>
                <a:tc>
                  <a:txBody>
                    <a:bodyPr/>
                    <a:lstStyle/>
                    <a:p>
                      <a:endParaRPr lang="en-US" sz="2000" dirty="0"/>
                    </a:p>
                  </a:txBody>
                  <a:tcPr/>
                </a:tc>
                <a:tc>
                  <a:txBody>
                    <a:bodyPr/>
                    <a:lstStyle/>
                    <a:p>
                      <a:endParaRPr lang="en-US" sz="2000" dirty="0"/>
                    </a:p>
                  </a:txBody>
                  <a:tcPr/>
                </a:tc>
                <a:extLst>
                  <a:ext uri="{0D108BD9-81ED-4DB2-BD59-A6C34878D82A}">
                    <a16:rowId xmlns:a16="http://schemas.microsoft.com/office/drawing/2014/main" val="1635339752"/>
                  </a:ext>
                </a:extLst>
              </a:tr>
              <a:tr h="437122">
                <a:tc>
                  <a:txBody>
                    <a:bodyPr/>
                    <a:lstStyle/>
                    <a:p>
                      <a:r>
                        <a:rPr lang="en-US" sz="2000" dirty="0"/>
                        <a:t>7. context</a:t>
                      </a:r>
                    </a:p>
                  </a:txBody>
                  <a:tcPr/>
                </a:tc>
                <a:tc>
                  <a:txBody>
                    <a:bodyPr/>
                    <a:lstStyle/>
                    <a:p>
                      <a:r>
                        <a:rPr lang="en-US" sz="2000" dirty="0"/>
                        <a:t>contextual</a:t>
                      </a:r>
                    </a:p>
                  </a:txBody>
                  <a:tcPr/>
                </a:tc>
                <a:tc>
                  <a:txBody>
                    <a:bodyPr/>
                    <a:lstStyle/>
                    <a:p>
                      <a:r>
                        <a:rPr lang="en-US" sz="2000" dirty="0"/>
                        <a:t>acontextual </a:t>
                      </a:r>
                    </a:p>
                  </a:txBody>
                  <a:tcPr/>
                </a:tc>
                <a:extLst>
                  <a:ext uri="{0D108BD9-81ED-4DB2-BD59-A6C34878D82A}">
                    <a16:rowId xmlns:a16="http://schemas.microsoft.com/office/drawing/2014/main" val="643861952"/>
                  </a:ext>
                </a:extLst>
              </a:tr>
              <a:tr h="437122">
                <a:tc>
                  <a:txBody>
                    <a:bodyPr/>
                    <a:lstStyle/>
                    <a:p>
                      <a:r>
                        <a:rPr lang="en-US" sz="2000" dirty="0"/>
                        <a:t>8. realism</a:t>
                      </a:r>
                    </a:p>
                  </a:txBody>
                  <a:tcPr/>
                </a:tc>
                <a:tc>
                  <a:txBody>
                    <a:bodyPr/>
                    <a:lstStyle/>
                    <a:p>
                      <a:endParaRPr lang="en-US" sz="2000" dirty="0"/>
                    </a:p>
                  </a:txBody>
                  <a:tcPr/>
                </a:tc>
                <a:tc>
                  <a:txBody>
                    <a:bodyPr/>
                    <a:lstStyle/>
                    <a:p>
                      <a:endParaRPr lang="en-US" sz="2000" dirty="0"/>
                    </a:p>
                  </a:txBody>
                  <a:tcPr/>
                </a:tc>
                <a:extLst>
                  <a:ext uri="{0D108BD9-81ED-4DB2-BD59-A6C34878D82A}">
                    <a16:rowId xmlns:a16="http://schemas.microsoft.com/office/drawing/2014/main" val="1134948698"/>
                  </a:ext>
                </a:extLst>
              </a:tr>
              <a:tr h="437122">
                <a:tc>
                  <a:txBody>
                    <a:bodyPr/>
                    <a:lstStyle/>
                    <a:p>
                      <a:r>
                        <a:rPr lang="en-US" sz="2000" dirty="0"/>
                        <a:t>9. timing</a:t>
                      </a:r>
                    </a:p>
                  </a:txBody>
                  <a:tcPr/>
                </a:tc>
                <a:tc>
                  <a:txBody>
                    <a:bodyPr/>
                    <a:lstStyle/>
                    <a:p>
                      <a:endParaRPr lang="en-US" sz="2000"/>
                    </a:p>
                  </a:txBody>
                  <a:tcPr/>
                </a:tc>
                <a:tc>
                  <a:txBody>
                    <a:bodyPr/>
                    <a:lstStyle/>
                    <a:p>
                      <a:endParaRPr lang="en-US" sz="2000" dirty="0"/>
                    </a:p>
                  </a:txBody>
                  <a:tcPr/>
                </a:tc>
                <a:extLst>
                  <a:ext uri="{0D108BD9-81ED-4DB2-BD59-A6C34878D82A}">
                    <a16:rowId xmlns:a16="http://schemas.microsoft.com/office/drawing/2014/main" val="1623749428"/>
                  </a:ext>
                </a:extLst>
              </a:tr>
            </a:tbl>
          </a:graphicData>
        </a:graphic>
      </p:graphicFrame>
      <p:sp>
        <p:nvSpPr>
          <p:cNvPr id="7" name="TextBox 6">
            <a:extLst>
              <a:ext uri="{FF2B5EF4-FFF2-40B4-BE49-F238E27FC236}">
                <a16:creationId xmlns:a16="http://schemas.microsoft.com/office/drawing/2014/main" id="{B9C28627-2698-7642-BCDE-65C1CDCB00CD}"/>
              </a:ext>
            </a:extLst>
          </p:cNvPr>
          <p:cNvSpPr txBox="1"/>
          <p:nvPr/>
        </p:nvSpPr>
        <p:spPr>
          <a:xfrm>
            <a:off x="7153836" y="0"/>
            <a:ext cx="5166525" cy="6863417"/>
          </a:xfrm>
          <a:prstGeom prst="rect">
            <a:avLst/>
          </a:prstGeom>
          <a:noFill/>
        </p:spPr>
        <p:txBody>
          <a:bodyPr wrap="square" rtlCol="0">
            <a:spAutoFit/>
          </a:bodyPr>
          <a:lstStyle/>
          <a:p>
            <a:r>
              <a:rPr lang="en-US" sz="2000" b="1" dirty="0"/>
              <a:t>1. Unaided senses/extended senses</a:t>
            </a:r>
          </a:p>
          <a:p>
            <a:endParaRPr lang="en-US" sz="2000" b="1" dirty="0"/>
          </a:p>
          <a:p>
            <a:r>
              <a:rPr lang="en-US" sz="2000" b="1" dirty="0"/>
              <a:t>2. Visible/less visible or invisible</a:t>
            </a:r>
          </a:p>
          <a:p>
            <a:r>
              <a:rPr lang="en-US" sz="2000" b="1" dirty="0"/>
              <a:t> </a:t>
            </a:r>
          </a:p>
          <a:p>
            <a:r>
              <a:rPr lang="en-US" sz="2000" b="1" dirty="0"/>
              <a:t>3.higher proportion involuntary/lower proportion involuntary</a:t>
            </a:r>
          </a:p>
          <a:p>
            <a:endParaRPr lang="en-US" sz="2000" b="1" dirty="0"/>
          </a:p>
          <a:p>
            <a:r>
              <a:rPr lang="en-US" sz="2000" b="1" dirty="0"/>
              <a:t>4. less coercive/more coercive (think in terms of confrontation </a:t>
            </a:r>
          </a:p>
          <a:p>
            <a:endParaRPr lang="en-US" sz="2000" b="1" dirty="0"/>
          </a:p>
          <a:p>
            <a:r>
              <a:rPr lang="en-US" sz="2000" b="1" dirty="0"/>
              <a:t>5. individual/ individual or categories of interest</a:t>
            </a:r>
          </a:p>
          <a:p>
            <a:endParaRPr lang="en-US" sz="2000" b="1" dirty="0"/>
          </a:p>
          <a:p>
            <a:r>
              <a:rPr lang="en-US" sz="2000" b="1" dirty="0"/>
              <a:t>6. past, present, future / present </a:t>
            </a:r>
          </a:p>
          <a:p>
            <a:endParaRPr lang="en-US" sz="2000" b="1" dirty="0"/>
          </a:p>
          <a:p>
            <a:r>
              <a:rPr lang="en-US" sz="2000" b="1" dirty="0"/>
              <a:t>7. acontextual/contextual </a:t>
            </a:r>
          </a:p>
          <a:p>
            <a:endParaRPr lang="en-US" sz="2000" b="1" dirty="0"/>
          </a:p>
          <a:p>
            <a:r>
              <a:rPr lang="en-US" sz="2000" b="1" dirty="0"/>
              <a:t>8. Direct and </a:t>
            </a:r>
            <a:r>
              <a:rPr lang="en-US" sz="2000" b="1" dirty="0">
                <a:highlight>
                  <a:srgbClr val="FFFF00"/>
                </a:highlight>
              </a:rPr>
              <a:t>simulation/ </a:t>
            </a:r>
            <a:r>
              <a:rPr lang="en-US" sz="2000" b="1" dirty="0"/>
              <a:t>direct </a:t>
            </a:r>
            <a:r>
              <a:rPr lang="en-US" sz="2000" b="1" dirty="0">
                <a:highlight>
                  <a:srgbClr val="FFFF00"/>
                </a:highlight>
              </a:rPr>
              <a:t>representation</a:t>
            </a:r>
            <a:r>
              <a:rPr lang="en-US" sz="2000" b="1" dirty="0"/>
              <a:t> </a:t>
            </a:r>
          </a:p>
          <a:p>
            <a:endParaRPr lang="en-US" sz="2000" b="1" dirty="0"/>
          </a:p>
          <a:p>
            <a:r>
              <a:rPr lang="en-US" sz="2000" b="1" dirty="0"/>
              <a:t>9. Single point or intermittent/continuous or omnipresent</a:t>
            </a:r>
          </a:p>
        </p:txBody>
      </p:sp>
      <p:sp>
        <p:nvSpPr>
          <p:cNvPr id="8" name="TextBox 7">
            <a:extLst>
              <a:ext uri="{FF2B5EF4-FFF2-40B4-BE49-F238E27FC236}">
                <a16:creationId xmlns:a16="http://schemas.microsoft.com/office/drawing/2014/main" id="{7F930FE5-9107-044A-AC62-CE4F23CEF33E}"/>
              </a:ext>
            </a:extLst>
          </p:cNvPr>
          <p:cNvSpPr txBox="1"/>
          <p:nvPr/>
        </p:nvSpPr>
        <p:spPr>
          <a:xfrm>
            <a:off x="100013" y="0"/>
            <a:ext cx="8401050" cy="523220"/>
          </a:xfrm>
          <a:prstGeom prst="rect">
            <a:avLst/>
          </a:prstGeom>
          <a:noFill/>
        </p:spPr>
        <p:txBody>
          <a:bodyPr wrap="square" rtlCol="0">
            <a:spAutoFit/>
          </a:bodyPr>
          <a:lstStyle/>
          <a:p>
            <a:r>
              <a:rPr lang="en-US" sz="2800" dirty="0"/>
              <a:t>Adapted from Gary T. Marx </a:t>
            </a:r>
          </a:p>
        </p:txBody>
      </p:sp>
    </p:spTree>
    <p:extLst>
      <p:ext uri="{BB962C8B-B14F-4D97-AF65-F5344CB8AC3E}">
        <p14:creationId xmlns:p14="http://schemas.microsoft.com/office/powerpoint/2010/main" val="11587492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781834C-516D-197E-9296-E41E9B1E4645}"/>
              </a:ext>
            </a:extLst>
          </p:cNvPr>
          <p:cNvPicPr>
            <a:picLocks noChangeAspect="1"/>
          </p:cNvPicPr>
          <p:nvPr/>
        </p:nvPicPr>
        <p:blipFill>
          <a:blip r:embed="rId3"/>
          <a:stretch>
            <a:fillRect/>
          </a:stretch>
        </p:blipFill>
        <p:spPr>
          <a:xfrm>
            <a:off x="573741" y="537881"/>
            <a:ext cx="10596283" cy="6024283"/>
          </a:xfrm>
          <a:prstGeom prst="rect">
            <a:avLst/>
          </a:prstGeom>
        </p:spPr>
      </p:pic>
      <p:sp>
        <p:nvSpPr>
          <p:cNvPr id="5" name="TextBox 4">
            <a:extLst>
              <a:ext uri="{FF2B5EF4-FFF2-40B4-BE49-F238E27FC236}">
                <a16:creationId xmlns:a16="http://schemas.microsoft.com/office/drawing/2014/main" id="{F4AEF5BC-CFB8-1A8B-1797-95C3F7AB23DC}"/>
              </a:ext>
            </a:extLst>
          </p:cNvPr>
          <p:cNvSpPr txBox="1"/>
          <p:nvPr/>
        </p:nvSpPr>
        <p:spPr>
          <a:xfrm>
            <a:off x="4930588" y="5543780"/>
            <a:ext cx="2617695" cy="369332"/>
          </a:xfrm>
          <a:prstGeom prst="rect">
            <a:avLst/>
          </a:prstGeom>
          <a:noFill/>
        </p:spPr>
        <p:txBody>
          <a:bodyPr wrap="square" rtlCol="0">
            <a:spAutoFit/>
          </a:bodyPr>
          <a:lstStyle/>
          <a:p>
            <a:r>
              <a:rPr lang="en-US" dirty="0"/>
              <a:t>direct and simulation</a:t>
            </a:r>
          </a:p>
        </p:txBody>
      </p:sp>
      <p:sp>
        <p:nvSpPr>
          <p:cNvPr id="6" name="Rectangle 5">
            <a:extLst>
              <a:ext uri="{FF2B5EF4-FFF2-40B4-BE49-F238E27FC236}">
                <a16:creationId xmlns:a16="http://schemas.microsoft.com/office/drawing/2014/main" id="{827E883E-F22A-F5BC-53AE-DC170C4BDBFF}"/>
              </a:ext>
            </a:extLst>
          </p:cNvPr>
          <p:cNvSpPr/>
          <p:nvPr/>
        </p:nvSpPr>
        <p:spPr>
          <a:xfrm>
            <a:off x="5056094" y="5264061"/>
            <a:ext cx="1972235" cy="369332"/>
          </a:xfrm>
          <a:prstGeom prst="rect">
            <a:avLst/>
          </a:prstGeom>
          <a:solidFill>
            <a:srgbClr val="D4DAE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54869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1177</TotalTime>
  <Words>1561</Words>
  <Application>Microsoft Office PowerPoint</Application>
  <PresentationFormat>Widescreen</PresentationFormat>
  <Paragraphs>127</Paragraphs>
  <Slides>17</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Aptos</vt:lpstr>
      <vt:lpstr>Aptos Display</vt:lpstr>
      <vt:lpstr>Arial</vt:lpstr>
      <vt:lpstr>Garamond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“On Shades”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Margaret Strair</dc:creator>
  <cp:lastModifiedBy>Margaret Strair</cp:lastModifiedBy>
  <cp:revision>7</cp:revision>
  <cp:lastPrinted>2026-09-03T17:51:16Z</cp:lastPrinted>
  <dcterms:created xsi:type="dcterms:W3CDTF">2026-09-02T22:49:35Z</dcterms:created>
  <dcterms:modified xsi:type="dcterms:W3CDTF">2026-09-03T18:29:10Z</dcterms:modified>
</cp:coreProperties>
</file>