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307" r:id="rId4"/>
    <p:sldId id="294" r:id="rId5"/>
    <p:sldId id="305" r:id="rId6"/>
    <p:sldId id="292" r:id="rId7"/>
    <p:sldId id="299" r:id="rId8"/>
    <p:sldId id="306" r:id="rId9"/>
    <p:sldId id="308" r:id="rId10"/>
    <p:sldId id="312" r:id="rId11"/>
    <p:sldId id="309" r:id="rId12"/>
    <p:sldId id="311" r:id="rId13"/>
    <p:sldId id="301" r:id="rId14"/>
    <p:sldId id="302" r:id="rId15"/>
    <p:sldId id="303" r:id="rId16"/>
    <p:sldId id="310" r:id="rId17"/>
    <p:sldId id="258" r:id="rId18"/>
    <p:sldId id="30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58"/>
    <p:restoredTop sz="79268"/>
  </p:normalViewPr>
  <p:slideViewPr>
    <p:cSldViewPr snapToGrid="0">
      <p:cViewPr>
        <p:scale>
          <a:sx n="48" d="100"/>
          <a:sy n="48" d="100"/>
        </p:scale>
        <p:origin x="109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E58708-3A25-674F-9DF9-0A8B19658EFB}"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7CD07-D2A8-BF40-8BD4-38996E45F6B7}" type="slidenum">
              <a:rPr lang="en-US" smtClean="0"/>
              <a:t>‹#›</a:t>
            </a:fld>
            <a:endParaRPr lang="en-US"/>
          </a:p>
        </p:txBody>
      </p:sp>
    </p:spTree>
    <p:extLst>
      <p:ext uri="{BB962C8B-B14F-4D97-AF65-F5344CB8AC3E}">
        <p14:creationId xmlns:p14="http://schemas.microsoft.com/office/powerpoint/2010/main" val="316826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57CD07-D2A8-BF40-8BD4-38996E45F6B7}" type="slidenum">
              <a:rPr lang="en-US" smtClean="0"/>
              <a:t>1</a:t>
            </a:fld>
            <a:endParaRPr lang="en-US"/>
          </a:p>
        </p:txBody>
      </p:sp>
    </p:spTree>
    <p:extLst>
      <p:ext uri="{BB962C8B-B14F-4D97-AF65-F5344CB8AC3E}">
        <p14:creationId xmlns:p14="http://schemas.microsoft.com/office/powerpoint/2010/main" val="1006768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have the origins of painting </a:t>
            </a:r>
          </a:p>
          <a:p>
            <a:r>
              <a:rPr lang="en-US" dirty="0"/>
              <a:t>then an illustration of how the </a:t>
            </a:r>
            <a:r>
              <a:rPr lang="en-US" dirty="0" err="1"/>
              <a:t>sihlouettes</a:t>
            </a:r>
            <a:r>
              <a:rPr lang="en-US" dirty="0"/>
              <a:t> are done </a:t>
            </a:r>
          </a:p>
          <a:p>
            <a:r>
              <a:rPr lang="en-US" dirty="0"/>
              <a:t>and finally Goethe admiring the </a:t>
            </a:r>
            <a:r>
              <a:rPr lang="en-US" dirty="0" err="1"/>
              <a:t>shihlouette</a:t>
            </a:r>
            <a:r>
              <a:rPr lang="en-US" dirty="0"/>
              <a:t> of a girlfriend</a:t>
            </a:r>
          </a:p>
          <a:p>
            <a:r>
              <a:rPr lang="en-US" dirty="0"/>
              <a:t>-reproducible, disseminate,  </a:t>
            </a:r>
          </a:p>
        </p:txBody>
      </p:sp>
      <p:sp>
        <p:nvSpPr>
          <p:cNvPr id="4" name="Slide Number Placeholder 3"/>
          <p:cNvSpPr>
            <a:spLocks noGrp="1"/>
          </p:cNvSpPr>
          <p:nvPr>
            <p:ph type="sldNum" sz="quarter" idx="5"/>
          </p:nvPr>
        </p:nvSpPr>
        <p:spPr/>
        <p:txBody>
          <a:bodyPr/>
          <a:lstStyle/>
          <a:p>
            <a:fld id="{53D23683-C71F-C644-93A1-173655D2FAED}" type="slidenum">
              <a:rPr lang="en-US" smtClean="0"/>
              <a:t>6</a:t>
            </a:fld>
            <a:endParaRPr lang="en-US"/>
          </a:p>
        </p:txBody>
      </p:sp>
    </p:spTree>
    <p:extLst>
      <p:ext uri="{BB962C8B-B14F-4D97-AF65-F5344CB8AC3E}">
        <p14:creationId xmlns:p14="http://schemas.microsoft.com/office/powerpoint/2010/main" val="1798226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shades do? How effective are they as representations? </a:t>
            </a:r>
          </a:p>
          <a:p>
            <a:r>
              <a:rPr lang="en-US" dirty="0"/>
              <a:t>What kind of a viewing experience do they elicit? </a:t>
            </a:r>
          </a:p>
          <a:p>
            <a:endParaRPr lang="en-US" dirty="0"/>
          </a:p>
        </p:txBody>
      </p:sp>
      <p:sp>
        <p:nvSpPr>
          <p:cNvPr id="4" name="Slide Number Placeholder 3"/>
          <p:cNvSpPr>
            <a:spLocks noGrp="1"/>
          </p:cNvSpPr>
          <p:nvPr>
            <p:ph type="sldNum" sz="quarter" idx="5"/>
          </p:nvPr>
        </p:nvSpPr>
        <p:spPr/>
        <p:txBody>
          <a:bodyPr/>
          <a:lstStyle/>
          <a:p>
            <a:fld id="{5D57CD07-D2A8-BF40-8BD4-38996E45F6B7}" type="slidenum">
              <a:rPr lang="en-US" smtClean="0"/>
              <a:t>7</a:t>
            </a:fld>
            <a:endParaRPr lang="en-US"/>
          </a:p>
        </p:txBody>
      </p:sp>
    </p:spTree>
    <p:extLst>
      <p:ext uri="{BB962C8B-B14F-4D97-AF65-F5344CB8AC3E}">
        <p14:creationId xmlns:p14="http://schemas.microsoft.com/office/powerpoint/2010/main" val="511234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notice about the images? </a:t>
            </a:r>
          </a:p>
          <a:p>
            <a:r>
              <a:rPr lang="en-US" dirty="0"/>
              <a:t>Serialization </a:t>
            </a:r>
          </a:p>
          <a:p>
            <a:r>
              <a:rPr lang="en-US" dirty="0"/>
              <a:t>From lest to right small </a:t>
            </a:r>
            <a:r>
              <a:rPr lang="en-US" dirty="0" err="1"/>
              <a:t>incrememnts</a:t>
            </a:r>
            <a:r>
              <a:rPr lang="en-US" dirty="0"/>
              <a:t> </a:t>
            </a:r>
          </a:p>
        </p:txBody>
      </p:sp>
      <p:sp>
        <p:nvSpPr>
          <p:cNvPr id="4" name="Slide Number Placeholder 3"/>
          <p:cNvSpPr>
            <a:spLocks noGrp="1"/>
          </p:cNvSpPr>
          <p:nvPr>
            <p:ph type="sldNum" sz="quarter" idx="5"/>
          </p:nvPr>
        </p:nvSpPr>
        <p:spPr/>
        <p:txBody>
          <a:bodyPr/>
          <a:lstStyle/>
          <a:p>
            <a:fld id="{5D57CD07-D2A8-BF40-8BD4-38996E45F6B7}" type="slidenum">
              <a:rPr lang="en-US" smtClean="0"/>
              <a:t>8</a:t>
            </a:fld>
            <a:endParaRPr lang="en-US"/>
          </a:p>
        </p:txBody>
      </p:sp>
    </p:spTree>
    <p:extLst>
      <p:ext uri="{BB962C8B-B14F-4D97-AF65-F5344CB8AC3E}">
        <p14:creationId xmlns:p14="http://schemas.microsoft.com/office/powerpoint/2010/main" val="2164038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57CD07-D2A8-BF40-8BD4-38996E45F6B7}" type="slidenum">
              <a:rPr lang="en-US" smtClean="0"/>
              <a:t>11</a:t>
            </a:fld>
            <a:endParaRPr lang="en-US"/>
          </a:p>
        </p:txBody>
      </p:sp>
    </p:spTree>
    <p:extLst>
      <p:ext uri="{BB962C8B-B14F-4D97-AF65-F5344CB8AC3E}">
        <p14:creationId xmlns:p14="http://schemas.microsoft.com/office/powerpoint/2010/main" val="851011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reading public as product of the enlightenment </a:t>
            </a:r>
          </a:p>
          <a:p>
            <a:r>
              <a:rPr lang="en-US" dirty="0"/>
              <a:t>a reading public that gazes into faces just as they do books </a:t>
            </a:r>
          </a:p>
          <a:p>
            <a:endParaRPr lang="en-US" dirty="0"/>
          </a:p>
        </p:txBody>
      </p:sp>
      <p:sp>
        <p:nvSpPr>
          <p:cNvPr id="4" name="Slide Number Placeholder 3"/>
          <p:cNvSpPr>
            <a:spLocks noGrp="1"/>
          </p:cNvSpPr>
          <p:nvPr>
            <p:ph type="sldNum" sz="quarter" idx="5"/>
          </p:nvPr>
        </p:nvSpPr>
        <p:spPr/>
        <p:txBody>
          <a:bodyPr/>
          <a:lstStyle/>
          <a:p>
            <a:fld id="{5D57CD07-D2A8-BF40-8BD4-38996E45F6B7}" type="slidenum">
              <a:rPr lang="en-US" smtClean="0"/>
              <a:t>13</a:t>
            </a:fld>
            <a:endParaRPr lang="en-US"/>
          </a:p>
        </p:txBody>
      </p:sp>
    </p:spTree>
    <p:extLst>
      <p:ext uri="{BB962C8B-B14F-4D97-AF65-F5344CB8AC3E}">
        <p14:creationId xmlns:p14="http://schemas.microsoft.com/office/powerpoint/2010/main" val="3468567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5EB3A-FE11-3734-2ECD-A45E8B6501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B96106-30A0-31A6-697B-AD7B4C04CC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886F5E-8F6C-DAD9-D005-029754E064A9}"/>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5" name="Footer Placeholder 4">
            <a:extLst>
              <a:ext uri="{FF2B5EF4-FFF2-40B4-BE49-F238E27FC236}">
                <a16:creationId xmlns:a16="http://schemas.microsoft.com/office/drawing/2014/main" id="{E3FEB602-B978-416B-8520-0D4D0C687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7033D1-CAB9-BBFE-4852-EC8CA3C6647B}"/>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3618974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C67F9-1AC3-C8F1-76D1-8F1A38ACF3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E3120F-1DBA-D778-569A-408AEAB3DC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794682-CA17-BA4D-78AD-A65BFAD8F9B4}"/>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5" name="Footer Placeholder 4">
            <a:extLst>
              <a:ext uri="{FF2B5EF4-FFF2-40B4-BE49-F238E27FC236}">
                <a16:creationId xmlns:a16="http://schemas.microsoft.com/office/drawing/2014/main" id="{38C98C4F-FBDC-0FEF-1A66-6AA892C01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43E13E-74A9-987B-6B44-AD2419D148E9}"/>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2700787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6E2A5D-FD42-0A62-2F62-DCA36967CF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9638CB-BEAB-2443-2738-F5E51307F4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7A8607-A888-4DFE-DD4F-B013DC2259A4}"/>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5" name="Footer Placeholder 4">
            <a:extLst>
              <a:ext uri="{FF2B5EF4-FFF2-40B4-BE49-F238E27FC236}">
                <a16:creationId xmlns:a16="http://schemas.microsoft.com/office/drawing/2014/main" id="{72ABEB41-DFF8-A656-1928-F6915AADFF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89FD1-9B8D-3334-BD4D-50069381BAAD}"/>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3486942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C7420-E8E3-2AE8-1C92-404EDA0B63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C3EC8F-9FD1-CB13-6FAE-251C975F7B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E031DB-2054-439D-38D2-BD2E69E1E201}"/>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5" name="Footer Placeholder 4">
            <a:extLst>
              <a:ext uri="{FF2B5EF4-FFF2-40B4-BE49-F238E27FC236}">
                <a16:creationId xmlns:a16="http://schemas.microsoft.com/office/drawing/2014/main" id="{D9CA4F87-41AD-10BA-CBC2-D12EC53C3A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2E307F-D8EA-1DF6-3DAA-E37117126052}"/>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1097411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899E4-C737-F44A-0908-07A04C8936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F9498F-11FF-5665-B059-DCA39658CD1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1BAFEF-D13A-8FE5-8BFA-A10A8CA49075}"/>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5" name="Footer Placeholder 4">
            <a:extLst>
              <a:ext uri="{FF2B5EF4-FFF2-40B4-BE49-F238E27FC236}">
                <a16:creationId xmlns:a16="http://schemas.microsoft.com/office/drawing/2014/main" id="{EE5F2A76-2CDA-1669-482E-104F16169E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3567A3-9A7A-6CF5-173F-D3317303F066}"/>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3417351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E4055-05CA-F422-76D4-72EC9AEE58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25AD7E-A8CE-DF80-23C2-B18FC84A2D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52B6EC-408B-CA5A-7075-EC5C2A7921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A37CD2-F085-47A4-4EC8-FDF465D3D784}"/>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6" name="Footer Placeholder 5">
            <a:extLst>
              <a:ext uri="{FF2B5EF4-FFF2-40B4-BE49-F238E27FC236}">
                <a16:creationId xmlns:a16="http://schemas.microsoft.com/office/drawing/2014/main" id="{3C53B600-3234-31F2-E7D0-3E245C27F9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3DFAB9-723A-A301-23C8-9FDCBD409DBB}"/>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3778841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F1EE9-5215-5F09-D964-0DEEF43253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B0DEC7-A93E-C5BC-829C-36E635556D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AF9117-DC38-F6FC-DBA9-420592616C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E2BF04-A9E5-BF48-1BC7-EEB4052F0C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80519F-0748-0058-FD3B-65C6D3347B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CEEF30-8A5B-8CFE-6C36-D9C81FB12099}"/>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8" name="Footer Placeholder 7">
            <a:extLst>
              <a:ext uri="{FF2B5EF4-FFF2-40B4-BE49-F238E27FC236}">
                <a16:creationId xmlns:a16="http://schemas.microsoft.com/office/drawing/2014/main" id="{A4E548B6-3E58-E493-3074-16457B924C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4E4404-3A82-6E04-C756-92080769BCB1}"/>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3039772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61BFB-425A-5D1E-C8BB-007A4A29CC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C61D2C-F16C-2217-B1AC-2379607E3738}"/>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4" name="Footer Placeholder 3">
            <a:extLst>
              <a:ext uri="{FF2B5EF4-FFF2-40B4-BE49-F238E27FC236}">
                <a16:creationId xmlns:a16="http://schemas.microsoft.com/office/drawing/2014/main" id="{EBBF3CF3-4935-10AE-C85D-1B5604F8FC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A7C45D-34F3-518E-E78A-1C3895A0AFFA}"/>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3141454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EF0F4F-BDCC-3EBB-A755-062644D9D4ED}"/>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3" name="Footer Placeholder 2">
            <a:extLst>
              <a:ext uri="{FF2B5EF4-FFF2-40B4-BE49-F238E27FC236}">
                <a16:creationId xmlns:a16="http://schemas.microsoft.com/office/drawing/2014/main" id="{8E862577-2278-A77D-8240-60974A90F8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B1FD6A-F94C-AB3C-968D-D8993C33FC09}"/>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778942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2341B-B6E4-FB56-40D4-BA0E7C4A9C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109519-5E21-700F-6F79-A2D2389960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B26735-5CB3-8158-79C2-C7E2FE9074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5F1AC4-5EC8-C567-EDFA-A118186520C9}"/>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6" name="Footer Placeholder 5">
            <a:extLst>
              <a:ext uri="{FF2B5EF4-FFF2-40B4-BE49-F238E27FC236}">
                <a16:creationId xmlns:a16="http://schemas.microsoft.com/office/drawing/2014/main" id="{9ACB350A-9147-BBDC-B543-A8E2678B34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DBF99-54CA-32AF-DAAA-1CE3B465C70A}"/>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2890587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BCF0-68FE-75BA-3BA9-B4C4B8A238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FC7303-52CC-F589-D0ED-931DCC900F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B2811E-68F4-64AB-6441-901338C3D5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F6A3FA-07BC-A828-50A0-8AEF9E573542}"/>
              </a:ext>
            </a:extLst>
          </p:cNvPr>
          <p:cNvSpPr>
            <a:spLocks noGrp="1"/>
          </p:cNvSpPr>
          <p:nvPr>
            <p:ph type="dt" sz="half" idx="10"/>
          </p:nvPr>
        </p:nvSpPr>
        <p:spPr/>
        <p:txBody>
          <a:bodyPr/>
          <a:lstStyle/>
          <a:p>
            <a:fld id="{F0186E3C-2822-6145-A7EA-841920029057}" type="datetimeFigureOut">
              <a:rPr lang="en-US" smtClean="0"/>
              <a:t>9/8/2026</a:t>
            </a:fld>
            <a:endParaRPr lang="en-US"/>
          </a:p>
        </p:txBody>
      </p:sp>
      <p:sp>
        <p:nvSpPr>
          <p:cNvPr id="6" name="Footer Placeholder 5">
            <a:extLst>
              <a:ext uri="{FF2B5EF4-FFF2-40B4-BE49-F238E27FC236}">
                <a16:creationId xmlns:a16="http://schemas.microsoft.com/office/drawing/2014/main" id="{765DA0A5-A6B6-137B-7CEC-0AA8300BAE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FAA24B-A3EC-AAAF-8D0C-6EBEE5101A24}"/>
              </a:ext>
            </a:extLst>
          </p:cNvPr>
          <p:cNvSpPr>
            <a:spLocks noGrp="1"/>
          </p:cNvSpPr>
          <p:nvPr>
            <p:ph type="sldNum" sz="quarter" idx="12"/>
          </p:nvPr>
        </p:nvSpPr>
        <p:spPr/>
        <p:txBody>
          <a:bodyPr/>
          <a:lstStyle/>
          <a:p>
            <a:fld id="{1E0C6CF5-D7EC-654F-A50D-424C0C7C0873}" type="slidenum">
              <a:rPr lang="en-US" smtClean="0"/>
              <a:t>‹#›</a:t>
            </a:fld>
            <a:endParaRPr lang="en-US"/>
          </a:p>
        </p:txBody>
      </p:sp>
    </p:spTree>
    <p:extLst>
      <p:ext uri="{BB962C8B-B14F-4D97-AF65-F5344CB8AC3E}">
        <p14:creationId xmlns:p14="http://schemas.microsoft.com/office/powerpoint/2010/main" val="953948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43D294-94E2-5E50-A8D0-437D656615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DE2B96-0847-04C5-A48C-DB222E1D0B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5CD708-915A-01BB-18E4-152313D02E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186E3C-2822-6145-A7EA-841920029057}" type="datetimeFigureOut">
              <a:rPr lang="en-US" smtClean="0"/>
              <a:t>9/8/2026</a:t>
            </a:fld>
            <a:endParaRPr lang="en-US"/>
          </a:p>
        </p:txBody>
      </p:sp>
      <p:sp>
        <p:nvSpPr>
          <p:cNvPr id="5" name="Footer Placeholder 4">
            <a:extLst>
              <a:ext uri="{FF2B5EF4-FFF2-40B4-BE49-F238E27FC236}">
                <a16:creationId xmlns:a16="http://schemas.microsoft.com/office/drawing/2014/main" id="{D35B62E8-5F99-BC11-8C82-171C5B1EEB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173893D-92BD-0684-65E5-A2528D8E73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E0C6CF5-D7EC-654F-A50D-424C0C7C0873}" type="slidenum">
              <a:rPr lang="en-US" smtClean="0"/>
              <a:t>‹#›</a:t>
            </a:fld>
            <a:endParaRPr lang="en-US"/>
          </a:p>
        </p:txBody>
      </p:sp>
    </p:spTree>
    <p:extLst>
      <p:ext uri="{BB962C8B-B14F-4D97-AF65-F5344CB8AC3E}">
        <p14:creationId xmlns:p14="http://schemas.microsoft.com/office/powerpoint/2010/main" val="395951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EFD712-A2C4-BB6E-C189-2D9DABB1BC4A}"/>
              </a:ext>
            </a:extLst>
          </p:cNvPr>
          <p:cNvSpPr txBox="1"/>
          <p:nvPr/>
        </p:nvSpPr>
        <p:spPr>
          <a:xfrm>
            <a:off x="515210" y="125525"/>
            <a:ext cx="10168128" cy="6740307"/>
          </a:xfrm>
          <a:prstGeom prst="rect">
            <a:avLst/>
          </a:prstGeom>
          <a:noFill/>
        </p:spPr>
        <p:txBody>
          <a:bodyPr wrap="square" rtlCol="0">
            <a:spAutoFit/>
          </a:bodyPr>
          <a:lstStyle/>
          <a:p>
            <a:pPr algn="ctr"/>
            <a:r>
              <a:rPr lang="en-US" sz="2400" b="1" dirty="0">
                <a:latin typeface="Garamond" panose="02020404030301010803" pitchFamily="18" charset="0"/>
              </a:rPr>
              <a:t>8. September</a:t>
            </a:r>
          </a:p>
          <a:p>
            <a:endParaRPr lang="en-US" sz="2400" b="1" dirty="0">
              <a:latin typeface="Garamond" panose="02020404030301010803" pitchFamily="18" charset="0"/>
            </a:endParaRPr>
          </a:p>
          <a:p>
            <a:r>
              <a:rPr lang="en-US" sz="2400" b="1" dirty="0">
                <a:latin typeface="Garamond" panose="02020404030301010803" pitchFamily="18" charset="0"/>
              </a:rPr>
              <a:t>-Organizational (reading check-in, office hours, google doc or Moodle messages? ) </a:t>
            </a:r>
          </a:p>
          <a:p>
            <a:r>
              <a:rPr lang="en-US" sz="2400" b="1" dirty="0">
                <a:latin typeface="Garamond" panose="02020404030301010803" pitchFamily="18" charset="0"/>
              </a:rPr>
              <a:t>-Review of Key Points: Fictions of Observation </a:t>
            </a:r>
            <a:r>
              <a:rPr lang="en-US" sz="2400" b="1" dirty="0">
                <a:latin typeface="Garamond" panose="02020404030301010803" pitchFamily="18" charset="0"/>
                <a:sym typeface="Wingdings" pitchFamily="2" charset="2"/>
              </a:rPr>
              <a:t> Entry points into literary and theoretical works </a:t>
            </a:r>
            <a:endParaRPr lang="en-US" sz="2400" b="1" dirty="0">
              <a:latin typeface="Garamond" panose="02020404030301010803" pitchFamily="18" charset="0"/>
            </a:endParaRPr>
          </a:p>
          <a:p>
            <a:r>
              <a:rPr lang="en-US" sz="2400" b="1" dirty="0">
                <a:latin typeface="Garamond" panose="02020404030301010803" pitchFamily="18" charset="0"/>
              </a:rPr>
              <a:t>-Lavater and the Enlightenment </a:t>
            </a:r>
          </a:p>
          <a:p>
            <a:r>
              <a:rPr lang="en-US" sz="2400" b="1" dirty="0">
                <a:latin typeface="Garamond" panose="02020404030301010803" pitchFamily="18" charset="0"/>
              </a:rPr>
              <a:t>-Lavater’s Physiognomy </a:t>
            </a:r>
          </a:p>
          <a:p>
            <a:r>
              <a:rPr lang="en-US" sz="2400" b="1" dirty="0">
                <a:latin typeface="Garamond" panose="02020404030301010803" pitchFamily="18" charset="0"/>
              </a:rPr>
              <a:t>-Lavater/Physiognomy as Modern/Traditional or Postmodern/New Model?</a:t>
            </a:r>
          </a:p>
          <a:p>
            <a:r>
              <a:rPr lang="en-US" sz="2400" b="1" dirty="0">
                <a:latin typeface="Garamond" panose="02020404030301010803" pitchFamily="18" charset="0"/>
              </a:rPr>
              <a:t>-Intro to Hoffmann </a:t>
            </a:r>
            <a:r>
              <a:rPr lang="en-US" sz="2400" b="1" dirty="0">
                <a:latin typeface="Garamond" panose="02020404030301010803" pitchFamily="18" charset="0"/>
                <a:sym typeface="Wingdings" pitchFamily="2" charset="2"/>
              </a:rPr>
              <a:t> finding entry points into the texts? </a:t>
            </a:r>
            <a:endParaRPr lang="en-US" sz="2400" b="1" dirty="0">
              <a:latin typeface="Garamond" panose="02020404030301010803" pitchFamily="18" charset="0"/>
            </a:endParaRPr>
          </a:p>
          <a:p>
            <a:endParaRPr lang="en-US" b="1" dirty="0">
              <a:latin typeface="Garamond" panose="02020404030301010803" pitchFamily="18" charset="0"/>
            </a:endParaRPr>
          </a:p>
          <a:p>
            <a:endParaRPr lang="en-US" b="1" dirty="0">
              <a:latin typeface="Garamond" panose="02020404030301010803" pitchFamily="18" charset="0"/>
            </a:endParaRPr>
          </a:p>
          <a:p>
            <a:endParaRPr lang="en-US" b="1" dirty="0">
              <a:latin typeface="Garamond" panose="02020404030301010803" pitchFamily="18" charset="0"/>
            </a:endParaRPr>
          </a:p>
          <a:p>
            <a:r>
              <a:rPr lang="en-US" sz="2400" b="1" dirty="0">
                <a:latin typeface="Garamond" panose="02020404030301010803" pitchFamily="18" charset="0"/>
              </a:rPr>
              <a:t>HW: </a:t>
            </a:r>
          </a:p>
          <a:p>
            <a:r>
              <a:rPr lang="en-US" sz="2400" b="1" dirty="0">
                <a:latin typeface="Garamond" panose="02020404030301010803" pitchFamily="18" charset="0"/>
              </a:rPr>
              <a:t>ETA Hoffmann, “My Cousin’s Corner Window” (1822) (c. 28 pages) </a:t>
            </a:r>
          </a:p>
          <a:p>
            <a:r>
              <a:rPr lang="en-US" sz="2400" b="1" dirty="0">
                <a:latin typeface="Garamond" panose="02020404030301010803" pitchFamily="18" charset="0"/>
              </a:rPr>
              <a:t>Survey for Field Trip to Eastern State Penitentiary (due 10 Sept)</a:t>
            </a:r>
          </a:p>
          <a:p>
            <a:r>
              <a:rPr lang="en-US" sz="2400" b="1" dirty="0">
                <a:latin typeface="Garamond" panose="02020404030301010803" pitchFamily="18" charset="0"/>
              </a:rPr>
              <a:t>German Session Survey (due 10 Sept) </a:t>
            </a:r>
          </a:p>
          <a:p>
            <a:endParaRPr lang="en-US" sz="2400" dirty="0"/>
          </a:p>
          <a:p>
            <a:endParaRPr lang="en-US" dirty="0"/>
          </a:p>
        </p:txBody>
      </p:sp>
    </p:spTree>
    <p:extLst>
      <p:ext uri="{BB962C8B-B14F-4D97-AF65-F5344CB8AC3E}">
        <p14:creationId xmlns:p14="http://schemas.microsoft.com/office/powerpoint/2010/main" val="390462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DB0990-2097-AF7E-25C2-5DC0962057FF}"/>
              </a:ext>
            </a:extLst>
          </p:cNvPr>
          <p:cNvSpPr txBox="1"/>
          <p:nvPr/>
        </p:nvSpPr>
        <p:spPr>
          <a:xfrm>
            <a:off x="251792" y="516835"/>
            <a:ext cx="10840278" cy="5509200"/>
          </a:xfrm>
          <a:prstGeom prst="rect">
            <a:avLst/>
          </a:prstGeom>
          <a:noFill/>
        </p:spPr>
        <p:txBody>
          <a:bodyPr wrap="square" rtlCol="0">
            <a:spAutoFit/>
          </a:bodyPr>
          <a:lstStyle/>
          <a:p>
            <a:pPr marL="285750" indent="-285750">
              <a:buFont typeface="Arial" panose="020B0604020202020204" pitchFamily="34" charset="0"/>
              <a:buChar char="•"/>
            </a:pPr>
            <a:r>
              <a:rPr lang="en-US" sz="3200" dirty="0">
                <a:latin typeface="Garamond" panose="02020404030301010803" pitchFamily="18" charset="0"/>
              </a:rPr>
              <a:t>Introduction (pp. 1-3) </a:t>
            </a:r>
          </a:p>
          <a:p>
            <a:pPr marL="285750" indent="-285750">
              <a:buFont typeface="Arial" panose="020B0604020202020204" pitchFamily="34" charset="0"/>
              <a:buChar char="•"/>
            </a:pPr>
            <a:r>
              <a:rPr lang="en-US" sz="3200" dirty="0">
                <a:latin typeface="Garamond" panose="02020404030301010803" pitchFamily="18" charset="0"/>
              </a:rPr>
              <a:t>A Word Concerning the Author (pp. 4-6)</a:t>
            </a:r>
          </a:p>
          <a:p>
            <a:pPr marL="285750" indent="-285750">
              <a:buFont typeface="Arial" panose="020B0604020202020204" pitchFamily="34" charset="0"/>
              <a:buChar char="•"/>
            </a:pPr>
            <a:r>
              <a:rPr lang="en-US" sz="3200" dirty="0">
                <a:latin typeface="Garamond" panose="02020404030301010803" pitchFamily="18" charset="0"/>
              </a:rPr>
              <a:t>On the Nature of Man, Which is the Foundation of the Science of Physiognomy (pp. 6-11)</a:t>
            </a:r>
          </a:p>
          <a:p>
            <a:pPr marL="285750" indent="-285750">
              <a:buFont typeface="Arial" panose="020B0604020202020204" pitchFamily="34" charset="0"/>
              <a:buChar char="•"/>
            </a:pPr>
            <a:r>
              <a:rPr lang="en-US" sz="3200" dirty="0">
                <a:latin typeface="Garamond" panose="02020404030301010803" pitchFamily="18" charset="0"/>
              </a:rPr>
              <a:t>Physiognomy, Pathognomy (pp. 11-12)</a:t>
            </a:r>
          </a:p>
          <a:p>
            <a:pPr marL="285750" indent="-285750">
              <a:buFont typeface="Arial" panose="020B0604020202020204" pitchFamily="34" charset="0"/>
              <a:buChar char="•"/>
            </a:pPr>
            <a:r>
              <a:rPr lang="en-US" sz="3200" dirty="0">
                <a:latin typeface="Garamond" panose="02020404030301010803" pitchFamily="18" charset="0"/>
              </a:rPr>
              <a:t>Of the Truth of </a:t>
            </a:r>
            <a:r>
              <a:rPr lang="en-US" sz="3200" dirty="0" err="1">
                <a:latin typeface="Garamond" panose="02020404030301010803" pitchFamily="18" charset="0"/>
              </a:rPr>
              <a:t>Physiogonomy</a:t>
            </a:r>
            <a:r>
              <a:rPr lang="en-US" sz="3200" dirty="0">
                <a:latin typeface="Garamond" panose="02020404030301010803" pitchFamily="18" charset="0"/>
              </a:rPr>
              <a:t> (pp. 13-18) </a:t>
            </a:r>
          </a:p>
          <a:p>
            <a:pPr marL="285750" indent="-285750">
              <a:buFont typeface="Arial" panose="020B0604020202020204" pitchFamily="34" charset="0"/>
              <a:buChar char="•"/>
            </a:pPr>
            <a:endParaRPr lang="en-US" sz="3200" dirty="0">
              <a:latin typeface="Garamond" panose="02020404030301010803" pitchFamily="18" charset="0"/>
            </a:endParaRPr>
          </a:p>
          <a:p>
            <a:pPr marL="285750" indent="-285750">
              <a:buFont typeface="Arial" panose="020B0604020202020204" pitchFamily="34" charset="0"/>
              <a:buChar char="•"/>
            </a:pPr>
            <a:r>
              <a:rPr lang="en-US" sz="3200" dirty="0">
                <a:latin typeface="Garamond" panose="02020404030301010803" pitchFamily="18" charset="0"/>
              </a:rPr>
              <a:t>On the Universality of Physiognomic Sensation (pp, 31-37) </a:t>
            </a:r>
          </a:p>
          <a:p>
            <a:pPr marL="285750" indent="-285750">
              <a:buFont typeface="Arial" panose="020B0604020202020204" pitchFamily="34" charset="0"/>
              <a:buChar char="•"/>
            </a:pPr>
            <a:r>
              <a:rPr lang="en-US" sz="3200" dirty="0">
                <a:latin typeface="Garamond" panose="02020404030301010803" pitchFamily="18" charset="0"/>
              </a:rPr>
              <a:t>Physiognomy as a Science (pp.37-41) </a:t>
            </a:r>
          </a:p>
          <a:p>
            <a:pPr marL="285750" indent="-285750">
              <a:buFont typeface="Arial" panose="020B0604020202020204" pitchFamily="34" charset="0"/>
              <a:buChar char="•"/>
            </a:pPr>
            <a:r>
              <a:rPr lang="en-US" sz="3200" dirty="0">
                <a:latin typeface="Garamond" panose="02020404030301010803" pitchFamily="18" charset="0"/>
              </a:rPr>
              <a:t>The Advantages of Physiognomy (pp. 41-45) </a:t>
            </a:r>
          </a:p>
          <a:p>
            <a:pPr marL="285750" indent="-285750">
              <a:buFont typeface="Arial" panose="020B0604020202020204" pitchFamily="34" charset="0"/>
              <a:buChar char="•"/>
            </a:pPr>
            <a:r>
              <a:rPr lang="en-US" sz="3200" dirty="0">
                <a:latin typeface="Garamond" panose="02020404030301010803" pitchFamily="18" charset="0"/>
              </a:rPr>
              <a:t>The Disadvantages of Physiognomy (pp.45-50)</a:t>
            </a:r>
          </a:p>
        </p:txBody>
      </p:sp>
    </p:spTree>
    <p:extLst>
      <p:ext uri="{BB962C8B-B14F-4D97-AF65-F5344CB8AC3E}">
        <p14:creationId xmlns:p14="http://schemas.microsoft.com/office/powerpoint/2010/main" val="4043657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2ABAF-0B8F-D27C-860C-434844C38BA5}"/>
              </a:ext>
            </a:extLst>
          </p:cNvPr>
          <p:cNvSpPr>
            <a:spLocks noGrp="1"/>
          </p:cNvSpPr>
          <p:nvPr>
            <p:ph type="title"/>
          </p:nvPr>
        </p:nvSpPr>
        <p:spPr>
          <a:xfrm>
            <a:off x="838200" y="205809"/>
            <a:ext cx="10515600" cy="533777"/>
          </a:xfrm>
        </p:spPr>
        <p:txBody>
          <a:bodyPr>
            <a:normAutofit fontScale="90000"/>
          </a:bodyPr>
          <a:lstStyle/>
          <a:p>
            <a:pPr algn="ctr"/>
            <a:r>
              <a:rPr lang="en-US" dirty="0">
                <a:latin typeface="Garamond" panose="02020404030301010803" pitchFamily="18" charset="0"/>
              </a:rPr>
              <a:t>Lavater’s World and Physiognomy</a:t>
            </a:r>
          </a:p>
        </p:txBody>
      </p:sp>
      <p:graphicFrame>
        <p:nvGraphicFramePr>
          <p:cNvPr id="4" name="Table 3">
            <a:extLst>
              <a:ext uri="{FF2B5EF4-FFF2-40B4-BE49-F238E27FC236}">
                <a16:creationId xmlns:a16="http://schemas.microsoft.com/office/drawing/2014/main" id="{212139D4-350C-9486-2408-51EFB76AFD70}"/>
              </a:ext>
            </a:extLst>
          </p:cNvPr>
          <p:cNvGraphicFramePr>
            <a:graphicFrameLocks noGrp="1"/>
          </p:cNvGraphicFramePr>
          <p:nvPr>
            <p:extLst>
              <p:ext uri="{D42A27DB-BD31-4B8C-83A1-F6EECF244321}">
                <p14:modId xmlns:p14="http://schemas.microsoft.com/office/powerpoint/2010/main" val="2597165079"/>
              </p:ext>
            </p:extLst>
          </p:nvPr>
        </p:nvGraphicFramePr>
        <p:xfrm>
          <a:off x="408122" y="685800"/>
          <a:ext cx="11375756" cy="5486400"/>
        </p:xfrm>
        <a:graphic>
          <a:graphicData uri="http://schemas.openxmlformats.org/drawingml/2006/table">
            <a:tbl>
              <a:tblPr firstRow="1" bandRow="1">
                <a:tableStyleId>{5C22544A-7EE6-4342-B048-85BDC9FD1C3A}</a:tableStyleId>
              </a:tblPr>
              <a:tblGrid>
                <a:gridCol w="2843939">
                  <a:extLst>
                    <a:ext uri="{9D8B030D-6E8A-4147-A177-3AD203B41FA5}">
                      <a16:colId xmlns:a16="http://schemas.microsoft.com/office/drawing/2014/main" val="3629139867"/>
                    </a:ext>
                  </a:extLst>
                </a:gridCol>
                <a:gridCol w="2843939">
                  <a:extLst>
                    <a:ext uri="{9D8B030D-6E8A-4147-A177-3AD203B41FA5}">
                      <a16:colId xmlns:a16="http://schemas.microsoft.com/office/drawing/2014/main" val="2152322312"/>
                    </a:ext>
                  </a:extLst>
                </a:gridCol>
                <a:gridCol w="2843939">
                  <a:extLst>
                    <a:ext uri="{9D8B030D-6E8A-4147-A177-3AD203B41FA5}">
                      <a16:colId xmlns:a16="http://schemas.microsoft.com/office/drawing/2014/main" val="1604900109"/>
                    </a:ext>
                  </a:extLst>
                </a:gridCol>
                <a:gridCol w="2843939">
                  <a:extLst>
                    <a:ext uri="{9D8B030D-6E8A-4147-A177-3AD203B41FA5}">
                      <a16:colId xmlns:a16="http://schemas.microsoft.com/office/drawing/2014/main" val="141880657"/>
                    </a:ext>
                  </a:extLst>
                </a:gridCol>
              </a:tblGrid>
              <a:tr h="370840">
                <a:tc>
                  <a:txBody>
                    <a:bodyPr/>
                    <a:lstStyle/>
                    <a:p>
                      <a:r>
                        <a:rPr lang="en-US" sz="2400" dirty="0">
                          <a:latin typeface="Garamond" panose="02020404030301010803" pitchFamily="18" charset="0"/>
                        </a:rPr>
                        <a:t>The Human </a:t>
                      </a:r>
                      <a:r>
                        <a:rPr lang="en-US" sz="2000" dirty="0">
                          <a:latin typeface="Garamond" panose="02020404030301010803" pitchFamily="18" charset="0"/>
                        </a:rPr>
                        <a:t>philosophy/epistemology – how we know things) </a:t>
                      </a:r>
                    </a:p>
                  </a:txBody>
                  <a:tcPr/>
                </a:tc>
                <a:tc>
                  <a:txBody>
                    <a:bodyPr/>
                    <a:lstStyle/>
                    <a:p>
                      <a:r>
                        <a:rPr lang="en-US" sz="2400" dirty="0">
                          <a:latin typeface="Garamond" panose="02020404030301010803" pitchFamily="18" charset="0"/>
                        </a:rPr>
                        <a:t>Illustration and Interpretation </a:t>
                      </a:r>
                    </a:p>
                    <a:p>
                      <a:r>
                        <a:rPr lang="en-US" sz="1800" dirty="0">
                          <a:latin typeface="Garamond" panose="02020404030301010803" pitchFamily="18" charset="0"/>
                        </a:rPr>
                        <a:t>(aesthetics, representation, realism) </a:t>
                      </a:r>
                    </a:p>
                  </a:txBody>
                  <a:tcPr/>
                </a:tc>
                <a:tc>
                  <a:txBody>
                    <a:bodyPr/>
                    <a:lstStyle/>
                    <a:p>
                      <a:r>
                        <a:rPr lang="en-US" sz="3200" dirty="0">
                          <a:latin typeface="Garamond" panose="02020404030301010803" pitchFamily="18" charset="0"/>
                        </a:rPr>
                        <a:t>Daily life </a:t>
                      </a:r>
                    </a:p>
                    <a:p>
                      <a:r>
                        <a:rPr lang="en-US" sz="1800" dirty="0">
                          <a:latin typeface="Garamond" panose="02020404030301010803" pitchFamily="18" charset="0"/>
                        </a:rPr>
                        <a:t>(Economic, Political) </a:t>
                      </a:r>
                    </a:p>
                  </a:txBody>
                  <a:tcPr/>
                </a:tc>
                <a:tc>
                  <a:txBody>
                    <a:bodyPr/>
                    <a:lstStyle/>
                    <a:p>
                      <a:r>
                        <a:rPr lang="en-US" sz="2800" dirty="0">
                          <a:latin typeface="Garamond" panose="02020404030301010803" pitchFamily="18" charset="0"/>
                        </a:rPr>
                        <a:t>Lavater’s Project </a:t>
                      </a:r>
                    </a:p>
                    <a:p>
                      <a:r>
                        <a:rPr lang="en-US" sz="1800" dirty="0">
                          <a:latin typeface="Garamond" panose="02020404030301010803" pitchFamily="18" charset="0"/>
                        </a:rPr>
                        <a:t>(as a narrator, as theologian) </a:t>
                      </a:r>
                    </a:p>
                  </a:txBody>
                  <a:tcPr/>
                </a:tc>
                <a:extLst>
                  <a:ext uri="{0D108BD9-81ED-4DB2-BD59-A6C34878D82A}">
                    <a16:rowId xmlns:a16="http://schemas.microsoft.com/office/drawing/2014/main" val="4071091890"/>
                  </a:ext>
                </a:extLst>
              </a:tr>
              <a:tr h="260258">
                <a:tc>
                  <a:txBody>
                    <a:bodyPr/>
                    <a:lstStyle/>
                    <a:p>
                      <a:r>
                        <a:rPr lang="en-US" sz="2400" dirty="0">
                          <a:latin typeface="Garamond" panose="02020404030301010803" pitchFamily="18" charset="0"/>
                        </a:rPr>
                        <a:t>What is the relationship between individuals and large groups in viewing the world </a:t>
                      </a:r>
                      <a:r>
                        <a:rPr lang="en-US" sz="2400" dirty="0" err="1">
                          <a:latin typeface="Garamond" panose="02020404030301010803" pitchFamily="18" charset="0"/>
                        </a:rPr>
                        <a:t>physiognomically</a:t>
                      </a:r>
                      <a:r>
                        <a:rPr lang="en-US" sz="2400" dirty="0">
                          <a:latin typeface="Garamond" panose="02020404030301010803" pitchFamily="18" charset="0"/>
                        </a:rPr>
                        <a:t>? </a:t>
                      </a:r>
                    </a:p>
                    <a:p>
                      <a:endParaRPr lang="en-US" sz="2400" dirty="0">
                        <a:latin typeface="Garamond" panose="02020404030301010803" pitchFamily="18" charset="0"/>
                      </a:endParaRPr>
                    </a:p>
                    <a:p>
                      <a:r>
                        <a:rPr lang="en-US" sz="2400" dirty="0">
                          <a:latin typeface="Garamond" panose="02020404030301010803" pitchFamily="18" charset="0"/>
                        </a:rPr>
                        <a:t>What assumptions are made about the relationship between mind and body?  </a:t>
                      </a:r>
                    </a:p>
                  </a:txBody>
                  <a:tcPr/>
                </a:tc>
                <a:tc>
                  <a:txBody>
                    <a:bodyPr/>
                    <a:lstStyle/>
                    <a:p>
                      <a:r>
                        <a:rPr lang="en-US" sz="2400" dirty="0">
                          <a:latin typeface="Garamond" panose="02020404030301010803" pitchFamily="18" charset="0"/>
                        </a:rPr>
                        <a:t>Lavater makes references to artists such as Holbein and Raphael among others in explaining </a:t>
                      </a:r>
                      <a:r>
                        <a:rPr lang="en-US" sz="2400" dirty="0" err="1">
                          <a:latin typeface="Garamond" panose="02020404030301010803" pitchFamily="18" charset="0"/>
                        </a:rPr>
                        <a:t>physiogonomy</a:t>
                      </a:r>
                      <a:r>
                        <a:rPr lang="en-US" sz="2400" dirty="0">
                          <a:latin typeface="Garamond" panose="02020404030301010803" pitchFamily="18" charset="0"/>
                        </a:rPr>
                        <a:t>. How can physiognomy be understood in terms of art and beauty? What can images do that words don’t? </a:t>
                      </a:r>
                    </a:p>
                  </a:txBody>
                  <a:tcPr/>
                </a:tc>
                <a:tc>
                  <a:txBody>
                    <a:bodyPr/>
                    <a:lstStyle/>
                    <a:p>
                      <a:r>
                        <a:rPr lang="en-US" sz="2400" dirty="0">
                          <a:latin typeface="Garamond" panose="02020404030301010803" pitchFamily="18" charset="0"/>
                        </a:rPr>
                        <a:t>What kind of world/what kind of a society is most useful for physiognomic practices? Who can use physiognomy? What economic system? Social classes? </a:t>
                      </a:r>
                    </a:p>
                    <a:p>
                      <a:endParaRPr lang="en-US" sz="2400" dirty="0">
                        <a:latin typeface="Garamond" panose="02020404030301010803" pitchFamily="18" charset="0"/>
                      </a:endParaRPr>
                    </a:p>
                    <a:p>
                      <a:r>
                        <a:rPr lang="en-US" sz="2400" dirty="0">
                          <a:latin typeface="Garamond" panose="02020404030301010803" pitchFamily="18" charset="0"/>
                        </a:rPr>
                        <a:t>How to people react to physiognomy? </a:t>
                      </a:r>
                    </a:p>
                  </a:txBody>
                  <a:tcPr/>
                </a:tc>
                <a:tc>
                  <a:txBody>
                    <a:bodyPr/>
                    <a:lstStyle/>
                    <a:p>
                      <a:r>
                        <a:rPr lang="en-US" sz="2400" dirty="0">
                          <a:latin typeface="Garamond" panose="02020404030301010803" pitchFamily="18" charset="0"/>
                        </a:rPr>
                        <a:t>What kind of an audience is Lavater addressing? What are the stakes of raising moral and theological issues in presenting this practice? </a:t>
                      </a:r>
                    </a:p>
                    <a:p>
                      <a:endParaRPr lang="en-US" sz="2400" dirty="0">
                        <a:latin typeface="Garamond" panose="02020404030301010803" pitchFamily="18" charset="0"/>
                      </a:endParaRPr>
                    </a:p>
                    <a:p>
                      <a:r>
                        <a:rPr lang="en-US" sz="2400" dirty="0">
                          <a:latin typeface="Garamond" panose="02020404030301010803" pitchFamily="18" charset="0"/>
                        </a:rPr>
                        <a:t>Comment also on his writing style! </a:t>
                      </a:r>
                    </a:p>
                  </a:txBody>
                  <a:tcPr/>
                </a:tc>
                <a:extLst>
                  <a:ext uri="{0D108BD9-81ED-4DB2-BD59-A6C34878D82A}">
                    <a16:rowId xmlns:a16="http://schemas.microsoft.com/office/drawing/2014/main" val="1189528332"/>
                  </a:ext>
                </a:extLst>
              </a:tr>
            </a:tbl>
          </a:graphicData>
        </a:graphic>
      </p:graphicFrame>
      <p:sp>
        <p:nvSpPr>
          <p:cNvPr id="3" name="TextBox 2">
            <a:extLst>
              <a:ext uri="{FF2B5EF4-FFF2-40B4-BE49-F238E27FC236}">
                <a16:creationId xmlns:a16="http://schemas.microsoft.com/office/drawing/2014/main" id="{9CD72A5C-8C0A-6484-AFCB-F2E2FC0E3F9C}"/>
              </a:ext>
            </a:extLst>
          </p:cNvPr>
          <p:cNvSpPr txBox="1"/>
          <p:nvPr/>
        </p:nvSpPr>
        <p:spPr>
          <a:xfrm>
            <a:off x="251791" y="6321287"/>
            <a:ext cx="11940209" cy="646331"/>
          </a:xfrm>
          <a:prstGeom prst="rect">
            <a:avLst/>
          </a:prstGeom>
          <a:noFill/>
        </p:spPr>
        <p:txBody>
          <a:bodyPr wrap="square" rtlCol="0">
            <a:spAutoFit/>
          </a:bodyPr>
          <a:lstStyle/>
          <a:p>
            <a:r>
              <a:rPr lang="en-US" b="1" dirty="0">
                <a:latin typeface="Garamond" panose="02020404030301010803" pitchFamily="18" charset="0"/>
              </a:rPr>
              <a:t>Takeaway points/key ideas in answers to questions, a quote, and which sections of text were most helpful for exploring your question. </a:t>
            </a:r>
          </a:p>
        </p:txBody>
      </p:sp>
    </p:spTree>
    <p:extLst>
      <p:ext uri="{BB962C8B-B14F-4D97-AF65-F5344CB8AC3E}">
        <p14:creationId xmlns:p14="http://schemas.microsoft.com/office/powerpoint/2010/main" val="382521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87484E-9E58-A5A6-C3F0-DC8C5ED49932}"/>
              </a:ext>
            </a:extLst>
          </p:cNvPr>
          <p:cNvPicPr>
            <a:picLocks noChangeAspect="1"/>
          </p:cNvPicPr>
          <p:nvPr/>
        </p:nvPicPr>
        <p:blipFill>
          <a:blip r:embed="rId2"/>
          <a:stretch>
            <a:fillRect/>
          </a:stretch>
        </p:blipFill>
        <p:spPr>
          <a:xfrm>
            <a:off x="123987" y="123204"/>
            <a:ext cx="10337369" cy="6611592"/>
          </a:xfrm>
          <a:prstGeom prst="rect">
            <a:avLst/>
          </a:prstGeom>
        </p:spPr>
      </p:pic>
    </p:spTree>
    <p:extLst>
      <p:ext uri="{BB962C8B-B14F-4D97-AF65-F5344CB8AC3E}">
        <p14:creationId xmlns:p14="http://schemas.microsoft.com/office/powerpoint/2010/main" val="735772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20D912-95B8-3B4D-A618-073BD8E66021}"/>
              </a:ext>
            </a:extLst>
          </p:cNvPr>
          <p:cNvPicPr>
            <a:picLocks noChangeAspect="1"/>
          </p:cNvPicPr>
          <p:nvPr/>
        </p:nvPicPr>
        <p:blipFill>
          <a:blip r:embed="rId3"/>
          <a:stretch>
            <a:fillRect/>
          </a:stretch>
        </p:blipFill>
        <p:spPr>
          <a:xfrm>
            <a:off x="558719" y="401386"/>
            <a:ext cx="6549217" cy="6055227"/>
          </a:xfrm>
          <a:prstGeom prst="rect">
            <a:avLst/>
          </a:prstGeom>
        </p:spPr>
      </p:pic>
      <p:sp>
        <p:nvSpPr>
          <p:cNvPr id="3" name="TextBox 2">
            <a:extLst>
              <a:ext uri="{FF2B5EF4-FFF2-40B4-BE49-F238E27FC236}">
                <a16:creationId xmlns:a16="http://schemas.microsoft.com/office/drawing/2014/main" id="{02A282B5-1939-0C9B-4206-3E119FE222C5}"/>
              </a:ext>
            </a:extLst>
          </p:cNvPr>
          <p:cNvSpPr txBox="1"/>
          <p:nvPr/>
        </p:nvSpPr>
        <p:spPr>
          <a:xfrm>
            <a:off x="7229856" y="507310"/>
            <a:ext cx="5084064" cy="5816977"/>
          </a:xfrm>
          <a:prstGeom prst="rect">
            <a:avLst/>
          </a:prstGeom>
          <a:noFill/>
        </p:spPr>
        <p:txBody>
          <a:bodyPr wrap="square">
            <a:spAutoFit/>
          </a:bodyPr>
          <a:lstStyle/>
          <a:p>
            <a:pPr algn="ctr"/>
            <a:r>
              <a:rPr lang="de-DE" sz="2400" b="1" dirty="0">
                <a:latin typeface="Garamond" panose="02020404030301010803" pitchFamily="18" charset="0"/>
              </a:rPr>
              <a:t>Der Talisman, </a:t>
            </a:r>
          </a:p>
          <a:p>
            <a:pPr algn="ctr"/>
            <a:r>
              <a:rPr lang="de-DE" sz="2000" dirty="0">
                <a:latin typeface="Garamond" panose="02020404030301010803" pitchFamily="18" charset="0"/>
              </a:rPr>
              <a:t>oder: </a:t>
            </a:r>
          </a:p>
          <a:p>
            <a:pPr algn="ctr"/>
            <a:r>
              <a:rPr lang="de-DE" sz="3200" b="1" dirty="0">
                <a:latin typeface="Garamond" panose="02020404030301010803" pitchFamily="18" charset="0"/>
              </a:rPr>
              <a:t>Trau, Schau, Wem? </a:t>
            </a:r>
          </a:p>
          <a:p>
            <a:pPr algn="ctr"/>
            <a:r>
              <a:rPr lang="de-DE" sz="3200" b="1" dirty="0">
                <a:latin typeface="Garamond" panose="02020404030301010803" pitchFamily="18" charset="0"/>
              </a:rPr>
              <a:t>-----------</a:t>
            </a:r>
          </a:p>
          <a:p>
            <a:pPr algn="ctr"/>
            <a:r>
              <a:rPr lang="de-DE" sz="2000" dirty="0">
                <a:latin typeface="Garamond" panose="02020404030301010803" pitchFamily="18" charset="0"/>
              </a:rPr>
              <a:t>Neuestes, scherzhaftes </a:t>
            </a:r>
          </a:p>
          <a:p>
            <a:pPr algn="ctr"/>
            <a:r>
              <a:rPr lang="de-DE" sz="2400" b="1" dirty="0">
                <a:latin typeface="Garamond" panose="02020404030301010803" pitchFamily="18" charset="0"/>
              </a:rPr>
              <a:t>Nimm mich mit! </a:t>
            </a:r>
          </a:p>
          <a:p>
            <a:pPr algn="ctr"/>
            <a:r>
              <a:rPr lang="de-DE" sz="2000" dirty="0">
                <a:latin typeface="Garamond" panose="02020404030301010803" pitchFamily="18" charset="0"/>
              </a:rPr>
              <a:t>um männliche und weibliche Charaktere aus den </a:t>
            </a:r>
            <a:r>
              <a:rPr lang="de-DE" sz="3200" b="1" dirty="0">
                <a:latin typeface="Garamond" panose="02020404030301010803" pitchFamily="18" charset="0"/>
              </a:rPr>
              <a:t>Gesichtszügen</a:t>
            </a:r>
          </a:p>
          <a:p>
            <a:pPr algn="ctr"/>
            <a:r>
              <a:rPr lang="de-DE" sz="2000" dirty="0">
                <a:latin typeface="Garamond" panose="02020404030301010803" pitchFamily="18" charset="0"/>
              </a:rPr>
              <a:t>leicht und treffend zu erkennen. </a:t>
            </a:r>
          </a:p>
          <a:p>
            <a:pPr algn="ctr"/>
            <a:r>
              <a:rPr lang="de-DE" sz="2000" dirty="0">
                <a:latin typeface="Garamond" panose="02020404030301010803" pitchFamily="18" charset="0"/>
              </a:rPr>
              <a:t>Nach Grundsätzen</a:t>
            </a:r>
          </a:p>
          <a:p>
            <a:pPr algn="ctr"/>
            <a:r>
              <a:rPr lang="de-DE" sz="2000" dirty="0">
                <a:latin typeface="Garamond" panose="02020404030301010803" pitchFamily="18" charset="0"/>
              </a:rPr>
              <a:t> des </a:t>
            </a:r>
          </a:p>
          <a:p>
            <a:pPr algn="ctr"/>
            <a:r>
              <a:rPr lang="de-DE" sz="2000" b="1" dirty="0">
                <a:latin typeface="Garamond" panose="02020404030301010803" pitchFamily="18" charset="0"/>
              </a:rPr>
              <a:t>J. C. Lavater. </a:t>
            </a:r>
          </a:p>
          <a:p>
            <a:pPr algn="ctr"/>
            <a:endParaRPr lang="de-DE" sz="2000" dirty="0">
              <a:latin typeface="Garamond" panose="02020404030301010803" pitchFamily="18" charset="0"/>
            </a:endParaRPr>
          </a:p>
          <a:p>
            <a:pPr algn="ctr"/>
            <a:r>
              <a:rPr lang="de-DE" sz="2000" dirty="0">
                <a:latin typeface="Garamond" panose="02020404030301010803" pitchFamily="18" charset="0"/>
              </a:rPr>
              <a:t>Mit 80 Brustbildern aus dem Leben, und 78 physiognomischen Positionen</a:t>
            </a:r>
            <a:r>
              <a:rPr lang="de-DE" sz="2400" dirty="0">
                <a:latin typeface="Garamond" panose="02020404030301010803" pitchFamily="18" charset="0"/>
              </a:rPr>
              <a:t>.</a:t>
            </a:r>
          </a:p>
          <a:p>
            <a:endParaRPr lang="de-DE" sz="2400" dirty="0">
              <a:latin typeface="Garamond" panose="02020404030301010803" pitchFamily="18" charset="0"/>
            </a:endParaRPr>
          </a:p>
        </p:txBody>
      </p:sp>
    </p:spTree>
    <p:extLst>
      <p:ext uri="{BB962C8B-B14F-4D97-AF65-F5344CB8AC3E}">
        <p14:creationId xmlns:p14="http://schemas.microsoft.com/office/powerpoint/2010/main" val="7261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EA08F9-3938-DA0C-C06A-7DE0C57CB144}"/>
              </a:ext>
            </a:extLst>
          </p:cNvPr>
          <p:cNvPicPr>
            <a:picLocks noChangeAspect="1"/>
          </p:cNvPicPr>
          <p:nvPr/>
        </p:nvPicPr>
        <p:blipFill>
          <a:blip r:embed="rId2"/>
          <a:stretch>
            <a:fillRect/>
          </a:stretch>
        </p:blipFill>
        <p:spPr>
          <a:xfrm>
            <a:off x="895518" y="101543"/>
            <a:ext cx="10897510" cy="6343862"/>
          </a:xfrm>
          <a:prstGeom prst="rect">
            <a:avLst/>
          </a:prstGeom>
        </p:spPr>
      </p:pic>
      <p:sp>
        <p:nvSpPr>
          <p:cNvPr id="7" name="TextBox 6">
            <a:extLst>
              <a:ext uri="{FF2B5EF4-FFF2-40B4-BE49-F238E27FC236}">
                <a16:creationId xmlns:a16="http://schemas.microsoft.com/office/drawing/2014/main" id="{FDD7BB91-B8D8-1DD4-9B4A-A4EEBEFF5BA8}"/>
              </a:ext>
            </a:extLst>
          </p:cNvPr>
          <p:cNvSpPr txBox="1"/>
          <p:nvPr/>
        </p:nvSpPr>
        <p:spPr>
          <a:xfrm>
            <a:off x="398972" y="6445405"/>
            <a:ext cx="11967199" cy="369332"/>
          </a:xfrm>
          <a:prstGeom prst="rect">
            <a:avLst/>
          </a:prstGeom>
          <a:noFill/>
        </p:spPr>
        <p:txBody>
          <a:bodyPr wrap="square">
            <a:spAutoFit/>
          </a:bodyPr>
          <a:lstStyle/>
          <a:p>
            <a:r>
              <a:rPr lang="en-US" dirty="0">
                <a:solidFill>
                  <a:schemeClr val="bg1"/>
                </a:solidFill>
              </a:rPr>
              <a:t>https://www.antikvariatkrenek.com/cs/knihy/6903-der-talisman-oder-trau-schau-wem-14823-1847.html</a:t>
            </a:r>
          </a:p>
        </p:txBody>
      </p:sp>
    </p:spTree>
    <p:extLst>
      <p:ext uri="{BB962C8B-B14F-4D97-AF65-F5344CB8AC3E}">
        <p14:creationId xmlns:p14="http://schemas.microsoft.com/office/powerpoint/2010/main" val="770663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7C87F0-A961-6172-2969-EB41C9B7D5A0}"/>
              </a:ext>
            </a:extLst>
          </p:cNvPr>
          <p:cNvPicPr>
            <a:picLocks noChangeAspect="1"/>
          </p:cNvPicPr>
          <p:nvPr/>
        </p:nvPicPr>
        <p:blipFill>
          <a:blip r:embed="rId2"/>
          <a:stretch>
            <a:fillRect/>
          </a:stretch>
        </p:blipFill>
        <p:spPr>
          <a:xfrm>
            <a:off x="376630" y="697073"/>
            <a:ext cx="6321006" cy="5659482"/>
          </a:xfrm>
          <a:prstGeom prst="rect">
            <a:avLst/>
          </a:prstGeom>
        </p:spPr>
      </p:pic>
      <p:pic>
        <p:nvPicPr>
          <p:cNvPr id="5" name="Picture 4">
            <a:extLst>
              <a:ext uri="{FF2B5EF4-FFF2-40B4-BE49-F238E27FC236}">
                <a16:creationId xmlns:a16="http://schemas.microsoft.com/office/drawing/2014/main" id="{B681FB86-DF58-5000-3CBE-B5A78389898C}"/>
              </a:ext>
            </a:extLst>
          </p:cNvPr>
          <p:cNvPicPr>
            <a:picLocks noChangeAspect="1"/>
          </p:cNvPicPr>
          <p:nvPr/>
        </p:nvPicPr>
        <p:blipFill>
          <a:blip r:embed="rId3"/>
          <a:stretch>
            <a:fillRect/>
          </a:stretch>
        </p:blipFill>
        <p:spPr>
          <a:xfrm>
            <a:off x="7467744" y="697072"/>
            <a:ext cx="3967652" cy="5777469"/>
          </a:xfrm>
          <a:prstGeom prst="rect">
            <a:avLst/>
          </a:prstGeom>
        </p:spPr>
      </p:pic>
    </p:spTree>
    <p:extLst>
      <p:ext uri="{BB962C8B-B14F-4D97-AF65-F5344CB8AC3E}">
        <p14:creationId xmlns:p14="http://schemas.microsoft.com/office/powerpoint/2010/main" val="2632985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0AF617-FB64-9C6A-0956-406F8D7B9A27}"/>
              </a:ext>
            </a:extLst>
          </p:cNvPr>
          <p:cNvSpPr txBox="1"/>
          <p:nvPr/>
        </p:nvSpPr>
        <p:spPr>
          <a:xfrm>
            <a:off x="526942" y="526942"/>
            <a:ext cx="11112285" cy="5078313"/>
          </a:xfrm>
          <a:prstGeom prst="rect">
            <a:avLst/>
          </a:prstGeom>
          <a:noFill/>
        </p:spPr>
        <p:txBody>
          <a:bodyPr wrap="square" rtlCol="0">
            <a:spAutoFit/>
          </a:bodyPr>
          <a:lstStyle/>
          <a:p>
            <a:pPr marL="571500" indent="-571500">
              <a:buFont typeface="Arial" panose="020B0604020202020204" pitchFamily="34" charset="0"/>
              <a:buChar char="•"/>
            </a:pPr>
            <a:r>
              <a:rPr lang="en-US" sz="3600" dirty="0">
                <a:latin typeface="Garamond" panose="02020404030301010803" pitchFamily="18" charset="0"/>
              </a:rPr>
              <a:t>To what extent is Lavater successful in positioning physiognomy as a practice to promote knowledge of human nature and demonstrate a love of mankind?</a:t>
            </a:r>
          </a:p>
          <a:p>
            <a:pPr marL="571500" indent="-571500">
              <a:buFont typeface="Arial" panose="020B0604020202020204" pitchFamily="34" charset="0"/>
              <a:buChar char="•"/>
            </a:pPr>
            <a:endParaRPr lang="en-US" sz="3600" dirty="0">
              <a:latin typeface="Garamond" panose="02020404030301010803" pitchFamily="18" charset="0"/>
            </a:endParaRPr>
          </a:p>
          <a:p>
            <a:pPr marL="571500" indent="-571500">
              <a:buFont typeface="Arial" panose="020B0604020202020204" pitchFamily="34" charset="0"/>
              <a:buChar char="•"/>
            </a:pPr>
            <a:endParaRPr lang="en-US" sz="3600" dirty="0">
              <a:latin typeface="Garamond" panose="02020404030301010803" pitchFamily="18" charset="0"/>
            </a:endParaRPr>
          </a:p>
          <a:p>
            <a:pPr marL="571500" indent="-571500">
              <a:buFont typeface="Arial" panose="020B0604020202020204" pitchFamily="34" charset="0"/>
              <a:buChar char="•"/>
            </a:pPr>
            <a:r>
              <a:rPr lang="en-US" sz="3600" dirty="0">
                <a:latin typeface="Garamond" panose="02020404030301010803" pitchFamily="18" charset="0"/>
              </a:rPr>
              <a:t>What kinds of “physiognomic” practices exist today? In what medium are they used?  </a:t>
            </a:r>
          </a:p>
          <a:p>
            <a:pPr marL="571500" indent="-571500">
              <a:buFont typeface="Arial" panose="020B0604020202020204" pitchFamily="34" charset="0"/>
              <a:buChar char="•"/>
            </a:pPr>
            <a:endParaRPr lang="en-US" sz="3600" dirty="0">
              <a:latin typeface="Garamond" panose="02020404030301010803" pitchFamily="18" charset="0"/>
            </a:endParaRPr>
          </a:p>
          <a:p>
            <a:pPr marL="571500" indent="-571500">
              <a:buFont typeface="Arial" panose="020B0604020202020204" pitchFamily="34" charset="0"/>
              <a:buChar char="•"/>
            </a:pPr>
            <a:endParaRPr lang="en-US" sz="3600" dirty="0">
              <a:latin typeface="Garamond" panose="02020404030301010803" pitchFamily="18" charset="0"/>
            </a:endParaRPr>
          </a:p>
        </p:txBody>
      </p:sp>
    </p:spTree>
    <p:extLst>
      <p:ext uri="{BB962C8B-B14F-4D97-AF65-F5344CB8AC3E}">
        <p14:creationId xmlns:p14="http://schemas.microsoft.com/office/powerpoint/2010/main" val="241802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ine Zeichnung vom Gensd´armesmarkt mit dem alten Schauspielhause">
            <a:extLst>
              <a:ext uri="{FF2B5EF4-FFF2-40B4-BE49-F238E27FC236}">
                <a16:creationId xmlns:a16="http://schemas.microsoft.com/office/drawing/2014/main" id="{E4D54F43-C5FB-539D-99B3-A00EF4CC60C0}"/>
              </a:ext>
            </a:extLst>
          </p:cNvPr>
          <p:cNvPicPr>
            <a:picLocks noChangeAspect="1"/>
          </p:cNvPicPr>
          <p:nvPr/>
        </p:nvPicPr>
        <p:blipFill>
          <a:blip r:embed="rId2"/>
          <a:stretch>
            <a:fillRect/>
          </a:stretch>
        </p:blipFill>
        <p:spPr>
          <a:xfrm>
            <a:off x="398272" y="656737"/>
            <a:ext cx="3805018" cy="2571750"/>
          </a:xfrm>
          <a:prstGeom prst="rect">
            <a:avLst/>
          </a:prstGeom>
        </p:spPr>
      </p:pic>
      <p:sp>
        <p:nvSpPr>
          <p:cNvPr id="5" name="TextBox 4">
            <a:extLst>
              <a:ext uri="{FF2B5EF4-FFF2-40B4-BE49-F238E27FC236}">
                <a16:creationId xmlns:a16="http://schemas.microsoft.com/office/drawing/2014/main" id="{C0407455-91BE-624F-EDF0-712B63169FF0}"/>
              </a:ext>
            </a:extLst>
          </p:cNvPr>
          <p:cNvSpPr txBox="1"/>
          <p:nvPr/>
        </p:nvSpPr>
        <p:spPr>
          <a:xfrm>
            <a:off x="926592" y="195072"/>
            <a:ext cx="11131296" cy="461665"/>
          </a:xfrm>
          <a:prstGeom prst="rect">
            <a:avLst/>
          </a:prstGeom>
          <a:noFill/>
        </p:spPr>
        <p:txBody>
          <a:bodyPr wrap="square" rtlCol="0">
            <a:spAutoFit/>
          </a:bodyPr>
          <a:lstStyle/>
          <a:p>
            <a:r>
              <a:rPr lang="en-US" sz="2400" b="1" dirty="0">
                <a:latin typeface="Garamond" panose="02020404030301010803" pitchFamily="18" charset="0"/>
              </a:rPr>
              <a:t>ETA Hoffmann, “My Cousin’s Corner Window/Des </a:t>
            </a:r>
            <a:r>
              <a:rPr lang="en-US" sz="2400" b="1" dirty="0" err="1">
                <a:latin typeface="Garamond" panose="02020404030301010803" pitchFamily="18" charset="0"/>
              </a:rPr>
              <a:t>Vetters</a:t>
            </a:r>
            <a:r>
              <a:rPr lang="en-US" sz="2400" b="1" dirty="0">
                <a:latin typeface="Garamond" panose="02020404030301010803" pitchFamily="18" charset="0"/>
              </a:rPr>
              <a:t> </a:t>
            </a:r>
            <a:r>
              <a:rPr lang="en-US" sz="2400" b="1" dirty="0" err="1">
                <a:latin typeface="Garamond" panose="02020404030301010803" pitchFamily="18" charset="0"/>
              </a:rPr>
              <a:t>Eckfenster</a:t>
            </a:r>
            <a:r>
              <a:rPr lang="en-US" sz="2400" b="1" dirty="0">
                <a:latin typeface="Garamond" panose="02020404030301010803" pitchFamily="18" charset="0"/>
              </a:rPr>
              <a:t>” (1822) </a:t>
            </a:r>
          </a:p>
        </p:txBody>
      </p:sp>
      <p:pic>
        <p:nvPicPr>
          <p:cNvPr id="7" name="Picture 6">
            <a:extLst>
              <a:ext uri="{FF2B5EF4-FFF2-40B4-BE49-F238E27FC236}">
                <a16:creationId xmlns:a16="http://schemas.microsoft.com/office/drawing/2014/main" id="{3C84CCF4-D6F7-B061-BB08-A21CF75292F9}"/>
              </a:ext>
            </a:extLst>
          </p:cNvPr>
          <p:cNvPicPr>
            <a:picLocks noChangeAspect="1"/>
          </p:cNvPicPr>
          <p:nvPr/>
        </p:nvPicPr>
        <p:blipFill>
          <a:blip r:embed="rId3"/>
          <a:stretch>
            <a:fillRect/>
          </a:stretch>
        </p:blipFill>
        <p:spPr>
          <a:xfrm>
            <a:off x="4357329" y="656737"/>
            <a:ext cx="2795639" cy="2571750"/>
          </a:xfrm>
          <a:prstGeom prst="rect">
            <a:avLst/>
          </a:prstGeom>
        </p:spPr>
      </p:pic>
      <p:pic>
        <p:nvPicPr>
          <p:cNvPr id="8" name="Picture 2" descr="E. T. A. Hoffmann - Wikipedia">
            <a:extLst>
              <a:ext uri="{FF2B5EF4-FFF2-40B4-BE49-F238E27FC236}">
                <a16:creationId xmlns:a16="http://schemas.microsoft.com/office/drawing/2014/main" id="{2298DE1C-CEB8-7A52-6844-CD43DDE813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7007" y="656737"/>
            <a:ext cx="2095500" cy="25717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E8A1763-DBE7-C09B-F5BC-7F35451CF810}"/>
              </a:ext>
            </a:extLst>
          </p:cNvPr>
          <p:cNvPicPr>
            <a:picLocks noChangeAspect="1"/>
          </p:cNvPicPr>
          <p:nvPr/>
        </p:nvPicPr>
        <p:blipFill>
          <a:blip r:embed="rId5"/>
          <a:stretch>
            <a:fillRect/>
          </a:stretch>
        </p:blipFill>
        <p:spPr>
          <a:xfrm>
            <a:off x="9556546" y="656737"/>
            <a:ext cx="2501342" cy="2571750"/>
          </a:xfrm>
          <a:prstGeom prst="rect">
            <a:avLst/>
          </a:prstGeom>
        </p:spPr>
      </p:pic>
      <p:graphicFrame>
        <p:nvGraphicFramePr>
          <p:cNvPr id="10" name="Table 9">
            <a:extLst>
              <a:ext uri="{FF2B5EF4-FFF2-40B4-BE49-F238E27FC236}">
                <a16:creationId xmlns:a16="http://schemas.microsoft.com/office/drawing/2014/main" id="{AB78362A-4D00-F997-A12F-2279C7734D96}"/>
              </a:ext>
            </a:extLst>
          </p:cNvPr>
          <p:cNvGraphicFramePr>
            <a:graphicFrameLocks noGrp="1"/>
          </p:cNvGraphicFramePr>
          <p:nvPr>
            <p:extLst>
              <p:ext uri="{D42A27DB-BD31-4B8C-83A1-F6EECF244321}">
                <p14:modId xmlns:p14="http://schemas.microsoft.com/office/powerpoint/2010/main" val="1606087"/>
              </p:ext>
            </p:extLst>
          </p:nvPr>
        </p:nvGraphicFramePr>
        <p:xfrm>
          <a:off x="0" y="3200400"/>
          <a:ext cx="12192000" cy="3657600"/>
        </p:xfrm>
        <a:graphic>
          <a:graphicData uri="http://schemas.openxmlformats.org/drawingml/2006/table">
            <a:tbl>
              <a:tblPr firstRow="1" bandRow="1">
                <a:tableStyleId>{C4B1156A-380E-4F78-BDF5-A606A8083BF9}</a:tableStyleId>
              </a:tblPr>
              <a:tblGrid>
                <a:gridCol w="3205063">
                  <a:extLst>
                    <a:ext uri="{9D8B030D-6E8A-4147-A177-3AD203B41FA5}">
                      <a16:colId xmlns:a16="http://schemas.microsoft.com/office/drawing/2014/main" val="291378148"/>
                    </a:ext>
                  </a:extLst>
                </a:gridCol>
                <a:gridCol w="8986937">
                  <a:extLst>
                    <a:ext uri="{9D8B030D-6E8A-4147-A177-3AD203B41FA5}">
                      <a16:colId xmlns:a16="http://schemas.microsoft.com/office/drawing/2014/main" val="2521053099"/>
                    </a:ext>
                  </a:extLst>
                </a:gridCol>
              </a:tblGrid>
              <a:tr h="370840">
                <a:tc>
                  <a:txBody>
                    <a:bodyPr/>
                    <a:lstStyle/>
                    <a:p>
                      <a:r>
                        <a:rPr lang="en-US" dirty="0">
                          <a:latin typeface="Garamond" panose="02020404030301010803" pitchFamily="18" charset="0"/>
                        </a:rPr>
                        <a:t>ETA Hoffmann (1776 -1822)</a:t>
                      </a:r>
                    </a:p>
                    <a:p>
                      <a:pPr marL="285750" indent="-285750">
                        <a:buFont typeface="Arial" panose="020B0604020202020204" pitchFamily="34" charset="0"/>
                        <a:buChar char="•"/>
                      </a:pPr>
                      <a:r>
                        <a:rPr lang="en-US" dirty="0">
                          <a:latin typeface="Garamond" panose="02020404030301010803" pitchFamily="18" charset="0"/>
                        </a:rPr>
                        <a:t>Jurist by week, poet and composer on the weekend </a:t>
                      </a:r>
                    </a:p>
                    <a:p>
                      <a:pPr marL="285750" indent="-285750">
                        <a:buFont typeface="Arial" panose="020B0604020202020204" pitchFamily="34" charset="0"/>
                        <a:buChar char="•"/>
                      </a:pPr>
                      <a:r>
                        <a:rPr lang="en-US" dirty="0">
                          <a:latin typeface="Garamond" panose="02020404030301010803" pitchFamily="18" charset="0"/>
                        </a:rPr>
                        <a:t>reality and a fantasy world existing side-by-side with one another </a:t>
                      </a:r>
                    </a:p>
                    <a:p>
                      <a:pPr marL="285750" indent="-285750">
                        <a:buFont typeface="Arial" panose="020B0604020202020204" pitchFamily="34" charset="0"/>
                        <a:buChar char="•"/>
                      </a:pPr>
                      <a:endParaRPr lang="en-US" dirty="0">
                        <a:latin typeface="Garamond" panose="02020404030301010803" pitchFamily="18" charset="0"/>
                      </a:endParaRPr>
                    </a:p>
                    <a:p>
                      <a:pPr marL="285750" indent="-285750">
                        <a:buFont typeface="Arial" panose="020B0604020202020204" pitchFamily="34" charset="0"/>
                        <a:buChar char="•"/>
                      </a:pPr>
                      <a:endParaRPr lang="en-US" dirty="0">
                        <a:latin typeface="Garamond" panose="02020404030301010803" pitchFamily="18" charset="0"/>
                      </a:endParaRPr>
                    </a:p>
                    <a:p>
                      <a:pPr marL="285750" indent="-285750">
                        <a:buFont typeface="Arial" panose="020B0604020202020204" pitchFamily="34" charset="0"/>
                        <a:buChar char="•"/>
                      </a:pPr>
                      <a:endParaRPr lang="en-US" dirty="0"/>
                    </a:p>
                  </a:txBody>
                  <a:tcPr/>
                </a:tc>
                <a:tc>
                  <a:txBody>
                    <a:bodyPr/>
                    <a:lstStyle/>
                    <a:p>
                      <a:r>
                        <a:rPr lang="en-US" dirty="0">
                          <a:latin typeface="Garamond" panose="02020404030301010803" pitchFamily="18" charset="0"/>
                        </a:rPr>
                        <a:t>My Cousin’s Corner Window </a:t>
                      </a:r>
                    </a:p>
                    <a:p>
                      <a:pPr marL="285750" indent="-285750">
                        <a:buFont typeface="Arial" panose="020B0604020202020204" pitchFamily="34" charset="0"/>
                        <a:buChar char="•"/>
                      </a:pPr>
                      <a:r>
                        <a:rPr lang="en-US" dirty="0">
                          <a:latin typeface="Garamond" panose="02020404030301010803" pitchFamily="18" charset="0"/>
                        </a:rPr>
                        <a:t>A man visits his cousin who is confined to his bedroom (paralyzed war veteran, also author) overlooking Berlin’s </a:t>
                      </a:r>
                      <a:r>
                        <a:rPr lang="en-US" dirty="0" err="1">
                          <a:latin typeface="Garamond" panose="02020404030301010803" pitchFamily="18" charset="0"/>
                        </a:rPr>
                        <a:t>Gendarmenmarkt</a:t>
                      </a:r>
                      <a:r>
                        <a:rPr lang="en-US" dirty="0">
                          <a:latin typeface="Garamond" panose="02020404030301010803" pitchFamily="18" charset="0"/>
                        </a:rPr>
                        <a:t> </a:t>
                      </a:r>
                    </a:p>
                    <a:p>
                      <a:pPr marL="285750" indent="-285750">
                        <a:buFont typeface="Arial" panose="020B0604020202020204" pitchFamily="34" charset="0"/>
                        <a:buChar char="•"/>
                      </a:pPr>
                      <a:r>
                        <a:rPr lang="en-US" dirty="0">
                          <a:latin typeface="Garamond" panose="02020404030301010803" pitchFamily="18" charset="0"/>
                        </a:rPr>
                        <a:t>dialog between the man (narrator)  and his cousin about learning to see </a:t>
                      </a:r>
                    </a:p>
                    <a:p>
                      <a:pPr marL="285750" indent="-285750">
                        <a:buFont typeface="Arial" panose="020B0604020202020204" pitchFamily="34" charset="0"/>
                        <a:buChar char="•"/>
                      </a:pPr>
                      <a:r>
                        <a:rPr lang="en-US" dirty="0">
                          <a:latin typeface="Garamond" panose="02020404030301010803" pitchFamily="18" charset="0"/>
                        </a:rPr>
                        <a:t>commentary on people in the market (gender, class) </a:t>
                      </a:r>
                    </a:p>
                    <a:p>
                      <a:pPr marL="285750" indent="-285750">
                        <a:buFont typeface="Arial" panose="020B0604020202020204" pitchFamily="34" charset="0"/>
                        <a:buChar char="•"/>
                      </a:pPr>
                      <a:r>
                        <a:rPr lang="en-US" dirty="0">
                          <a:latin typeface="Garamond" panose="02020404030301010803" pitchFamily="18" charset="0"/>
                        </a:rPr>
                        <a:t>key episodes: cousin describing encounter with a girl who read his books, beggar, woman with flowers </a:t>
                      </a:r>
                    </a:p>
                    <a:p>
                      <a:pPr marL="285750" indent="-285750">
                        <a:buFont typeface="Arial" panose="020B0604020202020204" pitchFamily="34" charset="0"/>
                        <a:buChar char="•"/>
                      </a:pPr>
                      <a:r>
                        <a:rPr lang="en-US" dirty="0">
                          <a:latin typeface="Garamond" panose="02020404030301010803" pitchFamily="18" charset="0"/>
                        </a:rPr>
                        <a:t>key considerations: how to points of observation shift? Focus on narration, sequencing of events, role of description (spatial) v. narration (temporal) </a:t>
                      </a:r>
                    </a:p>
                    <a:p>
                      <a:pPr marL="285750" indent="-285750">
                        <a:buFont typeface="Arial" panose="020B0604020202020204" pitchFamily="34" charset="0"/>
                        <a:buChar char="•"/>
                      </a:pPr>
                      <a:r>
                        <a:rPr lang="en-US" dirty="0">
                          <a:latin typeface="Garamond" panose="02020404030301010803" pitchFamily="18" charset="0"/>
                        </a:rPr>
                        <a:t>imagination (extrapolation from reality, removal from reality) versus observations with high degree of realism </a:t>
                      </a:r>
                    </a:p>
                    <a:p>
                      <a:pPr marL="285750" indent="-285750">
                        <a:buFont typeface="Arial" panose="020B0604020202020204" pitchFamily="34" charset="0"/>
                        <a:buChar char="•"/>
                      </a:pPr>
                      <a:r>
                        <a:rPr lang="en-US" dirty="0">
                          <a:latin typeface="Garamond" panose="02020404030301010803" pitchFamily="18" charset="0"/>
                        </a:rPr>
                        <a:t>position of narrator, type of narrative, perspective </a:t>
                      </a:r>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44567753"/>
                  </a:ext>
                </a:extLst>
              </a:tr>
            </a:tbl>
          </a:graphicData>
        </a:graphic>
      </p:graphicFrame>
    </p:spTree>
    <p:extLst>
      <p:ext uri="{BB962C8B-B14F-4D97-AF65-F5344CB8AC3E}">
        <p14:creationId xmlns:p14="http://schemas.microsoft.com/office/powerpoint/2010/main" val="219282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158B69-3CB9-20C0-BF41-6E266B914BA4}"/>
              </a:ext>
            </a:extLst>
          </p:cNvPr>
          <p:cNvSpPr>
            <a:spLocks noGrp="1"/>
          </p:cNvSpPr>
          <p:nvPr>
            <p:ph idx="1"/>
          </p:nvPr>
        </p:nvSpPr>
        <p:spPr>
          <a:xfrm>
            <a:off x="593748" y="272293"/>
            <a:ext cx="11262455" cy="6391978"/>
          </a:xfrm>
        </p:spPr>
        <p:txBody>
          <a:bodyPr>
            <a:normAutofit/>
          </a:bodyPr>
          <a:lstStyle/>
          <a:p>
            <a:r>
              <a:rPr lang="en-US" dirty="0">
                <a:latin typeface="Garamond" panose="02020404030301010803" pitchFamily="18" charset="0"/>
              </a:rPr>
              <a:t>Differentials of knowledge between the watcher and watched</a:t>
            </a:r>
          </a:p>
          <a:p>
            <a:r>
              <a:rPr lang="en-US" dirty="0">
                <a:latin typeface="Garamond" panose="02020404030301010803" pitchFamily="18" charset="0"/>
              </a:rPr>
              <a:t>Paranoia – something you can’t see pursuing you </a:t>
            </a:r>
          </a:p>
          <a:p>
            <a:pPr lvl="1"/>
            <a:r>
              <a:rPr lang="en-US" sz="2800" dirty="0">
                <a:latin typeface="Garamond" panose="02020404030301010803" pitchFamily="18" charset="0"/>
              </a:rPr>
              <a:t>hierarchy (hierarchies with shifting locations of power – the divine, the sovereign, the people)</a:t>
            </a:r>
          </a:p>
          <a:p>
            <a:pPr lvl="1"/>
            <a:r>
              <a:rPr lang="en-US" sz="2800" dirty="0">
                <a:latin typeface="Garamond" panose="02020404030301010803" pitchFamily="18" charset="0"/>
              </a:rPr>
              <a:t>observer (invisible, omniscient/omnipresent) in pursuit of observed (limited knowledge of observer, but </a:t>
            </a:r>
            <a:r>
              <a:rPr lang="en-US" sz="2800" dirty="0" err="1">
                <a:latin typeface="Garamond" panose="02020404030301010803" pitchFamily="18" charset="0"/>
              </a:rPr>
              <a:t>hypervisible</a:t>
            </a:r>
            <a:r>
              <a:rPr lang="en-US" sz="2800" dirty="0">
                <a:latin typeface="Garamond" panose="02020404030301010803" pitchFamily="18" charset="0"/>
              </a:rPr>
              <a:t> to observer) </a:t>
            </a:r>
          </a:p>
          <a:p>
            <a:r>
              <a:rPr lang="en-US" dirty="0">
                <a:latin typeface="Garamond" panose="02020404030301010803" pitchFamily="18" charset="0"/>
              </a:rPr>
              <a:t>spectacle </a:t>
            </a:r>
            <a:r>
              <a:rPr lang="en-US" dirty="0">
                <a:latin typeface="Garamond" panose="02020404030301010803" pitchFamily="18" charset="0"/>
                <a:sym typeface="Wingdings" pitchFamily="2" charset="2"/>
              </a:rPr>
              <a:t> punishment  individual as stand-in for the collective </a:t>
            </a:r>
          </a:p>
          <a:p>
            <a:r>
              <a:rPr lang="en-US" dirty="0">
                <a:latin typeface="Garamond" panose="02020404030301010803" pitchFamily="18" charset="0"/>
                <a:sym typeface="Wingdings" pitchFamily="2" charset="2"/>
              </a:rPr>
              <a:t>observing as mode of discerning/separating out individuals by gender, race, class, ethnicity etc. </a:t>
            </a:r>
            <a:endParaRPr lang="en-US" dirty="0">
              <a:latin typeface="Garamond" panose="02020404030301010803" pitchFamily="18" charset="0"/>
            </a:endParaRPr>
          </a:p>
          <a:p>
            <a:r>
              <a:rPr lang="en-US" dirty="0">
                <a:latin typeface="Garamond" panose="02020404030301010803" pitchFamily="18" charset="0"/>
              </a:rPr>
              <a:t>Narcissistic desire/projection onto subject </a:t>
            </a:r>
          </a:p>
          <a:p>
            <a:pPr marL="0" indent="0">
              <a:buNone/>
            </a:pPr>
            <a:r>
              <a:rPr lang="en-US" dirty="0">
                <a:latin typeface="Garamond" panose="02020404030301010803" pitchFamily="18" charset="0"/>
              </a:rPr>
              <a:t>--------------------------------------------------------------------------------------------------</a:t>
            </a:r>
          </a:p>
          <a:p>
            <a:r>
              <a:rPr lang="en-US" dirty="0">
                <a:latin typeface="Garamond" panose="02020404030301010803" pitchFamily="18" charset="0"/>
              </a:rPr>
              <a:t>Narrative style (dialog? Direct discourse? In direct discourse) </a:t>
            </a:r>
          </a:p>
          <a:p>
            <a:r>
              <a:rPr lang="en-US" dirty="0">
                <a:latin typeface="Garamond" panose="02020404030301010803" pitchFamily="18" charset="0"/>
              </a:rPr>
              <a:t>Description v narration </a:t>
            </a:r>
          </a:p>
          <a:p>
            <a:endParaRPr lang="en-US" dirty="0">
              <a:latin typeface="Garamond" panose="02020404030301010803" pitchFamily="18" charset="0"/>
            </a:endParaRPr>
          </a:p>
        </p:txBody>
      </p:sp>
    </p:spTree>
    <p:extLst>
      <p:ext uri="{BB962C8B-B14F-4D97-AF65-F5344CB8AC3E}">
        <p14:creationId xmlns:p14="http://schemas.microsoft.com/office/powerpoint/2010/main" val="4022037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225422-DD17-B446-6D9A-68318BB78BF7}"/>
              </a:ext>
            </a:extLst>
          </p:cNvPr>
          <p:cNvPicPr>
            <a:picLocks noChangeAspect="1"/>
          </p:cNvPicPr>
          <p:nvPr/>
        </p:nvPicPr>
        <p:blipFill>
          <a:blip r:embed="rId2"/>
          <a:stretch>
            <a:fillRect/>
          </a:stretch>
        </p:blipFill>
        <p:spPr>
          <a:xfrm>
            <a:off x="0" y="77519"/>
            <a:ext cx="5865336" cy="6780481"/>
          </a:xfrm>
          <a:prstGeom prst="rect">
            <a:avLst/>
          </a:prstGeom>
        </p:spPr>
      </p:pic>
      <p:sp>
        <p:nvSpPr>
          <p:cNvPr id="6" name="TextBox 5">
            <a:extLst>
              <a:ext uri="{FF2B5EF4-FFF2-40B4-BE49-F238E27FC236}">
                <a16:creationId xmlns:a16="http://schemas.microsoft.com/office/drawing/2014/main" id="{42D25353-F322-579D-AEAE-C7D096322893}"/>
              </a:ext>
            </a:extLst>
          </p:cNvPr>
          <p:cNvSpPr txBox="1"/>
          <p:nvPr/>
        </p:nvSpPr>
        <p:spPr>
          <a:xfrm>
            <a:off x="5238429" y="735919"/>
            <a:ext cx="6703016" cy="6986528"/>
          </a:xfrm>
          <a:prstGeom prst="rect">
            <a:avLst/>
          </a:prstGeom>
          <a:noFill/>
        </p:spPr>
        <p:txBody>
          <a:bodyPr wrap="square" rtlCol="0">
            <a:spAutoFit/>
          </a:bodyPr>
          <a:lstStyle/>
          <a:p>
            <a:r>
              <a:rPr lang="en-US" sz="3200" dirty="0">
                <a:latin typeface="Garamond" panose="02020404030301010803" pitchFamily="18" charset="0"/>
              </a:rPr>
              <a:t>rationalism, efficiency and organization</a:t>
            </a:r>
          </a:p>
          <a:p>
            <a:r>
              <a:rPr lang="en-US" sz="3200" dirty="0">
                <a:latin typeface="Garamond" panose="02020404030301010803" pitchFamily="18" charset="0"/>
              </a:rPr>
              <a:t>capitalism </a:t>
            </a:r>
          </a:p>
          <a:p>
            <a:r>
              <a:rPr lang="en-US" sz="3200" dirty="0">
                <a:latin typeface="Garamond" panose="02020404030301010803" pitchFamily="18" charset="0"/>
              </a:rPr>
              <a:t>human reason </a:t>
            </a:r>
          </a:p>
          <a:p>
            <a:r>
              <a:rPr lang="en-US" sz="3200" dirty="0" err="1">
                <a:latin typeface="Garamond" panose="02020404030301010803" pitchFamily="18" charset="0"/>
              </a:rPr>
              <a:t>anthropromophized</a:t>
            </a:r>
            <a:r>
              <a:rPr lang="en-US" sz="3200" dirty="0">
                <a:latin typeface="Garamond" panose="02020404030301010803" pitchFamily="18" charset="0"/>
              </a:rPr>
              <a:t> divinity (hierarchy maintained)   </a:t>
            </a:r>
          </a:p>
          <a:p>
            <a:r>
              <a:rPr lang="en-US" sz="3200" dirty="0">
                <a:latin typeface="Garamond" panose="02020404030301010803" pitchFamily="18" charset="0"/>
              </a:rPr>
              <a:t>centralization of universal laws</a:t>
            </a:r>
          </a:p>
          <a:p>
            <a:r>
              <a:rPr lang="en-US" sz="3200" dirty="0">
                <a:latin typeface="Garamond" panose="02020404030301010803" pitchFamily="18" charset="0"/>
              </a:rPr>
              <a:t>individuals within an organized society (collective), individual variations accounted for, systematized  </a:t>
            </a:r>
          </a:p>
          <a:p>
            <a:r>
              <a:rPr lang="en-US" sz="3200" dirty="0">
                <a:latin typeface="Garamond" panose="02020404030301010803" pitchFamily="18" charset="0"/>
              </a:rPr>
              <a:t>transparency of all seen things  </a:t>
            </a:r>
            <a:r>
              <a:rPr lang="en-US" sz="3200" dirty="0">
                <a:latin typeface="Garamond" panose="02020404030301010803" pitchFamily="18" charset="0"/>
                <a:sym typeface="Wingdings" pitchFamily="2" charset="2"/>
              </a:rPr>
              <a:t> </a:t>
            </a:r>
            <a:r>
              <a:rPr lang="en-US" sz="3200" dirty="0" err="1">
                <a:latin typeface="Garamond" panose="02020404030301010803" pitchFamily="18" charset="0"/>
                <a:sym typeface="Wingdings" pitchFamily="2" charset="2"/>
              </a:rPr>
              <a:t>occularcentrism</a:t>
            </a:r>
            <a:r>
              <a:rPr lang="en-US" sz="3200" dirty="0">
                <a:latin typeface="Garamond" panose="02020404030301010803" pitchFamily="18" charset="0"/>
                <a:sym typeface="Wingdings" pitchFamily="2" charset="2"/>
              </a:rPr>
              <a:t>, we see all things </a:t>
            </a:r>
            <a:endParaRPr lang="en-US" sz="3200" dirty="0">
              <a:latin typeface="Garamond" panose="02020404030301010803" pitchFamily="18" charset="0"/>
            </a:endParaRPr>
          </a:p>
          <a:p>
            <a:endParaRPr lang="en-US" sz="3200" dirty="0">
              <a:latin typeface="Garamond" panose="02020404030301010803" pitchFamily="18" charset="0"/>
            </a:endParaRPr>
          </a:p>
          <a:p>
            <a:endParaRPr lang="en-US" sz="3200" dirty="0">
              <a:latin typeface="Garamond" panose="02020404030301010803" pitchFamily="18" charset="0"/>
            </a:endParaRPr>
          </a:p>
          <a:p>
            <a:endParaRPr lang="en-US" sz="3200" dirty="0">
              <a:latin typeface="Garamond" panose="02020404030301010803" pitchFamily="18" charset="0"/>
            </a:endParaRPr>
          </a:p>
        </p:txBody>
      </p:sp>
    </p:spTree>
    <p:extLst>
      <p:ext uri="{BB962C8B-B14F-4D97-AF65-F5344CB8AC3E}">
        <p14:creationId xmlns:p14="http://schemas.microsoft.com/office/powerpoint/2010/main" val="1239881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D2075-936D-C2E5-A3F6-0910BFD601A5}"/>
              </a:ext>
            </a:extLst>
          </p:cNvPr>
          <p:cNvSpPr>
            <a:spLocks noGrp="1"/>
          </p:cNvSpPr>
          <p:nvPr>
            <p:ph type="title"/>
          </p:nvPr>
        </p:nvSpPr>
        <p:spPr>
          <a:xfrm>
            <a:off x="0" y="153192"/>
            <a:ext cx="10515600" cy="1325563"/>
          </a:xfrm>
        </p:spPr>
        <p:txBody>
          <a:bodyPr>
            <a:normAutofit/>
          </a:bodyPr>
          <a:lstStyle/>
          <a:p>
            <a:pPr algn="ctr"/>
            <a:r>
              <a:rPr lang="en-US" sz="3600" dirty="0">
                <a:latin typeface="Garamond" panose="02020404030301010803" pitchFamily="18" charset="0"/>
              </a:rPr>
              <a:t>What is a good slogan? </a:t>
            </a:r>
          </a:p>
        </p:txBody>
      </p:sp>
      <p:sp>
        <p:nvSpPr>
          <p:cNvPr id="3" name="Content Placeholder 2">
            <a:extLst>
              <a:ext uri="{FF2B5EF4-FFF2-40B4-BE49-F238E27FC236}">
                <a16:creationId xmlns:a16="http://schemas.microsoft.com/office/drawing/2014/main" id="{6945D84B-6380-087D-A45B-2FC58C81C5CF}"/>
              </a:ext>
            </a:extLst>
          </p:cNvPr>
          <p:cNvSpPr>
            <a:spLocks noGrp="1"/>
          </p:cNvSpPr>
          <p:nvPr>
            <p:ph idx="1"/>
          </p:nvPr>
        </p:nvSpPr>
        <p:spPr/>
        <p:txBody>
          <a:bodyPr>
            <a:normAutofit fontScale="92500" lnSpcReduction="10000"/>
          </a:bodyPr>
          <a:lstStyle/>
          <a:p>
            <a:r>
              <a:rPr lang="en-US" dirty="0">
                <a:latin typeface="Garamond" panose="02020404030301010803" pitchFamily="18" charset="0"/>
              </a:rPr>
              <a:t>Sapere Aude! (Dare to be wise!) </a:t>
            </a:r>
          </a:p>
          <a:p>
            <a:endParaRPr lang="en-US" dirty="0">
              <a:latin typeface="Garamond" panose="02020404030301010803" pitchFamily="18" charset="0"/>
            </a:endParaRPr>
          </a:p>
          <a:p>
            <a:r>
              <a:rPr lang="en-US" dirty="0">
                <a:latin typeface="Garamond" panose="02020404030301010803" pitchFamily="18" charset="0"/>
              </a:rPr>
              <a:t>Deus ex machina (from God machine)</a:t>
            </a:r>
          </a:p>
          <a:p>
            <a:endParaRPr lang="en-US" dirty="0">
              <a:latin typeface="Garamond" panose="02020404030301010803" pitchFamily="18" charset="0"/>
            </a:endParaRPr>
          </a:p>
          <a:p>
            <a:r>
              <a:rPr lang="en-US" dirty="0">
                <a:latin typeface="Garamond" panose="02020404030301010803" pitchFamily="18" charset="0"/>
              </a:rPr>
              <a:t>cogito, ergo sum (I think, therefore I am) </a:t>
            </a:r>
          </a:p>
          <a:p>
            <a:endParaRPr lang="en-US" dirty="0">
              <a:latin typeface="Garamond" panose="02020404030301010803" pitchFamily="18" charset="0"/>
            </a:endParaRPr>
          </a:p>
          <a:p>
            <a:r>
              <a:rPr lang="en-US" dirty="0" err="1">
                <a:latin typeface="Garamond" panose="02020404030301010803" pitchFamily="18" charset="0"/>
              </a:rPr>
              <a:t>Nosce</a:t>
            </a:r>
            <a:r>
              <a:rPr lang="en-US" dirty="0">
                <a:latin typeface="Garamond" panose="02020404030301010803" pitchFamily="18" charset="0"/>
              </a:rPr>
              <a:t> </a:t>
            </a:r>
            <a:r>
              <a:rPr lang="en-US" dirty="0" err="1">
                <a:latin typeface="Garamond" panose="02020404030301010803" pitchFamily="18" charset="0"/>
              </a:rPr>
              <a:t>te</a:t>
            </a:r>
            <a:r>
              <a:rPr lang="en-US" dirty="0">
                <a:latin typeface="Garamond" panose="02020404030301010803" pitchFamily="18" charset="0"/>
              </a:rPr>
              <a:t> ipsum (know thyself) </a:t>
            </a:r>
          </a:p>
          <a:p>
            <a:endParaRPr lang="en-US" dirty="0">
              <a:latin typeface="Garamond" panose="02020404030301010803" pitchFamily="18" charset="0"/>
            </a:endParaRPr>
          </a:p>
          <a:p>
            <a:r>
              <a:rPr lang="en-US" dirty="0">
                <a:latin typeface="Garamond" panose="02020404030301010803" pitchFamily="18" charset="0"/>
              </a:rPr>
              <a:t>Et </a:t>
            </a:r>
            <a:r>
              <a:rPr lang="en-US" dirty="0" err="1">
                <a:latin typeface="Garamond" panose="02020404030301010803" pitchFamily="18" charset="0"/>
              </a:rPr>
              <a:t>si</a:t>
            </a:r>
            <a:r>
              <a:rPr lang="en-US" dirty="0">
                <a:latin typeface="Garamond" panose="02020404030301010803" pitchFamily="18" charset="0"/>
              </a:rPr>
              <a:t> male nunc, non olim sic </a:t>
            </a:r>
            <a:r>
              <a:rPr lang="en-US" dirty="0" err="1">
                <a:latin typeface="Garamond" panose="02020404030301010803" pitchFamily="18" charset="0"/>
              </a:rPr>
              <a:t>erit</a:t>
            </a:r>
            <a:r>
              <a:rPr lang="en-US" dirty="0">
                <a:latin typeface="Garamond" panose="02020404030301010803" pitchFamily="18" charset="0"/>
              </a:rPr>
              <a:t> (though things are bad now they will not always be) </a:t>
            </a:r>
          </a:p>
          <a:p>
            <a:endParaRPr lang="en-US" dirty="0">
              <a:latin typeface="Garamond" panose="02020404030301010803" pitchFamily="18" charset="0"/>
            </a:endParaRPr>
          </a:p>
          <a:p>
            <a:endParaRPr lang="en-US" dirty="0">
              <a:latin typeface="Garamond" panose="02020404030301010803" pitchFamily="18" charset="0"/>
            </a:endParaRPr>
          </a:p>
        </p:txBody>
      </p:sp>
      <p:pic>
        <p:nvPicPr>
          <p:cNvPr id="4" name="Picture 3">
            <a:extLst>
              <a:ext uri="{FF2B5EF4-FFF2-40B4-BE49-F238E27FC236}">
                <a16:creationId xmlns:a16="http://schemas.microsoft.com/office/drawing/2014/main" id="{C29C137E-C4A8-4E3B-EA8B-EE326D6D54E0}"/>
              </a:ext>
            </a:extLst>
          </p:cNvPr>
          <p:cNvPicPr>
            <a:picLocks noChangeAspect="1"/>
          </p:cNvPicPr>
          <p:nvPr/>
        </p:nvPicPr>
        <p:blipFill>
          <a:blip r:embed="rId2"/>
          <a:stretch>
            <a:fillRect/>
          </a:stretch>
        </p:blipFill>
        <p:spPr>
          <a:xfrm>
            <a:off x="8090116" y="0"/>
            <a:ext cx="3977898" cy="5167312"/>
          </a:xfrm>
          <a:prstGeom prst="rect">
            <a:avLst/>
          </a:prstGeom>
        </p:spPr>
      </p:pic>
    </p:spTree>
    <p:extLst>
      <p:ext uri="{BB962C8B-B14F-4D97-AF65-F5344CB8AC3E}">
        <p14:creationId xmlns:p14="http://schemas.microsoft.com/office/powerpoint/2010/main" val="4094084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545619-FB95-9941-BB7D-B8F2302BA9FC}"/>
              </a:ext>
            </a:extLst>
          </p:cNvPr>
          <p:cNvPicPr>
            <a:picLocks noChangeAspect="1"/>
          </p:cNvPicPr>
          <p:nvPr/>
        </p:nvPicPr>
        <p:blipFill>
          <a:blip r:embed="rId2"/>
          <a:stretch>
            <a:fillRect/>
          </a:stretch>
        </p:blipFill>
        <p:spPr>
          <a:xfrm>
            <a:off x="0" y="-30697"/>
            <a:ext cx="7160217" cy="6888697"/>
          </a:xfrm>
          <a:prstGeom prst="rect">
            <a:avLst/>
          </a:prstGeom>
        </p:spPr>
      </p:pic>
      <p:sp>
        <p:nvSpPr>
          <p:cNvPr id="2" name="TextBox 1">
            <a:extLst>
              <a:ext uri="{FF2B5EF4-FFF2-40B4-BE49-F238E27FC236}">
                <a16:creationId xmlns:a16="http://schemas.microsoft.com/office/drawing/2014/main" id="{F2AFB623-0FC7-6F5C-0102-7FC894BBDD25}"/>
              </a:ext>
            </a:extLst>
          </p:cNvPr>
          <p:cNvSpPr txBox="1"/>
          <p:nvPr/>
        </p:nvSpPr>
        <p:spPr>
          <a:xfrm>
            <a:off x="6912244" y="154983"/>
            <a:ext cx="5279756" cy="3046988"/>
          </a:xfrm>
          <a:prstGeom prst="rect">
            <a:avLst/>
          </a:prstGeom>
          <a:noFill/>
        </p:spPr>
        <p:txBody>
          <a:bodyPr wrap="square" rtlCol="0">
            <a:spAutoFit/>
          </a:bodyPr>
          <a:lstStyle/>
          <a:p>
            <a:pPr algn="ctr"/>
            <a:r>
              <a:rPr lang="en-US" sz="2800" b="1" dirty="0" err="1">
                <a:latin typeface="Garamond" panose="02020404030301010803" pitchFamily="18" charset="0"/>
              </a:rPr>
              <a:t>Physiognomische</a:t>
            </a:r>
            <a:r>
              <a:rPr lang="en-US" sz="2800" b="1" dirty="0">
                <a:latin typeface="Garamond" panose="02020404030301010803" pitchFamily="18" charset="0"/>
              </a:rPr>
              <a:t> </a:t>
            </a:r>
            <a:r>
              <a:rPr lang="en-US" sz="2800" b="1" dirty="0" err="1">
                <a:latin typeface="Garamond" panose="02020404030301010803" pitchFamily="18" charset="0"/>
              </a:rPr>
              <a:t>Fragmente</a:t>
            </a:r>
            <a:r>
              <a:rPr lang="en-US" sz="2800" b="1" dirty="0">
                <a:latin typeface="Garamond" panose="02020404030301010803" pitchFamily="18" charset="0"/>
              </a:rPr>
              <a:t>,</a:t>
            </a:r>
          </a:p>
          <a:p>
            <a:pPr algn="ctr"/>
            <a:endParaRPr lang="en-US" b="1" dirty="0">
              <a:latin typeface="Garamond" panose="02020404030301010803" pitchFamily="18" charset="0"/>
            </a:endParaRPr>
          </a:p>
          <a:p>
            <a:pPr algn="ctr"/>
            <a:r>
              <a:rPr lang="en-US" b="1" dirty="0" err="1">
                <a:latin typeface="Garamond" panose="02020404030301010803" pitchFamily="18" charset="0"/>
              </a:rPr>
              <a:t>zur</a:t>
            </a:r>
            <a:r>
              <a:rPr lang="en-US" b="1" dirty="0">
                <a:latin typeface="Garamond" panose="02020404030301010803" pitchFamily="18" charset="0"/>
              </a:rPr>
              <a:t> </a:t>
            </a:r>
            <a:r>
              <a:rPr lang="en-US" b="1" dirty="0" err="1">
                <a:latin typeface="Garamond" panose="02020404030301010803" pitchFamily="18" charset="0"/>
              </a:rPr>
              <a:t>Beförderung</a:t>
            </a:r>
            <a:endParaRPr lang="en-US" b="1" dirty="0">
              <a:latin typeface="Garamond" panose="02020404030301010803" pitchFamily="18" charset="0"/>
            </a:endParaRPr>
          </a:p>
          <a:p>
            <a:pPr algn="ctr"/>
            <a:endParaRPr lang="en-US" b="1" dirty="0">
              <a:latin typeface="Garamond" panose="02020404030301010803" pitchFamily="18" charset="0"/>
            </a:endParaRPr>
          </a:p>
          <a:p>
            <a:pPr algn="ctr"/>
            <a:r>
              <a:rPr lang="en-US" sz="2000" b="1" dirty="0">
                <a:latin typeface="Garamond" panose="02020404030301010803" pitchFamily="18" charset="0"/>
              </a:rPr>
              <a:t>der </a:t>
            </a:r>
            <a:r>
              <a:rPr lang="en-US" sz="2000" b="1" dirty="0" err="1">
                <a:latin typeface="Garamond" panose="02020404030301010803" pitchFamily="18" charset="0"/>
              </a:rPr>
              <a:t>Menschenkenntnisse</a:t>
            </a:r>
            <a:r>
              <a:rPr lang="en-US" sz="2000" b="1" dirty="0">
                <a:latin typeface="Garamond" panose="02020404030301010803" pitchFamily="18" charset="0"/>
              </a:rPr>
              <a:t> und </a:t>
            </a:r>
            <a:r>
              <a:rPr lang="en-US" sz="2000" b="1" dirty="0" err="1">
                <a:latin typeface="Garamond" panose="02020404030301010803" pitchFamily="18" charset="0"/>
              </a:rPr>
              <a:t>Menschenliebe</a:t>
            </a:r>
            <a:r>
              <a:rPr lang="en-US" sz="2000" b="1" dirty="0">
                <a:latin typeface="Garamond" panose="02020404030301010803" pitchFamily="18" charset="0"/>
              </a:rPr>
              <a:t>.</a:t>
            </a:r>
          </a:p>
          <a:p>
            <a:pPr algn="ctr"/>
            <a:endParaRPr lang="en-US" b="1" dirty="0">
              <a:latin typeface="Garamond" panose="02020404030301010803" pitchFamily="18" charset="0"/>
            </a:endParaRPr>
          </a:p>
          <a:p>
            <a:pPr algn="ctr"/>
            <a:r>
              <a:rPr lang="en-US" b="1" dirty="0">
                <a:latin typeface="Garamond" panose="02020404030301010803" pitchFamily="18" charset="0"/>
              </a:rPr>
              <a:t>von </a:t>
            </a:r>
          </a:p>
          <a:p>
            <a:pPr algn="ctr"/>
            <a:r>
              <a:rPr lang="en-US" b="1" dirty="0">
                <a:latin typeface="Garamond" panose="02020404030301010803" pitchFamily="18" charset="0"/>
              </a:rPr>
              <a:t>Johann Caspar Lavater. </a:t>
            </a:r>
          </a:p>
          <a:p>
            <a:pPr algn="ctr"/>
            <a:endParaRPr lang="en-US" b="1" dirty="0">
              <a:latin typeface="Garamond" panose="02020404030301010803" pitchFamily="18" charset="0"/>
            </a:endParaRPr>
          </a:p>
          <a:p>
            <a:pPr algn="ctr"/>
            <a:r>
              <a:rPr lang="en-US" b="1" dirty="0">
                <a:highlight>
                  <a:srgbClr val="FFFF00"/>
                </a:highlight>
                <a:latin typeface="Garamond" panose="02020404030301010803" pitchFamily="18" charset="0"/>
              </a:rPr>
              <a:t>Gott </a:t>
            </a:r>
            <a:r>
              <a:rPr lang="en-US" b="1" dirty="0" err="1">
                <a:highlight>
                  <a:srgbClr val="FFFF00"/>
                </a:highlight>
                <a:latin typeface="Garamond" panose="02020404030301010803" pitchFamily="18" charset="0"/>
              </a:rPr>
              <a:t>schuf</a:t>
            </a:r>
            <a:r>
              <a:rPr lang="en-US" b="1" dirty="0">
                <a:highlight>
                  <a:srgbClr val="FFFF00"/>
                </a:highlight>
                <a:latin typeface="Garamond" panose="02020404030301010803" pitchFamily="18" charset="0"/>
              </a:rPr>
              <a:t> den Menschen </a:t>
            </a:r>
            <a:r>
              <a:rPr lang="en-US" b="1" dirty="0" err="1">
                <a:highlight>
                  <a:srgbClr val="FFFF00"/>
                </a:highlight>
                <a:latin typeface="Garamond" panose="02020404030301010803" pitchFamily="18" charset="0"/>
              </a:rPr>
              <a:t>sich</a:t>
            </a:r>
            <a:r>
              <a:rPr lang="en-US" b="1" dirty="0">
                <a:highlight>
                  <a:srgbClr val="FFFF00"/>
                </a:highlight>
                <a:latin typeface="Garamond" panose="02020404030301010803" pitchFamily="18" charset="0"/>
              </a:rPr>
              <a:t> </a:t>
            </a:r>
            <a:r>
              <a:rPr lang="en-US" b="1" dirty="0" err="1">
                <a:highlight>
                  <a:srgbClr val="FFFF00"/>
                </a:highlight>
                <a:latin typeface="Garamond" panose="02020404030301010803" pitchFamily="18" charset="0"/>
              </a:rPr>
              <a:t>zum</a:t>
            </a:r>
            <a:r>
              <a:rPr lang="en-US" b="1" dirty="0">
                <a:highlight>
                  <a:srgbClr val="FFFF00"/>
                </a:highlight>
                <a:latin typeface="Garamond" panose="02020404030301010803" pitchFamily="18" charset="0"/>
              </a:rPr>
              <a:t> Bilde! </a:t>
            </a:r>
          </a:p>
        </p:txBody>
      </p:sp>
      <p:sp>
        <p:nvSpPr>
          <p:cNvPr id="3" name="TextBox 2">
            <a:extLst>
              <a:ext uri="{FF2B5EF4-FFF2-40B4-BE49-F238E27FC236}">
                <a16:creationId xmlns:a16="http://schemas.microsoft.com/office/drawing/2014/main" id="{7EFCAFA4-F239-C9E9-BFD2-0D51CB7FCCEE}"/>
              </a:ext>
            </a:extLst>
          </p:cNvPr>
          <p:cNvSpPr txBox="1"/>
          <p:nvPr/>
        </p:nvSpPr>
        <p:spPr>
          <a:xfrm>
            <a:off x="7160217" y="3797085"/>
            <a:ext cx="4711485" cy="1754326"/>
          </a:xfrm>
          <a:prstGeom prst="rect">
            <a:avLst/>
          </a:prstGeom>
          <a:noFill/>
        </p:spPr>
        <p:txBody>
          <a:bodyPr wrap="square" rtlCol="0">
            <a:spAutoFit/>
          </a:bodyPr>
          <a:lstStyle/>
          <a:p>
            <a:pPr algn="ctr"/>
            <a:r>
              <a:rPr lang="en-US" b="1" dirty="0">
                <a:latin typeface="Garamond" panose="02020404030301010803" pitchFamily="18" charset="0"/>
              </a:rPr>
              <a:t>Physiognomic Fragments,</a:t>
            </a:r>
          </a:p>
          <a:p>
            <a:pPr algn="ctr"/>
            <a:r>
              <a:rPr lang="en-US" b="1" dirty="0">
                <a:latin typeface="Garamond" panose="02020404030301010803" pitchFamily="18" charset="0"/>
              </a:rPr>
              <a:t>for the Advancement </a:t>
            </a:r>
          </a:p>
          <a:p>
            <a:pPr algn="ctr"/>
            <a:r>
              <a:rPr lang="en-US" b="1" dirty="0">
                <a:latin typeface="Garamond" panose="02020404030301010803" pitchFamily="18" charset="0"/>
              </a:rPr>
              <a:t>of the Knowledge of Human Nature </a:t>
            </a:r>
          </a:p>
          <a:p>
            <a:pPr algn="ctr"/>
            <a:r>
              <a:rPr lang="en-US" b="1" dirty="0">
                <a:latin typeface="Garamond" panose="02020404030301010803" pitchFamily="18" charset="0"/>
              </a:rPr>
              <a:t>and Love of Mankind </a:t>
            </a:r>
          </a:p>
          <a:p>
            <a:pPr algn="ctr"/>
            <a:endParaRPr lang="en-US" b="1" dirty="0">
              <a:latin typeface="Garamond" panose="02020404030301010803" pitchFamily="18" charset="0"/>
            </a:endParaRPr>
          </a:p>
          <a:p>
            <a:pPr algn="ctr"/>
            <a:r>
              <a:rPr lang="en-US" b="1" dirty="0">
                <a:highlight>
                  <a:srgbClr val="FFFF00"/>
                </a:highlight>
                <a:latin typeface="Garamond" panose="02020404030301010803" pitchFamily="18" charset="0"/>
              </a:rPr>
              <a:t>God created man in his own image!</a:t>
            </a:r>
          </a:p>
        </p:txBody>
      </p:sp>
    </p:spTree>
    <p:extLst>
      <p:ext uri="{BB962C8B-B14F-4D97-AF65-F5344CB8AC3E}">
        <p14:creationId xmlns:p14="http://schemas.microsoft.com/office/powerpoint/2010/main" val="89214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4AFDE5-ED80-2C17-DAB7-FF8F4B4761E6}"/>
              </a:ext>
            </a:extLst>
          </p:cNvPr>
          <p:cNvPicPr>
            <a:picLocks noChangeAspect="1"/>
          </p:cNvPicPr>
          <p:nvPr/>
        </p:nvPicPr>
        <p:blipFill>
          <a:blip r:embed="rId2"/>
          <a:stretch>
            <a:fillRect/>
          </a:stretch>
        </p:blipFill>
        <p:spPr>
          <a:xfrm>
            <a:off x="0" y="0"/>
            <a:ext cx="7160217" cy="6888697"/>
          </a:xfrm>
          <a:prstGeom prst="rect">
            <a:avLst/>
          </a:prstGeom>
        </p:spPr>
      </p:pic>
      <p:pic>
        <p:nvPicPr>
          <p:cNvPr id="5" name="Picture 4">
            <a:extLst>
              <a:ext uri="{FF2B5EF4-FFF2-40B4-BE49-F238E27FC236}">
                <a16:creationId xmlns:a16="http://schemas.microsoft.com/office/drawing/2014/main" id="{E2DA20A4-EF4E-4437-5178-B53DD8A46D2B}"/>
              </a:ext>
            </a:extLst>
          </p:cNvPr>
          <p:cNvPicPr>
            <a:picLocks noChangeAspect="1"/>
          </p:cNvPicPr>
          <p:nvPr/>
        </p:nvPicPr>
        <p:blipFill>
          <a:blip r:embed="rId3"/>
          <a:stretch>
            <a:fillRect/>
          </a:stretch>
        </p:blipFill>
        <p:spPr>
          <a:xfrm>
            <a:off x="7005233" y="0"/>
            <a:ext cx="5549166" cy="6780481"/>
          </a:xfrm>
          <a:prstGeom prst="rect">
            <a:avLst/>
          </a:prstGeom>
        </p:spPr>
      </p:pic>
    </p:spTree>
    <p:extLst>
      <p:ext uri="{BB962C8B-B14F-4D97-AF65-F5344CB8AC3E}">
        <p14:creationId xmlns:p14="http://schemas.microsoft.com/office/powerpoint/2010/main" val="3180600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Origin of Painting ('The Maid of Corinth') | National Galleries of  Scotland">
            <a:extLst>
              <a:ext uri="{FF2B5EF4-FFF2-40B4-BE49-F238E27FC236}">
                <a16:creationId xmlns:a16="http://schemas.microsoft.com/office/drawing/2014/main" id="{0CB6F889-3C61-2743-81E1-AD83846A6E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081" y="294355"/>
            <a:ext cx="3747984" cy="525103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rifty Scissors: Who Was Johann Kaspar Lavater?">
            <a:extLst>
              <a:ext uri="{FF2B5EF4-FFF2-40B4-BE49-F238E27FC236}">
                <a16:creationId xmlns:a16="http://schemas.microsoft.com/office/drawing/2014/main" id="{56287F74-B045-9647-8988-883F5941B5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5519" y="294355"/>
            <a:ext cx="3747984" cy="52510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265E7FA-AE81-9C6E-EF48-6B6E0BC950C6}"/>
              </a:ext>
            </a:extLst>
          </p:cNvPr>
          <p:cNvPicPr>
            <a:picLocks noChangeAspect="1"/>
          </p:cNvPicPr>
          <p:nvPr/>
        </p:nvPicPr>
        <p:blipFill>
          <a:blip r:embed="rId5"/>
          <a:stretch>
            <a:fillRect/>
          </a:stretch>
        </p:blipFill>
        <p:spPr>
          <a:xfrm>
            <a:off x="8356957" y="294354"/>
            <a:ext cx="3600962" cy="5118303"/>
          </a:xfrm>
          <a:prstGeom prst="rect">
            <a:avLst/>
          </a:prstGeom>
        </p:spPr>
      </p:pic>
    </p:spTree>
    <p:extLst>
      <p:ext uri="{BB962C8B-B14F-4D97-AF65-F5344CB8AC3E}">
        <p14:creationId xmlns:p14="http://schemas.microsoft.com/office/powerpoint/2010/main" val="242111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3A484-D3F4-B641-A708-8A1BB81E967F}"/>
              </a:ext>
            </a:extLst>
          </p:cNvPr>
          <p:cNvSpPr>
            <a:spLocks noGrp="1"/>
          </p:cNvSpPr>
          <p:nvPr>
            <p:ph type="title"/>
          </p:nvPr>
        </p:nvSpPr>
        <p:spPr>
          <a:xfrm>
            <a:off x="838200" y="365126"/>
            <a:ext cx="10515600" cy="315912"/>
          </a:xfrm>
        </p:spPr>
        <p:txBody>
          <a:bodyPr>
            <a:normAutofit fontScale="90000"/>
          </a:bodyPr>
          <a:lstStyle/>
          <a:p>
            <a:r>
              <a:rPr lang="en-US" dirty="0"/>
              <a:t>“On Shades” </a:t>
            </a:r>
          </a:p>
        </p:txBody>
      </p:sp>
      <p:pic>
        <p:nvPicPr>
          <p:cNvPr id="5" name="Picture 4">
            <a:extLst>
              <a:ext uri="{FF2B5EF4-FFF2-40B4-BE49-F238E27FC236}">
                <a16:creationId xmlns:a16="http://schemas.microsoft.com/office/drawing/2014/main" id="{85AA6C03-8524-40AD-3D02-3248227283B3}"/>
              </a:ext>
            </a:extLst>
          </p:cNvPr>
          <p:cNvPicPr>
            <a:picLocks noChangeAspect="1"/>
          </p:cNvPicPr>
          <p:nvPr/>
        </p:nvPicPr>
        <p:blipFill>
          <a:blip r:embed="rId3"/>
          <a:stretch>
            <a:fillRect/>
          </a:stretch>
        </p:blipFill>
        <p:spPr>
          <a:xfrm>
            <a:off x="325820" y="776667"/>
            <a:ext cx="3695700" cy="5543550"/>
          </a:xfrm>
          <a:prstGeom prst="rect">
            <a:avLst/>
          </a:prstGeom>
        </p:spPr>
      </p:pic>
      <p:sp>
        <p:nvSpPr>
          <p:cNvPr id="7" name="TextBox 6">
            <a:extLst>
              <a:ext uri="{FF2B5EF4-FFF2-40B4-BE49-F238E27FC236}">
                <a16:creationId xmlns:a16="http://schemas.microsoft.com/office/drawing/2014/main" id="{831A9DD1-9415-11E0-6BDA-2C908A927630}"/>
              </a:ext>
            </a:extLst>
          </p:cNvPr>
          <p:cNvSpPr txBox="1"/>
          <p:nvPr/>
        </p:nvSpPr>
        <p:spPr>
          <a:xfrm>
            <a:off x="4330263" y="0"/>
            <a:ext cx="8019392" cy="2308324"/>
          </a:xfrm>
          <a:prstGeom prst="rect">
            <a:avLst/>
          </a:prstGeom>
          <a:noFill/>
        </p:spPr>
        <p:txBody>
          <a:bodyPr wrap="square">
            <a:spAutoFit/>
          </a:bodyPr>
          <a:lstStyle/>
          <a:p>
            <a:r>
              <a:rPr lang="en-US" dirty="0">
                <a:latin typeface="Garamond" panose="02020404030301010803" pitchFamily="18" charset="0"/>
              </a:rPr>
              <a:t>Shades are the weakest, most vapid, but, at the same time,</a:t>
            </a:r>
          </a:p>
          <a:p>
            <a:r>
              <a:rPr lang="en-US" dirty="0">
                <a:latin typeface="Garamond" panose="02020404030301010803" pitchFamily="18" charset="0"/>
              </a:rPr>
              <a:t>when the light is at a proper distance, and falls properly on</a:t>
            </a:r>
          </a:p>
          <a:p>
            <a:r>
              <a:rPr lang="en-US" dirty="0">
                <a:latin typeface="Garamond" panose="02020404030301010803" pitchFamily="18" charset="0"/>
              </a:rPr>
              <a:t>the countenance to take the profile accurately, the truest re- presentation that can be given of man.—The weakest, for it is not positive, it is only something negative, only the boundary line of half the countenance. The truest, because it is the immediate expression of nature, such as not the ablest painter is capable of drawing, by hand, after nature. What can be less the image of a living man than a shade ? Yet how full of speech ! Little gold, but the purest.</a:t>
            </a:r>
          </a:p>
        </p:txBody>
      </p:sp>
      <p:sp>
        <p:nvSpPr>
          <p:cNvPr id="9" name="TextBox 8">
            <a:extLst>
              <a:ext uri="{FF2B5EF4-FFF2-40B4-BE49-F238E27FC236}">
                <a16:creationId xmlns:a16="http://schemas.microsoft.com/office/drawing/2014/main" id="{A6C7785A-3136-FA9B-BEA0-75B33EDB0C97}"/>
              </a:ext>
            </a:extLst>
          </p:cNvPr>
          <p:cNvSpPr txBox="1"/>
          <p:nvPr/>
        </p:nvSpPr>
        <p:spPr>
          <a:xfrm>
            <a:off x="4284279" y="2228671"/>
            <a:ext cx="7662041" cy="1200329"/>
          </a:xfrm>
          <a:prstGeom prst="rect">
            <a:avLst/>
          </a:prstGeom>
          <a:noFill/>
        </p:spPr>
        <p:txBody>
          <a:bodyPr wrap="square">
            <a:spAutoFit/>
          </a:bodyPr>
          <a:lstStyle/>
          <a:p>
            <a:r>
              <a:rPr lang="en-US" dirty="0">
                <a:latin typeface="Garamond" panose="02020404030301010803" pitchFamily="18" charset="0"/>
              </a:rPr>
              <a:t>I have collected more </a:t>
            </a:r>
            <a:r>
              <a:rPr lang="en-US" dirty="0" err="1">
                <a:latin typeface="Garamond" panose="02020404030301010803" pitchFamily="18" charset="0"/>
              </a:rPr>
              <a:t>physiognomonical</a:t>
            </a:r>
            <a:r>
              <a:rPr lang="en-US" dirty="0">
                <a:latin typeface="Garamond" panose="02020404030301010803" pitchFamily="18" charset="0"/>
              </a:rPr>
              <a:t> knowledge from</a:t>
            </a:r>
          </a:p>
          <a:p>
            <a:r>
              <a:rPr lang="en-US" dirty="0">
                <a:latin typeface="Garamond" panose="02020404030301010803" pitchFamily="18" charset="0"/>
              </a:rPr>
              <a:t>shades alone than from every other kind of portrait ; have improved </a:t>
            </a:r>
            <a:r>
              <a:rPr lang="en-US" dirty="0" err="1">
                <a:latin typeface="Garamond" panose="02020404030301010803" pitchFamily="18" charset="0"/>
              </a:rPr>
              <a:t>physiognomonical</a:t>
            </a:r>
            <a:r>
              <a:rPr lang="en-US" dirty="0">
                <a:latin typeface="Garamond" panose="02020404030301010803" pitchFamily="18" charset="0"/>
              </a:rPr>
              <a:t> sensation more by the sight of them, than by the contemplation of ever mutable nature.</a:t>
            </a:r>
          </a:p>
        </p:txBody>
      </p:sp>
      <p:sp>
        <p:nvSpPr>
          <p:cNvPr id="11" name="TextBox 10">
            <a:extLst>
              <a:ext uri="{FF2B5EF4-FFF2-40B4-BE49-F238E27FC236}">
                <a16:creationId xmlns:a16="http://schemas.microsoft.com/office/drawing/2014/main" id="{A04C41DB-F960-6232-3C41-184880CB8D7B}"/>
              </a:ext>
            </a:extLst>
          </p:cNvPr>
          <p:cNvSpPr txBox="1"/>
          <p:nvPr/>
        </p:nvSpPr>
        <p:spPr>
          <a:xfrm>
            <a:off x="4293478" y="3441680"/>
            <a:ext cx="7754007" cy="3416320"/>
          </a:xfrm>
          <a:prstGeom prst="rect">
            <a:avLst/>
          </a:prstGeom>
          <a:noFill/>
        </p:spPr>
        <p:txBody>
          <a:bodyPr wrap="square">
            <a:spAutoFit/>
          </a:bodyPr>
          <a:lstStyle/>
          <a:p>
            <a:r>
              <a:rPr lang="en-US" dirty="0">
                <a:latin typeface="Garamond" panose="02020404030301010803" pitchFamily="18" charset="0"/>
              </a:rPr>
              <a:t>Shades collect the distracted attention, confine it to an outline, and thus render the observation more simple, easy, and</a:t>
            </a:r>
          </a:p>
          <a:p>
            <a:r>
              <a:rPr lang="en-US" dirty="0">
                <a:latin typeface="Garamond" panose="02020404030301010803" pitchFamily="18" charset="0"/>
              </a:rPr>
              <a:t>precise.—The observation, consequently the comparison.</a:t>
            </a:r>
          </a:p>
          <a:p>
            <a:r>
              <a:rPr lang="en-US" dirty="0">
                <a:latin typeface="Garamond" panose="02020404030301010803" pitchFamily="18" charset="0"/>
              </a:rPr>
              <a:t>Physiognomy has no greater, more incontrovertible certainty of the truth of its object than that imparted by shade.</a:t>
            </a:r>
          </a:p>
          <a:p>
            <a:endParaRPr lang="en-US" dirty="0">
              <a:latin typeface="Garamond" panose="02020404030301010803" pitchFamily="18" charset="0"/>
            </a:endParaRPr>
          </a:p>
          <a:p>
            <a:r>
              <a:rPr lang="en-US" dirty="0">
                <a:latin typeface="Garamond" panose="02020404030301010803" pitchFamily="18" charset="0"/>
              </a:rPr>
              <a:t>If the shade, according to the general sense and decision of</a:t>
            </a:r>
          </a:p>
          <a:p>
            <a:r>
              <a:rPr lang="en-US" dirty="0">
                <a:latin typeface="Garamond" panose="02020404030301010803" pitchFamily="18" charset="0"/>
              </a:rPr>
              <a:t>all men, can decide so much concerning character, how much</a:t>
            </a:r>
          </a:p>
          <a:p>
            <a:r>
              <a:rPr lang="en-US" dirty="0">
                <a:latin typeface="Garamond" panose="02020404030301010803" pitchFamily="18" charset="0"/>
              </a:rPr>
              <a:t>more must the living body, the whole appearance, and action</a:t>
            </a:r>
          </a:p>
          <a:p>
            <a:r>
              <a:rPr lang="en-US" dirty="0">
                <a:latin typeface="Garamond" panose="02020404030301010803" pitchFamily="18" charset="0"/>
              </a:rPr>
              <a:t>of the man ! If the shade be oracular, the voice of truth, the word of God, what must the living original be, illuminated by</a:t>
            </a:r>
          </a:p>
          <a:p>
            <a:r>
              <a:rPr lang="en-US" dirty="0">
                <a:latin typeface="Garamond" panose="02020404030301010803" pitchFamily="18" charset="0"/>
              </a:rPr>
              <a:t>the spirit of God ! </a:t>
            </a:r>
          </a:p>
        </p:txBody>
      </p:sp>
    </p:spTree>
    <p:extLst>
      <p:ext uri="{BB962C8B-B14F-4D97-AF65-F5344CB8AC3E}">
        <p14:creationId xmlns:p14="http://schemas.microsoft.com/office/powerpoint/2010/main" val="3456269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25B608-1F84-FC83-43EE-ED2814F1941C}"/>
              </a:ext>
            </a:extLst>
          </p:cNvPr>
          <p:cNvPicPr>
            <a:picLocks noChangeAspect="1"/>
          </p:cNvPicPr>
          <p:nvPr/>
        </p:nvPicPr>
        <p:blipFill>
          <a:blip r:embed="rId3"/>
          <a:stretch>
            <a:fillRect/>
          </a:stretch>
        </p:blipFill>
        <p:spPr>
          <a:xfrm>
            <a:off x="321164" y="385761"/>
            <a:ext cx="2361503" cy="4029549"/>
          </a:xfrm>
          <a:prstGeom prst="rect">
            <a:avLst/>
          </a:prstGeom>
        </p:spPr>
      </p:pic>
      <p:pic>
        <p:nvPicPr>
          <p:cNvPr id="7" name="Picture 6">
            <a:extLst>
              <a:ext uri="{FF2B5EF4-FFF2-40B4-BE49-F238E27FC236}">
                <a16:creationId xmlns:a16="http://schemas.microsoft.com/office/drawing/2014/main" id="{90DACF18-FE46-F511-8433-F8712E1891DF}"/>
              </a:ext>
            </a:extLst>
          </p:cNvPr>
          <p:cNvPicPr>
            <a:picLocks noChangeAspect="1"/>
          </p:cNvPicPr>
          <p:nvPr/>
        </p:nvPicPr>
        <p:blipFill>
          <a:blip r:embed="rId4"/>
          <a:stretch>
            <a:fillRect/>
          </a:stretch>
        </p:blipFill>
        <p:spPr>
          <a:xfrm>
            <a:off x="2854031" y="385762"/>
            <a:ext cx="1980924" cy="3204117"/>
          </a:xfrm>
          <a:prstGeom prst="rect">
            <a:avLst/>
          </a:prstGeom>
        </p:spPr>
      </p:pic>
      <p:pic>
        <p:nvPicPr>
          <p:cNvPr id="9" name="Picture 8">
            <a:extLst>
              <a:ext uri="{FF2B5EF4-FFF2-40B4-BE49-F238E27FC236}">
                <a16:creationId xmlns:a16="http://schemas.microsoft.com/office/drawing/2014/main" id="{C23CDAEF-4353-6CF0-BA07-1B9E856B871D}"/>
              </a:ext>
            </a:extLst>
          </p:cNvPr>
          <p:cNvPicPr>
            <a:picLocks noChangeAspect="1"/>
          </p:cNvPicPr>
          <p:nvPr/>
        </p:nvPicPr>
        <p:blipFill>
          <a:blip r:embed="rId5"/>
          <a:stretch>
            <a:fillRect/>
          </a:stretch>
        </p:blipFill>
        <p:spPr>
          <a:xfrm>
            <a:off x="4926023" y="385761"/>
            <a:ext cx="1854820" cy="3204117"/>
          </a:xfrm>
          <a:prstGeom prst="rect">
            <a:avLst/>
          </a:prstGeom>
        </p:spPr>
      </p:pic>
      <p:pic>
        <p:nvPicPr>
          <p:cNvPr id="11" name="Picture 10">
            <a:extLst>
              <a:ext uri="{FF2B5EF4-FFF2-40B4-BE49-F238E27FC236}">
                <a16:creationId xmlns:a16="http://schemas.microsoft.com/office/drawing/2014/main" id="{9047EE79-F213-9C46-F06A-CAC6FE4DE24C}"/>
              </a:ext>
            </a:extLst>
          </p:cNvPr>
          <p:cNvPicPr>
            <a:picLocks noChangeAspect="1"/>
          </p:cNvPicPr>
          <p:nvPr/>
        </p:nvPicPr>
        <p:blipFill>
          <a:blip r:embed="rId6"/>
          <a:stretch>
            <a:fillRect/>
          </a:stretch>
        </p:blipFill>
        <p:spPr>
          <a:xfrm>
            <a:off x="0" y="4586845"/>
            <a:ext cx="3305175" cy="1104900"/>
          </a:xfrm>
          <a:prstGeom prst="rect">
            <a:avLst/>
          </a:prstGeom>
        </p:spPr>
      </p:pic>
      <p:pic>
        <p:nvPicPr>
          <p:cNvPr id="13" name="Picture 12">
            <a:extLst>
              <a:ext uri="{FF2B5EF4-FFF2-40B4-BE49-F238E27FC236}">
                <a16:creationId xmlns:a16="http://schemas.microsoft.com/office/drawing/2014/main" id="{42825E20-2130-1A2C-0129-7DEFCDDE0663}"/>
              </a:ext>
            </a:extLst>
          </p:cNvPr>
          <p:cNvPicPr>
            <a:picLocks noChangeAspect="1"/>
          </p:cNvPicPr>
          <p:nvPr/>
        </p:nvPicPr>
        <p:blipFill>
          <a:blip r:embed="rId7"/>
          <a:stretch>
            <a:fillRect/>
          </a:stretch>
        </p:blipFill>
        <p:spPr>
          <a:xfrm>
            <a:off x="3305175" y="3808723"/>
            <a:ext cx="3475668" cy="2663515"/>
          </a:xfrm>
          <a:prstGeom prst="rect">
            <a:avLst/>
          </a:prstGeom>
        </p:spPr>
      </p:pic>
      <p:pic>
        <p:nvPicPr>
          <p:cNvPr id="15" name="Picture 14">
            <a:extLst>
              <a:ext uri="{FF2B5EF4-FFF2-40B4-BE49-F238E27FC236}">
                <a16:creationId xmlns:a16="http://schemas.microsoft.com/office/drawing/2014/main" id="{3D54259B-7A1F-C036-82E8-506E18F3FF49}"/>
              </a:ext>
            </a:extLst>
          </p:cNvPr>
          <p:cNvPicPr>
            <a:picLocks noChangeAspect="1"/>
          </p:cNvPicPr>
          <p:nvPr/>
        </p:nvPicPr>
        <p:blipFill>
          <a:blip r:embed="rId8"/>
          <a:stretch>
            <a:fillRect/>
          </a:stretch>
        </p:blipFill>
        <p:spPr>
          <a:xfrm>
            <a:off x="6960164" y="385762"/>
            <a:ext cx="2781300" cy="4697682"/>
          </a:xfrm>
          <a:prstGeom prst="rect">
            <a:avLst/>
          </a:prstGeom>
        </p:spPr>
      </p:pic>
      <p:pic>
        <p:nvPicPr>
          <p:cNvPr id="3" name="Picture 2">
            <a:extLst>
              <a:ext uri="{FF2B5EF4-FFF2-40B4-BE49-F238E27FC236}">
                <a16:creationId xmlns:a16="http://schemas.microsoft.com/office/drawing/2014/main" id="{8F6E6576-83CC-120F-74B2-EB2F978A4FDA}"/>
              </a:ext>
            </a:extLst>
          </p:cNvPr>
          <p:cNvPicPr>
            <a:picLocks noChangeAspect="1"/>
          </p:cNvPicPr>
          <p:nvPr/>
        </p:nvPicPr>
        <p:blipFill>
          <a:blip r:embed="rId9"/>
          <a:stretch>
            <a:fillRect/>
          </a:stretch>
        </p:blipFill>
        <p:spPr>
          <a:xfrm>
            <a:off x="9868365" y="381584"/>
            <a:ext cx="2323635" cy="4697682"/>
          </a:xfrm>
          <a:prstGeom prst="rect">
            <a:avLst/>
          </a:prstGeom>
        </p:spPr>
      </p:pic>
    </p:spTree>
    <p:extLst>
      <p:ext uri="{BB962C8B-B14F-4D97-AF65-F5344CB8AC3E}">
        <p14:creationId xmlns:p14="http://schemas.microsoft.com/office/powerpoint/2010/main" val="1290739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A96D4B-BF27-A529-1467-1A8C26837B7B}"/>
              </a:ext>
            </a:extLst>
          </p:cNvPr>
          <p:cNvSpPr txBox="1"/>
          <p:nvPr/>
        </p:nvSpPr>
        <p:spPr>
          <a:xfrm>
            <a:off x="185980" y="216976"/>
            <a:ext cx="11871701" cy="646331"/>
          </a:xfrm>
          <a:prstGeom prst="rect">
            <a:avLst/>
          </a:prstGeom>
          <a:noFill/>
        </p:spPr>
        <p:txBody>
          <a:bodyPr wrap="square" rtlCol="0">
            <a:spAutoFit/>
          </a:bodyPr>
          <a:lstStyle/>
          <a:p>
            <a:pPr algn="ctr"/>
            <a:r>
              <a:rPr lang="en-US" sz="3600" dirty="0">
                <a:latin typeface="Garamond" panose="02020404030301010803" pitchFamily="18" charset="0"/>
              </a:rPr>
              <a:t>What is physiognomy? </a:t>
            </a:r>
          </a:p>
        </p:txBody>
      </p:sp>
      <p:sp>
        <p:nvSpPr>
          <p:cNvPr id="7" name="TextBox 6">
            <a:extLst>
              <a:ext uri="{FF2B5EF4-FFF2-40B4-BE49-F238E27FC236}">
                <a16:creationId xmlns:a16="http://schemas.microsoft.com/office/drawing/2014/main" id="{BE97DEA6-A795-18CB-D7EA-42F8181F4604}"/>
              </a:ext>
            </a:extLst>
          </p:cNvPr>
          <p:cNvSpPr txBox="1"/>
          <p:nvPr/>
        </p:nvSpPr>
        <p:spPr>
          <a:xfrm>
            <a:off x="185980" y="1018362"/>
            <a:ext cx="5749871" cy="5262979"/>
          </a:xfrm>
          <a:prstGeom prst="rect">
            <a:avLst/>
          </a:prstGeom>
          <a:noFill/>
        </p:spPr>
        <p:txBody>
          <a:bodyPr wrap="square">
            <a:spAutoFit/>
          </a:bodyPr>
          <a:lstStyle/>
          <a:p>
            <a:r>
              <a:rPr lang="en-US" sz="2800" dirty="0">
                <a:latin typeface="Garamond" panose="02020404030301010803" pitchFamily="18" charset="0"/>
              </a:rPr>
              <a:t>“Taking it in its most extensive sense, I use the word physiognomy to signify the exterior, or superficies of man, in motion or at rest, whether viewed in the original or by portrait. </a:t>
            </a:r>
          </a:p>
          <a:p>
            <a:endParaRPr lang="en-US" sz="2800" dirty="0">
              <a:latin typeface="Garamond" panose="02020404030301010803" pitchFamily="18" charset="0"/>
            </a:endParaRPr>
          </a:p>
          <a:p>
            <a:r>
              <a:rPr lang="en-US" sz="2800" dirty="0">
                <a:latin typeface="Garamond" panose="02020404030301010803" pitchFamily="18" charset="0"/>
              </a:rPr>
              <a:t>Physiognomy (</a:t>
            </a:r>
            <a:r>
              <a:rPr lang="en-US" sz="2800" dirty="0" err="1">
                <a:latin typeface="Garamond" panose="02020404030301010803" pitchFamily="18" charset="0"/>
              </a:rPr>
              <a:t>Physiognomie</a:t>
            </a:r>
            <a:r>
              <a:rPr lang="en-US" sz="2800" dirty="0">
                <a:latin typeface="Garamond" panose="02020404030301010803" pitchFamily="18" charset="0"/>
              </a:rPr>
              <a:t>), or as more shortly written Physiognomy (</a:t>
            </a:r>
            <a:r>
              <a:rPr lang="en-US" sz="2800" dirty="0" err="1">
                <a:latin typeface="Garamond" panose="02020404030301010803" pitchFamily="18" charset="0"/>
              </a:rPr>
              <a:t>Physiognomik</a:t>
            </a:r>
            <a:r>
              <a:rPr lang="en-US" sz="2800" dirty="0">
                <a:latin typeface="Garamond" panose="02020404030301010803" pitchFamily="18" charset="0"/>
              </a:rPr>
              <a:t>) is the knowledge of the correspondence between the external and internal man, the visible superficies and the invisible contents” (11)</a:t>
            </a:r>
          </a:p>
        </p:txBody>
      </p:sp>
      <p:sp>
        <p:nvSpPr>
          <p:cNvPr id="2" name="TextBox 1">
            <a:extLst>
              <a:ext uri="{FF2B5EF4-FFF2-40B4-BE49-F238E27FC236}">
                <a16:creationId xmlns:a16="http://schemas.microsoft.com/office/drawing/2014/main" id="{2983E43E-83D0-6660-FBA3-9F1B715B4846}"/>
              </a:ext>
            </a:extLst>
          </p:cNvPr>
          <p:cNvSpPr txBox="1"/>
          <p:nvPr/>
        </p:nvSpPr>
        <p:spPr>
          <a:xfrm>
            <a:off x="7051964" y="1018362"/>
            <a:ext cx="4613564" cy="6986528"/>
          </a:xfrm>
          <a:prstGeom prst="rect">
            <a:avLst/>
          </a:prstGeom>
          <a:noFill/>
        </p:spPr>
        <p:txBody>
          <a:bodyPr wrap="square" rtlCol="0">
            <a:spAutoFit/>
          </a:bodyPr>
          <a:lstStyle/>
          <a:p>
            <a:r>
              <a:rPr lang="en-US" sz="2800" dirty="0">
                <a:latin typeface="Franklin Gothic Medium" panose="020B0603020102020204" pitchFamily="34" charset="0"/>
              </a:rPr>
              <a:t>“</a:t>
            </a:r>
            <a:r>
              <a:rPr lang="en-US" sz="2800" dirty="0">
                <a:latin typeface="Garamond" panose="02020404030301010803" pitchFamily="18" charset="0"/>
              </a:rPr>
              <a:t>Physiognomy is a source of the purest, most exalted sensations: an additional eye, wherewith to view the manifold proofs of divine wisdom and goodness in the creation, and while thus viewing unspeakable harmony and truth, to excite ecstatic love for their adorable Author” (43) </a:t>
            </a:r>
          </a:p>
          <a:p>
            <a:endParaRPr lang="en-US" sz="2800" dirty="0">
              <a:latin typeface="Garamond" panose="02020404030301010803" pitchFamily="18" charset="0"/>
            </a:endParaRPr>
          </a:p>
          <a:p>
            <a:r>
              <a:rPr lang="en-US" sz="2800" dirty="0">
                <a:latin typeface="Garamond" panose="02020404030301010803" pitchFamily="18" charset="0"/>
              </a:rPr>
              <a:t>“Physiognomy is the terror of vice” (44) </a:t>
            </a:r>
          </a:p>
          <a:p>
            <a:endParaRPr lang="en-US" sz="2800" dirty="0">
              <a:latin typeface="Garamond" panose="02020404030301010803" pitchFamily="18" charset="0"/>
            </a:endParaRPr>
          </a:p>
          <a:p>
            <a:r>
              <a:rPr lang="en-US" sz="2800" dirty="0">
                <a:latin typeface="Garamond" panose="02020404030301010803" pitchFamily="18" charset="0"/>
              </a:rPr>
              <a:t>“Physiognomy is the is the very soul of wisdom…” (44) </a:t>
            </a:r>
          </a:p>
        </p:txBody>
      </p:sp>
    </p:spTree>
    <p:extLst>
      <p:ext uri="{BB962C8B-B14F-4D97-AF65-F5344CB8AC3E}">
        <p14:creationId xmlns:p14="http://schemas.microsoft.com/office/powerpoint/2010/main" val="1514282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1759</TotalTime>
  <Words>1485</Words>
  <Application>Microsoft Office PowerPoint</Application>
  <PresentationFormat>Widescreen</PresentationFormat>
  <Paragraphs>160</Paragraphs>
  <Slides>18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Aptos Display</vt:lpstr>
      <vt:lpstr>Arial</vt:lpstr>
      <vt:lpstr>Franklin Gothic Medium</vt:lpstr>
      <vt:lpstr>Garamond</vt:lpstr>
      <vt:lpstr>Office Theme</vt:lpstr>
      <vt:lpstr>PowerPoint Presentation</vt:lpstr>
      <vt:lpstr>PowerPoint Presentation</vt:lpstr>
      <vt:lpstr>What is a good slogan? </vt:lpstr>
      <vt:lpstr>PowerPoint Presentation</vt:lpstr>
      <vt:lpstr>PowerPoint Presentation</vt:lpstr>
      <vt:lpstr>PowerPoint Presentation</vt:lpstr>
      <vt:lpstr>“On Shades” </vt:lpstr>
      <vt:lpstr>PowerPoint Presentation</vt:lpstr>
      <vt:lpstr>PowerPoint Presentation</vt:lpstr>
      <vt:lpstr>PowerPoint Presentation</vt:lpstr>
      <vt:lpstr>Lavater’s World and Physiognomy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Margaret Strair</dc:creator>
  <cp:lastModifiedBy>Margaret Strair</cp:lastModifiedBy>
  <cp:revision>3</cp:revision>
  <dcterms:created xsi:type="dcterms:W3CDTF">2026-09-07T12:56:18Z</dcterms:created>
  <dcterms:modified xsi:type="dcterms:W3CDTF">2026-09-08T18:20:42Z</dcterms:modified>
</cp:coreProperties>
</file>