
<file path=[Content_Types].xml><?xml version="1.0" encoding="utf-8"?>
<Types xmlns="http://schemas.openxmlformats.org/package/2006/content-types">
  <Default Extension="jpeg" ContentType="image/jpeg"/>
  <Default Extension="jpg" ContentType="image/jpeg"/>
  <Default Extension="jpg&amp;width=800"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9"/>
  </p:notesMasterIdLst>
  <p:sldIdLst>
    <p:sldId id="256" r:id="rId3"/>
    <p:sldId id="312" r:id="rId4"/>
    <p:sldId id="314" r:id="rId5"/>
    <p:sldId id="313" r:id="rId6"/>
    <p:sldId id="311" r:id="rId7"/>
    <p:sldId id="310" r:id="rId8"/>
    <p:sldId id="292" r:id="rId9"/>
    <p:sldId id="316" r:id="rId10"/>
    <p:sldId id="297" r:id="rId11"/>
    <p:sldId id="315" r:id="rId12"/>
    <p:sldId id="258" r:id="rId13"/>
    <p:sldId id="318" r:id="rId14"/>
    <p:sldId id="307" r:id="rId15"/>
    <p:sldId id="299" r:id="rId16"/>
    <p:sldId id="308" r:id="rId17"/>
    <p:sldId id="31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2890" autoAdjust="0"/>
  </p:normalViewPr>
  <p:slideViewPr>
    <p:cSldViewPr snapToGrid="0">
      <p:cViewPr>
        <p:scale>
          <a:sx n="56" d="100"/>
          <a:sy n="56" d="100"/>
        </p:scale>
        <p:origin x="264"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2C38-C66E-B744-BCDA-CC8C7424DECE}" type="datetimeFigureOut">
              <a:rPr lang="en-US" smtClean="0"/>
              <a:t>9/10/2026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46F07-2022-CF4A-A517-6E27A1BDCF23}" type="slidenum">
              <a:rPr lang="en-US" smtClean="0"/>
              <a:t>‹#›</a:t>
            </a:fld>
            <a:endParaRPr lang="en-US"/>
          </a:p>
        </p:txBody>
      </p:sp>
    </p:spTree>
    <p:extLst>
      <p:ext uri="{BB962C8B-B14F-4D97-AF65-F5344CB8AC3E}">
        <p14:creationId xmlns:p14="http://schemas.microsoft.com/office/powerpoint/2010/main" val="4072148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very </a:t>
            </a:r>
            <a:r>
              <a:rPr lang="en-US" dirty="0" err="1"/>
              <a:t>differentmotivation</a:t>
            </a:r>
            <a:r>
              <a:rPr lang="en-US" dirty="0"/>
              <a:t> – not for the love of mankind necessarily, but for the sake of developing some kind of artistic vision </a:t>
            </a:r>
          </a:p>
        </p:txBody>
      </p:sp>
      <p:sp>
        <p:nvSpPr>
          <p:cNvPr id="4" name="Slide Number Placeholder 3"/>
          <p:cNvSpPr>
            <a:spLocks noGrp="1"/>
          </p:cNvSpPr>
          <p:nvPr>
            <p:ph type="sldNum" sz="quarter" idx="5"/>
          </p:nvPr>
        </p:nvSpPr>
        <p:spPr/>
        <p:txBody>
          <a:bodyPr/>
          <a:lstStyle/>
          <a:p>
            <a:fld id="{48446F07-2022-CF4A-A517-6E27A1BDCF23}" type="slidenum">
              <a:rPr lang="en-US" smtClean="0"/>
              <a:t>7</a:t>
            </a:fld>
            <a:endParaRPr lang="en-US"/>
          </a:p>
        </p:txBody>
      </p:sp>
    </p:spTree>
    <p:extLst>
      <p:ext uri="{BB962C8B-B14F-4D97-AF65-F5344CB8AC3E}">
        <p14:creationId xmlns:p14="http://schemas.microsoft.com/office/powerpoint/2010/main" val="2364116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446F07-2022-CF4A-A517-6E27A1BDCF23}" type="slidenum">
              <a:rPr lang="en-US" smtClean="0"/>
              <a:t>10</a:t>
            </a:fld>
            <a:endParaRPr lang="en-US"/>
          </a:p>
        </p:txBody>
      </p:sp>
    </p:spTree>
    <p:extLst>
      <p:ext uri="{BB962C8B-B14F-4D97-AF65-F5344CB8AC3E}">
        <p14:creationId xmlns:p14="http://schemas.microsoft.com/office/powerpoint/2010/main" val="3097235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 itself is significant – a place of economic encounter, urbanism, mixing of classes, it is also fairly internation. </a:t>
            </a:r>
            <a:r>
              <a:rPr lang="en-US" dirty="0" err="1"/>
              <a:t>allusinos</a:t>
            </a:r>
            <a:r>
              <a:rPr lang="en-US" dirty="0"/>
              <a:t> to French because of in the wake of Napoleonic wars </a:t>
            </a:r>
          </a:p>
        </p:txBody>
      </p:sp>
      <p:sp>
        <p:nvSpPr>
          <p:cNvPr id="4" name="Slide Number Placeholder 3"/>
          <p:cNvSpPr>
            <a:spLocks noGrp="1"/>
          </p:cNvSpPr>
          <p:nvPr>
            <p:ph type="sldNum" sz="quarter" idx="5"/>
          </p:nvPr>
        </p:nvSpPr>
        <p:spPr/>
        <p:txBody>
          <a:bodyPr/>
          <a:lstStyle/>
          <a:p>
            <a:fld id="{48446F07-2022-CF4A-A517-6E27A1BDCF23}" type="slidenum">
              <a:rPr lang="en-US" smtClean="0"/>
              <a:t>11</a:t>
            </a:fld>
            <a:endParaRPr lang="en-US"/>
          </a:p>
        </p:txBody>
      </p:sp>
    </p:spTree>
    <p:extLst>
      <p:ext uri="{BB962C8B-B14F-4D97-AF65-F5344CB8AC3E}">
        <p14:creationId xmlns:p14="http://schemas.microsoft.com/office/powerpoint/2010/main" val="41326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446F07-2022-CF4A-A517-6E27A1BDCF23}" type="slidenum">
              <a:rPr lang="en-US" smtClean="0"/>
              <a:t>13</a:t>
            </a:fld>
            <a:endParaRPr lang="en-US"/>
          </a:p>
        </p:txBody>
      </p:sp>
    </p:spTree>
    <p:extLst>
      <p:ext uri="{BB962C8B-B14F-4D97-AF65-F5344CB8AC3E}">
        <p14:creationId xmlns:p14="http://schemas.microsoft.com/office/powerpoint/2010/main" val="2869234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50263-B1F0-3143-71D4-8D3472FF5C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5DF431-EBDF-E6E9-BF26-F313A7B78C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BF9282-F5A0-2539-16BF-2E1013121F42}"/>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5" name="Footer Placeholder 4">
            <a:extLst>
              <a:ext uri="{FF2B5EF4-FFF2-40B4-BE49-F238E27FC236}">
                <a16:creationId xmlns:a16="http://schemas.microsoft.com/office/drawing/2014/main" id="{EB2EDF09-E47F-789D-4010-34DFB286D6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CB7CE4-095E-4567-D678-E4C0A1F1BAD2}"/>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3112170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AB238-2C89-B8EA-C6D9-38C45D690F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F350DB-4D18-F90C-BD91-3188C7B788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BE101F-59CE-3D98-F17E-9146E02676C1}"/>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5" name="Footer Placeholder 4">
            <a:extLst>
              <a:ext uri="{FF2B5EF4-FFF2-40B4-BE49-F238E27FC236}">
                <a16:creationId xmlns:a16="http://schemas.microsoft.com/office/drawing/2014/main" id="{03FFE510-1744-2FB8-1A6E-7381937580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49591A-2C93-C988-088E-7A415EC21BD8}"/>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2481311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D8404C-9799-ABF6-1511-85A5C05497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A85204-584F-288D-DA64-1D9BC45531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0E865-2248-A702-C531-75C1E52BF2C8}"/>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5" name="Footer Placeholder 4">
            <a:extLst>
              <a:ext uri="{FF2B5EF4-FFF2-40B4-BE49-F238E27FC236}">
                <a16:creationId xmlns:a16="http://schemas.microsoft.com/office/drawing/2014/main" id="{1CBF8819-08DD-A55C-1809-AD1728B4EC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A57AD-EB97-276A-2724-DC97CA9B0152}"/>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3806598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A169F-7C7B-7549-BEB3-2F09104CE2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A2D946-33FE-304E-B2E7-82966DA0DA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FAB5BB-4C0C-7B47-93D6-36231396E31B}"/>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5" name="Footer Placeholder 4">
            <a:extLst>
              <a:ext uri="{FF2B5EF4-FFF2-40B4-BE49-F238E27FC236}">
                <a16:creationId xmlns:a16="http://schemas.microsoft.com/office/drawing/2014/main" id="{8EA08B98-60EF-A141-954A-91C60431C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3A2887-8101-4444-A57B-AACA654DFCBF}"/>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3063479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CA959-C16A-0846-9C06-10AEB3B728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A88B00-992A-8044-94B4-59AD2C7B57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BB1D3D-01D7-854A-8150-408AFF59FC32}"/>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5" name="Footer Placeholder 4">
            <a:extLst>
              <a:ext uri="{FF2B5EF4-FFF2-40B4-BE49-F238E27FC236}">
                <a16:creationId xmlns:a16="http://schemas.microsoft.com/office/drawing/2014/main" id="{72F6CEBD-3A3B-0442-954F-64DBBFEC5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90B17C-849E-0C4E-85BD-E8776BF78544}"/>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1579292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734CD-6B50-224E-BD61-B114FBD90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0E8BE6-3992-3F41-9117-6A836E87CE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91FFF3-3F34-9840-8733-8CDBBFEC33EE}"/>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5" name="Footer Placeholder 4">
            <a:extLst>
              <a:ext uri="{FF2B5EF4-FFF2-40B4-BE49-F238E27FC236}">
                <a16:creationId xmlns:a16="http://schemas.microsoft.com/office/drawing/2014/main" id="{CFCC044C-52BE-E241-9D9D-309BFB9E2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39B345-1A3D-2844-9C33-06E152B1507C}"/>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1234286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36A67-E0E9-C748-A47D-1E1097256D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5038B3-68A4-5546-909E-EA172CD72B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02DE78-E8E9-D240-BD5C-9C7A7D50B9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B0554C-AB3C-534E-8F69-243FD6938CC5}"/>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6" name="Footer Placeholder 5">
            <a:extLst>
              <a:ext uri="{FF2B5EF4-FFF2-40B4-BE49-F238E27FC236}">
                <a16:creationId xmlns:a16="http://schemas.microsoft.com/office/drawing/2014/main" id="{0398EA3D-4366-9C4B-B3AE-5E0F679D6D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6ADD09-7904-594D-99E1-F3C10164327D}"/>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3949194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317AB-A92D-CB4B-9956-4A3E9C69E6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C540FB-F8B2-3242-B190-A995CC46E0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0B3AD1-F0C8-EA4A-8D8F-8368F6EAE2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76CF34-71B4-1749-B15C-C826C1F9FC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FEB556-EE35-CF4E-B181-C342192AE7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0FC268-34EB-AA43-990D-56AD1BA05ED0}"/>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8" name="Footer Placeholder 7">
            <a:extLst>
              <a:ext uri="{FF2B5EF4-FFF2-40B4-BE49-F238E27FC236}">
                <a16:creationId xmlns:a16="http://schemas.microsoft.com/office/drawing/2014/main" id="{8D8F5885-7FB1-9346-B983-7BCADA8EEB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1F8C1E-C7F9-244B-A63F-C6FA99DE90AF}"/>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1117821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29DA-969A-D142-91CF-13A5FF7C56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B5A39E-A6FC-F44D-BA14-E5B6BDB0A82B}"/>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4" name="Footer Placeholder 3">
            <a:extLst>
              <a:ext uri="{FF2B5EF4-FFF2-40B4-BE49-F238E27FC236}">
                <a16:creationId xmlns:a16="http://schemas.microsoft.com/office/drawing/2014/main" id="{B8231E38-7C17-7F46-909E-94EAF4360E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E08AEB-5390-B149-B94A-272A9DF81F32}"/>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59817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7E2BD-D5EC-5740-AC25-F5EC37D90CDB}"/>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3" name="Footer Placeholder 2">
            <a:extLst>
              <a:ext uri="{FF2B5EF4-FFF2-40B4-BE49-F238E27FC236}">
                <a16:creationId xmlns:a16="http://schemas.microsoft.com/office/drawing/2014/main" id="{3099B770-ADB5-A94B-986C-DA8E14D447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B19878-6B06-E840-88AE-3510F198E11D}"/>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2046704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56D25-85EC-5B4D-A3B5-736855293C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93F9D2-4F2A-5843-83CA-0A3DF230DF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1D32CB-A975-6B47-BFBF-12BE863A98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88F236-0A08-804D-AA1E-328DE0C180E5}"/>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6" name="Footer Placeholder 5">
            <a:extLst>
              <a:ext uri="{FF2B5EF4-FFF2-40B4-BE49-F238E27FC236}">
                <a16:creationId xmlns:a16="http://schemas.microsoft.com/office/drawing/2014/main" id="{3194C05E-011D-EB49-B007-EAA1CB3FA7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ADB97C-34AC-1145-81A4-37C10BD94067}"/>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306147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05339-2033-B784-37F9-37E7FAE652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BAFACB-1E6B-E7AD-FC55-80069BB3FE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FA3677-DB26-C0CD-9EE7-72384028261D}"/>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5" name="Footer Placeholder 4">
            <a:extLst>
              <a:ext uri="{FF2B5EF4-FFF2-40B4-BE49-F238E27FC236}">
                <a16:creationId xmlns:a16="http://schemas.microsoft.com/office/drawing/2014/main" id="{03ED0EDE-4905-D8D3-85E2-F9A93A7851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F44B76-ED59-9941-E857-AA617C7E467B}"/>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2344856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D9079-552B-CA4A-A5EB-9B4D45BE1A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68B756-192A-9247-AB10-EA0DBD49CB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597511-C17E-2340-91D4-0727BC0876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36F68B-AAAC-CE44-BD60-967E68FCB838}"/>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6" name="Footer Placeholder 5">
            <a:extLst>
              <a:ext uri="{FF2B5EF4-FFF2-40B4-BE49-F238E27FC236}">
                <a16:creationId xmlns:a16="http://schemas.microsoft.com/office/drawing/2014/main" id="{006C74E8-B361-6C46-98AC-7A3F6B059A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B8DA48-7950-A743-B128-00EE436E8916}"/>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11814941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EC585-73D4-5544-A8E5-951BF4A4FD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A936D0-B1CC-DD4F-BDAA-1C1F90B69C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0170E-0367-C546-86C6-49545598F316}"/>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5" name="Footer Placeholder 4">
            <a:extLst>
              <a:ext uri="{FF2B5EF4-FFF2-40B4-BE49-F238E27FC236}">
                <a16:creationId xmlns:a16="http://schemas.microsoft.com/office/drawing/2014/main" id="{D6568DC1-5A80-914C-BE73-F17FCEA12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738E59-92DD-5F49-AF22-2CBD6166F562}"/>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858488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EC6EBC-4922-8D44-BBCE-EB0F18520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8F6D6A-164D-7E45-950D-5AA64F7672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761C81-0977-034A-80B2-C95E812A87D9}"/>
              </a:ext>
            </a:extLst>
          </p:cNvPr>
          <p:cNvSpPr>
            <a:spLocks noGrp="1"/>
          </p:cNvSpPr>
          <p:nvPr>
            <p:ph type="dt" sz="half" idx="10"/>
          </p:nvPr>
        </p:nvSpPr>
        <p:spPr/>
        <p:txBody>
          <a:bodyPr/>
          <a:lstStyle/>
          <a:p>
            <a:fld id="{6C28C1D5-B29D-A441-B15B-545541210720}" type="datetimeFigureOut">
              <a:rPr lang="en-US" smtClean="0"/>
              <a:t>9/10/2026</a:t>
            </a:fld>
            <a:endParaRPr lang="en-US"/>
          </a:p>
        </p:txBody>
      </p:sp>
      <p:sp>
        <p:nvSpPr>
          <p:cNvPr id="5" name="Footer Placeholder 4">
            <a:extLst>
              <a:ext uri="{FF2B5EF4-FFF2-40B4-BE49-F238E27FC236}">
                <a16:creationId xmlns:a16="http://schemas.microsoft.com/office/drawing/2014/main" id="{78607116-07C3-C34E-AE76-81BD611BB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C254D3-DA72-DB49-B5FF-BFBD8AA2F11D}"/>
              </a:ext>
            </a:extLst>
          </p:cNvPr>
          <p:cNvSpPr>
            <a:spLocks noGrp="1"/>
          </p:cNvSpPr>
          <p:nvPr>
            <p:ph type="sldNum" sz="quarter" idx="12"/>
          </p:nvPr>
        </p:nvSpPr>
        <p:spPr/>
        <p:txBody>
          <a:bodyPr/>
          <a:lstStyle/>
          <a:p>
            <a:fld id="{2DA0D959-443F-ED4F-9D77-A2C818989734}" type="slidenum">
              <a:rPr lang="en-US" smtClean="0"/>
              <a:t>‹#›</a:t>
            </a:fld>
            <a:endParaRPr lang="en-US"/>
          </a:p>
        </p:txBody>
      </p:sp>
    </p:spTree>
    <p:extLst>
      <p:ext uri="{BB962C8B-B14F-4D97-AF65-F5344CB8AC3E}">
        <p14:creationId xmlns:p14="http://schemas.microsoft.com/office/powerpoint/2010/main" val="112963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D9EAB-A835-BE59-F151-E86EABEA1A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870DE3-996D-D089-BB1B-21E10EBE4D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104591-CBC5-4C69-9402-40644ECA7F8E}"/>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5" name="Footer Placeholder 4">
            <a:extLst>
              <a:ext uri="{FF2B5EF4-FFF2-40B4-BE49-F238E27FC236}">
                <a16:creationId xmlns:a16="http://schemas.microsoft.com/office/drawing/2014/main" id="{B860ED14-79AC-A9C1-F669-3A01AF7767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EBA8E6-8AC1-6C39-65F8-29E2B48B96AB}"/>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4282459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507D-A384-4BF7-68BA-1313C95851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98BDAC-1272-EC95-5C89-48F294E36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9A89CE-4F35-4D5F-786B-882889AA4E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5BF9C3-2DA0-88C2-426C-82F404D190A5}"/>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6" name="Footer Placeholder 5">
            <a:extLst>
              <a:ext uri="{FF2B5EF4-FFF2-40B4-BE49-F238E27FC236}">
                <a16:creationId xmlns:a16="http://schemas.microsoft.com/office/drawing/2014/main" id="{FDBBE89C-7F38-6A85-9F32-E0AB85B9FE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00AA23-EAF5-BDA3-9FD3-CB27A52918DA}"/>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2165435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60E88-44BE-58BA-1B80-086BA3A6CA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F6BBF7-B6AA-A8AF-4A7A-311251D459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A3B24-2A86-EC3B-2D05-E5C2F0B96F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360EE3-1A50-8E42-6DE9-518122DEC8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51BD02-100E-21C5-8C2C-6FED517F17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EBA4F3-D4E7-3601-CE32-5AC553C6D120}"/>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8" name="Footer Placeholder 7">
            <a:extLst>
              <a:ext uri="{FF2B5EF4-FFF2-40B4-BE49-F238E27FC236}">
                <a16:creationId xmlns:a16="http://schemas.microsoft.com/office/drawing/2014/main" id="{0B98C143-AE36-3166-E1CF-B6EBEE6A1D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2735A7-B5B1-D71F-BDFA-09B6065DA351}"/>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3676512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F499F-25B0-4483-50EA-892D57AA1E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8D0F2F-C168-25B6-853C-4BFB4A472C8F}"/>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4" name="Footer Placeholder 3">
            <a:extLst>
              <a:ext uri="{FF2B5EF4-FFF2-40B4-BE49-F238E27FC236}">
                <a16:creationId xmlns:a16="http://schemas.microsoft.com/office/drawing/2014/main" id="{B716E635-B865-89BC-26F0-451C56A55B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B642F7-D4A1-D956-EDA0-F09215A455A2}"/>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2644772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5F043B-6913-195C-1BDD-471922111EC4}"/>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3" name="Footer Placeholder 2">
            <a:extLst>
              <a:ext uri="{FF2B5EF4-FFF2-40B4-BE49-F238E27FC236}">
                <a16:creationId xmlns:a16="http://schemas.microsoft.com/office/drawing/2014/main" id="{4019ABA4-F6E7-D439-7745-25FAE2F02D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D7D06A-61CA-DB57-B9EE-EC09D807C0F8}"/>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611137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52091-7A57-B6A8-88FF-837081AD71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7D449C-E294-2FC9-5DA7-C7819C7A4D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78FC2E-2735-2228-50B3-E1E7067117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86EB3D-2742-00D2-69D2-1F35DED6F2DF}"/>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6" name="Footer Placeholder 5">
            <a:extLst>
              <a:ext uri="{FF2B5EF4-FFF2-40B4-BE49-F238E27FC236}">
                <a16:creationId xmlns:a16="http://schemas.microsoft.com/office/drawing/2014/main" id="{2084F19D-99C8-69C8-4461-7F52649097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726D23-3C40-8FB6-8D4A-3416DCBE669F}"/>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3983668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012DA-2AC2-31AE-F8CC-D700CEA240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359A89-FC5C-04BA-440F-F0046A5FE4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55C8C9-DC54-B88A-80F4-6595C6AB0B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3F311-3693-BED0-9026-DB67A866322F}"/>
              </a:ext>
            </a:extLst>
          </p:cNvPr>
          <p:cNvSpPr>
            <a:spLocks noGrp="1"/>
          </p:cNvSpPr>
          <p:nvPr>
            <p:ph type="dt" sz="half" idx="10"/>
          </p:nvPr>
        </p:nvSpPr>
        <p:spPr/>
        <p:txBody>
          <a:bodyPr/>
          <a:lstStyle/>
          <a:p>
            <a:fld id="{37B5F0E3-DCA2-4E4E-83EE-0915C50237E4}" type="datetimeFigureOut">
              <a:rPr lang="en-US" smtClean="0"/>
              <a:t>9/10/2026</a:t>
            </a:fld>
            <a:endParaRPr lang="en-US"/>
          </a:p>
        </p:txBody>
      </p:sp>
      <p:sp>
        <p:nvSpPr>
          <p:cNvPr id="6" name="Footer Placeholder 5">
            <a:extLst>
              <a:ext uri="{FF2B5EF4-FFF2-40B4-BE49-F238E27FC236}">
                <a16:creationId xmlns:a16="http://schemas.microsoft.com/office/drawing/2014/main" id="{77E46E41-66EC-39F8-955A-E4668E4D4D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8CE8BA-1C7B-C84D-B7ED-E938FE08D502}"/>
              </a:ext>
            </a:extLst>
          </p:cNvPr>
          <p:cNvSpPr>
            <a:spLocks noGrp="1"/>
          </p:cNvSpPr>
          <p:nvPr>
            <p:ph type="sldNum" sz="quarter" idx="12"/>
          </p:nvPr>
        </p:nvSpPr>
        <p:spPr/>
        <p:txBody>
          <a:bodyPr/>
          <a:lstStyle/>
          <a:p>
            <a:fld id="{501F839E-F57D-5440-97FF-5BEE8CC4DAA1}" type="slidenum">
              <a:rPr lang="en-US" smtClean="0"/>
              <a:t>‹#›</a:t>
            </a:fld>
            <a:endParaRPr lang="en-US"/>
          </a:p>
        </p:txBody>
      </p:sp>
    </p:spTree>
    <p:extLst>
      <p:ext uri="{BB962C8B-B14F-4D97-AF65-F5344CB8AC3E}">
        <p14:creationId xmlns:p14="http://schemas.microsoft.com/office/powerpoint/2010/main" val="20017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FADBAE-66E0-9575-FD87-370792FF60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3B3E99-3C4C-1DD6-69E0-31B9BC6D5E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5F408-7D9E-1007-54E6-D38B9FE069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B5F0E3-DCA2-4E4E-83EE-0915C50237E4}" type="datetimeFigureOut">
              <a:rPr lang="en-US" smtClean="0"/>
              <a:t>9/10/2026</a:t>
            </a:fld>
            <a:endParaRPr lang="en-US"/>
          </a:p>
        </p:txBody>
      </p:sp>
      <p:sp>
        <p:nvSpPr>
          <p:cNvPr id="5" name="Footer Placeholder 4">
            <a:extLst>
              <a:ext uri="{FF2B5EF4-FFF2-40B4-BE49-F238E27FC236}">
                <a16:creationId xmlns:a16="http://schemas.microsoft.com/office/drawing/2014/main" id="{201AD13F-7F0F-5519-79AD-93EDB85E60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CB5594-B1A2-F721-8385-9C7DDE01C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1F839E-F57D-5440-97FF-5BEE8CC4DAA1}" type="slidenum">
              <a:rPr lang="en-US" smtClean="0"/>
              <a:t>‹#›</a:t>
            </a:fld>
            <a:endParaRPr lang="en-US"/>
          </a:p>
        </p:txBody>
      </p:sp>
    </p:spTree>
    <p:extLst>
      <p:ext uri="{BB962C8B-B14F-4D97-AF65-F5344CB8AC3E}">
        <p14:creationId xmlns:p14="http://schemas.microsoft.com/office/powerpoint/2010/main" val="705619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42D3BD-DFA7-C449-8FBD-FF452E6861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55F49E-C01B-3045-8E66-D3EE83A1B5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64F2FB-CB52-2041-8945-A50CA39115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8C1D5-B29D-A441-B15B-545541210720}" type="datetimeFigureOut">
              <a:rPr lang="en-US" smtClean="0"/>
              <a:t>9/10/2026</a:t>
            </a:fld>
            <a:endParaRPr lang="en-US"/>
          </a:p>
        </p:txBody>
      </p:sp>
      <p:sp>
        <p:nvSpPr>
          <p:cNvPr id="5" name="Footer Placeholder 4">
            <a:extLst>
              <a:ext uri="{FF2B5EF4-FFF2-40B4-BE49-F238E27FC236}">
                <a16:creationId xmlns:a16="http://schemas.microsoft.com/office/drawing/2014/main" id="{F80A8871-6FA4-D14C-B5E0-C0DEF591C7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DC8B0A-D0F8-8140-9996-DF59D0F813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0D959-443F-ED4F-9D77-A2C818989734}" type="slidenum">
              <a:rPr lang="en-US" smtClean="0"/>
              <a:t>‹#›</a:t>
            </a:fld>
            <a:endParaRPr lang="en-US"/>
          </a:p>
        </p:txBody>
      </p:sp>
    </p:spTree>
    <p:extLst>
      <p:ext uri="{BB962C8B-B14F-4D97-AF65-F5344CB8AC3E}">
        <p14:creationId xmlns:p14="http://schemas.microsoft.com/office/powerpoint/2010/main" val="2464606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g&amp;width=800"/><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A3A90E-C13F-5ECF-A613-7981195F9658}"/>
              </a:ext>
            </a:extLst>
          </p:cNvPr>
          <p:cNvSpPr txBox="1"/>
          <p:nvPr/>
        </p:nvSpPr>
        <p:spPr>
          <a:xfrm>
            <a:off x="324928" y="0"/>
            <a:ext cx="11542144" cy="6555641"/>
          </a:xfrm>
          <a:prstGeom prst="rect">
            <a:avLst/>
          </a:prstGeom>
          <a:noFill/>
        </p:spPr>
        <p:txBody>
          <a:bodyPr wrap="square" rtlCol="0">
            <a:spAutoFit/>
          </a:bodyPr>
          <a:lstStyle/>
          <a:p>
            <a:pPr algn="ctr"/>
            <a:r>
              <a:rPr lang="en-US" sz="2800" b="1" dirty="0">
                <a:latin typeface="Garamond" panose="02020404030301010803" pitchFamily="18" charset="0"/>
              </a:rPr>
              <a:t>10. September</a:t>
            </a:r>
          </a:p>
          <a:p>
            <a:endParaRPr lang="en-US" sz="2800" b="1" dirty="0">
              <a:latin typeface="Garamond" panose="02020404030301010803" pitchFamily="18" charset="0"/>
            </a:endParaRPr>
          </a:p>
          <a:p>
            <a:r>
              <a:rPr lang="en-US" sz="2800" b="1" dirty="0">
                <a:latin typeface="Garamond" panose="02020404030301010803" pitchFamily="18" charset="0"/>
              </a:rPr>
              <a:t>-Organizational (Collection of Surveys, Discussion Questions, Readings)</a:t>
            </a:r>
          </a:p>
          <a:p>
            <a:r>
              <a:rPr lang="en-US" sz="2800" b="1" dirty="0">
                <a:latin typeface="Garamond" panose="02020404030301010803" pitchFamily="18" charset="0"/>
              </a:rPr>
              <a:t>-Warm Up: Lavater’s observations </a:t>
            </a:r>
          </a:p>
          <a:p>
            <a:r>
              <a:rPr lang="en-US" sz="2800" b="1" dirty="0">
                <a:latin typeface="Garamond" panose="02020404030301010803" pitchFamily="18" charset="0"/>
              </a:rPr>
              <a:t>-Coordinates of Surveillance and Physiognomy </a:t>
            </a:r>
          </a:p>
          <a:p>
            <a:r>
              <a:rPr lang="en-US" sz="2800" b="1" dirty="0">
                <a:latin typeface="Garamond" panose="02020404030301010803" pitchFamily="18" charset="0"/>
              </a:rPr>
              <a:t>-ETA Hoffmann and Seeing (Romantic Imagination v. Grotesques) </a:t>
            </a:r>
          </a:p>
          <a:p>
            <a:r>
              <a:rPr lang="en-US" sz="2800" b="1" dirty="0">
                <a:latin typeface="Garamond" panose="02020404030301010803" pitchFamily="18" charset="0"/>
              </a:rPr>
              <a:t>-My Cousin’s Corner Window </a:t>
            </a:r>
          </a:p>
          <a:p>
            <a:r>
              <a:rPr lang="en-US" sz="2800" b="1" dirty="0">
                <a:latin typeface="Garamond" panose="02020404030301010803" pitchFamily="18" charset="0"/>
              </a:rPr>
              <a:t>-Narrative Theory and Focalization in Texts </a:t>
            </a:r>
          </a:p>
          <a:p>
            <a:endParaRPr lang="en-US" sz="2800" b="1" dirty="0">
              <a:latin typeface="Garamond" panose="02020404030301010803" pitchFamily="18" charset="0"/>
            </a:endParaRPr>
          </a:p>
          <a:p>
            <a:endParaRPr lang="en-US" sz="2800" b="1" dirty="0">
              <a:latin typeface="Garamond" panose="02020404030301010803" pitchFamily="18" charset="0"/>
            </a:endParaRPr>
          </a:p>
          <a:p>
            <a:r>
              <a:rPr lang="en-US" sz="2800" b="1" dirty="0">
                <a:latin typeface="Garamond" panose="02020404030301010803" pitchFamily="18" charset="0"/>
              </a:rPr>
              <a:t>HW: </a:t>
            </a:r>
          </a:p>
          <a:p>
            <a:r>
              <a:rPr lang="en-US" sz="2800" b="1" dirty="0">
                <a:latin typeface="Garamond" panose="02020404030301010803" pitchFamily="18" charset="0"/>
              </a:rPr>
              <a:t>Selections from Jeremy Bentham’s Panopticon and Foucault’s Discipline and Punish</a:t>
            </a:r>
          </a:p>
          <a:p>
            <a:endParaRPr lang="en-US" sz="2800" b="1" dirty="0">
              <a:latin typeface="Garamond" panose="02020404030301010803" pitchFamily="18" charset="0"/>
            </a:endParaRPr>
          </a:p>
          <a:p>
            <a:r>
              <a:rPr lang="en-US" sz="2800" b="1" dirty="0">
                <a:latin typeface="Garamond" panose="02020404030301010803" pitchFamily="18" charset="0"/>
              </a:rPr>
              <a:t>Office Hours on Friday cancelled, TODAY at 5 PM </a:t>
            </a:r>
          </a:p>
        </p:txBody>
      </p:sp>
    </p:spTree>
    <p:extLst>
      <p:ext uri="{BB962C8B-B14F-4D97-AF65-F5344CB8AC3E}">
        <p14:creationId xmlns:p14="http://schemas.microsoft.com/office/powerpoint/2010/main" val="3949973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s Vetters Eckfenster – Wikipedia">
            <a:extLst>
              <a:ext uri="{FF2B5EF4-FFF2-40B4-BE49-F238E27FC236}">
                <a16:creationId xmlns:a16="http://schemas.microsoft.com/office/drawing/2014/main" id="{265F8FF5-3D5D-7710-5FE1-2613E0793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14" y="1318587"/>
            <a:ext cx="2837875" cy="50982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4DF477D-F9C4-9DCA-80BF-C703FBF05AD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497687" y="1051560"/>
            <a:ext cx="5074705" cy="4979193"/>
          </a:xfrm>
          <a:prstGeom prst="rect">
            <a:avLst/>
          </a:prstGeom>
        </p:spPr>
      </p:pic>
      <p:sp>
        <p:nvSpPr>
          <p:cNvPr id="6" name="TextBox 5">
            <a:extLst>
              <a:ext uri="{FF2B5EF4-FFF2-40B4-BE49-F238E27FC236}">
                <a16:creationId xmlns:a16="http://schemas.microsoft.com/office/drawing/2014/main" id="{F3FE59D0-5E69-43C0-6915-4443899341B4}"/>
              </a:ext>
            </a:extLst>
          </p:cNvPr>
          <p:cNvSpPr txBox="1"/>
          <p:nvPr/>
        </p:nvSpPr>
        <p:spPr>
          <a:xfrm>
            <a:off x="926592" y="195072"/>
            <a:ext cx="11131296" cy="461665"/>
          </a:xfrm>
          <a:prstGeom prst="rect">
            <a:avLst/>
          </a:prstGeom>
          <a:noFill/>
        </p:spPr>
        <p:txBody>
          <a:bodyPr wrap="square" rtlCol="0">
            <a:spAutoFit/>
          </a:bodyPr>
          <a:lstStyle/>
          <a:p>
            <a:r>
              <a:rPr lang="en-US" sz="2400" b="1" dirty="0">
                <a:latin typeface="Garamond" panose="02020404030301010803" pitchFamily="18" charset="0"/>
              </a:rPr>
              <a:t>ETA Hoffmann, “My Cousin’s Corner Window/Des </a:t>
            </a:r>
            <a:r>
              <a:rPr lang="en-US" sz="2400" b="1" dirty="0" err="1">
                <a:latin typeface="Garamond" panose="02020404030301010803" pitchFamily="18" charset="0"/>
              </a:rPr>
              <a:t>Vetters</a:t>
            </a:r>
            <a:r>
              <a:rPr lang="en-US" sz="2400" b="1" dirty="0">
                <a:latin typeface="Garamond" panose="02020404030301010803" pitchFamily="18" charset="0"/>
              </a:rPr>
              <a:t> </a:t>
            </a:r>
            <a:r>
              <a:rPr lang="en-US" sz="2400" b="1" dirty="0" err="1">
                <a:latin typeface="Garamond" panose="02020404030301010803" pitchFamily="18" charset="0"/>
              </a:rPr>
              <a:t>Eckfenster</a:t>
            </a:r>
            <a:r>
              <a:rPr lang="en-US" sz="2400" b="1" dirty="0">
                <a:latin typeface="Garamond" panose="02020404030301010803" pitchFamily="18" charset="0"/>
              </a:rPr>
              <a:t>” (1822) </a:t>
            </a:r>
          </a:p>
        </p:txBody>
      </p:sp>
      <p:sp>
        <p:nvSpPr>
          <p:cNvPr id="2" name="TextBox 1">
            <a:extLst>
              <a:ext uri="{FF2B5EF4-FFF2-40B4-BE49-F238E27FC236}">
                <a16:creationId xmlns:a16="http://schemas.microsoft.com/office/drawing/2014/main" id="{9D1442B4-C2E7-20D7-BF7E-464258002DB0}"/>
              </a:ext>
            </a:extLst>
          </p:cNvPr>
          <p:cNvSpPr txBox="1"/>
          <p:nvPr/>
        </p:nvSpPr>
        <p:spPr>
          <a:xfrm>
            <a:off x="8835390" y="1051560"/>
            <a:ext cx="3108960" cy="5632311"/>
          </a:xfrm>
          <a:prstGeom prst="rect">
            <a:avLst/>
          </a:prstGeom>
          <a:noFill/>
        </p:spPr>
        <p:txBody>
          <a:bodyPr wrap="square" rtlCol="0">
            <a:spAutoFit/>
          </a:bodyPr>
          <a:lstStyle/>
          <a:p>
            <a:r>
              <a:rPr lang="en-US" b="1" dirty="0">
                <a:latin typeface="Garamond" panose="02020404030301010803" pitchFamily="18" charset="0"/>
              </a:rPr>
              <a:t>Literature as mixed/hybrid medium </a:t>
            </a:r>
          </a:p>
          <a:p>
            <a:pPr marL="285750" indent="-285750">
              <a:buFont typeface="Arial" panose="020B0604020202020204" pitchFamily="34" charset="0"/>
              <a:buChar char="•"/>
            </a:pPr>
            <a:endParaRPr lang="en-US" b="1" dirty="0">
              <a:latin typeface="Garamond" panose="02020404030301010803" pitchFamily="18" charset="0"/>
            </a:endParaRPr>
          </a:p>
          <a:p>
            <a:pPr marL="285750" indent="-285750">
              <a:buFont typeface="Arial" panose="020B0604020202020204" pitchFamily="34" charset="0"/>
              <a:buChar char="•"/>
            </a:pPr>
            <a:r>
              <a:rPr lang="en-US" b="1" dirty="0">
                <a:latin typeface="Garamond" panose="02020404030301010803" pitchFamily="18" charset="0"/>
              </a:rPr>
              <a:t>Narrative prose/dialog</a:t>
            </a:r>
          </a:p>
          <a:p>
            <a:pPr marL="742950" lvl="1" indent="-285750">
              <a:buFont typeface="Arial" panose="020B0604020202020204" pitchFamily="34" charset="0"/>
              <a:buChar char="•"/>
            </a:pPr>
            <a:r>
              <a:rPr lang="en-US" b="1" dirty="0">
                <a:latin typeface="Garamond" panose="02020404030301010803" pitchFamily="18" charset="0"/>
              </a:rPr>
              <a:t>Polyvocal </a:t>
            </a:r>
          </a:p>
          <a:p>
            <a:pPr marL="285750" indent="-285750">
              <a:buFont typeface="Arial" panose="020B0604020202020204" pitchFamily="34" charset="0"/>
              <a:buChar char="•"/>
            </a:pPr>
            <a:endParaRPr lang="en-US" b="1" dirty="0">
              <a:latin typeface="Garamond" panose="02020404030301010803" pitchFamily="18" charset="0"/>
            </a:endParaRPr>
          </a:p>
          <a:p>
            <a:pPr marL="285750" indent="-285750">
              <a:buFont typeface="Arial" panose="020B0604020202020204" pitchFamily="34" charset="0"/>
              <a:buChar char="•"/>
            </a:pPr>
            <a:r>
              <a:rPr lang="en-US" b="1" dirty="0">
                <a:latin typeface="Garamond" panose="02020404030301010803" pitchFamily="18" charset="0"/>
              </a:rPr>
              <a:t>Mise-</a:t>
            </a:r>
            <a:r>
              <a:rPr lang="en-US" b="1" dirty="0" err="1">
                <a:latin typeface="Garamond" panose="02020404030301010803" pitchFamily="18" charset="0"/>
              </a:rPr>
              <a:t>en</a:t>
            </a:r>
            <a:r>
              <a:rPr lang="en-US" b="1" dirty="0">
                <a:latin typeface="Garamond" panose="02020404030301010803" pitchFamily="18" charset="0"/>
              </a:rPr>
              <a:t>-abyme </a:t>
            </a:r>
          </a:p>
          <a:p>
            <a:pPr marL="742950" lvl="1" indent="-285750">
              <a:buFont typeface="Arial" panose="020B0604020202020204" pitchFamily="34" charset="0"/>
              <a:buChar char="•"/>
            </a:pPr>
            <a:r>
              <a:rPr lang="en-US" b="1" dirty="0">
                <a:latin typeface="Garamond" panose="02020404030301010803" pitchFamily="18" charset="0"/>
              </a:rPr>
              <a:t>Story within a story</a:t>
            </a:r>
          </a:p>
          <a:p>
            <a:pPr marL="285750" indent="-285750">
              <a:buFont typeface="Arial" panose="020B0604020202020204" pitchFamily="34" charset="0"/>
              <a:buChar char="•"/>
            </a:pPr>
            <a:endParaRPr lang="en-US" b="1" dirty="0">
              <a:latin typeface="Garamond" panose="02020404030301010803" pitchFamily="18" charset="0"/>
            </a:endParaRPr>
          </a:p>
          <a:p>
            <a:pPr marL="285750" indent="-285750">
              <a:buFont typeface="Arial" panose="020B0604020202020204" pitchFamily="34" charset="0"/>
              <a:buChar char="•"/>
            </a:pPr>
            <a:r>
              <a:rPr lang="en-US" b="1" dirty="0">
                <a:latin typeface="Garamond" panose="02020404030301010803" pitchFamily="18" charset="0"/>
              </a:rPr>
              <a:t>Text and image </a:t>
            </a:r>
          </a:p>
          <a:p>
            <a:pPr marL="285750" indent="-285750">
              <a:buFont typeface="Arial" panose="020B0604020202020204" pitchFamily="34" charset="0"/>
              <a:buChar char="•"/>
            </a:pPr>
            <a:endParaRPr lang="en-US" b="1" dirty="0">
              <a:latin typeface="Garamond" panose="02020404030301010803" pitchFamily="18" charset="0"/>
            </a:endParaRPr>
          </a:p>
          <a:p>
            <a:pPr marL="285750" indent="-285750">
              <a:buFont typeface="Arial" panose="020B0604020202020204" pitchFamily="34" charset="0"/>
              <a:buChar char="•"/>
            </a:pPr>
            <a:r>
              <a:rPr lang="en-US" b="1" dirty="0">
                <a:latin typeface="Garamond" panose="02020404030301010803" pitchFamily="18" charset="0"/>
              </a:rPr>
              <a:t>Description (space) and  narration (time)</a:t>
            </a:r>
          </a:p>
          <a:p>
            <a:pPr marL="285750" indent="-285750">
              <a:buFont typeface="Arial" panose="020B0604020202020204" pitchFamily="34" charset="0"/>
              <a:buChar char="•"/>
            </a:pPr>
            <a:endParaRPr lang="en-US" b="1" dirty="0">
              <a:latin typeface="Garamond" panose="02020404030301010803" pitchFamily="18" charset="0"/>
            </a:endParaRPr>
          </a:p>
          <a:p>
            <a:r>
              <a:rPr lang="en-US" b="1" dirty="0">
                <a:latin typeface="Garamond" panose="02020404030301010803" pitchFamily="18" charset="0"/>
              </a:rPr>
              <a:t>----------------------------------</a:t>
            </a:r>
          </a:p>
          <a:p>
            <a:pPr marL="285750" indent="-285750">
              <a:buFont typeface="Arial" panose="020B0604020202020204" pitchFamily="34" charset="0"/>
              <a:buChar char="•"/>
            </a:pPr>
            <a:endParaRPr lang="en-US" b="1" dirty="0">
              <a:latin typeface="Garamond" panose="02020404030301010803" pitchFamily="18" charset="0"/>
            </a:endParaRPr>
          </a:p>
          <a:p>
            <a:r>
              <a:rPr lang="en-US" b="1" dirty="0">
                <a:latin typeface="Garamond" panose="02020404030301010803" pitchFamily="18" charset="0"/>
              </a:rPr>
              <a:t> Mixing of classes, shapes, colors and more</a:t>
            </a:r>
          </a:p>
          <a:p>
            <a:pPr marL="285750" indent="-285750">
              <a:buFont typeface="Arial" panose="020B0604020202020204" pitchFamily="34" charset="0"/>
              <a:buChar char="•"/>
            </a:pPr>
            <a:endParaRPr lang="en-US" dirty="0">
              <a:latin typeface="Garamond" panose="02020404030301010803" pitchFamily="18" charset="0"/>
            </a:endParaRPr>
          </a:p>
          <a:p>
            <a:pPr marL="285750" indent="-285750">
              <a:buFont typeface="Arial" panose="020B0604020202020204" pitchFamily="34" charset="0"/>
              <a:buChar char="•"/>
            </a:pPr>
            <a:endParaRPr lang="en-US" dirty="0">
              <a:latin typeface="Garamond" panose="02020404030301010803" pitchFamily="18" charset="0"/>
            </a:endParaRPr>
          </a:p>
        </p:txBody>
      </p:sp>
    </p:spTree>
    <p:extLst>
      <p:ext uri="{BB962C8B-B14F-4D97-AF65-F5344CB8AC3E}">
        <p14:creationId xmlns:p14="http://schemas.microsoft.com/office/powerpoint/2010/main" val="973994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407455-91BE-624F-EDF0-712B63169FF0}"/>
              </a:ext>
            </a:extLst>
          </p:cNvPr>
          <p:cNvSpPr txBox="1"/>
          <p:nvPr/>
        </p:nvSpPr>
        <p:spPr>
          <a:xfrm>
            <a:off x="926592" y="195072"/>
            <a:ext cx="11131296" cy="461665"/>
          </a:xfrm>
          <a:prstGeom prst="rect">
            <a:avLst/>
          </a:prstGeom>
          <a:noFill/>
        </p:spPr>
        <p:txBody>
          <a:bodyPr wrap="square" rtlCol="0">
            <a:spAutoFit/>
          </a:bodyPr>
          <a:lstStyle/>
          <a:p>
            <a:r>
              <a:rPr lang="en-US" sz="2400" b="1" dirty="0">
                <a:latin typeface="Garamond" panose="02020404030301010803" pitchFamily="18" charset="0"/>
              </a:rPr>
              <a:t>The Cousin (My Cousin) and the Narrator (Me) </a:t>
            </a:r>
          </a:p>
        </p:txBody>
      </p:sp>
      <p:pic>
        <p:nvPicPr>
          <p:cNvPr id="2" name="Picture 1" descr="Rooms with a View: The Open Window in the 19th Century - The Metropolitan Museum of Art">
            <a:extLst>
              <a:ext uri="{FF2B5EF4-FFF2-40B4-BE49-F238E27FC236}">
                <a16:creationId xmlns:a16="http://schemas.microsoft.com/office/drawing/2014/main" id="{D6C00972-87B8-E39B-B445-3A83F7EFC9F6}"/>
              </a:ext>
            </a:extLst>
          </p:cNvPr>
          <p:cNvPicPr>
            <a:picLocks noChangeAspect="1"/>
          </p:cNvPicPr>
          <p:nvPr/>
        </p:nvPicPr>
        <p:blipFill>
          <a:blip r:embed="rId3"/>
          <a:stretch>
            <a:fillRect/>
          </a:stretch>
        </p:blipFill>
        <p:spPr>
          <a:xfrm>
            <a:off x="555035" y="868680"/>
            <a:ext cx="3132132" cy="3778566"/>
          </a:xfrm>
          <a:prstGeom prst="rect">
            <a:avLst/>
          </a:prstGeom>
        </p:spPr>
      </p:pic>
      <p:pic>
        <p:nvPicPr>
          <p:cNvPr id="6" name="Picture 5">
            <a:extLst>
              <a:ext uri="{FF2B5EF4-FFF2-40B4-BE49-F238E27FC236}">
                <a16:creationId xmlns:a16="http://schemas.microsoft.com/office/drawing/2014/main" id="{AA5EB1C4-5C41-A953-330A-966B0364A77D}"/>
              </a:ext>
            </a:extLst>
          </p:cNvPr>
          <p:cNvPicPr>
            <a:picLocks noChangeAspect="1"/>
          </p:cNvPicPr>
          <p:nvPr/>
        </p:nvPicPr>
        <p:blipFill>
          <a:blip r:embed="rId4"/>
          <a:stretch>
            <a:fillRect/>
          </a:stretch>
        </p:blipFill>
        <p:spPr>
          <a:xfrm>
            <a:off x="4051403" y="868678"/>
            <a:ext cx="3539322" cy="3778567"/>
          </a:xfrm>
          <a:prstGeom prst="rect">
            <a:avLst/>
          </a:prstGeom>
        </p:spPr>
      </p:pic>
      <p:sp>
        <p:nvSpPr>
          <p:cNvPr id="7" name="TextBox 6">
            <a:extLst>
              <a:ext uri="{FF2B5EF4-FFF2-40B4-BE49-F238E27FC236}">
                <a16:creationId xmlns:a16="http://schemas.microsoft.com/office/drawing/2014/main" id="{11678490-2A09-E680-27C0-1980DB7DB269}"/>
              </a:ext>
            </a:extLst>
          </p:cNvPr>
          <p:cNvSpPr txBox="1"/>
          <p:nvPr/>
        </p:nvSpPr>
        <p:spPr>
          <a:xfrm>
            <a:off x="7863520" y="102870"/>
            <a:ext cx="4435159" cy="7417415"/>
          </a:xfrm>
          <a:prstGeom prst="rect">
            <a:avLst/>
          </a:prstGeom>
          <a:noFill/>
        </p:spPr>
        <p:txBody>
          <a:bodyPr wrap="square" rtlCol="0">
            <a:spAutoFit/>
          </a:bodyPr>
          <a:lstStyle/>
          <a:p>
            <a:r>
              <a:rPr lang="en-US" sz="2000" b="1" dirty="0">
                <a:latin typeface="Garamond" panose="02020404030301010803" pitchFamily="18" charset="0"/>
              </a:rPr>
              <a:t>MY COUSIN. But this window is my comfort; it is here that life in all its </a:t>
            </a:r>
            <a:r>
              <a:rPr lang="en-US" sz="2000" b="1" dirty="0" err="1">
                <a:latin typeface="Garamond" panose="02020404030301010803" pitchFamily="18" charset="0"/>
              </a:rPr>
              <a:t>colour</a:t>
            </a:r>
            <a:r>
              <a:rPr lang="en-US" sz="2000" b="1" dirty="0">
                <a:latin typeface="Garamond" panose="02020404030301010803" pitchFamily="18" charset="0"/>
              </a:rPr>
              <a:t> has been revealed to me anew and I feel at home with its incessant activity. (p. 379)</a:t>
            </a:r>
          </a:p>
          <a:p>
            <a:endParaRPr lang="en-US" sz="2000" b="1" dirty="0">
              <a:latin typeface="Garamond" panose="02020404030301010803" pitchFamily="18" charset="0"/>
            </a:endParaRPr>
          </a:p>
          <a:p>
            <a:r>
              <a:rPr lang="en-US" sz="2000" b="1" dirty="0">
                <a:latin typeface="Garamond" panose="02020404030301010803" pitchFamily="18" charset="0"/>
              </a:rPr>
              <a:t>MY COUSIN. Cousin, cousin! I now see clearly that you haven’t the tiniest spark of literary talent. You lack the first pre-requisite for treading in the footsteps of your worthy paralyzed cousin: an eye that can really see! … (p. 380)</a:t>
            </a:r>
          </a:p>
          <a:p>
            <a:endParaRPr lang="en-US" sz="2000" dirty="0"/>
          </a:p>
          <a:p>
            <a:endParaRPr lang="en-US" sz="2000" dirty="0"/>
          </a:p>
          <a:p>
            <a:r>
              <a:rPr lang="en-US" sz="2000" b="1" dirty="0">
                <a:latin typeface="Garamond" panose="02020404030301010803" pitchFamily="18" charset="0"/>
              </a:rPr>
              <a:t>MY COUSIN.  Good, cousin; you have to focus your attention if you are to see distinctly. But instead of giving boring lessons in art which can hardly be learnt, let me draw your attention to all sorts of diverting things which are being revealed before our eyes” (p. 381)</a:t>
            </a:r>
          </a:p>
          <a:p>
            <a:endParaRPr lang="en-US" dirty="0"/>
          </a:p>
          <a:p>
            <a:endParaRPr lang="en-US" dirty="0"/>
          </a:p>
        </p:txBody>
      </p:sp>
      <p:sp>
        <p:nvSpPr>
          <p:cNvPr id="8" name="TextBox 7">
            <a:extLst>
              <a:ext uri="{FF2B5EF4-FFF2-40B4-BE49-F238E27FC236}">
                <a16:creationId xmlns:a16="http://schemas.microsoft.com/office/drawing/2014/main" id="{D6DA8615-80DF-35BF-E84C-8F7A66B6D748}"/>
              </a:ext>
            </a:extLst>
          </p:cNvPr>
          <p:cNvSpPr txBox="1"/>
          <p:nvPr/>
        </p:nvSpPr>
        <p:spPr>
          <a:xfrm>
            <a:off x="555035" y="4994910"/>
            <a:ext cx="6939215" cy="1384995"/>
          </a:xfrm>
          <a:prstGeom prst="rect">
            <a:avLst/>
          </a:prstGeom>
          <a:noFill/>
        </p:spPr>
        <p:txBody>
          <a:bodyPr wrap="square" rtlCol="0">
            <a:spAutoFit/>
          </a:bodyPr>
          <a:lstStyle/>
          <a:p>
            <a:pPr algn="ctr"/>
            <a:r>
              <a:rPr lang="en-US" sz="2800" b="1" dirty="0">
                <a:latin typeface="Garamond" panose="02020404030301010803" pitchFamily="18" charset="0"/>
              </a:rPr>
              <a:t>What kind of seeing is the cousin doing? What else is his seeing tied to?  What kind of seeing is the narrator learning? </a:t>
            </a:r>
          </a:p>
        </p:txBody>
      </p:sp>
    </p:spTree>
    <p:extLst>
      <p:ext uri="{BB962C8B-B14F-4D97-AF65-F5344CB8AC3E}">
        <p14:creationId xmlns:p14="http://schemas.microsoft.com/office/powerpoint/2010/main" val="2192823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iew of Berlin, Gendarmenmarkt square, about 1850, historic cityscape,  steel engraving created in the 19th century Stock Photo - Alamy">
            <a:extLst>
              <a:ext uri="{FF2B5EF4-FFF2-40B4-BE49-F238E27FC236}">
                <a16:creationId xmlns:a16="http://schemas.microsoft.com/office/drawing/2014/main" id="{51AD9175-B3A9-CE70-23E3-446FA70CCB9F}"/>
              </a:ext>
            </a:extLst>
          </p:cNvPr>
          <p:cNvPicPr>
            <a:picLocks noChangeAspect="1"/>
          </p:cNvPicPr>
          <p:nvPr/>
        </p:nvPicPr>
        <p:blipFill>
          <a:blip r:embed="rId2"/>
          <a:stretch>
            <a:fillRect/>
          </a:stretch>
        </p:blipFill>
        <p:spPr>
          <a:xfrm>
            <a:off x="2142888" y="540639"/>
            <a:ext cx="8180543" cy="5776722"/>
          </a:xfrm>
          <a:prstGeom prst="rect">
            <a:avLst/>
          </a:prstGeom>
        </p:spPr>
      </p:pic>
    </p:spTree>
    <p:extLst>
      <p:ext uri="{BB962C8B-B14F-4D97-AF65-F5344CB8AC3E}">
        <p14:creationId xmlns:p14="http://schemas.microsoft.com/office/powerpoint/2010/main" val="2263395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83CD0E-7D00-72B3-0640-48262F816972}"/>
              </a:ext>
            </a:extLst>
          </p:cNvPr>
          <p:cNvSpPr txBox="1"/>
          <p:nvPr/>
        </p:nvSpPr>
        <p:spPr>
          <a:xfrm>
            <a:off x="154235" y="311625"/>
            <a:ext cx="5012675" cy="523220"/>
          </a:xfrm>
          <a:prstGeom prst="rect">
            <a:avLst/>
          </a:prstGeom>
          <a:noFill/>
        </p:spPr>
        <p:txBody>
          <a:bodyPr wrap="square" rtlCol="0">
            <a:spAutoFit/>
          </a:bodyPr>
          <a:lstStyle/>
          <a:p>
            <a:r>
              <a:rPr lang="en-US" sz="2800" dirty="0"/>
              <a:t>The Exotic man (390-392</a:t>
            </a:r>
            <a:r>
              <a:rPr lang="en-US" dirty="0"/>
              <a:t>)</a:t>
            </a:r>
          </a:p>
        </p:txBody>
      </p:sp>
      <p:sp>
        <p:nvSpPr>
          <p:cNvPr id="5" name="TextBox 4">
            <a:extLst>
              <a:ext uri="{FF2B5EF4-FFF2-40B4-BE49-F238E27FC236}">
                <a16:creationId xmlns:a16="http://schemas.microsoft.com/office/drawing/2014/main" id="{4ED0A348-2BE6-71F5-A90A-53AC098EFC71}"/>
              </a:ext>
            </a:extLst>
          </p:cNvPr>
          <p:cNvSpPr txBox="1"/>
          <p:nvPr/>
        </p:nvSpPr>
        <p:spPr>
          <a:xfrm>
            <a:off x="4252510" y="311625"/>
            <a:ext cx="4274545" cy="523220"/>
          </a:xfrm>
          <a:prstGeom prst="rect">
            <a:avLst/>
          </a:prstGeom>
          <a:noFill/>
        </p:spPr>
        <p:txBody>
          <a:bodyPr wrap="square" rtlCol="0">
            <a:spAutoFit/>
          </a:bodyPr>
          <a:lstStyle/>
          <a:p>
            <a:r>
              <a:rPr lang="en-US" sz="2800" dirty="0"/>
              <a:t>The Blind man (393)</a:t>
            </a:r>
            <a:r>
              <a:rPr lang="en-US" dirty="0"/>
              <a:t> </a:t>
            </a:r>
          </a:p>
        </p:txBody>
      </p:sp>
      <p:sp>
        <p:nvSpPr>
          <p:cNvPr id="6" name="TextBox 5">
            <a:extLst>
              <a:ext uri="{FF2B5EF4-FFF2-40B4-BE49-F238E27FC236}">
                <a16:creationId xmlns:a16="http://schemas.microsoft.com/office/drawing/2014/main" id="{FBC0FB67-BD31-A861-56CA-D8CA9BD47180}"/>
              </a:ext>
            </a:extLst>
          </p:cNvPr>
          <p:cNvSpPr txBox="1"/>
          <p:nvPr/>
        </p:nvSpPr>
        <p:spPr>
          <a:xfrm>
            <a:off x="8053330" y="338901"/>
            <a:ext cx="4252511" cy="523220"/>
          </a:xfrm>
          <a:prstGeom prst="rect">
            <a:avLst/>
          </a:prstGeom>
          <a:noFill/>
        </p:spPr>
        <p:txBody>
          <a:bodyPr wrap="square" rtlCol="0">
            <a:spAutoFit/>
          </a:bodyPr>
          <a:lstStyle/>
          <a:p>
            <a:r>
              <a:rPr lang="en-US" sz="2800" dirty="0"/>
              <a:t>The flower girl (387-389)</a:t>
            </a:r>
          </a:p>
        </p:txBody>
      </p:sp>
      <p:sp>
        <p:nvSpPr>
          <p:cNvPr id="7" name="TextBox 6">
            <a:extLst>
              <a:ext uri="{FF2B5EF4-FFF2-40B4-BE49-F238E27FC236}">
                <a16:creationId xmlns:a16="http://schemas.microsoft.com/office/drawing/2014/main" id="{8F994822-D950-835E-767E-EA5C2892238C}"/>
              </a:ext>
            </a:extLst>
          </p:cNvPr>
          <p:cNvSpPr txBox="1"/>
          <p:nvPr/>
        </p:nvSpPr>
        <p:spPr>
          <a:xfrm>
            <a:off x="762572" y="3112809"/>
            <a:ext cx="11254419"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Garamond" panose="02020404030301010803" pitchFamily="18" charset="0"/>
              </a:rPr>
              <a:t>What role does pre-existing knowledge play in these observations? </a:t>
            </a:r>
          </a:p>
          <a:p>
            <a:pPr marL="342900" indent="-342900">
              <a:buFont typeface="Arial" panose="020B0604020202020204" pitchFamily="34" charset="0"/>
              <a:buChar char="•"/>
            </a:pPr>
            <a:r>
              <a:rPr lang="en-US" sz="2400" dirty="0">
                <a:latin typeface="Garamond" panose="02020404030301010803" pitchFamily="18" charset="0"/>
              </a:rPr>
              <a:t>How is gender and class considered in this observation? Or the market place?  (Watch word choice!) </a:t>
            </a:r>
          </a:p>
          <a:p>
            <a:pPr marL="342900" indent="-342900">
              <a:buFont typeface="Arial" panose="020B0604020202020204" pitchFamily="34" charset="0"/>
              <a:buChar char="•"/>
            </a:pPr>
            <a:r>
              <a:rPr lang="en-US" sz="2400" dirty="0">
                <a:latin typeface="Garamond" panose="02020404030301010803" pitchFamily="18" charset="0"/>
              </a:rPr>
              <a:t>Senses invoked in description? </a:t>
            </a:r>
          </a:p>
          <a:p>
            <a:pPr marL="342900" indent="-342900">
              <a:buFont typeface="Arial" panose="020B0604020202020204" pitchFamily="34" charset="0"/>
              <a:buChar char="•"/>
            </a:pPr>
            <a:r>
              <a:rPr lang="en-US" sz="2400" dirty="0">
                <a:latin typeface="Garamond" panose="02020404030301010803" pitchFamily="18" charset="0"/>
              </a:rPr>
              <a:t>What assumptions or inferences are being made? Where are they from/what shapes them?</a:t>
            </a:r>
          </a:p>
          <a:p>
            <a:pPr marL="342900" indent="-342900">
              <a:buFont typeface="Arial" panose="020B0604020202020204" pitchFamily="34" charset="0"/>
              <a:buChar char="•"/>
            </a:pPr>
            <a:r>
              <a:rPr lang="en-US" sz="2400" dirty="0">
                <a:latin typeface="Garamond" panose="02020404030301010803" pitchFamily="18" charset="0"/>
              </a:rPr>
              <a:t>What temporalities are being utilized in the observation? </a:t>
            </a:r>
          </a:p>
          <a:p>
            <a:pPr marL="342900" indent="-342900">
              <a:buFont typeface="Arial" panose="020B0604020202020204" pitchFamily="34" charset="0"/>
              <a:buChar char="•"/>
            </a:pPr>
            <a:r>
              <a:rPr lang="en-US" sz="2400" dirty="0">
                <a:latin typeface="Garamond" panose="02020404030301010803" pitchFamily="18" charset="0"/>
              </a:rPr>
              <a:t>Purpose of observation? </a:t>
            </a:r>
            <a:endParaRPr lang="en-US" dirty="0"/>
          </a:p>
        </p:txBody>
      </p:sp>
      <p:sp>
        <p:nvSpPr>
          <p:cNvPr id="8" name="TextBox 7">
            <a:extLst>
              <a:ext uri="{FF2B5EF4-FFF2-40B4-BE49-F238E27FC236}">
                <a16:creationId xmlns:a16="http://schemas.microsoft.com/office/drawing/2014/main" id="{B035F63D-9743-5760-CDF2-ADADFD6D30D5}"/>
              </a:ext>
            </a:extLst>
          </p:cNvPr>
          <p:cNvSpPr txBox="1"/>
          <p:nvPr/>
        </p:nvSpPr>
        <p:spPr>
          <a:xfrm>
            <a:off x="1612134" y="1067535"/>
            <a:ext cx="9920735" cy="1200329"/>
          </a:xfrm>
          <a:prstGeom prst="rect">
            <a:avLst/>
          </a:prstGeom>
          <a:noFill/>
        </p:spPr>
        <p:txBody>
          <a:bodyPr wrap="square" rtlCol="0">
            <a:spAutoFit/>
          </a:bodyPr>
          <a:lstStyle/>
          <a:p>
            <a:r>
              <a:rPr lang="en-US" sz="2400" b="1" dirty="0">
                <a:latin typeface="Garamond" panose="02020404030301010803" pitchFamily="18" charset="0"/>
              </a:rPr>
              <a:t>ME. It may be, dear Cousin, that not one word of all your conjectures is true, but as I look at the old women, your vivid description sounds so plausible that I am compelled to believe it, willy-nilly. </a:t>
            </a:r>
          </a:p>
        </p:txBody>
      </p:sp>
    </p:spTree>
    <p:extLst>
      <p:ext uri="{BB962C8B-B14F-4D97-AF65-F5344CB8AC3E}">
        <p14:creationId xmlns:p14="http://schemas.microsoft.com/office/powerpoint/2010/main" val="1863853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B5859-8F39-3526-0249-2CB2458885EC}"/>
              </a:ext>
            </a:extLst>
          </p:cNvPr>
          <p:cNvSpPr>
            <a:spLocks noGrp="1"/>
          </p:cNvSpPr>
          <p:nvPr>
            <p:ph type="title"/>
          </p:nvPr>
        </p:nvSpPr>
        <p:spPr>
          <a:xfrm>
            <a:off x="941070" y="3054893"/>
            <a:ext cx="10515600" cy="503555"/>
          </a:xfrm>
        </p:spPr>
        <p:txBody>
          <a:bodyPr>
            <a:normAutofit fontScale="90000"/>
          </a:bodyPr>
          <a:lstStyle/>
          <a:p>
            <a:pPr algn="ctr"/>
            <a:r>
              <a:rPr lang="en-US" b="1" dirty="0">
                <a:latin typeface="Garamond" panose="02020404030301010803" pitchFamily="18" charset="0"/>
              </a:rPr>
              <a:t>Et </a:t>
            </a:r>
            <a:r>
              <a:rPr lang="en-US" b="1" dirty="0" err="1">
                <a:latin typeface="Garamond" panose="02020404030301010803" pitchFamily="18" charset="0"/>
              </a:rPr>
              <a:t>si</a:t>
            </a:r>
            <a:r>
              <a:rPr lang="en-US" b="1" dirty="0">
                <a:latin typeface="Garamond" panose="02020404030301010803" pitchFamily="18" charset="0"/>
              </a:rPr>
              <a:t> male nunc, non olim sic </a:t>
            </a:r>
            <a:r>
              <a:rPr lang="en-US" b="1" dirty="0" err="1">
                <a:latin typeface="Garamond" panose="02020404030301010803" pitchFamily="18" charset="0"/>
              </a:rPr>
              <a:t>ecrit</a:t>
            </a:r>
            <a:br>
              <a:rPr lang="en-US" b="1" dirty="0">
                <a:latin typeface="Garamond" panose="02020404030301010803" pitchFamily="18" charset="0"/>
              </a:rPr>
            </a:br>
            <a:br>
              <a:rPr lang="en-US" b="1" dirty="0">
                <a:latin typeface="Garamond" panose="02020404030301010803" pitchFamily="18" charset="0"/>
              </a:rPr>
            </a:br>
            <a:r>
              <a:rPr lang="en-US" b="1" dirty="0">
                <a:latin typeface="Garamond" panose="02020404030301010803" pitchFamily="18" charset="0"/>
              </a:rPr>
              <a:t>My poor cousin! </a:t>
            </a:r>
          </a:p>
        </p:txBody>
      </p:sp>
      <p:sp>
        <p:nvSpPr>
          <p:cNvPr id="4" name="TextBox 3">
            <a:extLst>
              <a:ext uri="{FF2B5EF4-FFF2-40B4-BE49-F238E27FC236}">
                <a16:creationId xmlns:a16="http://schemas.microsoft.com/office/drawing/2014/main" id="{34DC708D-5E36-A64D-EE3B-ABE694523F73}"/>
              </a:ext>
            </a:extLst>
          </p:cNvPr>
          <p:cNvSpPr txBox="1"/>
          <p:nvPr/>
        </p:nvSpPr>
        <p:spPr>
          <a:xfrm>
            <a:off x="3910988" y="3558448"/>
            <a:ext cx="32940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P. 379  &amp; P.401</a:t>
            </a:r>
          </a:p>
        </p:txBody>
      </p:sp>
    </p:spTree>
    <p:extLst>
      <p:ext uri="{BB962C8B-B14F-4D97-AF65-F5344CB8AC3E}">
        <p14:creationId xmlns:p14="http://schemas.microsoft.com/office/powerpoint/2010/main" val="359540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A91663-10FC-FCBD-96B9-0F19B5649560}"/>
              </a:ext>
            </a:extLst>
          </p:cNvPr>
          <p:cNvPicPr>
            <a:picLocks noChangeAspect="1"/>
          </p:cNvPicPr>
          <p:nvPr/>
        </p:nvPicPr>
        <p:blipFill>
          <a:blip r:embed="rId2"/>
          <a:stretch>
            <a:fillRect/>
          </a:stretch>
        </p:blipFill>
        <p:spPr>
          <a:xfrm>
            <a:off x="0" y="0"/>
            <a:ext cx="12192000" cy="6508188"/>
          </a:xfrm>
          <a:prstGeom prst="rect">
            <a:avLst/>
          </a:prstGeom>
        </p:spPr>
      </p:pic>
    </p:spTree>
    <p:extLst>
      <p:ext uri="{BB962C8B-B14F-4D97-AF65-F5344CB8AC3E}">
        <p14:creationId xmlns:p14="http://schemas.microsoft.com/office/powerpoint/2010/main" val="2573621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93D346-1DE6-5313-5549-E25956C15B0E}"/>
              </a:ext>
            </a:extLst>
          </p:cNvPr>
          <p:cNvPicPr>
            <a:picLocks noChangeAspect="1"/>
          </p:cNvPicPr>
          <p:nvPr/>
        </p:nvPicPr>
        <p:blipFill>
          <a:blip r:embed="rId2"/>
          <a:stretch>
            <a:fillRect/>
          </a:stretch>
        </p:blipFill>
        <p:spPr>
          <a:xfrm>
            <a:off x="249153" y="358673"/>
            <a:ext cx="6964447" cy="5195459"/>
          </a:xfrm>
          <a:prstGeom prst="rect">
            <a:avLst/>
          </a:prstGeom>
        </p:spPr>
      </p:pic>
      <p:sp>
        <p:nvSpPr>
          <p:cNvPr id="6" name="TextBox 5">
            <a:extLst>
              <a:ext uri="{FF2B5EF4-FFF2-40B4-BE49-F238E27FC236}">
                <a16:creationId xmlns:a16="http://schemas.microsoft.com/office/drawing/2014/main" id="{9147DBB9-F3CA-EA61-F810-FB77C304EB78}"/>
              </a:ext>
            </a:extLst>
          </p:cNvPr>
          <p:cNvSpPr txBox="1"/>
          <p:nvPr/>
        </p:nvSpPr>
        <p:spPr>
          <a:xfrm>
            <a:off x="7603067" y="558800"/>
            <a:ext cx="4064000" cy="4585871"/>
          </a:xfrm>
          <a:prstGeom prst="rect">
            <a:avLst/>
          </a:prstGeom>
          <a:noFill/>
        </p:spPr>
        <p:txBody>
          <a:bodyPr wrap="square" rtlCol="0">
            <a:spAutoFit/>
          </a:bodyPr>
          <a:lstStyle/>
          <a:p>
            <a:pPr algn="ctr"/>
            <a:r>
              <a:rPr lang="en-US" sz="2400" dirty="0">
                <a:latin typeface="Garamond" panose="02020404030301010803" pitchFamily="18" charset="0"/>
              </a:rPr>
              <a:t>Der </a:t>
            </a:r>
          </a:p>
          <a:p>
            <a:pPr algn="ctr"/>
            <a:r>
              <a:rPr lang="en-US" sz="2800" b="1" dirty="0" err="1">
                <a:latin typeface="Garamond" panose="02020404030301010803" pitchFamily="18" charset="0"/>
              </a:rPr>
              <a:t>Zuschauer</a:t>
            </a:r>
            <a:endParaRPr lang="en-US" sz="2800" b="1" dirty="0">
              <a:latin typeface="Garamond" panose="02020404030301010803" pitchFamily="18" charset="0"/>
            </a:endParaRPr>
          </a:p>
          <a:p>
            <a:pPr algn="ctr"/>
            <a:r>
              <a:rPr lang="en-US" sz="2400" dirty="0" err="1">
                <a:latin typeface="Garamond" panose="02020404030301010803" pitchFamily="18" charset="0"/>
              </a:rPr>
              <a:t>Zeitblatt</a:t>
            </a:r>
            <a:r>
              <a:rPr lang="en-US" sz="2400" dirty="0">
                <a:latin typeface="Garamond" panose="02020404030301010803" pitchFamily="18" charset="0"/>
              </a:rPr>
              <a:t> </a:t>
            </a:r>
          </a:p>
          <a:p>
            <a:pPr algn="ctr"/>
            <a:r>
              <a:rPr lang="en-US" sz="2400" dirty="0" err="1">
                <a:latin typeface="Garamond" panose="02020404030301010803" pitchFamily="18" charset="0"/>
              </a:rPr>
              <a:t>fuer</a:t>
            </a:r>
            <a:r>
              <a:rPr lang="en-US" sz="2400" dirty="0">
                <a:latin typeface="Garamond" panose="02020404030301010803" pitchFamily="18" charset="0"/>
              </a:rPr>
              <a:t> </a:t>
            </a:r>
          </a:p>
          <a:p>
            <a:pPr algn="ctr"/>
            <a:r>
              <a:rPr lang="en-US" sz="2400" dirty="0" err="1">
                <a:latin typeface="Garamond" panose="02020404030301010803" pitchFamily="18" charset="0"/>
              </a:rPr>
              <a:t>Belehrung</a:t>
            </a:r>
            <a:r>
              <a:rPr lang="en-US" sz="2400" dirty="0">
                <a:latin typeface="Garamond" panose="02020404030301010803" pitchFamily="18" charset="0"/>
              </a:rPr>
              <a:t> und </a:t>
            </a:r>
            <a:r>
              <a:rPr lang="en-US" sz="2400" dirty="0" err="1">
                <a:latin typeface="Garamond" panose="02020404030301010803" pitchFamily="18" charset="0"/>
              </a:rPr>
              <a:t>Aufheiterung</a:t>
            </a:r>
            <a:endParaRPr lang="en-US" sz="2400" dirty="0">
              <a:latin typeface="Garamond" panose="02020404030301010803" pitchFamily="18" charset="0"/>
            </a:endParaRPr>
          </a:p>
          <a:p>
            <a:pPr algn="ctr"/>
            <a:endParaRPr lang="en-US" sz="2400" dirty="0">
              <a:latin typeface="Garamond" panose="02020404030301010803" pitchFamily="18" charset="0"/>
            </a:endParaRPr>
          </a:p>
          <a:p>
            <a:pPr algn="ctr"/>
            <a:r>
              <a:rPr lang="en-US" sz="2400" dirty="0">
                <a:latin typeface="Garamond" panose="02020404030301010803" pitchFamily="18" charset="0"/>
              </a:rPr>
              <a:t>------------------------------</a:t>
            </a:r>
          </a:p>
          <a:p>
            <a:pPr algn="ctr"/>
            <a:endParaRPr lang="en-US" sz="2400" dirty="0">
              <a:latin typeface="Garamond" panose="02020404030301010803" pitchFamily="18" charset="0"/>
            </a:endParaRPr>
          </a:p>
          <a:p>
            <a:pPr algn="ctr"/>
            <a:r>
              <a:rPr lang="en-US" sz="2400" dirty="0">
                <a:latin typeface="Garamond" panose="02020404030301010803" pitchFamily="18" charset="0"/>
              </a:rPr>
              <a:t>The Viewer </a:t>
            </a:r>
          </a:p>
          <a:p>
            <a:pPr algn="ctr"/>
            <a:r>
              <a:rPr lang="en-US" sz="2400" dirty="0">
                <a:latin typeface="Garamond" panose="02020404030301010803" pitchFamily="18" charset="0"/>
              </a:rPr>
              <a:t>A Journal </a:t>
            </a:r>
          </a:p>
          <a:p>
            <a:pPr algn="ctr"/>
            <a:r>
              <a:rPr lang="en-US" sz="2400" dirty="0">
                <a:latin typeface="Garamond" panose="02020404030301010803" pitchFamily="18" charset="0"/>
              </a:rPr>
              <a:t>for </a:t>
            </a:r>
          </a:p>
          <a:p>
            <a:pPr algn="ctr"/>
            <a:r>
              <a:rPr lang="en-US" sz="2400" dirty="0">
                <a:latin typeface="Garamond" panose="02020404030301010803" pitchFamily="18" charset="0"/>
              </a:rPr>
              <a:t>Instruction and Brightening Up </a:t>
            </a:r>
          </a:p>
        </p:txBody>
      </p:sp>
    </p:spTree>
    <p:extLst>
      <p:ext uri="{BB962C8B-B14F-4D97-AF65-F5344CB8AC3E}">
        <p14:creationId xmlns:p14="http://schemas.microsoft.com/office/powerpoint/2010/main" val="3564323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F2299F-5F74-C075-C2E5-99C459C359F3}"/>
              </a:ext>
            </a:extLst>
          </p:cNvPr>
          <p:cNvPicPr>
            <a:picLocks noChangeAspect="1"/>
          </p:cNvPicPr>
          <p:nvPr/>
        </p:nvPicPr>
        <p:blipFill>
          <a:blip r:embed="rId2"/>
          <a:stretch>
            <a:fillRect/>
          </a:stretch>
        </p:blipFill>
        <p:spPr>
          <a:xfrm>
            <a:off x="0" y="982133"/>
            <a:ext cx="7160217" cy="5875867"/>
          </a:xfrm>
          <a:prstGeom prst="rect">
            <a:avLst/>
          </a:prstGeom>
        </p:spPr>
      </p:pic>
      <p:pic>
        <p:nvPicPr>
          <p:cNvPr id="5" name="Picture 4" descr="Thrifty Scissors: Who Was Johann Kaspar Lavater?">
            <a:extLst>
              <a:ext uri="{FF2B5EF4-FFF2-40B4-BE49-F238E27FC236}">
                <a16:creationId xmlns:a16="http://schemas.microsoft.com/office/drawing/2014/main" id="{4299802C-5D1E-DB21-591E-25EECD054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0217" y="0"/>
            <a:ext cx="2415396" cy="26996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8BD1F13-5C6A-0D74-2B37-F376CE36A838}"/>
              </a:ext>
            </a:extLst>
          </p:cNvPr>
          <p:cNvPicPr>
            <a:picLocks noChangeAspect="1"/>
          </p:cNvPicPr>
          <p:nvPr/>
        </p:nvPicPr>
        <p:blipFill>
          <a:blip r:embed="rId4"/>
          <a:stretch>
            <a:fillRect/>
          </a:stretch>
        </p:blipFill>
        <p:spPr>
          <a:xfrm>
            <a:off x="9708432" y="1"/>
            <a:ext cx="2415396" cy="2699656"/>
          </a:xfrm>
          <a:prstGeom prst="rect">
            <a:avLst/>
          </a:prstGeom>
        </p:spPr>
      </p:pic>
      <p:sp>
        <p:nvSpPr>
          <p:cNvPr id="7" name="TextBox 6">
            <a:extLst>
              <a:ext uri="{FF2B5EF4-FFF2-40B4-BE49-F238E27FC236}">
                <a16:creationId xmlns:a16="http://schemas.microsoft.com/office/drawing/2014/main" id="{C2A06301-AAC1-60BC-CF63-A444E5DC9427}"/>
              </a:ext>
            </a:extLst>
          </p:cNvPr>
          <p:cNvSpPr txBox="1"/>
          <p:nvPr/>
        </p:nvSpPr>
        <p:spPr>
          <a:xfrm>
            <a:off x="7293182" y="2759631"/>
            <a:ext cx="4830500" cy="3785652"/>
          </a:xfrm>
          <a:prstGeom prst="rect">
            <a:avLst/>
          </a:prstGeom>
          <a:noFill/>
        </p:spPr>
        <p:txBody>
          <a:bodyPr wrap="square" rtlCol="0">
            <a:spAutoFit/>
          </a:bodyPr>
          <a:lstStyle/>
          <a:p>
            <a:r>
              <a:rPr lang="en-US" sz="2000" dirty="0">
                <a:latin typeface="Garamond" panose="02020404030301010803" pitchFamily="18" charset="0"/>
              </a:rPr>
              <a:t>Use in everyday life – all walks of life</a:t>
            </a:r>
          </a:p>
          <a:p>
            <a:r>
              <a:rPr lang="en-US" sz="2000" dirty="0">
                <a:latin typeface="Garamond" panose="02020404030301010803" pitchFamily="18" charset="0"/>
              </a:rPr>
              <a:t>judgments of good, more versatile than art  </a:t>
            </a:r>
          </a:p>
          <a:p>
            <a:r>
              <a:rPr lang="en-US" sz="2000" dirty="0">
                <a:latin typeface="Garamond" panose="02020404030301010803" pitchFamily="18" charset="0"/>
              </a:rPr>
              <a:t>human creation is an act of physiognomy (created in image of the divine) </a:t>
            </a:r>
          </a:p>
          <a:p>
            <a:r>
              <a:rPr lang="en-US" sz="2000" dirty="0">
                <a:latin typeface="Garamond" panose="02020404030301010803" pitchFamily="18" charset="0"/>
              </a:rPr>
              <a:t>internal and external correspond to one another </a:t>
            </a:r>
          </a:p>
          <a:p>
            <a:r>
              <a:rPr lang="en-US" sz="2000" dirty="0">
                <a:latin typeface="Garamond" panose="02020404030301010803" pitchFamily="18" charset="0"/>
              </a:rPr>
              <a:t>types, but also differences and gradations between individuals </a:t>
            </a:r>
          </a:p>
          <a:p>
            <a:r>
              <a:rPr lang="en-US" sz="2000" dirty="0">
                <a:latin typeface="Garamond" panose="02020404030301010803" pitchFamily="18" charset="0"/>
              </a:rPr>
              <a:t>culturally conditioned </a:t>
            </a:r>
          </a:p>
          <a:p>
            <a:r>
              <a:rPr lang="en-US" sz="2000" dirty="0">
                <a:latin typeface="Garamond" panose="02020404030301010803" pitchFamily="18" charset="0"/>
              </a:rPr>
              <a:t>Faces/facial features as markers of class, race, character </a:t>
            </a:r>
          </a:p>
          <a:p>
            <a:r>
              <a:rPr lang="en-US" sz="2000" dirty="0">
                <a:latin typeface="Garamond" panose="02020404030301010803" pitchFamily="18" charset="0"/>
              </a:rPr>
              <a:t>outline/silhouette as most essential nature </a:t>
            </a:r>
          </a:p>
        </p:txBody>
      </p:sp>
      <p:sp>
        <p:nvSpPr>
          <p:cNvPr id="3" name="TextBox 2">
            <a:extLst>
              <a:ext uri="{FF2B5EF4-FFF2-40B4-BE49-F238E27FC236}">
                <a16:creationId xmlns:a16="http://schemas.microsoft.com/office/drawing/2014/main" id="{655E78FF-6E9E-D135-4445-075479EF25DB}"/>
              </a:ext>
            </a:extLst>
          </p:cNvPr>
          <p:cNvSpPr txBox="1"/>
          <p:nvPr/>
        </p:nvSpPr>
        <p:spPr>
          <a:xfrm>
            <a:off x="372533" y="52485"/>
            <a:ext cx="6096000" cy="923330"/>
          </a:xfrm>
          <a:prstGeom prst="rect">
            <a:avLst/>
          </a:prstGeom>
          <a:noFill/>
        </p:spPr>
        <p:txBody>
          <a:bodyPr wrap="square">
            <a:spAutoFit/>
          </a:bodyPr>
          <a:lstStyle/>
          <a:p>
            <a:r>
              <a:rPr lang="en-US" sz="1800" b="1" i="0" dirty="0">
                <a:solidFill>
                  <a:schemeClr val="tx1"/>
                </a:solidFill>
                <a:effectLst/>
                <a:latin typeface="Garamond" panose="02020404030301010803" pitchFamily="18" charset="0"/>
              </a:rPr>
              <a:t> "When the science shall have the good fortune to become more general and shall have taught superior accuracy to the feelings of men" (Lavater, 48)</a:t>
            </a:r>
            <a:endParaRPr lang="en-US" b="1" dirty="0">
              <a:latin typeface="Garamond" panose="02020404030301010803" pitchFamily="18" charset="0"/>
            </a:endParaRPr>
          </a:p>
        </p:txBody>
      </p:sp>
    </p:spTree>
    <p:extLst>
      <p:ext uri="{BB962C8B-B14F-4D97-AF65-F5344CB8AC3E}">
        <p14:creationId xmlns:p14="http://schemas.microsoft.com/office/powerpoint/2010/main" val="306480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ga Makeup Trend">
            <a:extLst>
              <a:ext uri="{FF2B5EF4-FFF2-40B4-BE49-F238E27FC236}">
                <a16:creationId xmlns:a16="http://schemas.microsoft.com/office/drawing/2014/main" id="{F95EA32D-5CC7-6B81-3D90-E0490D9357D1}"/>
              </a:ext>
            </a:extLst>
          </p:cNvPr>
          <p:cNvPicPr>
            <a:picLocks noChangeAspect="1"/>
          </p:cNvPicPr>
          <p:nvPr/>
        </p:nvPicPr>
        <p:blipFill>
          <a:blip r:embed="rId2"/>
          <a:stretch>
            <a:fillRect/>
          </a:stretch>
        </p:blipFill>
        <p:spPr>
          <a:xfrm>
            <a:off x="6096000" y="457200"/>
            <a:ext cx="2954669" cy="5789882"/>
          </a:xfrm>
          <a:prstGeom prst="rect">
            <a:avLst/>
          </a:prstGeom>
        </p:spPr>
      </p:pic>
      <p:pic>
        <p:nvPicPr>
          <p:cNvPr id="6" name="Picture 5" descr="Mar-a-Lago face: what you need to know about this disease. What it is, what the symptoms are, and how to prevent it.">
            <a:extLst>
              <a:ext uri="{FF2B5EF4-FFF2-40B4-BE49-F238E27FC236}">
                <a16:creationId xmlns:a16="http://schemas.microsoft.com/office/drawing/2014/main" id="{F8ED9661-5199-E393-A95F-6E471423A4EB}"/>
              </a:ext>
            </a:extLst>
          </p:cNvPr>
          <p:cNvPicPr>
            <a:picLocks noChangeAspect="1"/>
          </p:cNvPicPr>
          <p:nvPr/>
        </p:nvPicPr>
        <p:blipFill>
          <a:blip r:embed="rId3"/>
          <a:stretch>
            <a:fillRect/>
          </a:stretch>
        </p:blipFill>
        <p:spPr>
          <a:xfrm>
            <a:off x="1657189" y="457200"/>
            <a:ext cx="3812278" cy="5636164"/>
          </a:xfrm>
          <a:prstGeom prst="rect">
            <a:avLst/>
          </a:prstGeom>
        </p:spPr>
      </p:pic>
    </p:spTree>
    <p:extLst>
      <p:ext uri="{BB962C8B-B14F-4D97-AF65-F5344CB8AC3E}">
        <p14:creationId xmlns:p14="http://schemas.microsoft.com/office/powerpoint/2010/main" val="387207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rk Academia Mystery Clothing Bundle - Etsy">
            <a:extLst>
              <a:ext uri="{FF2B5EF4-FFF2-40B4-BE49-F238E27FC236}">
                <a16:creationId xmlns:a16="http://schemas.microsoft.com/office/drawing/2014/main" id="{2F7B6EFE-EA5C-7C5D-EEAB-98A428A94DFE}"/>
              </a:ext>
            </a:extLst>
          </p:cNvPr>
          <p:cNvPicPr>
            <a:picLocks noChangeAspect="1"/>
          </p:cNvPicPr>
          <p:nvPr/>
        </p:nvPicPr>
        <p:blipFill>
          <a:blip r:embed="rId2"/>
          <a:stretch>
            <a:fillRect/>
          </a:stretch>
        </p:blipFill>
        <p:spPr>
          <a:xfrm>
            <a:off x="131546" y="893252"/>
            <a:ext cx="4726565" cy="5071495"/>
          </a:xfrm>
          <a:prstGeom prst="rect">
            <a:avLst/>
          </a:prstGeom>
        </p:spPr>
      </p:pic>
      <p:pic>
        <p:nvPicPr>
          <p:cNvPr id="5" name="Picture 4" descr="Coastal Grandmother Mini Capsule Wardrobe | 9 Pieces + Outfits -">
            <a:extLst>
              <a:ext uri="{FF2B5EF4-FFF2-40B4-BE49-F238E27FC236}">
                <a16:creationId xmlns:a16="http://schemas.microsoft.com/office/drawing/2014/main" id="{AB49A382-266A-E30C-F3BF-6A2E9E036366}"/>
              </a:ext>
            </a:extLst>
          </p:cNvPr>
          <p:cNvPicPr>
            <a:picLocks noChangeAspect="1"/>
          </p:cNvPicPr>
          <p:nvPr/>
        </p:nvPicPr>
        <p:blipFill>
          <a:blip r:embed="rId3"/>
          <a:stretch>
            <a:fillRect/>
          </a:stretch>
        </p:blipFill>
        <p:spPr>
          <a:xfrm>
            <a:off x="5047893" y="893252"/>
            <a:ext cx="3433313" cy="5632630"/>
          </a:xfrm>
          <a:prstGeom prst="rect">
            <a:avLst/>
          </a:prstGeom>
        </p:spPr>
      </p:pic>
      <p:sp>
        <p:nvSpPr>
          <p:cNvPr id="6" name="TextBox 5">
            <a:extLst>
              <a:ext uri="{FF2B5EF4-FFF2-40B4-BE49-F238E27FC236}">
                <a16:creationId xmlns:a16="http://schemas.microsoft.com/office/drawing/2014/main" id="{491A4A68-5BF1-54A7-94EF-D567676F7F05}"/>
              </a:ext>
            </a:extLst>
          </p:cNvPr>
          <p:cNvSpPr txBox="1"/>
          <p:nvPr/>
        </p:nvSpPr>
        <p:spPr>
          <a:xfrm>
            <a:off x="8670988" y="536512"/>
            <a:ext cx="3272287" cy="3416320"/>
          </a:xfrm>
          <a:prstGeom prst="rect">
            <a:avLst/>
          </a:prstGeom>
          <a:noFill/>
        </p:spPr>
        <p:txBody>
          <a:bodyPr wrap="square" rtlCol="0">
            <a:spAutoFit/>
          </a:bodyPr>
          <a:lstStyle/>
          <a:p>
            <a:r>
              <a:rPr lang="en-US" sz="2400" b="1" dirty="0">
                <a:latin typeface="Garamond" panose="02020404030301010803" pitchFamily="18" charset="0"/>
              </a:rPr>
              <a:t>How does this compare to Lavater’s physiognomy? How do “starter packs,”  “aesthetics/ -core” or other visual assemblages resemble or depart from physiognomy. </a:t>
            </a:r>
          </a:p>
        </p:txBody>
      </p:sp>
      <p:pic>
        <p:nvPicPr>
          <p:cNvPr id="7" name="Picture 6" descr="Barbiecore: Aesthetic-forward marketing in the digital social age — M.T.  Deco Agency Blog">
            <a:extLst>
              <a:ext uri="{FF2B5EF4-FFF2-40B4-BE49-F238E27FC236}">
                <a16:creationId xmlns:a16="http://schemas.microsoft.com/office/drawing/2014/main" id="{F31A1CD9-71E7-7277-6FF8-0E2AB5035D41}"/>
              </a:ext>
            </a:extLst>
          </p:cNvPr>
          <p:cNvPicPr>
            <a:picLocks noChangeAspect="1"/>
          </p:cNvPicPr>
          <p:nvPr/>
        </p:nvPicPr>
        <p:blipFill>
          <a:blip r:embed="rId4"/>
          <a:stretch>
            <a:fillRect/>
          </a:stretch>
        </p:blipFill>
        <p:spPr>
          <a:xfrm>
            <a:off x="8670988" y="3952832"/>
            <a:ext cx="2799271" cy="2573050"/>
          </a:xfrm>
          <a:prstGeom prst="rect">
            <a:avLst/>
          </a:prstGeom>
        </p:spPr>
      </p:pic>
    </p:spTree>
    <p:extLst>
      <p:ext uri="{BB962C8B-B14F-4D97-AF65-F5344CB8AC3E}">
        <p14:creationId xmlns:p14="http://schemas.microsoft.com/office/powerpoint/2010/main" val="35970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A1334269-22EB-566F-799E-5E33444130F1}"/>
              </a:ext>
            </a:extLst>
          </p:cNvPr>
          <p:cNvGraphicFramePr>
            <a:graphicFrameLocks noGrp="1"/>
          </p:cNvGraphicFramePr>
          <p:nvPr>
            <p:extLst>
              <p:ext uri="{D42A27DB-BD31-4B8C-83A1-F6EECF244321}">
                <p14:modId xmlns:p14="http://schemas.microsoft.com/office/powerpoint/2010/main" val="649840832"/>
              </p:ext>
            </p:extLst>
          </p:nvPr>
        </p:nvGraphicFramePr>
        <p:xfrm>
          <a:off x="0" y="364897"/>
          <a:ext cx="9116558" cy="5852160"/>
        </p:xfrm>
        <a:graphic>
          <a:graphicData uri="http://schemas.openxmlformats.org/drawingml/2006/table">
            <a:tbl>
              <a:tblPr firstRow="1" bandRow="1">
                <a:tableStyleId>{5C22544A-7EE6-4342-B048-85BDC9FD1C3A}</a:tableStyleId>
              </a:tblPr>
              <a:tblGrid>
                <a:gridCol w="2901420">
                  <a:extLst>
                    <a:ext uri="{9D8B030D-6E8A-4147-A177-3AD203B41FA5}">
                      <a16:colId xmlns:a16="http://schemas.microsoft.com/office/drawing/2014/main" val="239197606"/>
                    </a:ext>
                  </a:extLst>
                </a:gridCol>
                <a:gridCol w="3222100">
                  <a:extLst>
                    <a:ext uri="{9D8B030D-6E8A-4147-A177-3AD203B41FA5}">
                      <a16:colId xmlns:a16="http://schemas.microsoft.com/office/drawing/2014/main" val="4185398056"/>
                    </a:ext>
                  </a:extLst>
                </a:gridCol>
                <a:gridCol w="2993038">
                  <a:extLst>
                    <a:ext uri="{9D8B030D-6E8A-4147-A177-3AD203B41FA5}">
                      <a16:colId xmlns:a16="http://schemas.microsoft.com/office/drawing/2014/main" val="427256570"/>
                    </a:ext>
                  </a:extLst>
                </a:gridCol>
              </a:tblGrid>
              <a:tr h="347556">
                <a:tc>
                  <a:txBody>
                    <a:bodyPr/>
                    <a:lstStyle/>
                    <a:p>
                      <a:r>
                        <a:rPr lang="en-US" sz="2400" dirty="0"/>
                        <a:t>Dimensions</a:t>
                      </a:r>
                    </a:p>
                  </a:txBody>
                  <a:tcPr/>
                </a:tc>
                <a:tc>
                  <a:txBody>
                    <a:bodyPr/>
                    <a:lstStyle/>
                    <a:p>
                      <a:r>
                        <a:rPr lang="en-US" sz="2400" dirty="0"/>
                        <a:t>modern/ traditional surveillance</a:t>
                      </a:r>
                    </a:p>
                  </a:txBody>
                  <a:tcPr/>
                </a:tc>
                <a:tc>
                  <a:txBody>
                    <a:bodyPr/>
                    <a:lstStyle/>
                    <a:p>
                      <a:r>
                        <a:rPr lang="en-US" sz="2400" dirty="0"/>
                        <a:t>postmodern/</a:t>
                      </a:r>
                    </a:p>
                    <a:p>
                      <a:r>
                        <a:rPr lang="en-US" sz="2400" dirty="0"/>
                        <a:t>new surveillance </a:t>
                      </a:r>
                    </a:p>
                  </a:txBody>
                  <a:tcPr/>
                </a:tc>
                <a:extLst>
                  <a:ext uri="{0D108BD9-81ED-4DB2-BD59-A6C34878D82A}">
                    <a16:rowId xmlns:a16="http://schemas.microsoft.com/office/drawing/2014/main" val="1139714086"/>
                  </a:ext>
                </a:extLst>
              </a:tr>
              <a:tr h="370840">
                <a:tc>
                  <a:txBody>
                    <a:bodyPr/>
                    <a:lstStyle/>
                    <a:p>
                      <a:r>
                        <a:rPr lang="en-US" sz="2400" dirty="0"/>
                        <a:t>1. senses</a:t>
                      </a:r>
                    </a:p>
                  </a:txBody>
                  <a:tcPr/>
                </a:tc>
                <a:tc>
                  <a:txBody>
                    <a:bodyPr/>
                    <a:lstStyle/>
                    <a:p>
                      <a:r>
                        <a:rPr lang="en-US" sz="1800" dirty="0"/>
                        <a:t>Unaided senses</a:t>
                      </a:r>
                    </a:p>
                  </a:txBody>
                  <a:tcPr/>
                </a:tc>
                <a:tc>
                  <a:txBody>
                    <a:bodyPr/>
                    <a:lstStyle/>
                    <a:p>
                      <a:r>
                        <a:rPr lang="en-US" sz="1800" dirty="0"/>
                        <a:t>Extended senses</a:t>
                      </a:r>
                    </a:p>
                  </a:txBody>
                  <a:tcPr/>
                </a:tc>
                <a:extLst>
                  <a:ext uri="{0D108BD9-81ED-4DB2-BD59-A6C34878D82A}">
                    <a16:rowId xmlns:a16="http://schemas.microsoft.com/office/drawing/2014/main" val="2127181128"/>
                  </a:ext>
                </a:extLst>
              </a:tr>
              <a:tr h="370840">
                <a:tc>
                  <a:txBody>
                    <a:bodyPr/>
                    <a:lstStyle/>
                    <a:p>
                      <a:r>
                        <a:rPr lang="en-US" sz="2400" dirty="0"/>
                        <a:t>2. visibility</a:t>
                      </a:r>
                    </a:p>
                  </a:txBody>
                  <a:tcPr/>
                </a:tc>
                <a:tc>
                  <a:txBody>
                    <a:bodyPr/>
                    <a:lstStyle/>
                    <a:p>
                      <a:r>
                        <a:rPr lang="en-US" sz="1800" dirty="0"/>
                        <a:t>visible</a:t>
                      </a:r>
                    </a:p>
                  </a:txBody>
                  <a:tcPr/>
                </a:tc>
                <a:tc>
                  <a:txBody>
                    <a:bodyPr/>
                    <a:lstStyle/>
                    <a:p>
                      <a:r>
                        <a:rPr lang="en-US" sz="1800" dirty="0"/>
                        <a:t>Less visible</a:t>
                      </a:r>
                    </a:p>
                  </a:txBody>
                  <a:tcPr/>
                </a:tc>
                <a:extLst>
                  <a:ext uri="{0D108BD9-81ED-4DB2-BD59-A6C34878D82A}">
                    <a16:rowId xmlns:a16="http://schemas.microsoft.com/office/drawing/2014/main" val="1470446826"/>
                  </a:ext>
                </a:extLst>
              </a:tr>
              <a:tr h="370840">
                <a:tc>
                  <a:txBody>
                    <a:bodyPr/>
                    <a:lstStyle/>
                    <a:p>
                      <a:r>
                        <a:rPr lang="en-US" sz="2400" dirty="0"/>
                        <a:t>3. consent</a:t>
                      </a:r>
                    </a:p>
                  </a:txBody>
                  <a:tcPr/>
                </a:tc>
                <a:tc>
                  <a:txBody>
                    <a:bodyPr/>
                    <a:lstStyle/>
                    <a:p>
                      <a:r>
                        <a:rPr lang="en-US" sz="1800" dirty="0"/>
                        <a:t>Lower proportion involuntary</a:t>
                      </a:r>
                    </a:p>
                  </a:txBody>
                  <a:tcPr/>
                </a:tc>
                <a:tc>
                  <a:txBody>
                    <a:bodyPr/>
                    <a:lstStyle/>
                    <a:p>
                      <a:r>
                        <a:rPr lang="en-US" sz="1800" dirty="0"/>
                        <a:t>Higher proportion involuntary</a:t>
                      </a:r>
                    </a:p>
                  </a:txBody>
                  <a:tcPr/>
                </a:tc>
                <a:extLst>
                  <a:ext uri="{0D108BD9-81ED-4DB2-BD59-A6C34878D82A}">
                    <a16:rowId xmlns:a16="http://schemas.microsoft.com/office/drawing/2014/main" val="255536453"/>
                  </a:ext>
                </a:extLst>
              </a:tr>
              <a:tr h="370840">
                <a:tc>
                  <a:txBody>
                    <a:bodyPr/>
                    <a:lstStyle/>
                    <a:p>
                      <a:r>
                        <a:rPr lang="en-US" sz="2400" dirty="0"/>
                        <a:t>4. ethos</a:t>
                      </a:r>
                    </a:p>
                  </a:txBody>
                  <a:tcPr/>
                </a:tc>
                <a:tc>
                  <a:txBody>
                    <a:bodyPr/>
                    <a:lstStyle/>
                    <a:p>
                      <a:r>
                        <a:rPr lang="en-US" sz="1800" dirty="0"/>
                        <a:t>More coercive</a:t>
                      </a:r>
                    </a:p>
                  </a:txBody>
                  <a:tcPr/>
                </a:tc>
                <a:tc>
                  <a:txBody>
                    <a:bodyPr/>
                    <a:lstStyle/>
                    <a:p>
                      <a:r>
                        <a:rPr lang="en-US" sz="1800" dirty="0"/>
                        <a:t>Less coercive</a:t>
                      </a:r>
                    </a:p>
                  </a:txBody>
                  <a:tcPr/>
                </a:tc>
                <a:extLst>
                  <a:ext uri="{0D108BD9-81ED-4DB2-BD59-A6C34878D82A}">
                    <a16:rowId xmlns:a16="http://schemas.microsoft.com/office/drawing/2014/main" val="255054947"/>
                  </a:ext>
                </a:extLst>
              </a:tr>
              <a:tr h="370840">
                <a:tc>
                  <a:txBody>
                    <a:bodyPr/>
                    <a:lstStyle/>
                    <a:p>
                      <a:r>
                        <a:rPr lang="en-US" sz="2400" dirty="0"/>
                        <a:t>5. object of collection</a:t>
                      </a:r>
                    </a:p>
                  </a:txBody>
                  <a:tcPr/>
                </a:tc>
                <a:tc>
                  <a:txBody>
                    <a:bodyPr/>
                    <a:lstStyle/>
                    <a:p>
                      <a:r>
                        <a:rPr lang="en-US" sz="1800" dirty="0"/>
                        <a:t>individual</a:t>
                      </a:r>
                    </a:p>
                  </a:txBody>
                  <a:tcPr/>
                </a:tc>
                <a:tc>
                  <a:txBody>
                    <a:bodyPr/>
                    <a:lstStyle/>
                    <a:p>
                      <a:r>
                        <a:rPr lang="en-US" sz="1800" dirty="0"/>
                        <a:t>Individual/categories of interest</a:t>
                      </a:r>
                    </a:p>
                  </a:txBody>
                  <a:tcPr/>
                </a:tc>
                <a:extLst>
                  <a:ext uri="{0D108BD9-81ED-4DB2-BD59-A6C34878D82A}">
                    <a16:rowId xmlns:a16="http://schemas.microsoft.com/office/drawing/2014/main" val="677317123"/>
                  </a:ext>
                </a:extLst>
              </a:tr>
              <a:tr h="370840">
                <a:tc>
                  <a:txBody>
                    <a:bodyPr/>
                    <a:lstStyle/>
                    <a:p>
                      <a:r>
                        <a:rPr lang="en-US" sz="2400" dirty="0"/>
                        <a:t>6. time period</a:t>
                      </a:r>
                    </a:p>
                    <a:p>
                      <a:r>
                        <a:rPr lang="en-US" sz="2400" dirty="0"/>
                        <a:t>(for observation)</a:t>
                      </a:r>
                    </a:p>
                  </a:txBody>
                  <a:tcPr/>
                </a:tc>
                <a:tc>
                  <a:txBody>
                    <a:bodyPr/>
                    <a:lstStyle/>
                    <a:p>
                      <a:r>
                        <a:rPr lang="en-US" sz="1800" dirty="0"/>
                        <a:t>present</a:t>
                      </a:r>
                    </a:p>
                  </a:txBody>
                  <a:tcPr/>
                </a:tc>
                <a:tc>
                  <a:txBody>
                    <a:bodyPr/>
                    <a:lstStyle/>
                    <a:p>
                      <a:r>
                        <a:rPr lang="en-US" sz="1800" dirty="0"/>
                        <a:t>Past, present, future</a:t>
                      </a:r>
                    </a:p>
                  </a:txBody>
                  <a:tcPr/>
                </a:tc>
                <a:extLst>
                  <a:ext uri="{0D108BD9-81ED-4DB2-BD59-A6C34878D82A}">
                    <a16:rowId xmlns:a16="http://schemas.microsoft.com/office/drawing/2014/main" val="1635339752"/>
                  </a:ext>
                </a:extLst>
              </a:tr>
              <a:tr h="370840">
                <a:tc>
                  <a:txBody>
                    <a:bodyPr/>
                    <a:lstStyle/>
                    <a:p>
                      <a:r>
                        <a:rPr lang="en-US" sz="2400" dirty="0"/>
                        <a:t>7. context</a:t>
                      </a:r>
                    </a:p>
                  </a:txBody>
                  <a:tcPr/>
                </a:tc>
                <a:tc>
                  <a:txBody>
                    <a:bodyPr/>
                    <a:lstStyle/>
                    <a:p>
                      <a:r>
                        <a:rPr lang="en-US" sz="1800" dirty="0"/>
                        <a:t>contextual</a:t>
                      </a:r>
                    </a:p>
                  </a:txBody>
                  <a:tcPr/>
                </a:tc>
                <a:tc>
                  <a:txBody>
                    <a:bodyPr/>
                    <a:lstStyle/>
                    <a:p>
                      <a:r>
                        <a:rPr lang="en-US" sz="1800" dirty="0"/>
                        <a:t>Acontextual</a:t>
                      </a:r>
                    </a:p>
                  </a:txBody>
                  <a:tcPr/>
                </a:tc>
                <a:extLst>
                  <a:ext uri="{0D108BD9-81ED-4DB2-BD59-A6C34878D82A}">
                    <a16:rowId xmlns:a16="http://schemas.microsoft.com/office/drawing/2014/main" val="643861952"/>
                  </a:ext>
                </a:extLst>
              </a:tr>
              <a:tr h="370840">
                <a:tc>
                  <a:txBody>
                    <a:bodyPr/>
                    <a:lstStyle/>
                    <a:p>
                      <a:r>
                        <a:rPr lang="en-US" sz="2400" dirty="0"/>
                        <a:t>8. realism</a:t>
                      </a:r>
                    </a:p>
                  </a:txBody>
                  <a:tcPr/>
                </a:tc>
                <a:tc>
                  <a:txBody>
                    <a:bodyPr/>
                    <a:lstStyle/>
                    <a:p>
                      <a:r>
                        <a:rPr lang="en-US" sz="1800" dirty="0"/>
                        <a:t>Direct representation</a:t>
                      </a:r>
                    </a:p>
                  </a:txBody>
                  <a:tcPr/>
                </a:tc>
                <a:tc>
                  <a:txBody>
                    <a:bodyPr/>
                    <a:lstStyle/>
                    <a:p>
                      <a:r>
                        <a:rPr lang="en-US" sz="1800" dirty="0"/>
                        <a:t>Direct and simulations</a:t>
                      </a:r>
                    </a:p>
                  </a:txBody>
                  <a:tcPr/>
                </a:tc>
                <a:extLst>
                  <a:ext uri="{0D108BD9-81ED-4DB2-BD59-A6C34878D82A}">
                    <a16:rowId xmlns:a16="http://schemas.microsoft.com/office/drawing/2014/main" val="1134948698"/>
                  </a:ext>
                </a:extLst>
              </a:tr>
              <a:tr h="370840">
                <a:tc>
                  <a:txBody>
                    <a:bodyPr/>
                    <a:lstStyle/>
                    <a:p>
                      <a:r>
                        <a:rPr lang="en-US" sz="2400" dirty="0"/>
                        <a:t>9. timing</a:t>
                      </a:r>
                    </a:p>
                  </a:txBody>
                  <a:tcPr/>
                </a:tc>
                <a:tc>
                  <a:txBody>
                    <a:bodyPr/>
                    <a:lstStyle/>
                    <a:p>
                      <a:r>
                        <a:rPr lang="en-US" sz="1800" dirty="0"/>
                        <a:t>Single pt or intermittent </a:t>
                      </a:r>
                    </a:p>
                  </a:txBody>
                  <a:tcPr/>
                </a:tc>
                <a:tc>
                  <a:txBody>
                    <a:bodyPr/>
                    <a:lstStyle/>
                    <a:p>
                      <a:r>
                        <a:rPr lang="en-US" sz="1800" dirty="0"/>
                        <a:t>Continuous </a:t>
                      </a:r>
                    </a:p>
                  </a:txBody>
                  <a:tcPr/>
                </a:tc>
                <a:extLst>
                  <a:ext uri="{0D108BD9-81ED-4DB2-BD59-A6C34878D82A}">
                    <a16:rowId xmlns:a16="http://schemas.microsoft.com/office/drawing/2014/main" val="1623749428"/>
                  </a:ext>
                </a:extLst>
              </a:tr>
            </a:tbl>
          </a:graphicData>
        </a:graphic>
      </p:graphicFrame>
      <p:pic>
        <p:nvPicPr>
          <p:cNvPr id="3" name="Picture 2">
            <a:extLst>
              <a:ext uri="{FF2B5EF4-FFF2-40B4-BE49-F238E27FC236}">
                <a16:creationId xmlns:a16="http://schemas.microsoft.com/office/drawing/2014/main" id="{E30CCD73-C294-E529-A676-5021D4EF1F7D}"/>
              </a:ext>
            </a:extLst>
          </p:cNvPr>
          <p:cNvPicPr>
            <a:picLocks noChangeAspect="1"/>
          </p:cNvPicPr>
          <p:nvPr/>
        </p:nvPicPr>
        <p:blipFill>
          <a:blip r:embed="rId2"/>
          <a:stretch>
            <a:fillRect/>
          </a:stretch>
        </p:blipFill>
        <p:spPr>
          <a:xfrm>
            <a:off x="9387458" y="502920"/>
            <a:ext cx="2649767" cy="3137428"/>
          </a:xfrm>
          <a:prstGeom prst="rect">
            <a:avLst/>
          </a:prstGeom>
        </p:spPr>
      </p:pic>
    </p:spTree>
    <p:extLst>
      <p:ext uri="{BB962C8B-B14F-4D97-AF65-F5344CB8AC3E}">
        <p14:creationId xmlns:p14="http://schemas.microsoft.com/office/powerpoint/2010/main" val="735772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0AF617-FB64-9C6A-0956-406F8D7B9A27}"/>
              </a:ext>
            </a:extLst>
          </p:cNvPr>
          <p:cNvSpPr txBox="1"/>
          <p:nvPr/>
        </p:nvSpPr>
        <p:spPr>
          <a:xfrm>
            <a:off x="318811" y="1303319"/>
            <a:ext cx="11554377" cy="6186309"/>
          </a:xfrm>
          <a:prstGeom prst="rect">
            <a:avLst/>
          </a:prstGeom>
          <a:noFill/>
        </p:spPr>
        <p:txBody>
          <a:bodyPr wrap="square" rtlCol="0">
            <a:spAutoFit/>
          </a:bodyPr>
          <a:lstStyle/>
          <a:p>
            <a:pPr marL="571500" indent="-571500">
              <a:buFont typeface="Arial" panose="020B0604020202020204" pitchFamily="34" charset="0"/>
              <a:buChar char="•"/>
            </a:pPr>
            <a:r>
              <a:rPr lang="en-US" sz="3600" b="1" dirty="0">
                <a:latin typeface="Garamond" panose="02020404030301010803" pitchFamily="18" charset="0"/>
              </a:rPr>
              <a:t>To what extent is Lavater successful in positioning physiognomy as a practice to promote knowledge of human nature and demonstrate a love of mankind?  </a:t>
            </a:r>
          </a:p>
          <a:p>
            <a:endParaRPr lang="en-US" sz="3600" b="1" dirty="0">
              <a:latin typeface="Garamond" panose="02020404030301010803" pitchFamily="18" charset="0"/>
            </a:endParaRPr>
          </a:p>
          <a:p>
            <a:pPr marL="1028700" lvl="1" indent="-571500">
              <a:buFont typeface="Arial" panose="020B0604020202020204" pitchFamily="34" charset="0"/>
              <a:buChar char="•"/>
            </a:pPr>
            <a:r>
              <a:rPr lang="en-US" sz="3600" b="1" dirty="0">
                <a:latin typeface="Garamond" panose="02020404030301010803" pitchFamily="18" charset="0"/>
              </a:rPr>
              <a:t>Does the philosophical construction and foundation of the text, his case for physiognomy, intended audience) help advance these goals? </a:t>
            </a:r>
          </a:p>
          <a:p>
            <a:pPr marL="571500" indent="-571500">
              <a:buFont typeface="Arial" panose="020B0604020202020204" pitchFamily="34" charset="0"/>
              <a:buChar char="•"/>
            </a:pPr>
            <a:endParaRPr lang="en-US" sz="3600" dirty="0">
              <a:latin typeface="Garamond" panose="02020404030301010803" pitchFamily="18" charset="0"/>
            </a:endParaRPr>
          </a:p>
          <a:p>
            <a:pPr marL="571500" indent="-571500">
              <a:buFont typeface="Arial" panose="020B0604020202020204" pitchFamily="34" charset="0"/>
              <a:buChar char="•"/>
            </a:pPr>
            <a:endParaRPr lang="en-US" sz="3600" dirty="0">
              <a:latin typeface="Garamond" panose="02020404030301010803" pitchFamily="18" charset="0"/>
            </a:endParaRPr>
          </a:p>
          <a:p>
            <a:endParaRPr lang="en-US" sz="3600" dirty="0">
              <a:latin typeface="Garamond" panose="02020404030301010803" pitchFamily="18" charset="0"/>
            </a:endParaRPr>
          </a:p>
          <a:p>
            <a:pPr marL="571500" indent="-571500">
              <a:buFont typeface="Arial" panose="020B0604020202020204" pitchFamily="34" charset="0"/>
              <a:buChar char="•"/>
            </a:pPr>
            <a:endParaRPr lang="en-US" sz="3600" dirty="0">
              <a:latin typeface="Garamond" panose="02020404030301010803" pitchFamily="18" charset="0"/>
            </a:endParaRPr>
          </a:p>
        </p:txBody>
      </p:sp>
    </p:spTree>
    <p:extLst>
      <p:ext uri="{BB962C8B-B14F-4D97-AF65-F5344CB8AC3E}">
        <p14:creationId xmlns:p14="http://schemas.microsoft.com/office/powerpoint/2010/main" val="241802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8B3DBD-668C-B1B1-186F-1878D71F868E}"/>
              </a:ext>
            </a:extLst>
          </p:cNvPr>
          <p:cNvSpPr txBox="1"/>
          <p:nvPr/>
        </p:nvSpPr>
        <p:spPr>
          <a:xfrm>
            <a:off x="367990" y="334537"/>
            <a:ext cx="1121812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latin typeface="Garamond" panose="02020404030301010803" pitchFamily="18" charset="0"/>
              </a:rPr>
              <a:t>ETA Hoffmann (1776 – 1822)  </a:t>
            </a:r>
            <a:endParaRPr kumimoji="0" lang="en-US" sz="3600" b="0" i="0" u="none" strike="noStrike" kern="1200" cap="none" spc="0" normalizeH="0" baseline="0" noProof="0" dirty="0">
              <a:ln>
                <a:noFill/>
              </a:ln>
              <a:effectLst/>
              <a:uLnTx/>
              <a:uFillTx/>
              <a:latin typeface="Garamond" panose="02020404030301010803" pitchFamily="18" charset="0"/>
            </a:endParaRPr>
          </a:p>
        </p:txBody>
      </p:sp>
      <p:pic>
        <p:nvPicPr>
          <p:cNvPr id="3" name="Picture 2">
            <a:extLst>
              <a:ext uri="{FF2B5EF4-FFF2-40B4-BE49-F238E27FC236}">
                <a16:creationId xmlns:a16="http://schemas.microsoft.com/office/drawing/2014/main" id="{F6180792-BDAD-E506-662F-AB653E2853FD}"/>
              </a:ext>
            </a:extLst>
          </p:cNvPr>
          <p:cNvPicPr>
            <a:picLocks noChangeAspect="1"/>
          </p:cNvPicPr>
          <p:nvPr/>
        </p:nvPicPr>
        <p:blipFill>
          <a:blip r:embed="rId3"/>
          <a:stretch>
            <a:fillRect/>
          </a:stretch>
        </p:blipFill>
        <p:spPr>
          <a:xfrm>
            <a:off x="240815" y="980868"/>
            <a:ext cx="2787801" cy="2693985"/>
          </a:xfrm>
          <a:prstGeom prst="rect">
            <a:avLst/>
          </a:prstGeom>
        </p:spPr>
      </p:pic>
      <p:sp>
        <p:nvSpPr>
          <p:cNvPr id="4" name="TextBox 3">
            <a:extLst>
              <a:ext uri="{FF2B5EF4-FFF2-40B4-BE49-F238E27FC236}">
                <a16:creationId xmlns:a16="http://schemas.microsoft.com/office/drawing/2014/main" id="{D556BBA1-614A-9F9B-6903-9E885D9DBC61}"/>
              </a:ext>
            </a:extLst>
          </p:cNvPr>
          <p:cNvSpPr txBox="1"/>
          <p:nvPr/>
        </p:nvSpPr>
        <p:spPr>
          <a:xfrm>
            <a:off x="3770859" y="3429000"/>
            <a:ext cx="792294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050" name="Picture 2" descr="E. T. A. Hoffmann - Wikipedia">
            <a:extLst>
              <a:ext uri="{FF2B5EF4-FFF2-40B4-BE49-F238E27FC236}">
                <a16:creationId xmlns:a16="http://schemas.microsoft.com/office/drawing/2014/main" id="{455A6F30-7390-073B-8B8C-484060FEAD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1293" y="1015999"/>
            <a:ext cx="2407844" cy="26588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06DB486-AE37-CFEC-6934-ACF84CA4D6F5}"/>
              </a:ext>
            </a:extLst>
          </p:cNvPr>
          <p:cNvPicPr>
            <a:picLocks noChangeAspect="1"/>
          </p:cNvPicPr>
          <p:nvPr/>
        </p:nvPicPr>
        <p:blipFill>
          <a:blip r:embed="rId5"/>
          <a:stretch>
            <a:fillRect/>
          </a:stretch>
        </p:blipFill>
        <p:spPr>
          <a:xfrm>
            <a:off x="7480641" y="1015998"/>
            <a:ext cx="4164846" cy="2658852"/>
          </a:xfrm>
          <a:prstGeom prst="rect">
            <a:avLst/>
          </a:prstGeom>
        </p:spPr>
      </p:pic>
      <p:sp>
        <p:nvSpPr>
          <p:cNvPr id="5" name="TextBox 4">
            <a:extLst>
              <a:ext uri="{FF2B5EF4-FFF2-40B4-BE49-F238E27FC236}">
                <a16:creationId xmlns:a16="http://schemas.microsoft.com/office/drawing/2014/main" id="{4493986C-51BE-86E6-970A-824349F699F0}"/>
              </a:ext>
            </a:extLst>
          </p:cNvPr>
          <p:cNvSpPr txBox="1"/>
          <p:nvPr/>
        </p:nvSpPr>
        <p:spPr>
          <a:xfrm>
            <a:off x="824120" y="5028550"/>
            <a:ext cx="10543759" cy="1200329"/>
          </a:xfrm>
          <a:prstGeom prst="rect">
            <a:avLst/>
          </a:prstGeom>
          <a:noFill/>
        </p:spPr>
        <p:txBody>
          <a:bodyPr wrap="square" rtlCol="0">
            <a:spAutoFit/>
          </a:bodyPr>
          <a:lstStyle/>
          <a:p>
            <a:r>
              <a:rPr lang="en-US" sz="2400" dirty="0">
                <a:solidFill>
                  <a:schemeClr val="bg1"/>
                </a:solidFill>
                <a:latin typeface="Garamond" panose="02020404030301010803" pitchFamily="18" charset="0"/>
              </a:rPr>
              <a:t>“</a:t>
            </a:r>
            <a:r>
              <a:rPr lang="en-US" sz="3600" dirty="0">
                <a:latin typeface="Garamond" panose="02020404030301010803" pitchFamily="18" charset="0"/>
              </a:rPr>
              <a:t>Hoffmann, with all his bizarre </a:t>
            </a:r>
            <a:r>
              <a:rPr lang="en-US" sz="3600" dirty="0">
                <a:highlight>
                  <a:srgbClr val="0000FF"/>
                </a:highlight>
                <a:latin typeface="Garamond" panose="02020404030301010803" pitchFamily="18" charset="0"/>
              </a:rPr>
              <a:t>grotesques</a:t>
            </a:r>
            <a:r>
              <a:rPr lang="en-US" sz="3600" dirty="0">
                <a:latin typeface="Garamond" panose="02020404030301010803" pitchFamily="18" charset="0"/>
              </a:rPr>
              <a:t>, still always keeps a firm grip on earthly reality” – Heinrich Heine</a:t>
            </a:r>
          </a:p>
        </p:txBody>
      </p:sp>
      <p:pic>
        <p:nvPicPr>
          <p:cNvPr id="6" name="Picture 5" descr="E. T. A. Hoffmann Market Overview: Auction Results &amp; Art for Sale">
            <a:extLst>
              <a:ext uri="{FF2B5EF4-FFF2-40B4-BE49-F238E27FC236}">
                <a16:creationId xmlns:a16="http://schemas.microsoft.com/office/drawing/2014/main" id="{896E7BD7-3F9E-A896-7245-A443E3C6925D}"/>
              </a:ext>
            </a:extLst>
          </p:cNvPr>
          <p:cNvPicPr>
            <a:picLocks noChangeAspect="1"/>
          </p:cNvPicPr>
          <p:nvPr/>
        </p:nvPicPr>
        <p:blipFill>
          <a:blip r:embed="rId6"/>
          <a:stretch>
            <a:fillRect/>
          </a:stretch>
        </p:blipFill>
        <p:spPr>
          <a:xfrm>
            <a:off x="3047366" y="1015999"/>
            <a:ext cx="2093236" cy="2658853"/>
          </a:xfrm>
          <a:prstGeom prst="rect">
            <a:avLst/>
          </a:prstGeom>
        </p:spPr>
      </p:pic>
    </p:spTree>
    <p:extLst>
      <p:ext uri="{BB962C8B-B14F-4D97-AF65-F5344CB8AC3E}">
        <p14:creationId xmlns:p14="http://schemas.microsoft.com/office/powerpoint/2010/main" val="364682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Temptaion of Saint Anthony (1635) by Jacques Callot | Artsy">
            <a:extLst>
              <a:ext uri="{FF2B5EF4-FFF2-40B4-BE49-F238E27FC236}">
                <a16:creationId xmlns:a16="http://schemas.microsoft.com/office/drawing/2014/main" id="{A9B9CA02-EFD4-DA5B-1668-D26F5C278F74}"/>
              </a:ext>
            </a:extLst>
          </p:cNvPr>
          <p:cNvPicPr>
            <a:picLocks noChangeAspect="1"/>
          </p:cNvPicPr>
          <p:nvPr/>
        </p:nvPicPr>
        <p:blipFill>
          <a:blip r:embed="rId2"/>
          <a:stretch>
            <a:fillRect/>
          </a:stretch>
        </p:blipFill>
        <p:spPr>
          <a:xfrm>
            <a:off x="687237" y="340285"/>
            <a:ext cx="10817525" cy="6177430"/>
          </a:xfrm>
          <a:prstGeom prst="rect">
            <a:avLst/>
          </a:prstGeom>
        </p:spPr>
      </p:pic>
    </p:spTree>
    <p:extLst>
      <p:ext uri="{BB962C8B-B14F-4D97-AF65-F5344CB8AC3E}">
        <p14:creationId xmlns:p14="http://schemas.microsoft.com/office/powerpoint/2010/main" val="3843002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585FF1-095E-6DB3-743A-148C328CDC72}"/>
              </a:ext>
            </a:extLst>
          </p:cNvPr>
          <p:cNvSpPr txBox="1"/>
          <p:nvPr/>
        </p:nvSpPr>
        <p:spPr>
          <a:xfrm>
            <a:off x="1805709" y="226690"/>
            <a:ext cx="858058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effectLst/>
                <a:uLnTx/>
                <a:uFillTx/>
                <a:latin typeface="Garamond" panose="02020404030301010803" pitchFamily="18" charset="0"/>
              </a:rPr>
              <a:t>“Irony, in that it sets man and animal in conflict, derides man with his paltry works and endeavors; it resides only in a profound soul, and </a:t>
            </a:r>
            <a:r>
              <a:rPr kumimoji="0" lang="en-US" sz="2800" b="0" i="0" u="none" strike="noStrike" kern="1200" cap="none" spc="0" normalizeH="0" baseline="0" noProof="0" dirty="0" err="1">
                <a:ln>
                  <a:noFill/>
                </a:ln>
                <a:effectLst/>
                <a:uLnTx/>
                <a:uFillTx/>
                <a:latin typeface="Garamond" panose="02020404030301010803" pitchFamily="18" charset="0"/>
              </a:rPr>
              <a:t>Callot’s</a:t>
            </a:r>
            <a:r>
              <a:rPr kumimoji="0" lang="en-US" sz="2800" b="0" i="0" u="none" strike="noStrike" kern="1200" cap="none" spc="0" normalizeH="0" baseline="0" noProof="0" dirty="0">
                <a:ln>
                  <a:noFill/>
                </a:ln>
                <a:effectLst/>
                <a:uLnTx/>
                <a:uFillTx/>
                <a:latin typeface="Garamond" panose="02020404030301010803" pitchFamily="18" charset="0"/>
              </a:rPr>
              <a:t> grotesque forms, created out of animal and man, reveal to the serious deeper-seeing all the hidden meanings that lie beneath the cloak of absurdity” </a:t>
            </a:r>
          </a:p>
        </p:txBody>
      </p:sp>
      <p:pic>
        <p:nvPicPr>
          <p:cNvPr id="6" name="Picture 5">
            <a:extLst>
              <a:ext uri="{FF2B5EF4-FFF2-40B4-BE49-F238E27FC236}">
                <a16:creationId xmlns:a16="http://schemas.microsoft.com/office/drawing/2014/main" id="{24D907BE-81CC-2E6B-175B-8D3838AC22B4}"/>
              </a:ext>
            </a:extLst>
          </p:cNvPr>
          <p:cNvPicPr>
            <a:picLocks noChangeAspect="1"/>
          </p:cNvPicPr>
          <p:nvPr/>
        </p:nvPicPr>
        <p:blipFill>
          <a:blip r:embed="rId2"/>
          <a:stretch>
            <a:fillRect/>
          </a:stretch>
        </p:blipFill>
        <p:spPr>
          <a:xfrm>
            <a:off x="0" y="2515855"/>
            <a:ext cx="3241499" cy="2193635"/>
          </a:xfrm>
          <a:prstGeom prst="rect">
            <a:avLst/>
          </a:prstGeom>
        </p:spPr>
      </p:pic>
      <p:pic>
        <p:nvPicPr>
          <p:cNvPr id="7" name="Picture 6">
            <a:extLst>
              <a:ext uri="{FF2B5EF4-FFF2-40B4-BE49-F238E27FC236}">
                <a16:creationId xmlns:a16="http://schemas.microsoft.com/office/drawing/2014/main" id="{582D79C6-A9F0-6328-C7F8-2367C6A9DC79}"/>
              </a:ext>
            </a:extLst>
          </p:cNvPr>
          <p:cNvPicPr>
            <a:picLocks noChangeAspect="1"/>
          </p:cNvPicPr>
          <p:nvPr/>
        </p:nvPicPr>
        <p:blipFill>
          <a:blip r:embed="rId3"/>
          <a:stretch>
            <a:fillRect/>
          </a:stretch>
        </p:blipFill>
        <p:spPr>
          <a:xfrm>
            <a:off x="3344346" y="2465248"/>
            <a:ext cx="3378877" cy="2582025"/>
          </a:xfrm>
          <a:prstGeom prst="rect">
            <a:avLst/>
          </a:prstGeom>
        </p:spPr>
      </p:pic>
      <p:pic>
        <p:nvPicPr>
          <p:cNvPr id="8" name="Picture 7">
            <a:extLst>
              <a:ext uri="{FF2B5EF4-FFF2-40B4-BE49-F238E27FC236}">
                <a16:creationId xmlns:a16="http://schemas.microsoft.com/office/drawing/2014/main" id="{67F99E4F-9C4B-1499-EFD1-16D72A099CC3}"/>
              </a:ext>
            </a:extLst>
          </p:cNvPr>
          <p:cNvPicPr>
            <a:picLocks noChangeAspect="1"/>
          </p:cNvPicPr>
          <p:nvPr/>
        </p:nvPicPr>
        <p:blipFill>
          <a:blip r:embed="rId4"/>
          <a:stretch>
            <a:fillRect/>
          </a:stretch>
        </p:blipFill>
        <p:spPr>
          <a:xfrm>
            <a:off x="6826070" y="2465248"/>
            <a:ext cx="2468153" cy="2468153"/>
          </a:xfrm>
          <a:prstGeom prst="rect">
            <a:avLst/>
          </a:prstGeom>
        </p:spPr>
      </p:pic>
      <p:pic>
        <p:nvPicPr>
          <p:cNvPr id="9" name="Picture 8">
            <a:extLst>
              <a:ext uri="{FF2B5EF4-FFF2-40B4-BE49-F238E27FC236}">
                <a16:creationId xmlns:a16="http://schemas.microsoft.com/office/drawing/2014/main" id="{0F0697DE-B32D-80EF-96C3-BA96D4B4DD1C}"/>
              </a:ext>
            </a:extLst>
          </p:cNvPr>
          <p:cNvPicPr>
            <a:picLocks noChangeAspect="1"/>
          </p:cNvPicPr>
          <p:nvPr/>
        </p:nvPicPr>
        <p:blipFill>
          <a:blip r:embed="rId5"/>
          <a:stretch>
            <a:fillRect/>
          </a:stretch>
        </p:blipFill>
        <p:spPr>
          <a:xfrm>
            <a:off x="9411855" y="2579379"/>
            <a:ext cx="2627381" cy="2338581"/>
          </a:xfrm>
          <a:prstGeom prst="rect">
            <a:avLst/>
          </a:prstGeom>
        </p:spPr>
      </p:pic>
    </p:spTree>
    <p:extLst>
      <p:ext uri="{BB962C8B-B14F-4D97-AF65-F5344CB8AC3E}">
        <p14:creationId xmlns:p14="http://schemas.microsoft.com/office/powerpoint/2010/main" val="2572272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2451</TotalTime>
  <Words>892</Words>
  <Application>Microsoft Office PowerPoint</Application>
  <PresentationFormat>Widescreen</PresentationFormat>
  <Paragraphs>119</Paragraphs>
  <Slides>16</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Aptos</vt:lpstr>
      <vt:lpstr>Aptos Display</vt:lpstr>
      <vt:lpstr>Arial</vt:lpstr>
      <vt:lpstr>Calibri</vt:lpstr>
      <vt:lpstr>Calibri Light</vt:lpstr>
      <vt:lpstr>Garamond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Et si male nunc, non olim sic ecrit  My poor cousin!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Strair</dc:creator>
  <cp:lastModifiedBy>Margaret Strair</cp:lastModifiedBy>
  <cp:revision>7</cp:revision>
  <dcterms:created xsi:type="dcterms:W3CDTF">2026-09-09T01:35:19Z</dcterms:created>
  <dcterms:modified xsi:type="dcterms:W3CDTF">2026-09-10T18:27:56Z</dcterms:modified>
</cp:coreProperties>
</file>