
<file path=[Content_Types].xml><?xml version="1.0" encoding="utf-8"?>
<Types xmlns="http://schemas.openxmlformats.org/package/2006/content-types">
  <Default Extension="bmp" ContentType="image/bmp"/>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67" r:id="rId4"/>
    <p:sldId id="259" r:id="rId5"/>
    <p:sldId id="260" r:id="rId6"/>
    <p:sldId id="261" r:id="rId7"/>
    <p:sldId id="262" r:id="rId8"/>
    <p:sldId id="264" r:id="rId9"/>
    <p:sldId id="263" r:id="rId10"/>
    <p:sldId id="265"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8E07B3E-7DB7-4B33-AF19-0099D8FBF6FD}">
          <p14:sldIdLst>
            <p14:sldId id="256"/>
          </p14:sldIdLst>
        </p14:section>
        <p14:section name="What is Workday?" id="{B3AF14A1-D13E-4AFA-B4BB-7DD423C1D14C}">
          <p14:sldIdLst>
            <p14:sldId id="257"/>
            <p14:sldId id="267"/>
            <p14:sldId id="259"/>
          </p14:sldIdLst>
        </p14:section>
        <p14:section name="Logging Your Hours" id="{9CB6AB5B-3E34-4F0C-AD83-3F788F63B627}">
          <p14:sldIdLst>
            <p14:sldId id="260"/>
            <p14:sldId id="261"/>
            <p14:sldId id="262"/>
            <p14:sldId id="264"/>
            <p14:sldId id="263"/>
            <p14:sldId id="265"/>
            <p14:sldId id="26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000000-0000-0000-0000-000000000000}" v="78" dt="2026-08-25T14:18:59.839"/>
    <p1510:client id="{16A5804D-61FA-1D2C-9055-7E93CE2FB1CA}" v="521" dt="2026-08-25T13:50:36.975"/>
    <p1510:client id="{9DAA6FB6-60E9-0353-7281-2798C77AE4DD}" v="297" dt="2026-08-26T15:50:53.539"/>
    <p1510:client id="{B32674ED-F7FA-E0A3-961F-E7DB69DC0DE8}" v="1035" dt="2026-08-25T14:05:43.703"/>
    <p1510:client id="{D226441B-B2A8-13A0-C694-FE974E59C710}" v="2" dt="2026-08-25T21:16:27.7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86" d="100"/>
          <a:sy n="86" d="100"/>
        </p:scale>
        <p:origin x="96" y="8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ectangle 15"/>
          <p:cNvSpPr/>
          <p:nvPr/>
        </p:nvSpPr>
        <p:spPr>
          <a:xfrm>
            <a:off x="1" y="0"/>
            <a:ext cx="12192000" cy="6858000"/>
          </a:xfrm>
          <a:prstGeom prst="rect">
            <a:avLst/>
          </a:prstGeom>
          <a:blipFill dpi="0" rotWithShape="1">
            <a:blip r:embed="rId2">
              <a:alphaModFix amt="45000"/>
              <a:duotone>
                <a:schemeClr val="accent2">
                  <a:shade val="45000"/>
                  <a:satMod val="135000"/>
                </a:schemeClr>
                <a:prstClr val="white"/>
              </a:duotone>
            </a:blip>
            <a:srcRect/>
            <a:tile tx="-31750" ty="-120650" sx="100000" sy="100000" flip="xy" algn="tl"/>
          </a:blipFill>
          <a:ln w="19050" cmpd="sng">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tx1"/>
          </a:solidFill>
          <a:ln w="6350" cap="flat" cmpd="sng" algn="ctr">
            <a:solidFill>
              <a:schemeClr val="tx1">
                <a:lumMod val="65000"/>
                <a:lumOff val="35000"/>
              </a:schemeClr>
            </a:solidFill>
            <a:prstDash val="solid"/>
          </a:ln>
          <a:effectLst>
            <a:outerShdw blurRad="63500" algn="ctr" rotWithShape="0">
              <a:prstClr val="black">
                <a:alpha val="40000"/>
              </a:prstClr>
            </a:outerShdw>
            <a:softEdge rad="0"/>
          </a:effectLst>
        </p:spPr>
      </p:sp>
      <p:sp>
        <p:nvSpPr>
          <p:cNvPr id="11" name="Rectangle 10"/>
          <p:cNvSpPr/>
          <p:nvPr/>
        </p:nvSpPr>
        <p:spPr>
          <a:xfrm>
            <a:off x="1447801" y="1411615"/>
            <a:ext cx="9296400" cy="4034770"/>
          </a:xfrm>
          <a:prstGeom prst="rect">
            <a:avLst/>
          </a:prstGeom>
          <a:solidFill>
            <a:schemeClr val="bg2"/>
          </a:solidFill>
          <a:ln w="9525" cap="sq" cmpd="sng" algn="ctr">
            <a:no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solidFill>
                <a:effectLst>
                  <a:outerShdw blurRad="38100" dist="12700" dir="2700000" algn="tl" rotWithShape="0">
                    <a:prstClr val="black">
                      <a:alpha val="40000"/>
                    </a:prstClr>
                  </a:outerShdw>
                </a:effectLst>
                <a:latin typeface="+mj-lt"/>
                <a:ea typeface="+mn-ea"/>
                <a:cs typeface="+mn-cs"/>
              </a:defRPr>
            </a:lvl1pPr>
          </a:lstStyle>
          <a:p>
            <a:r>
              <a:rPr lang="en-US" dirty="0"/>
              <a:t>Click to edit Master title style</a:t>
            </a:r>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2"/>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rgbClr val="FFFFFF"/>
                </a:solidFill>
                <a:latin typeface="+mn-lt"/>
              </a:defRPr>
            </a:lvl1pPr>
          </a:lstStyle>
          <a:p>
            <a:fld id="{03FCE02C-6EC6-4E09-BC2C-9FDED4DE236E}" type="datetimeFigureOut">
              <a:rPr lang="en-US" dirty="0"/>
              <a:t>8/26/2026</a:t>
            </a:fld>
            <a:endParaRPr lang="en-US" dirty="0"/>
          </a:p>
        </p:txBody>
      </p:sp>
      <p:sp>
        <p:nvSpPr>
          <p:cNvPr id="21" name="Footer Placeholder 20"/>
          <p:cNvSpPr>
            <a:spLocks noGrp="1"/>
          </p:cNvSpPr>
          <p:nvPr>
            <p:ph type="ftr" sz="quarter" idx="11"/>
          </p:nvPr>
        </p:nvSpPr>
        <p:spPr>
          <a:xfrm>
            <a:off x="1453896" y="5212080"/>
            <a:ext cx="5905500" cy="228600"/>
          </a:xfrm>
        </p:spPr>
        <p:txBody>
          <a:bodyPr/>
          <a:lstStyle>
            <a:lvl1pPr algn="l">
              <a:defRPr>
                <a:solidFill>
                  <a:schemeClr val="tx2"/>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2"/>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28736836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solidFill>
                  <a:schemeClr val="tx2"/>
                </a:solidFill>
              </a:defRPr>
            </a:lvl1pPr>
          </a:lstStyle>
          <a:p>
            <a:fld id="{FB075A7A-4A9A-410F-B848-AB998ACC9419}" type="datetimeFigureOut">
              <a:rPr lang="en-US" dirty="0"/>
              <a:pPr/>
              <a:t>8/26/2026</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604407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solidFill>
                  <a:schemeClr val="tx2"/>
                </a:solidFill>
              </a:defRPr>
            </a:lvl1pPr>
          </a:lstStyle>
          <a:p>
            <a:fld id="{AA5F3E88-2D66-4D17-B0FA-EA13CB20B2FF}" type="datetimeFigureOut">
              <a:rPr lang="en-US" dirty="0"/>
              <a:pPr/>
              <a:t>8/26/2026</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2744060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defRPr sz="18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solidFill>
                  <a:schemeClr val="tx2"/>
                </a:solidFill>
              </a:defRPr>
            </a:lvl1pPr>
          </a:lstStyle>
          <a:p>
            <a:fld id="{4D8F36E1-9596-4E98-8786-4A17C5D29C65}" type="datetimeFigureOut">
              <a:rPr lang="en-US" dirty="0"/>
              <a:pPr/>
              <a:t>8/26/2026</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30854065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9" name="Rectangle 18"/>
          <p:cNvSpPr/>
          <p:nvPr/>
        </p:nvSpPr>
        <p:spPr>
          <a:xfrm>
            <a:off x="0" y="0"/>
            <a:ext cx="12192000" cy="6858000"/>
          </a:xfrm>
          <a:prstGeom prst="rect">
            <a:avLst/>
          </a:prstGeom>
          <a:blipFill dpi="0" rotWithShape="1">
            <a:blip r:embed="rId2">
              <a:alphaModFix amt="40000"/>
              <a:duotone>
                <a:schemeClr val="accent3">
                  <a:shade val="45000"/>
                  <a:satMod val="135000"/>
                </a:schemeClr>
                <a:prstClr val="white"/>
              </a:duotone>
            </a:blip>
            <a:srcRect/>
            <a:tile tx="-31750" ty="-120650" sx="100000" sy="100000" flip="xy" algn="tl"/>
          </a:blipFill>
          <a:ln w="19050" cmpd="sng">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tx1"/>
          </a:solidFill>
          <a:ln w="6350" cap="flat" cmpd="sng" algn="ctr">
            <a:solidFill>
              <a:schemeClr val="tx1">
                <a:lumMod val="65000"/>
                <a:lumOff val="35000"/>
              </a:schemeClr>
            </a:solidFill>
            <a:prstDash val="solid"/>
          </a:ln>
          <a:effectLst>
            <a:outerShdw blurRad="63500" algn="ctr" rotWithShape="0">
              <a:prstClr val="black">
                <a:alpha val="40000"/>
              </a:prstClr>
            </a:outerShdw>
            <a:softEdge rad="0"/>
          </a:effectLst>
        </p:spPr>
      </p:sp>
      <p:sp>
        <p:nvSpPr>
          <p:cNvPr id="24" name="Rectangle 23"/>
          <p:cNvSpPr/>
          <p:nvPr/>
        </p:nvSpPr>
        <p:spPr>
          <a:xfrm>
            <a:off x="1447801" y="1411615"/>
            <a:ext cx="9296400" cy="4034770"/>
          </a:xfrm>
          <a:prstGeom prst="rect">
            <a:avLst/>
          </a:prstGeom>
          <a:solidFill>
            <a:schemeClr val="bg2"/>
          </a:solidFill>
          <a:ln w="9525" cap="sq" cmpd="sng" algn="ctr">
            <a:noFill/>
            <a:prstDash val="solid"/>
            <a:miter lim="800000"/>
          </a:ln>
          <a:effectLst/>
        </p:spPr>
      </p:sp>
      <p:sp>
        <p:nvSpPr>
          <p:cNvPr id="30" name="Rectangle 29"/>
          <p:cNvSpPr/>
          <p:nvPr/>
        </p:nvSpPr>
        <p:spPr>
          <a:xfrm>
            <a:off x="5135880" y="1267730"/>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b="0" kern="1200" cap="all" spc="-100" baseline="0" dirty="0">
                <a:solidFill>
                  <a:schemeClr val="tx1"/>
                </a:solidFill>
                <a:effectLst>
                  <a:outerShdw blurRad="38100" dist="12700" dir="2700000" algn="tl" rotWithShape="0">
                    <a:prstClr val="black">
                      <a:alpha val="40000"/>
                    </a:prstClr>
                  </a:outerShdw>
                </a:effectLst>
                <a:latin typeface="+mj-lt"/>
                <a:ea typeface="+mn-ea"/>
                <a:cs typeface="+mn-cs"/>
              </a:defRPr>
            </a:lvl1pPr>
          </a:lstStyle>
          <a:p>
            <a:r>
              <a:rPr lang="en-US" dirty="0"/>
              <a:t>Click to edit Master title style</a:t>
            </a:r>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tabLst>
                <a:tab pos="2633663" algn="l"/>
              </a:tabLst>
              <a:defRPr sz="1600">
                <a:solidFill>
                  <a:schemeClr val="tx2"/>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rgbClr val="FFFFFF"/>
                </a:solidFill>
                <a:latin typeface="+mn-lt"/>
                <a:ea typeface="+mn-ea"/>
                <a:cs typeface="+mn-cs"/>
              </a:defRPr>
            </a:lvl1pPr>
          </a:lstStyle>
          <a:p>
            <a:fld id="{EE4D1A55-63BC-4BA2-9538-7DDEADA10621}" type="datetimeFigureOut">
              <a:rPr lang="en-US" dirty="0"/>
              <a:t>8/26/2026</a:t>
            </a:fld>
            <a:endParaRPr lang="en-US" dirty="0"/>
          </a:p>
        </p:txBody>
      </p:sp>
      <p:sp>
        <p:nvSpPr>
          <p:cNvPr id="5" name="Footer Placeholder 4"/>
          <p:cNvSpPr>
            <a:spLocks noGrp="1"/>
          </p:cNvSpPr>
          <p:nvPr>
            <p:ph type="ftr" sz="quarter" idx="11"/>
          </p:nvPr>
        </p:nvSpPr>
        <p:spPr>
          <a:xfrm>
            <a:off x="1453896" y="5212080"/>
            <a:ext cx="5907024" cy="228600"/>
          </a:xfrm>
        </p:spPr>
        <p:txBody>
          <a:bodyPr/>
          <a:lstStyle>
            <a:lvl1pPr algn="l">
              <a:defRPr>
                <a:solidFill>
                  <a:schemeClr val="tx2"/>
                </a:solidFill>
              </a:defRPr>
            </a:lvl1pPr>
          </a:lstStyle>
          <a:p>
            <a:endParaRPr lang="en-US" dirty="0"/>
          </a:p>
        </p:txBody>
      </p:sp>
      <p:sp>
        <p:nvSpPr>
          <p:cNvPr id="6" name="Slide Number Placeholder 5"/>
          <p:cNvSpPr>
            <a:spLocks noGrp="1"/>
          </p:cNvSpPr>
          <p:nvPr>
            <p:ph type="sldNum" sz="quarter" idx="12"/>
          </p:nvPr>
        </p:nvSpPr>
        <p:spPr>
          <a:xfrm>
            <a:off x="8604504" y="5212080"/>
            <a:ext cx="2112264" cy="228600"/>
          </a:xfrm>
        </p:spPr>
        <p:txBody>
          <a:bodyPr/>
          <a:lstStyle>
            <a:lvl1pPr>
              <a:defRPr>
                <a:solidFill>
                  <a:schemeClr val="tx2"/>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469817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lvl1pPr>
              <a:defRPr>
                <a:solidFill>
                  <a:schemeClr val="tx2"/>
                </a:solidFill>
              </a:defRPr>
            </a:lvl1pPr>
          </a:lstStyle>
          <a:p>
            <a:fld id="{66D01ABB-8821-4BF5-97A9-E1A66ACAEAA9}" type="datetimeFigureOut">
              <a:rPr lang="en-US" dirty="0"/>
              <a:pPr/>
              <a:t>8/26/2026</a:t>
            </a:fld>
            <a:endParaRPr lang="en-US" dirty="0"/>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42314289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800" b="0">
                <a:solidFill>
                  <a:schemeClr val="tx2"/>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800" b="0">
                <a:solidFill>
                  <a:schemeClr val="tx2"/>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lvl1pPr>
              <a:defRPr>
                <a:solidFill>
                  <a:schemeClr val="tx2"/>
                </a:solidFill>
              </a:defRPr>
            </a:lvl1pPr>
          </a:lstStyle>
          <a:p>
            <a:fld id="{20C37B1C-D4A1-4A4F-A470-80868146AFC5}" type="datetimeFigureOut">
              <a:rPr lang="en-US" dirty="0"/>
              <a:pPr/>
              <a:t>8/26/2026</a:t>
            </a:fld>
            <a:endParaRPr lang="en-US" dirty="0"/>
          </a:p>
        </p:txBody>
      </p:sp>
      <p:sp>
        <p:nvSpPr>
          <p:cNvPr id="8" name="Footer Placeholder 7"/>
          <p:cNvSpPr>
            <a:spLocks noGrp="1"/>
          </p:cNvSpPr>
          <p:nvPr>
            <p:ph type="ftr" sz="quarter" idx="11"/>
          </p:nvPr>
        </p:nvSpPr>
        <p:spPr/>
        <p:txBody>
          <a:bodyPr/>
          <a:lstStyle>
            <a:lvl1pPr>
              <a:defRPr>
                <a:solidFill>
                  <a:schemeClr val="tx2"/>
                </a:solidFill>
              </a:defRPr>
            </a:lvl1pPr>
          </a:lstStyle>
          <a:p>
            <a:endParaRPr lang="en-US" dirty="0"/>
          </a:p>
        </p:txBody>
      </p:sp>
      <p:sp>
        <p:nvSpPr>
          <p:cNvPr id="9" name="Slide Number Placeholder 8"/>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24766949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lvl1pPr>
              <a:defRPr>
                <a:solidFill>
                  <a:schemeClr val="tx2"/>
                </a:solidFill>
              </a:defRPr>
            </a:lvl1pPr>
          </a:lstStyle>
          <a:p>
            <a:fld id="{6D31D1B9-F39E-471E-80A9-595CAA5664AD}" type="datetimeFigureOut">
              <a:rPr lang="en-US" dirty="0"/>
              <a:pPr/>
              <a:t>8/26/2026</a:t>
            </a:fld>
            <a:endParaRPr lang="en-US" dirty="0"/>
          </a:p>
        </p:txBody>
      </p:sp>
      <p:sp>
        <p:nvSpPr>
          <p:cNvPr id="4" name="Footer Placeholder 3"/>
          <p:cNvSpPr>
            <a:spLocks noGrp="1"/>
          </p:cNvSpPr>
          <p:nvPr>
            <p:ph type="ftr" sz="quarter" idx="11"/>
          </p:nvPr>
        </p:nvSpPr>
        <p:spPr/>
        <p:txBody>
          <a:bodyPr/>
          <a:lstStyle>
            <a:lvl1pPr>
              <a:defRPr>
                <a:solidFill>
                  <a:schemeClr val="tx2"/>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35125663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lstStyle>
          <a:p>
            <a:fld id="{33FCEABC-E2B9-4606-A74F-CB06AF596887}" type="datetimeFigureOut">
              <a:rPr lang="en-US" dirty="0"/>
              <a:pPr/>
              <a:t>8/26/2026</a:t>
            </a:fld>
            <a:endParaRPr lang="en-US" dirty="0"/>
          </a:p>
        </p:txBody>
      </p:sp>
      <p:sp>
        <p:nvSpPr>
          <p:cNvPr id="3" name="Footer Placeholder 2"/>
          <p:cNvSpPr>
            <a:spLocks noGrp="1"/>
          </p:cNvSpPr>
          <p:nvPr>
            <p:ph type="ftr" sz="quarter" idx="11"/>
          </p:nvPr>
        </p:nvSpPr>
        <p:spPr/>
        <p:txBody>
          <a:bodyPr/>
          <a:lstStyle>
            <a:lvl1pPr>
              <a:defRPr>
                <a:solidFill>
                  <a:schemeClr val="tx2"/>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23578621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4" name="Rectangle 13"/>
          <p:cNvSpPr/>
          <p:nvPr/>
        </p:nvSpPr>
        <p:spPr>
          <a:xfrm>
            <a:off x="234693" y="237744"/>
            <a:ext cx="8633081" cy="6382512"/>
          </a:xfrm>
          <a:prstGeom prst="rect">
            <a:avLst/>
          </a:prstGeom>
          <a:solidFill>
            <a:schemeClr val="tx1"/>
          </a:solidFill>
          <a:ln w="6350" cap="flat" cmpd="sng" algn="ctr">
            <a:solidFill>
              <a:schemeClr val="tx1">
                <a:lumMod val="75000"/>
              </a:schemeClr>
            </a:solidFill>
            <a:prstDash val="solid"/>
          </a:ln>
          <a:effectLst>
            <a:softEdge rad="0"/>
          </a:effectLst>
        </p:spPr>
      </p:sp>
      <p:sp>
        <p:nvSpPr>
          <p:cNvPr id="16" name="Rectangle 15"/>
          <p:cNvSpPr/>
          <p:nvPr/>
        </p:nvSpPr>
        <p:spPr>
          <a:xfrm>
            <a:off x="371856" y="374904"/>
            <a:ext cx="8353044" cy="6108192"/>
          </a:xfrm>
          <a:prstGeom prst="rect">
            <a:avLst/>
          </a:prstGeom>
          <a:solidFill>
            <a:schemeClr val="bg2"/>
          </a:solidFill>
          <a:ln w="6350" cap="sq" cmpd="sng" algn="ctr">
            <a:noFill/>
            <a:prstDash val="solid"/>
            <a:miter lim="800000"/>
          </a:ln>
          <a:effectLst/>
        </p:spPr>
      </p:sp>
      <p:sp>
        <p:nvSpPr>
          <p:cNvPr id="15" name="Rectangle 14"/>
          <p:cNvSpPr/>
          <p:nvPr/>
        </p:nvSpPr>
        <p:spPr>
          <a:xfrm>
            <a:off x="9020386" y="237744"/>
            <a:ext cx="2926080" cy="63825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chemeClr val="bg1"/>
                </a:solidFill>
                <a:effectLst/>
                <a:latin typeface="+mj-lt"/>
                <a:ea typeface="+mn-ea"/>
                <a:cs typeface="+mn-cs"/>
              </a:defRPr>
            </a:lvl1pPr>
          </a:lstStyle>
          <a:p>
            <a:r>
              <a:rPr lang="en-US" dirty="0"/>
              <a:t>Click to edit Master title style</a:t>
            </a:r>
          </a:p>
        </p:txBody>
      </p:sp>
      <p:sp>
        <p:nvSpPr>
          <p:cNvPr id="3" name="Content Placeholder 2"/>
          <p:cNvSpPr>
            <a:spLocks noGrp="1"/>
          </p:cNvSpPr>
          <p:nvPr>
            <p:ph idx="1"/>
          </p:nvPr>
        </p:nvSpPr>
        <p:spPr>
          <a:xfrm>
            <a:off x="790575" y="704850"/>
            <a:ext cx="7562850" cy="51435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lvl1pPr>
              <a:defRPr>
                <a:solidFill>
                  <a:schemeClr val="tx2"/>
                </a:solidFill>
              </a:defRPr>
            </a:lvl1pPr>
          </a:lstStyle>
          <a:p>
            <a:fld id="{FA8850A0-01A3-4F4E-AA52-F716A9BFD4EB}" type="datetimeFigureOut">
              <a:rPr lang="en-US" dirty="0"/>
              <a:pPr/>
              <a:t>8/26/2026</a:t>
            </a:fld>
            <a:endParaRPr lang="en-US" dirty="0"/>
          </a:p>
        </p:txBody>
      </p:sp>
      <p:sp>
        <p:nvSpPr>
          <p:cNvPr id="6" name="Footer Placeholder 5"/>
          <p:cNvSpPr>
            <a:spLocks noGrp="1"/>
          </p:cNvSpPr>
          <p:nvPr>
            <p:ph type="ftr" sz="quarter" idx="11"/>
          </p:nvPr>
        </p:nvSpPr>
        <p:spPr>
          <a:xfrm>
            <a:off x="3439158" y="6214535"/>
            <a:ext cx="5184648" cy="256032"/>
          </a:xfrm>
        </p:spPr>
        <p:txBody>
          <a:bodyPr/>
          <a:lstStyle>
            <a:lvl1pPr algn="r">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bg2"/>
                </a:solidFill>
              </a:defRPr>
            </a:lvl1pPr>
          </a:lstStyle>
          <a:p>
            <a:fld id="{4FAB73BC-B049-4115-A692-8D63A059BFB8}" type="slidenum">
              <a:rPr lang="en-US" dirty="0"/>
              <a:pPr/>
              <a:t>‹#›</a:t>
            </a:fld>
            <a:endParaRPr lang="en-US" dirty="0"/>
          </a:p>
        </p:txBody>
      </p:sp>
      <p:sp>
        <p:nvSpPr>
          <p:cNvPr id="11" name="Rectangle 10"/>
          <p:cNvSpPr/>
          <p:nvPr/>
        </p:nvSpPr>
        <p:spPr>
          <a:xfrm>
            <a:off x="9157546" y="374904"/>
            <a:ext cx="2651760"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85371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tx1"/>
          </a:solidFill>
          <a:ln w="6350" cap="sq">
            <a:solidFill>
              <a:schemeClr val="tx1">
                <a:lumMod val="7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157546" y="374904"/>
            <a:ext cx="2651760" cy="6108192"/>
          </a:xfrm>
          <a:prstGeom prst="rect">
            <a:avLst/>
          </a:prstGeom>
          <a:solidFill>
            <a:schemeClr val="bg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chemeClr val="tx1"/>
                </a:solidFill>
                <a:latin typeface="+mj-lt"/>
              </a:defRPr>
            </a:lvl1pPr>
          </a:lstStyle>
          <a:p>
            <a:r>
              <a:rPr lang="en-US" dirty="0"/>
              <a:t>Click to edit Master title style</a:t>
            </a:r>
          </a:p>
        </p:txBody>
      </p:sp>
      <p:sp>
        <p:nvSpPr>
          <p:cNvPr id="3" name="Picture Placeholder 2"/>
          <p:cNvSpPr>
            <a:spLocks noGrp="1" noChangeAspect="1"/>
          </p:cNvSpPr>
          <p:nvPr>
            <p:ph type="pic" idx="1"/>
          </p:nvPr>
        </p:nvSpPr>
        <p:spPr>
          <a:xfrm>
            <a:off x="228599" y="237744"/>
            <a:ext cx="8601076" cy="6382512"/>
          </a:xfrm>
          <a:solidFill>
            <a:srgbClr val="808080"/>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9050" dist="6350" dir="2700000" algn="tl" rotWithShape="0">
                    <a:prstClr val="black">
                      <a:alpha val="40000"/>
                    </a:prstClr>
                  </a:outerShdw>
                </a:effectLst>
              </a:defRPr>
            </a:lvl1pPr>
          </a:lstStyle>
          <a:p>
            <a:fld id="{E5811CCA-BB49-46C7-A0E2-F42339750F9A}" type="datetimeFigureOut">
              <a:rPr lang="en-US" dirty="0"/>
              <a:t>8/26/2026</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24849010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tx1"/>
          </a:solidFill>
          <a:ln w="6350" cap="flat" cmpd="sng" algn="ctr">
            <a:solidFill>
              <a:schemeClr val="tx1">
                <a:lumMod val="75000"/>
              </a:schemeClr>
            </a:solidFill>
            <a:prstDash val="solid"/>
          </a:ln>
          <a:effectLst>
            <a:softEdge rad="0"/>
          </a:effectLst>
        </p:spPr>
      </p:sp>
      <p:sp>
        <p:nvSpPr>
          <p:cNvPr id="8" name="Rectangle 7"/>
          <p:cNvSpPr/>
          <p:nvPr/>
        </p:nvSpPr>
        <p:spPr>
          <a:xfrm>
            <a:off x="371856" y="374904"/>
            <a:ext cx="11448288" cy="6108192"/>
          </a:xfrm>
          <a:prstGeom prst="rect">
            <a:avLst/>
          </a:prstGeom>
          <a:solidFill>
            <a:schemeClr val="bg2"/>
          </a:solidFill>
          <a:ln w="6350" cap="sq" cmpd="sng" algn="ctr">
            <a:no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89464" y="6214535"/>
            <a:ext cx="2743200" cy="256032"/>
          </a:xfrm>
          <a:prstGeom prst="rect">
            <a:avLst/>
          </a:prstGeom>
        </p:spPr>
        <p:txBody>
          <a:bodyPr vert="horz" lIns="91440" tIns="45720" rIns="91440" bIns="45720" rtlCol="0" anchor="b"/>
          <a:lstStyle>
            <a:lvl1pPr algn="l">
              <a:defRPr sz="1000">
                <a:solidFill>
                  <a:schemeClr val="bg2"/>
                </a:solidFill>
              </a:defRPr>
            </a:lvl1pPr>
          </a:lstStyle>
          <a:p>
            <a:fld id="{17205CAA-4E5A-4223-BD55-C5D2841AC9EF}" type="datetimeFigureOut">
              <a:rPr lang="en-US" dirty="0"/>
              <a:t>8/26/2026</a:t>
            </a:fld>
            <a:endParaRPr lang="en-US" dirty="0"/>
          </a:p>
        </p:txBody>
      </p:sp>
      <p:sp>
        <p:nvSpPr>
          <p:cNvPr id="5" name="Footer Placeholder 4"/>
          <p:cNvSpPr>
            <a:spLocks noGrp="1"/>
          </p:cNvSpPr>
          <p:nvPr>
            <p:ph type="ftr" sz="quarter" idx="3"/>
          </p:nvPr>
        </p:nvSpPr>
        <p:spPr>
          <a:xfrm>
            <a:off x="3489960" y="6214535"/>
            <a:ext cx="5212080" cy="256032"/>
          </a:xfrm>
          <a:prstGeom prst="rect">
            <a:avLst/>
          </a:prstGeom>
        </p:spPr>
        <p:txBody>
          <a:bodyPr vert="horz" lIns="91440" tIns="45720" rIns="91440" bIns="45720" rtlCol="0" anchor="b"/>
          <a:lstStyle>
            <a:lvl1pPr algn="ctr">
              <a:defRPr sz="1000">
                <a:solidFill>
                  <a:schemeClr val="bg2"/>
                </a:solidFill>
              </a:defRPr>
            </a:lvl1pPr>
          </a:lstStyle>
          <a:p>
            <a:endParaRPr lang="en-US" dirty="0"/>
          </a:p>
        </p:txBody>
      </p:sp>
      <p:sp>
        <p:nvSpPr>
          <p:cNvPr id="6" name="Slide Number Placeholder 5"/>
          <p:cNvSpPr>
            <a:spLocks noGrp="1"/>
          </p:cNvSpPr>
          <p:nvPr>
            <p:ph type="sldNum" sz="quarter" idx="4"/>
          </p:nvPr>
        </p:nvSpPr>
        <p:spPr>
          <a:xfrm>
            <a:off x="10348535" y="6214535"/>
            <a:ext cx="1463040" cy="256032"/>
          </a:xfrm>
          <a:prstGeom prst="rect">
            <a:avLst/>
          </a:prstGeom>
        </p:spPr>
        <p:txBody>
          <a:bodyPr vert="horz" lIns="91440" tIns="45720" rIns="91440" bIns="45720" rtlCol="0" anchor="b"/>
          <a:lstStyle>
            <a:lvl1pPr algn="r">
              <a:defRPr sz="1000">
                <a:solidFill>
                  <a:schemeClr val="bg2"/>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2650330350"/>
      </p:ext>
    </p:extLst>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2">
            <a:lumMod val="60000"/>
            <a:lumOff val="40000"/>
          </a:schemeClr>
        </a:buClr>
        <a:buFont typeface="Arial" pitchFamily="34"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6pPr>
      <a:lvl7pPr marL="19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7pPr>
      <a:lvl8pPr marL="22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8pPr>
      <a:lvl9pPr marL="25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hyperlink" Target="https://wd12.myworkday.com/brynmawr/d/home.htmld"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47739" y="1713972"/>
            <a:ext cx="9302162" cy="3722003"/>
          </a:xfrm>
        </p:spPr>
        <p:txBody>
          <a:bodyPr/>
          <a:lstStyle/>
          <a:p>
            <a:r>
              <a:rPr lang="en-US" sz="6600">
                <a:latin typeface="Aptos Display"/>
              </a:rPr>
              <a:t>PAL Training: </a:t>
            </a:r>
            <a:br>
              <a:rPr lang="en-US" sz="6600" dirty="0">
                <a:latin typeface="Aptos Display"/>
              </a:rPr>
            </a:br>
            <a:r>
              <a:rPr lang="en-US" sz="6600">
                <a:latin typeface="Aptos Display"/>
              </a:rPr>
              <a:t>Workday</a:t>
            </a:r>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shot of a work scheduling interface displaying entries for student regular hours on Monday, 8/24, and Tuesday, 8/25, within the Student FICA Taxable Period 2026. Each entry includes type, in/out status, quantity of hours, and position details, with buttons for navigation and auto-fill options at the bottom. There is a &quot;Next&quot; button at the bottom on the left.">
            <a:extLst>
              <a:ext uri="{FF2B5EF4-FFF2-40B4-BE49-F238E27FC236}">
                <a16:creationId xmlns:a16="http://schemas.microsoft.com/office/drawing/2014/main" id="{2AC1F34E-A2D9-2C4D-25AD-8BA362DAAFD5}"/>
              </a:ext>
            </a:extLst>
          </p:cNvPr>
          <p:cNvPicPr>
            <a:picLocks noChangeAspect="1"/>
          </p:cNvPicPr>
          <p:nvPr/>
        </p:nvPicPr>
        <p:blipFill>
          <a:blip r:embed="rId2"/>
          <a:srcRect r="49764"/>
          <a:stretch>
            <a:fillRect/>
          </a:stretch>
        </p:blipFill>
        <p:spPr>
          <a:xfrm>
            <a:off x="575408" y="454925"/>
            <a:ext cx="5256177" cy="5993642"/>
          </a:xfrm>
          <a:prstGeom prst="rect">
            <a:avLst/>
          </a:prstGeom>
        </p:spPr>
      </p:pic>
      <p:sp>
        <p:nvSpPr>
          <p:cNvPr id="3" name="TextBox 2">
            <a:extLst>
              <a:ext uri="{FF2B5EF4-FFF2-40B4-BE49-F238E27FC236}">
                <a16:creationId xmlns:a16="http://schemas.microsoft.com/office/drawing/2014/main" id="{30A08929-78BF-8C3D-D98D-EC038C210623}"/>
              </a:ext>
            </a:extLst>
          </p:cNvPr>
          <p:cNvSpPr txBox="1"/>
          <p:nvPr/>
        </p:nvSpPr>
        <p:spPr>
          <a:xfrm>
            <a:off x="6482687" y="796119"/>
            <a:ext cx="4901820"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2400"/>
              <a:t>Once you finish logging your hours, scroll down and click next. </a:t>
            </a:r>
            <a:endParaRPr lang="en-US" sz="2400" dirty="0"/>
          </a:p>
          <a:p>
            <a:pPr marL="342900" indent="-342900">
              <a:buFont typeface="Arial"/>
              <a:buChar char="•"/>
            </a:pPr>
            <a:r>
              <a:rPr lang="en-US" sz="2400"/>
              <a:t>This </a:t>
            </a:r>
            <a:r>
              <a:rPr lang="en-US" sz="2400" dirty="0"/>
              <a:t>is where you will save your </a:t>
            </a:r>
            <a:r>
              <a:rPr lang="en-US" sz="2400"/>
              <a:t>work (even if you are not submitting yet!)</a:t>
            </a:r>
            <a:endParaRPr lang="en-US" sz="2400" dirty="0"/>
          </a:p>
        </p:txBody>
      </p:sp>
    </p:spTree>
    <p:extLst>
      <p:ext uri="{BB962C8B-B14F-4D97-AF65-F5344CB8AC3E}">
        <p14:creationId xmlns:p14="http://schemas.microsoft.com/office/powerpoint/2010/main" val="24740260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shot of a time entry confirmation page showing daily and weekly totals for hours worked from August 19 to 25, 2023. Daily totals list zero hours for each day, and weekly totals include categories like Regular, Premium Pay, Student Summer Overtime, and Total Hours, all showing zero.&#10;&#10;At the bottom, there are the options of Save, Back, and Cancel">
            <a:extLst>
              <a:ext uri="{FF2B5EF4-FFF2-40B4-BE49-F238E27FC236}">
                <a16:creationId xmlns:a16="http://schemas.microsoft.com/office/drawing/2014/main" id="{FE5418CB-E861-D56E-71E8-805C7C7E638E}"/>
              </a:ext>
            </a:extLst>
          </p:cNvPr>
          <p:cNvPicPr>
            <a:picLocks noChangeAspect="1"/>
          </p:cNvPicPr>
          <p:nvPr/>
        </p:nvPicPr>
        <p:blipFill>
          <a:blip r:embed="rId2"/>
          <a:srcRect t="10948" r="30473" b="163"/>
          <a:stretch>
            <a:fillRect/>
          </a:stretch>
        </p:blipFill>
        <p:spPr>
          <a:xfrm>
            <a:off x="634391" y="670073"/>
            <a:ext cx="7161297" cy="5521501"/>
          </a:xfrm>
          <a:prstGeom prst="rect">
            <a:avLst/>
          </a:prstGeom>
        </p:spPr>
      </p:pic>
      <p:sp>
        <p:nvSpPr>
          <p:cNvPr id="2" name="TextBox 1">
            <a:extLst>
              <a:ext uri="{FF2B5EF4-FFF2-40B4-BE49-F238E27FC236}">
                <a16:creationId xmlns:a16="http://schemas.microsoft.com/office/drawing/2014/main" id="{700522FD-A365-C10C-4D7E-C7ABEE0E36F2}"/>
              </a:ext>
            </a:extLst>
          </p:cNvPr>
          <p:cNvSpPr txBox="1"/>
          <p:nvPr/>
        </p:nvSpPr>
        <p:spPr>
          <a:xfrm>
            <a:off x="7976990" y="2031789"/>
            <a:ext cx="2743199"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Here, you will save your hours!</a:t>
            </a:r>
          </a:p>
          <a:p>
            <a:endParaRPr lang="en-US" sz="2400" dirty="0"/>
          </a:p>
          <a:p>
            <a:r>
              <a:rPr lang="en-US" sz="2400"/>
              <a:t>You did it!</a:t>
            </a:r>
          </a:p>
          <a:p>
            <a:r>
              <a:rPr lang="en-US" sz="2400"/>
              <a:t>Congrats!!</a:t>
            </a:r>
            <a:endParaRPr lang="en-US" sz="2400" dirty="0"/>
          </a:p>
        </p:txBody>
      </p:sp>
    </p:spTree>
    <p:extLst>
      <p:ext uri="{BB962C8B-B14F-4D97-AF65-F5344CB8AC3E}">
        <p14:creationId xmlns:p14="http://schemas.microsoft.com/office/powerpoint/2010/main" val="38905443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F93AA-0AB8-986E-F98A-3BE595E0455C}"/>
              </a:ext>
            </a:extLst>
          </p:cNvPr>
          <p:cNvSpPr>
            <a:spLocks noGrp="1"/>
          </p:cNvSpPr>
          <p:nvPr>
            <p:ph type="title"/>
          </p:nvPr>
        </p:nvSpPr>
        <p:spPr/>
        <p:txBody>
          <a:bodyPr/>
          <a:lstStyle/>
          <a:p>
            <a:r>
              <a:rPr lang="en-US">
                <a:cs typeface="Arial"/>
              </a:rPr>
              <a:t>What is Workday?</a:t>
            </a:r>
            <a:endParaRPr lang="en-US"/>
          </a:p>
        </p:txBody>
      </p:sp>
      <p:sp>
        <p:nvSpPr>
          <p:cNvPr id="3" name="Content Placeholder 2">
            <a:extLst>
              <a:ext uri="{FF2B5EF4-FFF2-40B4-BE49-F238E27FC236}">
                <a16:creationId xmlns:a16="http://schemas.microsoft.com/office/drawing/2014/main" id="{93F31EF7-3D3B-9857-CE69-DD97634A2304}"/>
              </a:ext>
            </a:extLst>
          </p:cNvPr>
          <p:cNvSpPr>
            <a:spLocks noGrp="1"/>
          </p:cNvSpPr>
          <p:nvPr>
            <p:ph idx="1"/>
          </p:nvPr>
        </p:nvSpPr>
        <p:spPr>
          <a:xfrm>
            <a:off x="1066800" y="1888197"/>
            <a:ext cx="10298482" cy="4312920"/>
          </a:xfrm>
        </p:spPr>
        <p:txBody>
          <a:bodyPr vert="horz" lIns="91440" tIns="45720" rIns="91440" bIns="45720" rtlCol="0" anchor="t">
            <a:noAutofit/>
          </a:bodyPr>
          <a:lstStyle/>
          <a:p>
            <a:r>
              <a:rPr lang="en-US" sz="2500"/>
              <a:t>It's where we do payroll now!</a:t>
            </a:r>
            <a:endParaRPr lang="en-US" sz="2500" dirty="0"/>
          </a:p>
          <a:p>
            <a:pPr>
              <a:buClr>
                <a:srgbClr val="EEEBE3"/>
              </a:buClr>
            </a:pPr>
            <a:r>
              <a:rPr lang="en-US" sz="2500" dirty="0"/>
              <a:t>Instead</a:t>
            </a:r>
            <a:r>
              <a:rPr lang="en-US" sz="2500"/>
              <a:t> of submitting paper timesheets, you will submit your hours electronically via workday.</a:t>
            </a:r>
            <a:endParaRPr lang="en-US" sz="2500" dirty="0"/>
          </a:p>
          <a:p>
            <a:pPr>
              <a:buClr>
                <a:srgbClr val="EEEBE3"/>
              </a:buClr>
            </a:pPr>
            <a:r>
              <a:rPr lang="en-US" sz="2500"/>
              <a:t>This is the link to Bryn Mawr's Workday page: </a:t>
            </a:r>
            <a:r>
              <a:rPr lang="en-US" sz="2500" dirty="0">
                <a:ea typeface="+mn-lt"/>
                <a:cs typeface="+mn-lt"/>
                <a:hlinkClick r:id="rId2"/>
              </a:rPr>
              <a:t>https://wd12.myworkday.com/brynmawr/d/home.htmld</a:t>
            </a:r>
            <a:endParaRPr lang="en-US" sz="2500" dirty="0"/>
          </a:p>
          <a:p>
            <a:pPr lvl="1">
              <a:buClr>
                <a:srgbClr val="EEEBE3"/>
              </a:buClr>
              <a:buFont typeface="Courier New" pitchFamily="34" charset="0"/>
              <a:buChar char="o"/>
            </a:pPr>
            <a:r>
              <a:rPr lang="en-US" sz="2500">
                <a:ea typeface="+mn-lt"/>
                <a:cs typeface="+mn-lt"/>
              </a:rPr>
              <a:t>Make sure you can log in and are set up with your BMC email and password.</a:t>
            </a:r>
          </a:p>
          <a:p>
            <a:pPr lvl="1">
              <a:buClr>
                <a:srgbClr val="EEEBE3"/>
              </a:buClr>
              <a:buFont typeface="Courier New" pitchFamily="34" charset="0"/>
              <a:buChar char="o"/>
            </a:pPr>
            <a:r>
              <a:rPr lang="en-US" sz="2500">
                <a:ea typeface="+mn-lt"/>
                <a:cs typeface="+mn-lt"/>
              </a:rPr>
              <a:t>Take a moment now to log in and make sure you see the home screen</a:t>
            </a:r>
          </a:p>
        </p:txBody>
      </p:sp>
    </p:spTree>
    <p:extLst>
      <p:ext uri="{BB962C8B-B14F-4D97-AF65-F5344CB8AC3E}">
        <p14:creationId xmlns:p14="http://schemas.microsoft.com/office/powerpoint/2010/main" val="14641201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7C1D08-E255-009B-0025-A1F3DCAC34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CCE4D1-F1BA-B881-B14C-5DFC0C6BE633}"/>
              </a:ext>
            </a:extLst>
          </p:cNvPr>
          <p:cNvSpPr>
            <a:spLocks noGrp="1"/>
          </p:cNvSpPr>
          <p:nvPr>
            <p:ph type="title"/>
          </p:nvPr>
        </p:nvSpPr>
        <p:spPr/>
        <p:txBody>
          <a:bodyPr/>
          <a:lstStyle/>
          <a:p>
            <a:r>
              <a:rPr lang="en-US">
                <a:cs typeface="Arial"/>
              </a:rPr>
              <a:t>Student Hours</a:t>
            </a:r>
          </a:p>
        </p:txBody>
      </p:sp>
      <p:sp>
        <p:nvSpPr>
          <p:cNvPr id="3" name="Content Placeholder 2">
            <a:extLst>
              <a:ext uri="{FF2B5EF4-FFF2-40B4-BE49-F238E27FC236}">
                <a16:creationId xmlns:a16="http://schemas.microsoft.com/office/drawing/2014/main" id="{764774B4-ABEF-A08B-71D8-43BC50566638}"/>
              </a:ext>
            </a:extLst>
          </p:cNvPr>
          <p:cNvSpPr>
            <a:spLocks noGrp="1"/>
          </p:cNvSpPr>
          <p:nvPr>
            <p:ph idx="1"/>
          </p:nvPr>
        </p:nvSpPr>
        <p:spPr>
          <a:xfrm>
            <a:off x="1066800" y="1888197"/>
            <a:ext cx="10298482" cy="4312920"/>
          </a:xfrm>
        </p:spPr>
        <p:txBody>
          <a:bodyPr vert="horz" lIns="91440" tIns="45720" rIns="91440" bIns="45720" rtlCol="0" anchor="t">
            <a:noAutofit/>
          </a:bodyPr>
          <a:lstStyle/>
          <a:p>
            <a:pPr>
              <a:buClr>
                <a:srgbClr val="EEEBE3"/>
              </a:buClr>
            </a:pPr>
            <a:r>
              <a:rPr lang="en-US" sz="2500" dirty="0">
                <a:ea typeface="+mn-lt"/>
                <a:cs typeface="+mn-lt"/>
              </a:rPr>
              <a:t>Undergrad Student Employees are allowed to work </a:t>
            </a:r>
            <a:r>
              <a:rPr lang="en-US" sz="2500">
                <a:ea typeface="+mn-lt"/>
                <a:cs typeface="+mn-lt"/>
              </a:rPr>
              <a:t>a </a:t>
            </a:r>
            <a:r>
              <a:rPr lang="en-US" sz="2500" b="1" u="sng" dirty="0">
                <a:ea typeface="+mn-lt"/>
                <a:cs typeface="+mn-lt"/>
              </a:rPr>
              <a:t>MAXIMUM</a:t>
            </a:r>
            <a:r>
              <a:rPr lang="en-US" sz="2500" dirty="0">
                <a:ea typeface="+mn-lt"/>
                <a:cs typeface="+mn-lt"/>
              </a:rPr>
              <a:t> of 17.5 hours per week across all on-campus jobs.</a:t>
            </a:r>
          </a:p>
          <a:p>
            <a:pPr>
              <a:buClr>
                <a:srgbClr val="EEEBE3"/>
              </a:buClr>
            </a:pPr>
            <a:r>
              <a:rPr lang="en-US" sz="2500">
                <a:ea typeface="+mn-lt"/>
                <a:cs typeface="+mn-lt"/>
              </a:rPr>
              <a:t>If you have more than one job with OAS or more than one on-campus job, you should not be working more than that number of hours each week.</a:t>
            </a:r>
          </a:p>
          <a:p>
            <a:pPr>
              <a:buClr>
                <a:srgbClr val="EEEBE3"/>
              </a:buClr>
            </a:pPr>
            <a:r>
              <a:rPr lang="en-US" sz="2500" b="1" i="1">
                <a:ea typeface="+mn-lt"/>
                <a:cs typeface="+mn-lt"/>
              </a:rPr>
              <a:t>Remember, you are a student first.</a:t>
            </a:r>
          </a:p>
          <a:p>
            <a:pPr>
              <a:buClr>
                <a:srgbClr val="EEEBE3"/>
              </a:buClr>
            </a:pPr>
            <a:endParaRPr lang="en-US" sz="2500" dirty="0">
              <a:ea typeface="+mn-lt"/>
              <a:cs typeface="+mn-lt"/>
            </a:endParaRPr>
          </a:p>
        </p:txBody>
      </p:sp>
    </p:spTree>
    <p:extLst>
      <p:ext uri="{BB962C8B-B14F-4D97-AF65-F5344CB8AC3E}">
        <p14:creationId xmlns:p14="http://schemas.microsoft.com/office/powerpoint/2010/main" val="20938985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The workday home screen. In the center, there is text that states &quot;Good Morning, Kiley Scoma&quot;. Beneath these words is a search bar, then five options: &quot;Check In&quot;, &quot;Check Out&quot;, &quot;Enter My Time&quot;, &quot;My Payslips&quot;, &quot;Time Off Balance&quot;.&#10;On the left side, there is a vertical menu with five options: &quot;Home&quot;, &quot;Inventory&quot;, &quot;Organization&quot;, &quot;Personal&quot;, and &quot;Procurement&quot; from top to bottom.">
            <a:extLst>
              <a:ext uri="{FF2B5EF4-FFF2-40B4-BE49-F238E27FC236}">
                <a16:creationId xmlns:a16="http://schemas.microsoft.com/office/drawing/2014/main" id="{CFCC3FCE-6806-B3B1-8243-2E7D52E92342}"/>
              </a:ext>
            </a:extLst>
          </p:cNvPr>
          <p:cNvPicPr>
            <a:picLocks noGrp="1" noChangeAspect="1"/>
          </p:cNvPicPr>
          <p:nvPr>
            <p:ph idx="4294967295"/>
          </p:nvPr>
        </p:nvPicPr>
        <p:blipFill>
          <a:blip r:embed="rId2"/>
          <a:stretch>
            <a:fillRect/>
          </a:stretch>
        </p:blipFill>
        <p:spPr>
          <a:xfrm>
            <a:off x="1262063" y="452835"/>
            <a:ext cx="9872662" cy="5949949"/>
          </a:xfrm>
          <a:prstGeom prst="rect">
            <a:avLst/>
          </a:prstGeom>
        </p:spPr>
      </p:pic>
    </p:spTree>
    <p:extLst>
      <p:ext uri="{BB962C8B-B14F-4D97-AF65-F5344CB8AC3E}">
        <p14:creationId xmlns:p14="http://schemas.microsoft.com/office/powerpoint/2010/main" val="1304037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4DAF3-67F6-9ED6-5DBF-2693B39290CD}"/>
              </a:ext>
            </a:extLst>
          </p:cNvPr>
          <p:cNvSpPr>
            <a:spLocks noGrp="1"/>
          </p:cNvSpPr>
          <p:nvPr>
            <p:ph type="title"/>
          </p:nvPr>
        </p:nvSpPr>
        <p:spPr/>
        <p:txBody>
          <a:bodyPr/>
          <a:lstStyle/>
          <a:p>
            <a:r>
              <a:rPr lang="en-US"/>
              <a:t>Logging Your Time</a:t>
            </a:r>
          </a:p>
        </p:txBody>
      </p:sp>
      <p:sp>
        <p:nvSpPr>
          <p:cNvPr id="3" name="Content Placeholder 2">
            <a:extLst>
              <a:ext uri="{FF2B5EF4-FFF2-40B4-BE49-F238E27FC236}">
                <a16:creationId xmlns:a16="http://schemas.microsoft.com/office/drawing/2014/main" id="{C4F89FEA-CA6E-502B-E059-F1BFD00F84B7}"/>
              </a:ext>
            </a:extLst>
          </p:cNvPr>
          <p:cNvSpPr>
            <a:spLocks noGrp="1"/>
          </p:cNvSpPr>
          <p:nvPr>
            <p:ph idx="1"/>
          </p:nvPr>
        </p:nvSpPr>
        <p:spPr/>
        <p:txBody>
          <a:bodyPr vert="horz" lIns="91440" tIns="45720" rIns="91440" bIns="45720" rtlCol="0" anchor="t">
            <a:normAutofit/>
          </a:bodyPr>
          <a:lstStyle/>
          <a:p>
            <a:r>
              <a:rPr lang="en-US" sz="2800" dirty="0"/>
              <a:t>There's 3 basic steps to submitting your </a:t>
            </a:r>
            <a:r>
              <a:rPr lang="en-US" sz="2800"/>
              <a:t>time:</a:t>
            </a:r>
            <a:endParaRPr lang="en-US" sz="2800" dirty="0"/>
          </a:p>
          <a:p>
            <a:pPr marL="617220" lvl="1" indent="-342900">
              <a:buClr>
                <a:srgbClr val="EEEBE3"/>
              </a:buClr>
              <a:buAutoNum type="arabicPeriod"/>
            </a:pPr>
            <a:r>
              <a:rPr lang="en-US" sz="2800"/>
              <a:t>Log your hours</a:t>
            </a:r>
            <a:endParaRPr lang="en-US" sz="2800" dirty="0"/>
          </a:p>
          <a:p>
            <a:pPr marL="617220" lvl="1" indent="-342900">
              <a:buClr>
                <a:srgbClr val="EEEBE3"/>
              </a:buClr>
              <a:buAutoNum type="arabicPeriod"/>
            </a:pPr>
            <a:r>
              <a:rPr lang="en-US" sz="2800"/>
              <a:t>Review and Fix</a:t>
            </a:r>
            <a:endParaRPr lang="en-US" sz="2800" dirty="0"/>
          </a:p>
          <a:p>
            <a:pPr marL="617220" lvl="1" indent="-342900">
              <a:buClr>
                <a:srgbClr val="EEEBE3"/>
              </a:buClr>
              <a:buAutoNum type="arabicPeriod"/>
            </a:pPr>
            <a:r>
              <a:rPr lang="en-US" sz="2800"/>
              <a:t>Save!</a:t>
            </a:r>
            <a:endParaRPr lang="en-US" sz="2800" dirty="0"/>
          </a:p>
          <a:p>
            <a:pPr marL="342900">
              <a:buClr>
                <a:srgbClr val="EEEBE3"/>
              </a:buClr>
            </a:pPr>
            <a:endParaRPr lang="en-US" sz="2200" dirty="0"/>
          </a:p>
        </p:txBody>
      </p:sp>
    </p:spTree>
    <p:extLst>
      <p:ext uri="{BB962C8B-B14F-4D97-AF65-F5344CB8AC3E}">
        <p14:creationId xmlns:p14="http://schemas.microsoft.com/office/powerpoint/2010/main" val="36199762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shot of a college portal homepage displaying a greeting to user Kiley Scoma with navigation options including Check In, Check Out, Enter My Time, My Payslips, and Time Off Balance. The page features sections for Awaiting Your Action, Timely Suggestions, and Announcements, with a background image of a tree-lined path in bloom.&#10;The option &quot;Enter My Time&quot; is circled in black">
            <a:extLst>
              <a:ext uri="{FF2B5EF4-FFF2-40B4-BE49-F238E27FC236}">
                <a16:creationId xmlns:a16="http://schemas.microsoft.com/office/drawing/2014/main" id="{A9D3A48C-FADC-3087-B5C8-8DB3EF433735}"/>
              </a:ext>
            </a:extLst>
          </p:cNvPr>
          <p:cNvPicPr>
            <a:picLocks noChangeAspect="1"/>
          </p:cNvPicPr>
          <p:nvPr/>
        </p:nvPicPr>
        <p:blipFill>
          <a:blip r:embed="rId2"/>
          <a:stretch>
            <a:fillRect/>
          </a:stretch>
        </p:blipFill>
        <p:spPr>
          <a:xfrm>
            <a:off x="379740" y="0"/>
            <a:ext cx="11432520" cy="6858000"/>
          </a:xfrm>
          <a:prstGeom prst="rect">
            <a:avLst/>
          </a:prstGeom>
        </p:spPr>
      </p:pic>
    </p:spTree>
    <p:extLst>
      <p:ext uri="{BB962C8B-B14F-4D97-AF65-F5344CB8AC3E}">
        <p14:creationId xmlns:p14="http://schemas.microsoft.com/office/powerpoint/2010/main" val="40610249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shot of a web-based time entry form displaying a calendar input for selecting a date, set to 08/28/2023. The interface includes buttons labeled Cancel and OK, with additional navigation options visible in the background such as Check In, Check Out, Enter My Time, and My Paystub.&#10;">
            <a:extLst>
              <a:ext uri="{FF2B5EF4-FFF2-40B4-BE49-F238E27FC236}">
                <a16:creationId xmlns:a16="http://schemas.microsoft.com/office/drawing/2014/main" id="{E096E05D-2BFB-1D98-4CF5-75645FCD20A6}"/>
              </a:ext>
            </a:extLst>
          </p:cNvPr>
          <p:cNvPicPr>
            <a:picLocks noChangeAspect="1"/>
          </p:cNvPicPr>
          <p:nvPr/>
        </p:nvPicPr>
        <p:blipFill>
          <a:blip r:embed="rId2"/>
          <a:stretch>
            <a:fillRect/>
          </a:stretch>
        </p:blipFill>
        <p:spPr>
          <a:xfrm>
            <a:off x="435904" y="0"/>
            <a:ext cx="11320192" cy="6858000"/>
          </a:xfrm>
          <a:prstGeom prst="rect">
            <a:avLst/>
          </a:prstGeom>
        </p:spPr>
      </p:pic>
    </p:spTree>
    <p:extLst>
      <p:ext uri="{BB962C8B-B14F-4D97-AF65-F5344CB8AC3E}">
        <p14:creationId xmlns:p14="http://schemas.microsoft.com/office/powerpoint/2010/main" val="4509963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shot of a timesheet entry form for Monday, 8/24, labeled Student FICA Taxable Period 2026. The form includes fields for time type, hours in and out, and a comment section, with Student Regular Hours selected and Out. entered for Out Reason&#10;">
            <a:extLst>
              <a:ext uri="{FF2B5EF4-FFF2-40B4-BE49-F238E27FC236}">
                <a16:creationId xmlns:a16="http://schemas.microsoft.com/office/drawing/2014/main" id="{59B455B1-8017-1F64-FFC2-B644283B038A}"/>
              </a:ext>
            </a:extLst>
          </p:cNvPr>
          <p:cNvPicPr>
            <a:picLocks noChangeAspect="1"/>
          </p:cNvPicPr>
          <p:nvPr/>
        </p:nvPicPr>
        <p:blipFill>
          <a:blip r:embed="rId2"/>
          <a:stretch>
            <a:fillRect/>
          </a:stretch>
        </p:blipFill>
        <p:spPr>
          <a:xfrm>
            <a:off x="649111" y="736467"/>
            <a:ext cx="10893778" cy="2816845"/>
          </a:xfrm>
          <a:prstGeom prst="rect">
            <a:avLst/>
          </a:prstGeom>
        </p:spPr>
      </p:pic>
      <p:sp>
        <p:nvSpPr>
          <p:cNvPr id="3" name="TextBox 2">
            <a:extLst>
              <a:ext uri="{FF2B5EF4-FFF2-40B4-BE49-F238E27FC236}">
                <a16:creationId xmlns:a16="http://schemas.microsoft.com/office/drawing/2014/main" id="{8F9A3234-35DB-0A83-3DA8-904F593A7004}"/>
              </a:ext>
            </a:extLst>
          </p:cNvPr>
          <p:cNvSpPr txBox="1"/>
          <p:nvPr/>
        </p:nvSpPr>
        <p:spPr>
          <a:xfrm>
            <a:off x="828292" y="3728596"/>
            <a:ext cx="10453857"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2000"/>
              <a:t>Find the date you worked (You may have to scroll through the pay period if it's the second week)</a:t>
            </a:r>
          </a:p>
          <a:p>
            <a:pPr marL="285750" indent="-285750">
              <a:buFont typeface="Arial"/>
              <a:buChar char="•"/>
            </a:pPr>
            <a:r>
              <a:rPr lang="en-US" sz="2000"/>
              <a:t>Enter the time your appointment/work task started in "In"</a:t>
            </a:r>
          </a:p>
          <a:p>
            <a:pPr marL="285750" indent="-285750">
              <a:buFont typeface="Arial"/>
              <a:buChar char="•"/>
            </a:pPr>
            <a:r>
              <a:rPr lang="en-US" sz="2000"/>
              <a:t>Enter the time you finished in "Out"</a:t>
            </a:r>
          </a:p>
          <a:p>
            <a:pPr marL="742950" lvl="1" indent="-285750">
              <a:buFont typeface="Courier New"/>
              <a:buChar char="o"/>
            </a:pPr>
            <a:r>
              <a:rPr lang="en-US" sz="2000"/>
              <a:t>Note for Peer Tutors: Don't forget to log your prep time!</a:t>
            </a:r>
          </a:p>
          <a:p>
            <a:pPr marL="285750" indent="-285750">
              <a:buFont typeface="Arial"/>
              <a:buChar char="•"/>
            </a:pPr>
            <a:r>
              <a:rPr lang="en-US" sz="2000"/>
              <a:t>The "Out Reason" can remain as "Out"</a:t>
            </a:r>
          </a:p>
        </p:txBody>
      </p:sp>
    </p:spTree>
    <p:extLst>
      <p:ext uri="{BB962C8B-B14F-4D97-AF65-F5344CB8AC3E}">
        <p14:creationId xmlns:p14="http://schemas.microsoft.com/office/powerpoint/2010/main" val="19331445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shot of a digital timesheet showing a single entry for Monday, 8/24, labeled Student FICA Taxable Period 2026; with a quantity of 0 hours. The entry includes a position description, status marked as Not Submitted; and a blank comment box.">
            <a:extLst>
              <a:ext uri="{FF2B5EF4-FFF2-40B4-BE49-F238E27FC236}">
                <a16:creationId xmlns:a16="http://schemas.microsoft.com/office/drawing/2014/main" id="{39374C8F-71DD-551D-04FC-911F88EE24B3}"/>
              </a:ext>
            </a:extLst>
          </p:cNvPr>
          <p:cNvPicPr>
            <a:picLocks noChangeAspect="1"/>
          </p:cNvPicPr>
          <p:nvPr/>
        </p:nvPicPr>
        <p:blipFill>
          <a:blip r:embed="rId2"/>
          <a:stretch>
            <a:fillRect/>
          </a:stretch>
        </p:blipFill>
        <p:spPr>
          <a:xfrm>
            <a:off x="344465" y="795504"/>
            <a:ext cx="11508288" cy="2312940"/>
          </a:xfrm>
          <a:prstGeom prst="rect">
            <a:avLst/>
          </a:prstGeom>
        </p:spPr>
      </p:pic>
      <p:sp>
        <p:nvSpPr>
          <p:cNvPr id="3" name="TextBox 2">
            <a:extLst>
              <a:ext uri="{FF2B5EF4-FFF2-40B4-BE49-F238E27FC236}">
                <a16:creationId xmlns:a16="http://schemas.microsoft.com/office/drawing/2014/main" id="{AFF7AB01-533A-7E80-14F6-A51155F0960E}"/>
              </a:ext>
            </a:extLst>
          </p:cNvPr>
          <p:cNvSpPr txBox="1"/>
          <p:nvPr/>
        </p:nvSpPr>
        <p:spPr>
          <a:xfrm>
            <a:off x="439752" y="3280358"/>
            <a:ext cx="11320933" cy="30162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1900"/>
              <a:t>Scroll to the right!</a:t>
            </a:r>
          </a:p>
          <a:p>
            <a:pPr marL="285750" indent="-285750">
              <a:buFont typeface="Arial"/>
              <a:buChar char="•"/>
            </a:pPr>
            <a:r>
              <a:rPr lang="en-US" sz="1900"/>
              <a:t>Now, make sure your position is correct if you have multiple jobs on campus. </a:t>
            </a:r>
            <a:endParaRPr lang="en-US" sz="1900" dirty="0"/>
          </a:p>
          <a:p>
            <a:pPr marL="742950" lvl="1" indent="-285750">
              <a:buFont typeface="Courier New"/>
              <a:buChar char="o"/>
            </a:pPr>
            <a:r>
              <a:rPr lang="en-US" sz="1900"/>
              <a:t>If you have any questions about which position is which, talk to your supervisor or head!</a:t>
            </a:r>
          </a:p>
          <a:p>
            <a:pPr marL="285750" indent="-285750">
              <a:buFont typeface="Arial"/>
              <a:buChar char="•"/>
            </a:pPr>
            <a:r>
              <a:rPr lang="en-US" sz="1900" dirty="0"/>
              <a:t>You don't need to do anything in </a:t>
            </a:r>
            <a:r>
              <a:rPr lang="en-US" sz="1900" dirty="0" err="1"/>
              <a:t>Worktags</a:t>
            </a:r>
            <a:endParaRPr lang="en-US" sz="1900"/>
          </a:p>
          <a:p>
            <a:pPr marL="285750" indent="-285750">
              <a:buFont typeface="Arial"/>
              <a:buChar char="•"/>
            </a:pPr>
            <a:r>
              <a:rPr lang="en-US" sz="1900"/>
              <a:t>In the comments, be sure to include:</a:t>
            </a:r>
          </a:p>
          <a:p>
            <a:pPr marL="742950" lvl="1" indent="-285750">
              <a:buFont typeface="Courier New"/>
              <a:buChar char="o"/>
            </a:pPr>
            <a:r>
              <a:rPr lang="en-US" sz="1900" dirty="0"/>
              <a:t>Your Position (</a:t>
            </a:r>
            <a:r>
              <a:rPr lang="en-US" sz="1900" dirty="0" err="1"/>
              <a:t>eg.</a:t>
            </a:r>
            <a:r>
              <a:rPr lang="en-US" sz="1900" dirty="0"/>
              <a:t> "Peer Tutor")</a:t>
            </a:r>
          </a:p>
          <a:p>
            <a:pPr marL="742950" lvl="1" indent="-285750">
              <a:buFont typeface="Courier New"/>
              <a:buChar char="o"/>
            </a:pPr>
            <a:r>
              <a:rPr lang="en-US" sz="1900" dirty="0"/>
              <a:t>The work you did (</a:t>
            </a:r>
            <a:r>
              <a:rPr lang="en-US" sz="1900" dirty="0" err="1"/>
              <a:t>eg.</a:t>
            </a:r>
            <a:r>
              <a:rPr lang="en-US" sz="1900" dirty="0"/>
              <a:t> "Student Meeting") - This does not need to be super descriptive</a:t>
            </a:r>
          </a:p>
          <a:p>
            <a:pPr marL="742950" lvl="1" indent="-285750">
              <a:buFont typeface="Courier New"/>
              <a:buChar char="o"/>
            </a:pPr>
            <a:r>
              <a:rPr lang="en-US" sz="1900" dirty="0"/>
              <a:t>If you met with a student, include their name (</a:t>
            </a:r>
            <a:r>
              <a:rPr lang="en-US" sz="1900" dirty="0" err="1"/>
              <a:t>eg.</a:t>
            </a:r>
            <a:r>
              <a:rPr lang="en-US" sz="1900" dirty="0"/>
              <a:t> "Sarah Wickes")</a:t>
            </a:r>
          </a:p>
          <a:p>
            <a:pPr marL="742950" lvl="1" indent="-285750">
              <a:buFont typeface="Courier New"/>
              <a:buChar char="o"/>
            </a:pPr>
            <a:r>
              <a:rPr lang="en-US" sz="1900"/>
              <a:t>If you are backlogging hours, include that in the comment! ("This is backlogging hours from 6/7/26")</a:t>
            </a:r>
          </a:p>
        </p:txBody>
      </p:sp>
    </p:spTree>
    <p:extLst>
      <p:ext uri="{BB962C8B-B14F-4D97-AF65-F5344CB8AC3E}">
        <p14:creationId xmlns:p14="http://schemas.microsoft.com/office/powerpoint/2010/main" val="50927237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26B02"/>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6728D11B-929E-4324-91B0-4A4DA4CAC3DD}"/>
    </a:ext>
  </a:extLst>
</a:theme>
</file>

<file path=docProps/app.xml><?xml version="1.0" encoding="utf-8"?>
<Properties xmlns="http://schemas.openxmlformats.org/officeDocument/2006/extended-properties" xmlns:vt="http://schemas.openxmlformats.org/officeDocument/2006/docPropsVTypes">
  <Template>office theme</Template>
  <TotalTime>0</TotalTime>
  <Words>0</Words>
  <Application>Microsoft Office PowerPoint</Application>
  <PresentationFormat>Widescreen</PresentationFormat>
  <Paragraphs>0</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Savon</vt:lpstr>
      <vt:lpstr>PAL Training:  Workday</vt:lpstr>
      <vt:lpstr>What is Workday?</vt:lpstr>
      <vt:lpstr>Student Hours</vt:lpstr>
      <vt:lpstr>PowerPoint Presentation</vt:lpstr>
      <vt:lpstr>Logging Your Time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276</cp:revision>
  <dcterms:created xsi:type="dcterms:W3CDTF">2026-08-25T13:24:30Z</dcterms:created>
  <dcterms:modified xsi:type="dcterms:W3CDTF">2026-08-26T15:56:43Z</dcterms:modified>
</cp:coreProperties>
</file>