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DM Sans" charset="1" panose="00000000000000000000"/>
      <p:regular r:id="rId21"/>
    </p:embeddedFont>
    <p:embeddedFont>
      <p:font typeface="DM Sans Bold" charset="1" panose="00000000000000000000"/>
      <p:regular r:id="rId22"/>
    </p:embeddedFont>
    <p:embeddedFont>
      <p:font typeface="DM Sans Italics" charset="1" panose="000000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7.png" Type="http://schemas.openxmlformats.org/officeDocument/2006/relationships/image"/><Relationship Id="rId5" Target="../media/image18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9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0.png" Type="http://schemas.openxmlformats.org/officeDocument/2006/relationships/image"/><Relationship Id="rId5" Target="../media/image21.png" Type="http://schemas.openxmlformats.org/officeDocument/2006/relationships/image"/><Relationship Id="rId6" Target="../media/image2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23.png" Type="http://schemas.openxmlformats.org/officeDocument/2006/relationships/image"/><Relationship Id="rId5" Target="../media/image2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8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97161" y="2900143"/>
            <a:ext cx="4762139" cy="4762139"/>
          </a:xfrm>
          <a:custGeom>
            <a:avLst/>
            <a:gdLst/>
            <a:ahLst/>
            <a:cxnLst/>
            <a:rect r="r" b="b" t="t" l="l"/>
            <a:pathLst>
              <a:path h="4762139" w="4762139">
                <a:moveTo>
                  <a:pt x="0" y="0"/>
                </a:moveTo>
                <a:lnTo>
                  <a:pt x="4762139" y="0"/>
                </a:lnTo>
                <a:lnTo>
                  <a:pt x="4762139" y="4762139"/>
                </a:lnTo>
                <a:lnTo>
                  <a:pt x="0" y="47621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07201" y="1477662"/>
            <a:ext cx="9409812" cy="7445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WCOnline &amp; Student Meeting Documentation Training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August 2026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0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6075" y="2058478"/>
            <a:ext cx="3105625" cy="3446487"/>
          </a:xfrm>
          <a:custGeom>
            <a:avLst/>
            <a:gdLst/>
            <a:ahLst/>
            <a:cxnLst/>
            <a:rect r="r" b="b" t="t" l="l"/>
            <a:pathLst>
              <a:path h="3446487" w="3105625">
                <a:moveTo>
                  <a:pt x="0" y="0"/>
                </a:moveTo>
                <a:lnTo>
                  <a:pt x="3105626" y="0"/>
                </a:lnTo>
                <a:lnTo>
                  <a:pt x="3105626" y="3446487"/>
                </a:lnTo>
                <a:lnTo>
                  <a:pt x="0" y="3446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568329" y="5943204"/>
            <a:ext cx="6273704" cy="3178880"/>
          </a:xfrm>
          <a:custGeom>
            <a:avLst/>
            <a:gdLst/>
            <a:ahLst/>
            <a:cxnLst/>
            <a:rect r="r" b="b" t="t" l="l"/>
            <a:pathLst>
              <a:path h="3178880" w="6273704">
                <a:moveTo>
                  <a:pt x="0" y="0"/>
                </a:moveTo>
                <a:lnTo>
                  <a:pt x="6273704" y="0"/>
                </a:lnTo>
                <a:lnTo>
                  <a:pt x="6273704" y="3178880"/>
                </a:lnTo>
                <a:lnTo>
                  <a:pt x="0" y="31788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591657" y="1672361"/>
            <a:ext cx="8180772" cy="8384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1" indent="-215900" lvl="1">
              <a:lnSpc>
                <a:spcPts val="3200"/>
              </a:lnSpc>
              <a:buFont typeface="Arial"/>
              <a:buChar char="•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have a scheduling conflict come up that overlaps with your normal appointment times, you can create a blackout so that students cannot schedule a meeting with you on that specific day / time.</a:t>
            </a:r>
          </a:p>
          <a:p>
            <a:pPr algn="l" marL="863601" indent="-287867" lvl="2">
              <a:lnSpc>
                <a:spcPts val="3200"/>
              </a:lnSpc>
              <a:buFont typeface="Arial"/>
              <a:buChar char="⚬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Under the Area Tools dropdown, select Manage Blackout Times.</a:t>
            </a:r>
          </a:p>
          <a:p>
            <a:pPr algn="l" marL="863601" indent="-287867" lvl="2">
              <a:lnSpc>
                <a:spcPts val="3200"/>
              </a:lnSpc>
              <a:buFont typeface="Arial"/>
              <a:buChar char="⚬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Select the day/time when the blackout needs to occur. </a:t>
            </a:r>
          </a:p>
          <a:p>
            <a:pPr algn="l" marL="863601" indent="-287867" lvl="2">
              <a:lnSpc>
                <a:spcPts val="3200"/>
              </a:lnSpc>
              <a:buFont typeface="Arial"/>
              <a:buChar char="⚬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Edit the start and end times for the blackout.</a:t>
            </a:r>
          </a:p>
          <a:p>
            <a:pPr algn="l" marL="863601" indent="-287867" lvl="2">
              <a:lnSpc>
                <a:spcPts val="3200"/>
              </a:lnSpc>
              <a:buFont typeface="Arial"/>
              <a:buChar char="⚬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Under blackout note, enter </a:t>
            </a:r>
            <a:r>
              <a:rPr lang="en-US" b="true" sz="2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scheduling conflict</a:t>
            </a: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. </a:t>
            </a:r>
            <a:r>
              <a:rPr lang="en-US" sz="20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Entering a specific reason for creating the blackout is optional. </a:t>
            </a:r>
          </a:p>
          <a:p>
            <a:pPr algn="l" marL="863601" indent="-287867" lvl="2">
              <a:lnSpc>
                <a:spcPts val="3200"/>
              </a:lnSpc>
              <a:buFont typeface="Arial"/>
              <a:buChar char="⚬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Hit create blackout to block off your availability.</a:t>
            </a:r>
          </a:p>
          <a:p>
            <a:pPr algn="l" marL="431801" indent="-215900" lvl="1">
              <a:lnSpc>
                <a:spcPts val="3200"/>
              </a:lnSpc>
              <a:buFont typeface="Arial"/>
              <a:buChar char="•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Alternatively, you can open up your availability for a specific day &amp; time in the Manage Blackout Times settings.</a:t>
            </a:r>
          </a:p>
          <a:p>
            <a:pPr algn="l" marL="863601" indent="-287867" lvl="2">
              <a:lnSpc>
                <a:spcPts val="3200"/>
              </a:lnSpc>
              <a:buFont typeface="Arial"/>
              <a:buChar char="⚬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Select the blocked out time you would like to open up.</a:t>
            </a:r>
          </a:p>
          <a:p>
            <a:pPr algn="l" marL="1295402" indent="-323850" lvl="3">
              <a:lnSpc>
                <a:spcPts val="3200"/>
              </a:lnSpc>
              <a:buFont typeface="Arial"/>
              <a:buChar char="￭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Do one of the following:</a:t>
            </a:r>
          </a:p>
          <a:p>
            <a:pPr algn="l" marL="1727202" indent="-345440" lvl="4">
              <a:lnSpc>
                <a:spcPts val="3200"/>
              </a:lnSpc>
              <a:buFont typeface="Arial"/>
              <a:buChar char="•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Select Edit Blackout if you need to adjust the blackout start and end times.</a:t>
            </a:r>
          </a:p>
          <a:p>
            <a:pPr algn="l" marL="1727202" indent="-345440" lvl="4">
              <a:lnSpc>
                <a:spcPts val="3200"/>
              </a:lnSpc>
              <a:buFont typeface="Arial"/>
              <a:buChar char="•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Select Cancel Blackout to cancel the blackout as is.</a:t>
            </a:r>
          </a:p>
          <a:p>
            <a:pPr algn="l" marL="2159003" indent="-359834" lvl="5">
              <a:lnSpc>
                <a:spcPts val="3200"/>
              </a:lnSpc>
              <a:buFont typeface="Arial"/>
              <a:buChar char="⚬"/>
            </a:pPr>
            <a:r>
              <a:rPr lang="en-US" sz="2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This will prompt you to confirm you want to cancel the blackout and if the cancelation should be repeated.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511448" y="544496"/>
            <a:ext cx="12928039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Temporary Scheduling Conflicts &amp; Changes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24996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187916" y="1736895"/>
            <a:ext cx="2795383" cy="4135097"/>
          </a:xfrm>
          <a:custGeom>
            <a:avLst/>
            <a:gdLst/>
            <a:ahLst/>
            <a:cxnLst/>
            <a:rect r="r" b="b" t="t" l="l"/>
            <a:pathLst>
              <a:path h="4135097" w="2795383">
                <a:moveTo>
                  <a:pt x="0" y="0"/>
                </a:moveTo>
                <a:lnTo>
                  <a:pt x="2795382" y="0"/>
                </a:lnTo>
                <a:lnTo>
                  <a:pt x="2795382" y="4135096"/>
                </a:lnTo>
                <a:lnTo>
                  <a:pt x="0" y="41350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286" t="0" r="-23154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068915" y="4731729"/>
            <a:ext cx="4881465" cy="4379335"/>
          </a:xfrm>
          <a:custGeom>
            <a:avLst/>
            <a:gdLst/>
            <a:ahLst/>
            <a:cxnLst/>
            <a:rect r="r" b="b" t="t" l="l"/>
            <a:pathLst>
              <a:path h="4379335" w="4881465">
                <a:moveTo>
                  <a:pt x="0" y="0"/>
                </a:moveTo>
                <a:lnTo>
                  <a:pt x="4881465" y="0"/>
                </a:lnTo>
                <a:lnTo>
                  <a:pt x="4881465" y="4379335"/>
                </a:lnTo>
                <a:lnTo>
                  <a:pt x="0" y="43793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954369" y="627123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My Appointments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954369" y="1705338"/>
            <a:ext cx="7023989" cy="83153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All upcoming appointments will be listed on the My Appointments page.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need to review the details of the scheduled appointments, you can click on the appointment block and a new window will open up with the appointment details.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After you meet with students, this is how you will report your meeting notes.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405356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954369" y="1880218"/>
            <a:ext cx="7464668" cy="7746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840"/>
              </a:lnSpc>
              <a:buFont typeface="Arial"/>
              <a:buChar char="•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Click on the appointment that you need to enter the student meeting notes for.</a:t>
            </a:r>
          </a:p>
          <a:p>
            <a:pPr algn="l" marL="518160" indent="-259080" lvl="1">
              <a:lnSpc>
                <a:spcPts val="3840"/>
              </a:lnSpc>
              <a:buFont typeface="Arial"/>
              <a:buChar char="•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Under the Appointment Tools dropdown menu, you can </a:t>
            </a:r>
          </a:p>
          <a:p>
            <a:pPr algn="l" marL="1036320" indent="-345440" lvl="2">
              <a:lnSpc>
                <a:spcPts val="384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mark the student as a no-show if they did not come to the meeting.</a:t>
            </a:r>
          </a:p>
          <a:p>
            <a:pPr algn="l" marL="1036320" indent="-345440" lvl="2">
              <a:lnSpc>
                <a:spcPts val="384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send an email to the student.</a:t>
            </a:r>
          </a:p>
          <a:p>
            <a:pPr algn="l" marL="1036320" indent="-345440" lvl="2">
              <a:lnSpc>
                <a:spcPts val="384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repeat the appointment if it will be recurring meeting between you and student.</a:t>
            </a:r>
          </a:p>
          <a:p>
            <a:pPr algn="l" marL="1036320" indent="-345440" lvl="2">
              <a:lnSpc>
                <a:spcPts val="384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add a new report to create a meeting note for the appointment.</a:t>
            </a:r>
          </a:p>
          <a:p>
            <a:pPr algn="l" marL="518160" indent="-259080" lvl="1">
              <a:lnSpc>
                <a:spcPts val="3840"/>
              </a:lnSpc>
              <a:buFont typeface="Arial"/>
              <a:buChar char="•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Be sure to keep this information up-to-date, as it is important for assessment purposes. </a:t>
            </a:r>
          </a:p>
          <a:p>
            <a:pPr algn="l" marL="1036320" indent="-345440" lvl="2">
              <a:lnSpc>
                <a:spcPts val="384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Mark no-shows the same day they miss.</a:t>
            </a:r>
          </a:p>
          <a:p>
            <a:pPr algn="l" marL="1036320" indent="-345440" lvl="2">
              <a:lnSpc>
                <a:spcPts val="384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Enter meeting reports as soon as you complete an appointment.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652147" y="2782251"/>
            <a:ext cx="4900251" cy="5774588"/>
          </a:xfrm>
          <a:custGeom>
            <a:avLst/>
            <a:gdLst/>
            <a:ahLst/>
            <a:cxnLst/>
            <a:rect r="r" b="b" t="t" l="l"/>
            <a:pathLst>
              <a:path h="5774588" w="4900251">
                <a:moveTo>
                  <a:pt x="0" y="0"/>
                </a:moveTo>
                <a:lnTo>
                  <a:pt x="4900250" y="0"/>
                </a:lnTo>
                <a:lnTo>
                  <a:pt x="4900250" y="5774588"/>
                </a:lnTo>
                <a:lnTo>
                  <a:pt x="0" y="57745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7342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954369" y="737293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Managing Student Appointments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0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9693157" y="2055969"/>
            <a:ext cx="8395740" cy="4284570"/>
            <a:chOff x="0" y="0"/>
            <a:chExt cx="11194320" cy="571275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495771" cy="5675507"/>
            </a:xfrm>
            <a:custGeom>
              <a:avLst/>
              <a:gdLst/>
              <a:ahLst/>
              <a:cxnLst/>
              <a:rect r="r" b="b" t="t" l="l"/>
              <a:pathLst>
                <a:path h="5675507" w="5495771">
                  <a:moveTo>
                    <a:pt x="0" y="0"/>
                  </a:moveTo>
                  <a:lnTo>
                    <a:pt x="5495771" y="0"/>
                  </a:lnTo>
                  <a:lnTo>
                    <a:pt x="5495771" y="5675507"/>
                  </a:lnTo>
                  <a:lnTo>
                    <a:pt x="0" y="56755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5495771" y="0"/>
              <a:ext cx="5698549" cy="5712759"/>
            </a:xfrm>
            <a:custGeom>
              <a:avLst/>
              <a:gdLst/>
              <a:ahLst/>
              <a:cxnLst/>
              <a:rect r="r" b="b" t="t" l="l"/>
              <a:pathLst>
                <a:path h="5712759" w="5698549">
                  <a:moveTo>
                    <a:pt x="0" y="0"/>
                  </a:moveTo>
                  <a:lnTo>
                    <a:pt x="5698549" y="0"/>
                  </a:lnTo>
                  <a:lnTo>
                    <a:pt x="5698549" y="5712759"/>
                  </a:lnTo>
                  <a:lnTo>
                    <a:pt x="0" y="57127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11220866" y="6687590"/>
            <a:ext cx="5340322" cy="2984691"/>
          </a:xfrm>
          <a:custGeom>
            <a:avLst/>
            <a:gdLst/>
            <a:ahLst/>
            <a:cxnLst/>
            <a:rect r="r" b="b" t="t" l="l"/>
            <a:pathLst>
              <a:path h="2984691" w="5340322">
                <a:moveTo>
                  <a:pt x="0" y="0"/>
                </a:moveTo>
                <a:lnTo>
                  <a:pt x="5340322" y="0"/>
                </a:lnTo>
                <a:lnTo>
                  <a:pt x="5340322" y="2984692"/>
                </a:lnTo>
                <a:lnTo>
                  <a:pt x="0" y="29846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548118" y="1384722"/>
            <a:ext cx="7062412" cy="8747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74979" indent="-237490" lvl="1">
              <a:lnSpc>
                <a:spcPts val="3519"/>
              </a:lnSpc>
              <a:buFont typeface="Arial"/>
              <a:buChar char="•"/>
            </a:pPr>
            <a:r>
              <a:rPr lang="en-US" sz="21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To enter student meeting notes, select add a new client report form.</a:t>
            </a:r>
          </a:p>
          <a:p>
            <a:pPr algn="l" marL="474979" indent="-237490" lvl="1">
              <a:lnSpc>
                <a:spcPts val="3519"/>
              </a:lnSpc>
              <a:buFont typeface="Arial"/>
              <a:buChar char="•"/>
            </a:pPr>
            <a:r>
              <a:rPr lang="en-US" sz="21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Complete the form using the MAP+ notetaking system. </a:t>
            </a:r>
          </a:p>
          <a:p>
            <a:pPr algn="l" marL="949959" indent="-316653" lvl="2">
              <a:lnSpc>
                <a:spcPts val="3519"/>
              </a:lnSpc>
              <a:buFont typeface="Arial"/>
              <a:buChar char="⚬"/>
            </a:pPr>
            <a:r>
              <a:rPr lang="en-US" b="true" sz="21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M - Meeting Focus:</a:t>
            </a:r>
            <a:r>
              <a:rPr lang="en-US" sz="21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What was the student's primary focus for the meeting?</a:t>
            </a:r>
          </a:p>
          <a:p>
            <a:pPr algn="l" marL="949959" indent="-316653" lvl="2">
              <a:lnSpc>
                <a:spcPts val="3519"/>
              </a:lnSpc>
              <a:buFont typeface="Arial"/>
              <a:buChar char="⚬"/>
            </a:pPr>
            <a:r>
              <a:rPr lang="en-US" b="true" sz="21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A - Actions Taken:</a:t>
            </a:r>
            <a:r>
              <a:rPr lang="en-US" sz="21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What did you and the student do in the meeting? What relevant academic information or strategies did you share?</a:t>
            </a:r>
          </a:p>
          <a:p>
            <a:pPr algn="l" marL="949959" indent="-316653" lvl="2">
              <a:lnSpc>
                <a:spcPts val="3519"/>
              </a:lnSpc>
              <a:buFont typeface="Arial"/>
              <a:buChar char="⚬"/>
            </a:pPr>
            <a:r>
              <a:rPr lang="en-US" b="true" sz="21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P - Plan: </a:t>
            </a:r>
            <a:r>
              <a:rPr lang="en-US" sz="21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What did the student identify as their next steps? What follow-up might be needed?</a:t>
            </a:r>
          </a:p>
          <a:p>
            <a:pPr algn="l" marL="949959" indent="-316653" lvl="2">
              <a:lnSpc>
                <a:spcPts val="3519"/>
              </a:lnSpc>
              <a:buFont typeface="Arial"/>
              <a:buChar char="⚬"/>
            </a:pPr>
            <a:r>
              <a:rPr lang="en-US" b="true" sz="21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+ - Additional Notes/Referral:</a:t>
            </a:r>
            <a:r>
              <a:rPr lang="en-US" sz="21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What resources, referrals, or additional support were discussed? Is there any other additional information to document?</a:t>
            </a:r>
          </a:p>
          <a:p>
            <a:pPr algn="l" marL="474979" indent="-237490" lvl="1">
              <a:lnSpc>
                <a:spcPts val="3519"/>
              </a:lnSpc>
              <a:buFont typeface="Arial"/>
              <a:buChar char="•"/>
            </a:pPr>
            <a:r>
              <a:rPr lang="en-US" sz="21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Under email options, you can select who will receive the note and attach files (if applicable).</a:t>
            </a:r>
          </a:p>
          <a:p>
            <a:pPr algn="l" marL="474979" indent="-237490" lvl="1">
              <a:lnSpc>
                <a:spcPts val="3519"/>
              </a:lnSpc>
              <a:buFont typeface="Arial"/>
              <a:buChar char="•"/>
            </a:pPr>
            <a:r>
              <a:rPr lang="en-US" sz="21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Your Supervisor will monitor to make sure you’re completing appointment notes.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749371" y="360411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Documenting Student Meetings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0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34505" y="1215332"/>
            <a:ext cx="3838547" cy="4314371"/>
          </a:xfrm>
          <a:custGeom>
            <a:avLst/>
            <a:gdLst/>
            <a:ahLst/>
            <a:cxnLst/>
            <a:rect r="r" b="b" t="t" l="l"/>
            <a:pathLst>
              <a:path h="4314371" w="3838547">
                <a:moveTo>
                  <a:pt x="0" y="0"/>
                </a:moveTo>
                <a:lnTo>
                  <a:pt x="3838547" y="0"/>
                </a:lnTo>
                <a:lnTo>
                  <a:pt x="3838547" y="4314371"/>
                </a:lnTo>
                <a:lnTo>
                  <a:pt x="0" y="43143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296" t="-22662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311457" y="5915741"/>
            <a:ext cx="6484642" cy="3986123"/>
          </a:xfrm>
          <a:custGeom>
            <a:avLst/>
            <a:gdLst/>
            <a:ahLst/>
            <a:cxnLst/>
            <a:rect r="r" b="b" t="t" l="l"/>
            <a:pathLst>
              <a:path h="3986123" w="6484642">
                <a:moveTo>
                  <a:pt x="0" y="0"/>
                </a:moveTo>
                <a:lnTo>
                  <a:pt x="6484642" y="0"/>
                </a:lnTo>
                <a:lnTo>
                  <a:pt x="6484642" y="3986123"/>
                </a:lnTo>
                <a:lnTo>
                  <a:pt x="0" y="39861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565127" y="1337605"/>
            <a:ext cx="8543000" cy="86721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18160" indent="-259080" lvl="1">
              <a:lnSpc>
                <a:spcPts val="3600"/>
              </a:lnSpc>
              <a:buFont typeface="Arial"/>
              <a:buChar char="•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Using the person you worked with for the role plays yesterday, let’s create a meeting note / client report form.</a:t>
            </a:r>
          </a:p>
          <a:p>
            <a:pPr algn="l" marL="1036320" indent="-345440" lvl="2">
              <a:lnSpc>
                <a:spcPts val="360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Go to the appropriate Fall 2026 PAL schedule.</a:t>
            </a:r>
          </a:p>
          <a:p>
            <a:pPr algn="l" marL="1036320" indent="-345440" lvl="2">
              <a:lnSpc>
                <a:spcPts val="360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Under the Area Tools dropdown menu, select “Enter Off-Schedule Report.”</a:t>
            </a:r>
          </a:p>
          <a:p>
            <a:pPr algn="l" marL="1036320" indent="-345440" lvl="2">
              <a:lnSpc>
                <a:spcPts val="360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Search for the PAL you worked with to make them the “client.”</a:t>
            </a:r>
          </a:p>
          <a:p>
            <a:pPr algn="l" marL="1036320" indent="-345440" lvl="2">
              <a:lnSpc>
                <a:spcPts val="360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Enter the date and time for yesterday’s roleplay training slot.</a:t>
            </a:r>
          </a:p>
          <a:p>
            <a:pPr algn="l" marL="1036320" indent="-345440" lvl="2">
              <a:lnSpc>
                <a:spcPts val="360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Then use the MAP+ format to create a meeting note about your roleplay.</a:t>
            </a:r>
          </a:p>
          <a:p>
            <a:pPr algn="l" marL="1036320" indent="-345440" lvl="2">
              <a:lnSpc>
                <a:spcPts val="3600"/>
              </a:lnSpc>
              <a:buFont typeface="Arial"/>
              <a:buChar char="⚬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Decide if you want to email the note to them or just yourself.</a:t>
            </a:r>
          </a:p>
          <a:p>
            <a:pPr algn="l" marL="518160" indent="-259080" lvl="1">
              <a:lnSpc>
                <a:spcPts val="3600"/>
              </a:lnSpc>
              <a:buFont typeface="Arial"/>
              <a:buChar char="•"/>
            </a:pPr>
            <a:r>
              <a:rPr lang="en-US" sz="24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Enter Off-Schedule Report is how you should track any interactions you have with students outside of scheduled appointments, such as at workshops/programs, drop-in/office hours, or study hours.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768457" y="351699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Let’s Practice!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422795" y="2169819"/>
            <a:ext cx="7442411" cy="5947362"/>
            <a:chOff x="0" y="0"/>
            <a:chExt cx="9923214" cy="79298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468043" y="2942688"/>
              <a:ext cx="4987128" cy="4987128"/>
            </a:xfrm>
            <a:custGeom>
              <a:avLst/>
              <a:gdLst/>
              <a:ahLst/>
              <a:cxnLst/>
              <a:rect r="r" b="b" t="t" l="l"/>
              <a:pathLst>
                <a:path h="4987128" w="4987128">
                  <a:moveTo>
                    <a:pt x="0" y="0"/>
                  </a:moveTo>
                  <a:lnTo>
                    <a:pt x="4987128" y="0"/>
                  </a:lnTo>
                  <a:lnTo>
                    <a:pt x="4987128" y="4987128"/>
                  </a:lnTo>
                  <a:lnTo>
                    <a:pt x="0" y="49871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7291" t="-17566" r="-18398" b="-18123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 rot="0">
              <a:off x="0" y="-161925"/>
              <a:ext cx="9923214" cy="178320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1200"/>
                </a:lnSpc>
                <a:spcBef>
                  <a:spcPct val="0"/>
                </a:spcBef>
              </a:pPr>
              <a:r>
                <a:rPr lang="en-US" sz="8000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Questions?</a:t>
              </a: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758966" y="128983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040956" y="679155"/>
            <a:ext cx="7428343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Registering Your Account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584556" y="1814852"/>
            <a:ext cx="8667397" cy="7821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61341" indent="-280670" lvl="1">
              <a:lnSpc>
                <a:spcPts val="5200"/>
              </a:lnSpc>
              <a:buFont typeface="Arial"/>
              <a:buChar char="•"/>
            </a:pPr>
            <a:r>
              <a:rPr lang="en-US" sz="26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your PAL role includes meeting with students, you will need to make sure that you have registered an account in WCOnline.</a:t>
            </a:r>
          </a:p>
          <a:p>
            <a:pPr algn="l" marL="561341" indent="-280670" lvl="1">
              <a:lnSpc>
                <a:spcPts val="5200"/>
              </a:lnSpc>
              <a:buFont typeface="Arial"/>
              <a:buChar char="•"/>
            </a:pPr>
            <a:r>
              <a:rPr lang="en-US" sz="26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You can find the link to register in the Training Moodle. </a:t>
            </a:r>
          </a:p>
          <a:p>
            <a:pPr algn="l" marL="561341" indent="-280670" lvl="1">
              <a:lnSpc>
                <a:spcPts val="5200"/>
              </a:lnSpc>
              <a:buFont typeface="Arial"/>
              <a:buChar char="•"/>
            </a:pPr>
            <a:r>
              <a:rPr lang="en-US" sz="26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To receive calendar invitations for the appointments students schedule with you, make sure that you turn on the “</a:t>
            </a:r>
            <a:r>
              <a:rPr lang="en-US" b="true" sz="26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Include iCal links with appointment confirmation messages</a:t>
            </a:r>
            <a:r>
              <a:rPr lang="en-US" sz="26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” email options preference.</a:t>
            </a:r>
          </a:p>
          <a:p>
            <a:pPr algn="l" marL="1122681" indent="-374227" lvl="2">
              <a:lnSpc>
                <a:spcPts val="5200"/>
              </a:lnSpc>
              <a:buFont typeface="Arial"/>
              <a:buChar char="⚬"/>
            </a:pPr>
            <a:r>
              <a:rPr lang="en-US" sz="26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If you’ve already registered your account, you will be prompted to update your Profile &amp; Communication Options page.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471028" y="7527717"/>
            <a:ext cx="6480551" cy="2108906"/>
          </a:xfrm>
          <a:custGeom>
            <a:avLst/>
            <a:gdLst/>
            <a:ahLst/>
            <a:cxnLst/>
            <a:rect r="r" b="b" t="t" l="l"/>
            <a:pathLst>
              <a:path h="2108906" w="6480551">
                <a:moveTo>
                  <a:pt x="0" y="0"/>
                </a:moveTo>
                <a:lnTo>
                  <a:pt x="6480551" y="0"/>
                </a:lnTo>
                <a:lnTo>
                  <a:pt x="6480551" y="2108906"/>
                </a:lnTo>
                <a:lnTo>
                  <a:pt x="0" y="210890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4556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552332" y="2147090"/>
            <a:ext cx="6317943" cy="3958464"/>
          </a:xfrm>
          <a:custGeom>
            <a:avLst/>
            <a:gdLst/>
            <a:ahLst/>
            <a:cxnLst/>
            <a:rect r="r" b="b" t="t" l="l"/>
            <a:pathLst>
              <a:path h="3958464" w="6317943">
                <a:moveTo>
                  <a:pt x="0" y="0"/>
                </a:moveTo>
                <a:lnTo>
                  <a:pt x="6317943" y="0"/>
                </a:lnTo>
                <a:lnTo>
                  <a:pt x="6317943" y="3958465"/>
                </a:lnTo>
                <a:lnTo>
                  <a:pt x="0" y="39584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405356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61572" y="1519200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Full Administrator Access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34845" y="2485175"/>
            <a:ext cx="12978278" cy="6409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already had an WCOnline account last year, your Supervisor will have already updated you to Full Administrator Access level.</a:t>
            </a:r>
          </a:p>
          <a:p>
            <a:pPr algn="l" marL="690881" indent="-345440" lvl="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just registered your account, your Supervisor will update your access to Full Administrator now. </a:t>
            </a:r>
          </a:p>
          <a:p>
            <a:pPr algn="l" marL="690881" indent="-345440" lvl="1">
              <a:lnSpc>
                <a:spcPts val="6400"/>
              </a:lnSpc>
              <a:buFont typeface="Arial"/>
              <a:buChar char="•"/>
            </a:pPr>
            <a:r>
              <a:rPr lang="en-US" sz="32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Full Administrator access means that you will be able to set your starting availability and manage your blackout times without consulting the Supervisor when scheduling conflicts arise.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0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576278" y="1577773"/>
            <a:ext cx="10783534" cy="82459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4374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All PALs with student-facing roles will need to make sure that they are registered as a Staff or Resource for the correct Fall 2026 Schedule. </a:t>
            </a:r>
          </a:p>
          <a:p>
            <a:pPr algn="l" marL="1079496" indent="-359832" lvl="2">
              <a:lnSpc>
                <a:spcPts val="4374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already had an WCOnline account last year, your Supervisor will have already assigned you to the correct Fall 2026 schedule.</a:t>
            </a:r>
          </a:p>
          <a:p>
            <a:pPr algn="l" marL="1079496" indent="-359832" lvl="2">
              <a:lnSpc>
                <a:spcPts val="4374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For PALs who registered their WCOnline account today, you will need to be added as a New Staff or Resource after you’ve been given Administrator access by your Supervisor. </a:t>
            </a:r>
          </a:p>
          <a:p>
            <a:pPr algn="l" marL="539748" indent="-269874" lvl="1">
              <a:lnSpc>
                <a:spcPts val="4374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Navigate to the Staff &amp; Resource Management page in the “Welcome, Name” dropdown menu.</a:t>
            </a:r>
          </a:p>
          <a:p>
            <a:pPr algn="l" marL="1079496" indent="-359832" lvl="2">
              <a:lnSpc>
                <a:spcPts val="4374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were already a Staff/Resource, search for your name and make any necessary edits to your Staff/Resource Settings.</a:t>
            </a:r>
          </a:p>
          <a:p>
            <a:pPr algn="l" marL="1079496" indent="-359832" lvl="2">
              <a:lnSpc>
                <a:spcPts val="4374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are a new PAL, under Area Tools, select “Add New Staff or Resource” to register as a Staff/Resource. </a:t>
            </a: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Make sure that you’re registered to the correct Fall 2026 Schedule.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025088" y="1408129"/>
            <a:ext cx="3227769" cy="4857739"/>
          </a:xfrm>
          <a:custGeom>
            <a:avLst/>
            <a:gdLst/>
            <a:ahLst/>
            <a:cxnLst/>
            <a:rect r="r" b="b" t="t" l="l"/>
            <a:pathLst>
              <a:path h="4857739" w="3227769">
                <a:moveTo>
                  <a:pt x="0" y="0"/>
                </a:moveTo>
                <a:lnTo>
                  <a:pt x="3227769" y="0"/>
                </a:lnTo>
                <a:lnTo>
                  <a:pt x="3227769" y="4857739"/>
                </a:lnTo>
                <a:lnTo>
                  <a:pt x="0" y="48577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4009636" y="6561390"/>
            <a:ext cx="3258672" cy="1469046"/>
          </a:xfrm>
          <a:custGeom>
            <a:avLst/>
            <a:gdLst/>
            <a:ahLst/>
            <a:cxnLst/>
            <a:rect r="r" b="b" t="t" l="l"/>
            <a:pathLst>
              <a:path h="1469046" w="3258672">
                <a:moveTo>
                  <a:pt x="0" y="0"/>
                </a:moveTo>
                <a:lnTo>
                  <a:pt x="3258672" y="0"/>
                </a:lnTo>
                <a:lnTo>
                  <a:pt x="3258672" y="1469046"/>
                </a:lnTo>
                <a:lnTo>
                  <a:pt x="0" y="14690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2906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932345" y="8325711"/>
            <a:ext cx="3413254" cy="1768600"/>
          </a:xfrm>
          <a:custGeom>
            <a:avLst/>
            <a:gdLst/>
            <a:ahLst/>
            <a:cxnLst/>
            <a:rect r="r" b="b" t="t" l="l"/>
            <a:pathLst>
              <a:path h="1768600" w="3413254">
                <a:moveTo>
                  <a:pt x="0" y="0"/>
                </a:moveTo>
                <a:lnTo>
                  <a:pt x="3413254" y="0"/>
                </a:lnTo>
                <a:lnTo>
                  <a:pt x="3413254" y="1768600"/>
                </a:lnTo>
                <a:lnTo>
                  <a:pt x="0" y="1768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13517" r="0" b="-9358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926827" y="544496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Staff &amp; Resource Management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0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61759" y="1564811"/>
            <a:ext cx="15120848" cy="7693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4374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When updating your Staff / Resource settings, make sure that you are assigned to the correct Fall 2026 PAL Schedule.</a:t>
            </a:r>
          </a:p>
          <a:p>
            <a:pPr algn="l" marL="539748" indent="-269874" lvl="1">
              <a:lnSpc>
                <a:spcPts val="4374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starting date and ending date for both Fall 2026 PAL schedules should be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9/14/2026 to 12/11/2026. </a:t>
            </a:r>
          </a:p>
          <a:p>
            <a:pPr algn="l" marL="539748" indent="-269874" lvl="1">
              <a:lnSpc>
                <a:spcPts val="4374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Appointment minimum length should be set to 30 minutes.</a:t>
            </a:r>
          </a:p>
          <a:p>
            <a:pPr algn="l" marL="1079496" indent="-359832" lvl="2">
              <a:lnSpc>
                <a:spcPts val="4374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Appointment maximum length should be set to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30 minutes for PACs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or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up to 60 minutes for Peer Tutors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l" marL="539748" indent="-269874" lvl="1">
              <a:lnSpc>
                <a:spcPts val="4374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You are encouraged to write a short bio about yourself. When students create an appointment with you, they will see that bio.</a:t>
            </a:r>
          </a:p>
          <a:p>
            <a:pPr algn="l" marL="1079496" indent="-359832" lvl="2">
              <a:lnSpc>
                <a:spcPts val="4374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Leave the Resource Short Bio &amp; Location boxes empty and set Tentative Appointments to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no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l" marL="539748" indent="-269874" lvl="1">
              <a:lnSpc>
                <a:spcPts val="4374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Under modality, decide if you are going to meet with students In Person, By Zoom, or By Zoom &amp; In Person. </a:t>
            </a:r>
          </a:p>
          <a:p>
            <a:pPr algn="l" marL="1079496" indent="-359832" lvl="2">
              <a:lnSpc>
                <a:spcPts val="4374"/>
              </a:lnSpc>
              <a:buFont typeface="Arial"/>
              <a:buChar char="⚬"/>
            </a:pP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Do not click on any of the options in the dropdown that includes eTutoring.</a:t>
            </a:r>
          </a:p>
          <a:p>
            <a:pPr algn="l" marL="539748" indent="-269874" lvl="1">
              <a:lnSpc>
                <a:spcPts val="4374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will meet with students by zoom,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put your zoom link in the “custom link url” box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926827" y="544496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Staff &amp; Resource Setting Management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0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328355" y="1691894"/>
            <a:ext cx="12931846" cy="5457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8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have more than one student-facing PAL role, you will need to set your availability for both Fall 2026 PAL Schedules.</a:t>
            </a:r>
          </a:p>
          <a:p>
            <a:pPr algn="l" marL="647700" indent="-323850" lvl="1">
              <a:lnSpc>
                <a:spcPts val="48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Undergrad Student Employees are allowed to work a </a:t>
            </a: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MAXIMUM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of 17.5 hours per week across </a:t>
            </a:r>
            <a:r>
              <a:rPr lang="en-US" sz="30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all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on-campus jobs.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​</a:t>
            </a:r>
          </a:p>
          <a:p>
            <a:pPr algn="l" marL="647700" indent="-323850" lvl="1">
              <a:lnSpc>
                <a:spcPts val="48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If you have more than one job with OAS or more than one on-campus job,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you need to be mindful about how many hours you’re working each week.</a:t>
            </a:r>
          </a:p>
          <a:p>
            <a:pPr algn="l" marL="647700" indent="-323850" lvl="1">
              <a:lnSpc>
                <a:spcPts val="48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In the Staff &amp; Resource Options section, you can set the max minutes per day or per week you’re available to meet with students.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888440" y="7380910"/>
            <a:ext cx="11811676" cy="2410793"/>
          </a:xfrm>
          <a:custGeom>
            <a:avLst/>
            <a:gdLst/>
            <a:ahLst/>
            <a:cxnLst/>
            <a:rect r="r" b="b" t="t" l="l"/>
            <a:pathLst>
              <a:path h="2410793" w="11811676">
                <a:moveTo>
                  <a:pt x="0" y="0"/>
                </a:moveTo>
                <a:lnTo>
                  <a:pt x="11811676" y="0"/>
                </a:lnTo>
                <a:lnTo>
                  <a:pt x="11811676" y="2410794"/>
                </a:lnTo>
                <a:lnTo>
                  <a:pt x="0" y="24107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995683" y="720299"/>
            <a:ext cx="13597191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Managing Your Availability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0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90136" y="1702619"/>
            <a:ext cx="14790961" cy="5483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4374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When editing your Staff / Resource settings, enter focuses according to the Fall 2026 PAL Schedule you’re a staff / resource for. </a:t>
            </a:r>
          </a:p>
          <a:p>
            <a:pPr algn="l" marL="1079496" indent="-359832" lvl="2">
              <a:lnSpc>
                <a:spcPts val="4374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Peer Tutors should list the courses they tutor for in the focuses box. </a:t>
            </a: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Example: CHEM B103, CHEM B104</a:t>
            </a:r>
          </a:p>
          <a:p>
            <a:pPr algn="l" marL="1079496" indent="-359832" lvl="2">
              <a:lnSpc>
                <a:spcPts val="4374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PACs should l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ist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Planning &amp; Organization, Time Management, Procrastination, Study Strategies, Reading &amp; Note-Taking Strategies, Test-Taking Strategies, Academic Accountability, Resource Navigation, Motivation and Academic Confidence, General Academic Support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in the focuses box.</a:t>
            </a:r>
          </a:p>
          <a:p>
            <a:pPr algn="l" marL="1619244" indent="-404811" lvl="3">
              <a:lnSpc>
                <a:spcPts val="4374"/>
              </a:lnSpc>
              <a:buFont typeface="Arial"/>
              <a:buChar char="￭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PACs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who have returned from leaves of absence and/or resolved warning/probation, you can also add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Return from Leave Mentorship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and/or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Navigating Warning &amp; Probation 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926827" y="602128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Staff / Resource Focuses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790136" y="8597210"/>
            <a:ext cx="4231946" cy="1322179"/>
          </a:xfrm>
          <a:custGeom>
            <a:avLst/>
            <a:gdLst/>
            <a:ahLst/>
            <a:cxnLst/>
            <a:rect r="r" b="b" t="t" l="l"/>
            <a:pathLst>
              <a:path h="1322179" w="4231946">
                <a:moveTo>
                  <a:pt x="0" y="0"/>
                </a:moveTo>
                <a:lnTo>
                  <a:pt x="4231946" y="0"/>
                </a:lnTo>
                <a:lnTo>
                  <a:pt x="4231946" y="1322180"/>
                </a:lnTo>
                <a:lnTo>
                  <a:pt x="0" y="13221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456" t="-15180" r="-33045" b="-3162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790136" y="7335246"/>
            <a:ext cx="13249887" cy="1019846"/>
          </a:xfrm>
          <a:custGeom>
            <a:avLst/>
            <a:gdLst/>
            <a:ahLst/>
            <a:cxnLst/>
            <a:rect r="r" b="b" t="t" l="l"/>
            <a:pathLst>
              <a:path h="1019846" w="13249887">
                <a:moveTo>
                  <a:pt x="0" y="0"/>
                </a:moveTo>
                <a:lnTo>
                  <a:pt x="13249887" y="0"/>
                </a:lnTo>
                <a:lnTo>
                  <a:pt x="13249887" y="1019846"/>
                </a:lnTo>
                <a:lnTo>
                  <a:pt x="0" y="10198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7887" r="-2219" b="-32407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0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2804900" y="2120120"/>
            <a:ext cx="14238312" cy="7560139"/>
            <a:chOff x="0" y="0"/>
            <a:chExt cx="18984416" cy="10080185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133350"/>
              <a:ext cx="12525545" cy="1021353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539749" indent="-269875" lvl="1">
                <a:lnSpc>
                  <a:spcPts val="4374"/>
                </a:lnSpc>
                <a:buFont typeface="Arial"/>
                <a:buChar char="•"/>
              </a:pP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If you are both a PAC and a Peer Tutor, after making sure you are a Staff / Resource for one of the Fall 2026 PAL Schedules, select “Duplicate Staff or Resources” under the Area Tools dropdown menu.</a:t>
              </a:r>
            </a:p>
            <a:p>
              <a:pPr algn="l" marL="1079499" indent="-359833" lvl="2">
                <a:lnSpc>
                  <a:spcPts val="4374"/>
                </a:lnSpc>
                <a:buFont typeface="Arial"/>
                <a:buChar char="⚬"/>
              </a:pP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Enter your name in the “Filter by Resource” and hit search. </a:t>
              </a:r>
            </a:p>
            <a:p>
              <a:pPr algn="l" marL="1079499" indent="-359833" lvl="2">
                <a:lnSpc>
                  <a:spcPts val="4374"/>
                </a:lnSpc>
                <a:buFont typeface="Arial"/>
                <a:buChar char="⚬"/>
              </a:pP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Check off your name under your current active schedule.</a:t>
              </a:r>
            </a:p>
            <a:p>
              <a:pPr algn="l" marL="1079499" indent="-359833" lvl="2">
                <a:lnSpc>
                  <a:spcPts val="4374"/>
                </a:lnSpc>
                <a:buFont typeface="Arial"/>
                <a:buChar char="⚬"/>
              </a:pP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Select the other Fall 2026 PAL Schedule as the target schedule.</a:t>
              </a:r>
            </a:p>
            <a:p>
              <a:pPr algn="l" marL="1079499" indent="-359833" lvl="2">
                <a:lnSpc>
                  <a:spcPts val="4374"/>
                </a:lnSpc>
                <a:buFont typeface="Arial"/>
                <a:buChar char="⚬"/>
              </a:pP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Hit save.</a:t>
              </a:r>
            </a:p>
            <a:p>
              <a:pPr algn="l" marL="539749" indent="-269875" lvl="1">
                <a:lnSpc>
                  <a:spcPts val="4374"/>
                </a:lnSpc>
                <a:buFont typeface="Arial"/>
                <a:buChar char="•"/>
              </a:pP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Make sure that you update the Staff / Resource settings for the second schedule, like changing the focuses and maximum appointment lengths. </a:t>
              </a:r>
            </a:p>
          </p:txBody>
        </p:sp>
        <p:sp>
          <p:nvSpPr>
            <p:cNvPr name="Freeform 6" id="6"/>
            <p:cNvSpPr/>
            <p:nvPr/>
          </p:nvSpPr>
          <p:spPr>
            <a:xfrm flipH="false" flipV="false" rot="0">
              <a:off x="12669058" y="598800"/>
              <a:ext cx="6315358" cy="8076613"/>
            </a:xfrm>
            <a:custGeom>
              <a:avLst/>
              <a:gdLst/>
              <a:ahLst/>
              <a:cxnLst/>
              <a:rect r="r" b="b" t="t" l="l"/>
              <a:pathLst>
                <a:path h="8076613" w="6315358">
                  <a:moveTo>
                    <a:pt x="0" y="0"/>
                  </a:moveTo>
                  <a:lnTo>
                    <a:pt x="6315358" y="0"/>
                  </a:lnTo>
                  <a:lnTo>
                    <a:pt x="6315358" y="8076614"/>
                  </a:lnTo>
                  <a:lnTo>
                    <a:pt x="0" y="80766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3507662" y="923925"/>
            <a:ext cx="12832789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Have More than One Student-Facing Roles?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74195" y="0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5" y="0"/>
                </a:lnTo>
                <a:lnTo>
                  <a:pt x="1413805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306671" y="1413805"/>
            <a:ext cx="2427723" cy="3902585"/>
          </a:xfrm>
          <a:custGeom>
            <a:avLst/>
            <a:gdLst/>
            <a:ahLst/>
            <a:cxnLst/>
            <a:rect r="r" b="b" t="t" l="l"/>
            <a:pathLst>
              <a:path h="3902585" w="2427723">
                <a:moveTo>
                  <a:pt x="0" y="0"/>
                </a:moveTo>
                <a:lnTo>
                  <a:pt x="2427723" y="0"/>
                </a:lnTo>
                <a:lnTo>
                  <a:pt x="2427723" y="3902585"/>
                </a:lnTo>
                <a:lnTo>
                  <a:pt x="0" y="39025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642354" y="6216517"/>
            <a:ext cx="7128084" cy="957722"/>
          </a:xfrm>
          <a:custGeom>
            <a:avLst/>
            <a:gdLst/>
            <a:ahLst/>
            <a:cxnLst/>
            <a:rect r="r" b="b" t="t" l="l"/>
            <a:pathLst>
              <a:path h="957722" w="7128084">
                <a:moveTo>
                  <a:pt x="0" y="0"/>
                </a:moveTo>
                <a:lnTo>
                  <a:pt x="7128084" y="0"/>
                </a:lnTo>
                <a:lnTo>
                  <a:pt x="7128084" y="957723"/>
                </a:lnTo>
                <a:lnTo>
                  <a:pt x="0" y="95772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482336" y="9023165"/>
            <a:ext cx="7448120" cy="663068"/>
          </a:xfrm>
          <a:custGeom>
            <a:avLst/>
            <a:gdLst/>
            <a:ahLst/>
            <a:cxnLst/>
            <a:rect r="r" b="b" t="t" l="l"/>
            <a:pathLst>
              <a:path h="663068" w="7448120">
                <a:moveTo>
                  <a:pt x="0" y="0"/>
                </a:moveTo>
                <a:lnTo>
                  <a:pt x="7448120" y="0"/>
                </a:lnTo>
                <a:lnTo>
                  <a:pt x="7448120" y="663068"/>
                </a:lnTo>
                <a:lnTo>
                  <a:pt x="0" y="6630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2116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545558" y="1435072"/>
            <a:ext cx="8580138" cy="8504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8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After you’re registered as a Staff/Resource for the appropriate Fall 2026 PAL schedule(s), navigate to the Starting Availability Management page under the “Welcome, Name” dropdown menu.</a:t>
            </a:r>
          </a:p>
          <a:p>
            <a:pPr algn="l" marL="647700" indent="-323850" lvl="1">
              <a:lnSpc>
                <a:spcPts val="48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Find your name under the correct Fall 2026 Schedule(s), and select “Enter Starting Schedule” under the Options dropdown menu. </a:t>
            </a:r>
          </a:p>
          <a:p>
            <a:pPr algn="l" marL="647700" indent="-323850" lvl="1">
              <a:lnSpc>
                <a:spcPts val="48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This is where you will set your recurring availability each week for appointments. </a:t>
            </a:r>
          </a:p>
          <a:p>
            <a:pPr algn="l" marL="1295400" indent="-431800" lvl="2">
              <a:lnSpc>
                <a:spcPts val="4800"/>
              </a:lnSpc>
              <a:buFont typeface="Arial"/>
              <a:buChar char="⚬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Please note, you will uncheck the boxes to indicate you’re available for appointments.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995683" y="544496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Starting Availability Management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DAHTVcbYrVU</dc:identifier>
  <dcterms:modified xsi:type="dcterms:W3CDTF">2011-08-01T06:04:30Z</dcterms:modified>
  <cp:revision>1</cp:revision>
  <dc:title>WCOnline &amp; Student Meeting Documentation Training - August 2026</dc:title>
</cp:coreProperties>
</file>