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86"/>
  </p:normalViewPr>
  <p:slideViewPr>
    <p:cSldViewPr>
      <p:cViewPr varScale="1">
        <p:scale>
          <a:sx n="109" d="100"/>
          <a:sy n="109" d="100"/>
        </p:scale>
        <p:origin x="172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E9907C-719E-FACA-D35D-AEBB431FE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E8DFF-A871-2547-A3C5-D769B9AB057D}" type="datetimeFigureOut">
              <a:rPr lang="fr-FR"/>
              <a:pPr>
                <a:defRPr/>
              </a:pPr>
              <a:t>22/09/2022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FA45C6-2114-F4E4-A971-57C78C778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F2C635-9F23-8A6F-864E-AC0299CEA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E021FC-8AEB-0646-863F-8FB5D6E907F4}" type="slidenum">
              <a:rPr lang="fr-CA" altLang="en-US"/>
              <a:pPr/>
              <a:t>‹#›</a:t>
            </a:fld>
            <a:endParaRPr lang="fr-CA" altLang="en-US"/>
          </a:p>
        </p:txBody>
      </p:sp>
    </p:spTree>
    <p:extLst>
      <p:ext uri="{BB962C8B-B14F-4D97-AF65-F5344CB8AC3E}">
        <p14:creationId xmlns:p14="http://schemas.microsoft.com/office/powerpoint/2010/main" val="327698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E567A0-5EF7-F788-018D-2ED38FDAF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E824B-2912-0446-BD4E-160F19973AE8}" type="datetimeFigureOut">
              <a:rPr lang="fr-FR"/>
              <a:pPr>
                <a:defRPr/>
              </a:pPr>
              <a:t>22/09/2022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763100-B821-5E3C-8C55-D34C96AC3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F01F5BA-9D18-9408-1525-6EB17921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6D2F20-E4B3-9645-98CB-479830BB6680}" type="slidenum">
              <a:rPr lang="fr-CA" altLang="en-US"/>
              <a:pPr/>
              <a:t>‹#›</a:t>
            </a:fld>
            <a:endParaRPr lang="fr-CA" altLang="en-US"/>
          </a:p>
        </p:txBody>
      </p:sp>
    </p:spTree>
    <p:extLst>
      <p:ext uri="{BB962C8B-B14F-4D97-AF65-F5344CB8AC3E}">
        <p14:creationId xmlns:p14="http://schemas.microsoft.com/office/powerpoint/2010/main" val="237963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EAF263B-22E0-FA65-E101-77EA3574B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2040E-47BF-3C4F-8181-36F20085D20D}" type="datetimeFigureOut">
              <a:rPr lang="fr-FR"/>
              <a:pPr>
                <a:defRPr/>
              </a:pPr>
              <a:t>22/09/2022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44DABA-88C8-65F7-27D0-8B70A5D9D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E05469-938F-3DFA-5104-1718E0025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201D6B-559A-A84C-B0B6-9E951D4F6A23}" type="slidenum">
              <a:rPr lang="fr-CA" altLang="en-US"/>
              <a:pPr/>
              <a:t>‹#›</a:t>
            </a:fld>
            <a:endParaRPr lang="fr-CA" altLang="en-US"/>
          </a:p>
        </p:txBody>
      </p:sp>
    </p:spTree>
    <p:extLst>
      <p:ext uri="{BB962C8B-B14F-4D97-AF65-F5344CB8AC3E}">
        <p14:creationId xmlns:p14="http://schemas.microsoft.com/office/powerpoint/2010/main" val="685343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D6825E2-7867-78AA-D5C2-AB03256AB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82B58-F8BF-A942-A681-8AEDAB349754}" type="datetimeFigureOut">
              <a:rPr lang="fr-FR"/>
              <a:pPr>
                <a:defRPr/>
              </a:pPr>
              <a:t>22/09/2022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13623F-A477-16BC-6641-444C8376D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E5C5D6A-364D-C0F2-A7B3-76608031B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AB7894-7724-C444-B36A-35A80CC9F7E8}" type="slidenum">
              <a:rPr lang="fr-CA" altLang="en-US"/>
              <a:pPr/>
              <a:t>‹#›</a:t>
            </a:fld>
            <a:endParaRPr lang="fr-CA" altLang="en-US"/>
          </a:p>
        </p:txBody>
      </p:sp>
    </p:spTree>
    <p:extLst>
      <p:ext uri="{BB962C8B-B14F-4D97-AF65-F5344CB8AC3E}">
        <p14:creationId xmlns:p14="http://schemas.microsoft.com/office/powerpoint/2010/main" val="1510655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CDB639-1AB7-3666-21C6-9F1065C53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E3F53-292D-1540-9107-060EDFE7D8DB}" type="datetimeFigureOut">
              <a:rPr lang="fr-FR"/>
              <a:pPr>
                <a:defRPr/>
              </a:pPr>
              <a:t>22/09/2022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2876F-7267-9C2F-3312-E69618649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E2C272-E09A-7359-6724-9ECE097DF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72A0FC-950E-6849-8E5F-C7A30EB97A9D}" type="slidenum">
              <a:rPr lang="fr-CA" altLang="en-US"/>
              <a:pPr/>
              <a:t>‹#›</a:t>
            </a:fld>
            <a:endParaRPr lang="fr-CA" altLang="en-US"/>
          </a:p>
        </p:txBody>
      </p:sp>
    </p:spTree>
    <p:extLst>
      <p:ext uri="{BB962C8B-B14F-4D97-AF65-F5344CB8AC3E}">
        <p14:creationId xmlns:p14="http://schemas.microsoft.com/office/powerpoint/2010/main" val="3884053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82107A47-B650-5AC0-874F-E59582A6B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0FB8E-CB8C-1F45-A631-658165A9AC39}" type="datetimeFigureOut">
              <a:rPr lang="fr-FR"/>
              <a:pPr>
                <a:defRPr/>
              </a:pPr>
              <a:t>22/09/2022</a:t>
            </a:fld>
            <a:endParaRPr lang="fr-CA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F583A0E2-0E22-1E72-4A26-CE7110637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E7CC7069-658C-F562-EE93-44A53EA33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9026CE-925E-8C49-9AE9-F1DF8FF6ACB0}" type="slidenum">
              <a:rPr lang="fr-CA" altLang="en-US"/>
              <a:pPr/>
              <a:t>‹#›</a:t>
            </a:fld>
            <a:endParaRPr lang="fr-CA" altLang="en-US"/>
          </a:p>
        </p:txBody>
      </p:sp>
    </p:spTree>
    <p:extLst>
      <p:ext uri="{BB962C8B-B14F-4D97-AF65-F5344CB8AC3E}">
        <p14:creationId xmlns:p14="http://schemas.microsoft.com/office/powerpoint/2010/main" val="4050128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4CACF17A-16ED-AFA9-6055-9B27E67B6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30B75-C5D1-4540-A80C-6D57EADA43EA}" type="datetimeFigureOut">
              <a:rPr lang="fr-FR"/>
              <a:pPr>
                <a:defRPr/>
              </a:pPr>
              <a:t>22/09/2022</a:t>
            </a:fld>
            <a:endParaRPr lang="fr-CA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87C89F6F-2DA4-B58B-DD4D-A76F604B4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59912D6C-186E-7B72-BF8B-9D5CBE759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2E0D0C-C93C-BD44-8391-9A884F2F2456}" type="slidenum">
              <a:rPr lang="fr-CA" altLang="en-US"/>
              <a:pPr/>
              <a:t>‹#›</a:t>
            </a:fld>
            <a:endParaRPr lang="fr-CA" altLang="en-US"/>
          </a:p>
        </p:txBody>
      </p:sp>
    </p:spTree>
    <p:extLst>
      <p:ext uri="{BB962C8B-B14F-4D97-AF65-F5344CB8AC3E}">
        <p14:creationId xmlns:p14="http://schemas.microsoft.com/office/powerpoint/2010/main" val="3290604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468B6757-462C-CF26-C05E-0547A2547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5946B-10D4-894C-BC57-0304F743CE9E}" type="datetimeFigureOut">
              <a:rPr lang="fr-FR"/>
              <a:pPr>
                <a:defRPr/>
              </a:pPr>
              <a:t>22/09/2022</a:t>
            </a:fld>
            <a:endParaRPr lang="fr-CA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9B2B8F23-CEDF-3750-730E-8A6758393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5633BBC0-B1EC-D0BC-B0F1-40F61DB26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A0F4AC-5F08-CD4A-BA99-853A620CDDF8}" type="slidenum">
              <a:rPr lang="fr-CA" altLang="en-US"/>
              <a:pPr/>
              <a:t>‹#›</a:t>
            </a:fld>
            <a:endParaRPr lang="fr-CA" altLang="en-US"/>
          </a:p>
        </p:txBody>
      </p:sp>
    </p:spTree>
    <p:extLst>
      <p:ext uri="{BB962C8B-B14F-4D97-AF65-F5344CB8AC3E}">
        <p14:creationId xmlns:p14="http://schemas.microsoft.com/office/powerpoint/2010/main" val="641157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D102384A-E153-2872-DE96-D8C04435B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016CF-A581-574F-A752-B548623354BE}" type="datetimeFigureOut">
              <a:rPr lang="fr-FR"/>
              <a:pPr>
                <a:defRPr/>
              </a:pPr>
              <a:t>22/09/2022</a:t>
            </a:fld>
            <a:endParaRPr lang="fr-CA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88393FD0-1926-F912-95AA-9D9605CA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70CA4DD9-9A69-E74C-35F9-7E948DF7B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5C574D-30B7-B840-8985-3A623153FDE5}" type="slidenum">
              <a:rPr lang="fr-CA" altLang="en-US"/>
              <a:pPr/>
              <a:t>‹#›</a:t>
            </a:fld>
            <a:endParaRPr lang="fr-CA" altLang="en-US"/>
          </a:p>
        </p:txBody>
      </p:sp>
    </p:spTree>
    <p:extLst>
      <p:ext uri="{BB962C8B-B14F-4D97-AF65-F5344CB8AC3E}">
        <p14:creationId xmlns:p14="http://schemas.microsoft.com/office/powerpoint/2010/main" val="3584400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20DC6BED-F352-5E7B-99DE-ED07B6951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11337-5360-BC43-B74C-C93D44B52776}" type="datetimeFigureOut">
              <a:rPr lang="fr-FR"/>
              <a:pPr>
                <a:defRPr/>
              </a:pPr>
              <a:t>22/09/2022</a:t>
            </a:fld>
            <a:endParaRPr lang="fr-CA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CFD071CA-69F4-8CC8-A409-DE4EFD7A1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AE9A4C7E-23AB-48B5-B156-90D326BD3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58D1EC-9575-564A-A6A8-DAA0D99BE26A}" type="slidenum">
              <a:rPr lang="fr-CA" altLang="en-US"/>
              <a:pPr/>
              <a:t>‹#›</a:t>
            </a:fld>
            <a:endParaRPr lang="fr-CA" altLang="en-US"/>
          </a:p>
        </p:txBody>
      </p:sp>
    </p:spTree>
    <p:extLst>
      <p:ext uri="{BB962C8B-B14F-4D97-AF65-F5344CB8AC3E}">
        <p14:creationId xmlns:p14="http://schemas.microsoft.com/office/powerpoint/2010/main" val="201976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C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8EAE23D6-9FD2-AB68-09EF-F7E89CBD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7D84F-B97A-B644-910A-27DC17A75B8F}" type="datetimeFigureOut">
              <a:rPr lang="fr-FR"/>
              <a:pPr>
                <a:defRPr/>
              </a:pPr>
              <a:t>22/09/2022</a:t>
            </a:fld>
            <a:endParaRPr lang="fr-CA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A632BD1C-9F42-3968-3139-0EB5FA7D2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7CFF6DA6-1615-BE3D-9DAC-ABF8FFCE9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39CD08-0620-3641-A972-3002BF1E35FC}" type="slidenum">
              <a:rPr lang="fr-CA" altLang="en-US"/>
              <a:pPr/>
              <a:t>‹#›</a:t>
            </a:fld>
            <a:endParaRPr lang="fr-CA" altLang="en-US"/>
          </a:p>
        </p:txBody>
      </p:sp>
    </p:spTree>
    <p:extLst>
      <p:ext uri="{BB962C8B-B14F-4D97-AF65-F5344CB8AC3E}">
        <p14:creationId xmlns:p14="http://schemas.microsoft.com/office/powerpoint/2010/main" val="2206299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43FBEC39-B019-0D9C-F5A8-013E5A90C77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Cliquez pour modifier le style du titre</a:t>
            </a:r>
            <a:endParaRPr lang="fr-CA" altLang="en-US"/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10AE4093-F56C-01C0-F93E-3E0619D3139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Cliquez pour modifier les styles du texte du masque</a:t>
            </a:r>
          </a:p>
          <a:p>
            <a:pPr lvl="1"/>
            <a:r>
              <a:rPr lang="fr-FR" altLang="en-US"/>
              <a:t>Deuxième niveau</a:t>
            </a:r>
          </a:p>
          <a:p>
            <a:pPr lvl="2"/>
            <a:r>
              <a:rPr lang="fr-FR" altLang="en-US"/>
              <a:t>Troisième niveau</a:t>
            </a:r>
          </a:p>
          <a:p>
            <a:pPr lvl="3"/>
            <a:r>
              <a:rPr lang="fr-FR" altLang="en-US"/>
              <a:t>Quatrième niveau</a:t>
            </a:r>
          </a:p>
          <a:p>
            <a:pPr lvl="4"/>
            <a:r>
              <a:rPr lang="fr-FR" altLang="en-US"/>
              <a:t>Cinquième niveau</a:t>
            </a:r>
            <a:endParaRPr lang="fr-CA" alt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8A1158D-C253-4B44-0E26-2C0CB229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546677-EFA7-604A-9E1F-C59E2F13710C}" type="datetimeFigureOut">
              <a:rPr lang="fr-FR"/>
              <a:pPr>
                <a:defRPr/>
              </a:pPr>
              <a:t>22/09/2022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3874E4-F116-7BE3-D1C6-064601E213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B4719F5-CD4D-EEA8-4707-EC39E25CFB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11A4CBF-770A-7A4B-B280-BA4EBD054504}" type="slidenum">
              <a:rPr lang="fr-CA" altLang="en-US"/>
              <a:pPr/>
              <a:t>‹#›</a:t>
            </a:fld>
            <a:endParaRPr lang="fr-C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>
            <a:extLst>
              <a:ext uri="{FF2B5EF4-FFF2-40B4-BE49-F238E27FC236}">
                <a16:creationId xmlns:a16="http://schemas.microsoft.com/office/drawing/2014/main" id="{87154847-B90B-3BF7-B361-C4B1CE38E6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2275" y="3573463"/>
            <a:ext cx="6143625" cy="1076325"/>
          </a:xfrm>
        </p:spPr>
        <p:txBody>
          <a:bodyPr/>
          <a:lstStyle/>
          <a:p>
            <a:pPr eaLnBrk="1" hangingPunct="1"/>
            <a:r>
              <a:rPr lang="en-US" altLang="en-US" sz="4000" dirty="0">
                <a:solidFill>
                  <a:schemeClr val="bg1"/>
                </a:solidFill>
              </a:rPr>
              <a:t>Introduction to Science Fiction</a:t>
            </a:r>
          </a:p>
        </p:txBody>
      </p:sp>
      <p:sp>
        <p:nvSpPr>
          <p:cNvPr id="2051" name="Sous-titre 2">
            <a:extLst>
              <a:ext uri="{FF2B5EF4-FFF2-40B4-BE49-F238E27FC236}">
                <a16:creationId xmlns:a16="http://schemas.microsoft.com/office/drawing/2014/main" id="{9EAF3F6E-D24B-3925-8BF6-51E9748A87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9975" y="5516563"/>
            <a:ext cx="4643438" cy="842962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solidFill>
                  <a:schemeClr val="bg1"/>
                </a:solidFill>
              </a:rPr>
              <a:t>Prof. </a:t>
            </a:r>
            <a:r>
              <a:rPr lang="en-US" altLang="en-US" sz="2800">
                <a:solidFill>
                  <a:schemeClr val="bg1"/>
                </a:solidFill>
              </a:rPr>
              <a:t>DiPasquale</a:t>
            </a:r>
            <a:endParaRPr lang="fr-CA" alt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>
            <a:extLst>
              <a:ext uri="{FF2B5EF4-FFF2-40B4-BE49-F238E27FC236}">
                <a16:creationId xmlns:a16="http://schemas.microsoft.com/office/drawing/2014/main" id="{921C8EE4-18E8-2F0B-F6F1-1E2E313AB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1688" y="274638"/>
            <a:ext cx="6615112" cy="1143000"/>
          </a:xfrm>
        </p:spPr>
        <p:txBody>
          <a:bodyPr/>
          <a:lstStyle/>
          <a:p>
            <a:pPr algn="l" eaLnBrk="1" hangingPunct="1"/>
            <a:r>
              <a:rPr lang="en-US" altLang="en-US"/>
              <a:t>What is Science Fiction?</a:t>
            </a:r>
          </a:p>
        </p:txBody>
      </p:sp>
      <p:sp>
        <p:nvSpPr>
          <p:cNvPr id="3075" name="Espace réservé du contenu 2">
            <a:extLst>
              <a:ext uri="{FF2B5EF4-FFF2-40B4-BE49-F238E27FC236}">
                <a16:creationId xmlns:a16="http://schemas.microsoft.com/office/drawing/2014/main" id="{C4CDEE5F-CE61-5CC1-8AC6-29AA1B44F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1688" y="1600200"/>
            <a:ext cx="6615112" cy="4525963"/>
          </a:xfrm>
        </p:spPr>
        <p:txBody>
          <a:bodyPr/>
          <a:lstStyle/>
          <a:p>
            <a:pPr eaLnBrk="1" hangingPunct="1"/>
            <a:r>
              <a:rPr lang="en-US" altLang="en-US" sz="2800"/>
              <a:t>Science fiction is a genre of fiction that “represent[s] an imagined reality that is radically different in its nature and functioning from the world of our ordinary experience” (Abrams 323).   </a:t>
            </a:r>
          </a:p>
          <a:p>
            <a:pPr eaLnBrk="1" hangingPunct="1"/>
            <a:r>
              <a:rPr lang="en-US" altLang="en-US" sz="2800"/>
              <a:t>It is often grouped with other fantastical genres (superhero fiction, horror, fantasy, alternate history, etc.) under the term “speculative fiction.” </a:t>
            </a:r>
          </a:p>
          <a:p>
            <a:pPr eaLnBrk="1" hangingPunct="1"/>
            <a:r>
              <a:rPr lang="en-US" altLang="en-US" sz="2800"/>
              <a:t>Frequently called a “literature of ideas.” 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sz="2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>
            <a:extLst>
              <a:ext uri="{FF2B5EF4-FFF2-40B4-BE49-F238E27FC236}">
                <a16:creationId xmlns:a16="http://schemas.microsoft.com/office/drawing/2014/main" id="{2E27871A-AC72-1F94-B246-4D53E88B4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Basic Characteristics of “Sci-Fi”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C965A0-A5C4-4BCB-0C11-4913190E0B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28813"/>
            <a:ext cx="8229600" cy="4500562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/>
              <a:t>Setting: 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planet earth in the future 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planet earth in a fictional past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another planet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an entirely different universe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/>
              <a:t>References: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known or imagined scientific principles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futuristic advances in science and technology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space travel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time travel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extraterrestrial life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>
            <a:extLst>
              <a:ext uri="{FF2B5EF4-FFF2-40B4-BE49-F238E27FC236}">
                <a16:creationId xmlns:a16="http://schemas.microsoft.com/office/drawing/2014/main" id="{AB429EFF-EBF0-FB73-C886-C129B9403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General Issues and Themes Explored in “Sci-Fi”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718255-4E15-F734-8C81-5B29DC29DFB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000" dirty="0"/>
              <a:t>Identity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000" dirty="0"/>
              <a:t>Ethics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000" dirty="0"/>
              <a:t>Science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000" dirty="0"/>
              <a:t>Gender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000" dirty="0"/>
              <a:t>Aesthetics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000" dirty="0"/>
              <a:t>History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000" dirty="0"/>
              <a:t>Social Structure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000" dirty="0"/>
              <a:t>Psychology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000" dirty="0"/>
              <a:t>Utopias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000" dirty="0"/>
              <a:t>Reality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949607-4BF1-E673-1E4B-E68536B82D2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“Otherness”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Morality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Technology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Sexuality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Symbolism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Politics 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Power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Sociology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Dystopias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Alternative Reality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>
            <a:extLst>
              <a:ext uri="{FF2B5EF4-FFF2-40B4-BE49-F238E27FC236}">
                <a16:creationId xmlns:a16="http://schemas.microsoft.com/office/drawing/2014/main" id="{BE94580D-E66A-BFE1-753B-35BEA0473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333375"/>
            <a:ext cx="6615113" cy="1143000"/>
          </a:xfrm>
        </p:spPr>
        <p:txBody>
          <a:bodyPr/>
          <a:lstStyle/>
          <a:p>
            <a:pPr algn="l" eaLnBrk="1" hangingPunct="1"/>
            <a:r>
              <a:rPr lang="en-US" altLang="en-US" sz="3600"/>
              <a:t>A Brief History of Science Fiction</a:t>
            </a:r>
          </a:p>
        </p:txBody>
      </p:sp>
      <p:sp>
        <p:nvSpPr>
          <p:cNvPr id="6147" name="Espace réservé du contenu 2">
            <a:extLst>
              <a:ext uri="{FF2B5EF4-FFF2-40B4-BE49-F238E27FC236}">
                <a16:creationId xmlns:a16="http://schemas.microsoft.com/office/drawing/2014/main" id="{3E7327A7-B1F0-7067-6B2B-79289D278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1628775"/>
            <a:ext cx="6615113" cy="4525963"/>
          </a:xfrm>
        </p:spPr>
        <p:txBody>
          <a:bodyPr/>
          <a:lstStyle/>
          <a:p>
            <a:pPr eaLnBrk="1" hangingPunct="1"/>
            <a:r>
              <a:rPr lang="en-US" altLang="en-US" sz="2800"/>
              <a:t>Mary Shelley’s </a:t>
            </a:r>
            <a:r>
              <a:rPr lang="en-US" altLang="en-US" sz="2800" i="1"/>
              <a:t>Frankenstein </a:t>
            </a:r>
            <a:r>
              <a:rPr lang="en-US" altLang="en-US" sz="2800"/>
              <a:t>(1818) is considered a precursor of science fiction and perhaps the first sci-fi novel. </a:t>
            </a:r>
          </a:p>
          <a:p>
            <a:pPr eaLnBrk="1" hangingPunct="1"/>
            <a:r>
              <a:rPr lang="en-US" altLang="en-US" sz="2800"/>
              <a:t>A more developed science fiction literature did not emerge until later in the 19</a:t>
            </a:r>
            <a:r>
              <a:rPr lang="en-US" altLang="en-US" sz="2800" baseline="30000"/>
              <a:t>th</a:t>
            </a:r>
            <a:r>
              <a:rPr lang="en-US" altLang="en-US" sz="2800"/>
              <a:t> century, including such writers as Jules Verne and H.G. Wells. </a:t>
            </a:r>
          </a:p>
          <a:p>
            <a:pPr eaLnBrk="1" hangingPunct="1"/>
            <a:r>
              <a:rPr lang="en-US" altLang="en-US" sz="2800"/>
              <a:t>Much of early science fiction was called “scientific romance” (the word “romance” here meaning an adventure narrative)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>
            <a:extLst>
              <a:ext uri="{FF2B5EF4-FFF2-40B4-BE49-F238E27FC236}">
                <a16:creationId xmlns:a16="http://schemas.microsoft.com/office/drawing/2014/main" id="{E1941F88-76AC-A8EF-7AF7-4BFBD6FD4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1688" y="274638"/>
            <a:ext cx="6615112" cy="1143000"/>
          </a:xfrm>
        </p:spPr>
        <p:txBody>
          <a:bodyPr/>
          <a:lstStyle/>
          <a:p>
            <a:pPr algn="l" eaLnBrk="1" hangingPunct="1"/>
            <a:r>
              <a:rPr lang="en-US" altLang="en-US"/>
              <a:t>A Brief History, continued</a:t>
            </a:r>
          </a:p>
        </p:txBody>
      </p:sp>
      <p:sp>
        <p:nvSpPr>
          <p:cNvPr id="7171" name="Espace réservé du contenu 2">
            <a:extLst>
              <a:ext uri="{FF2B5EF4-FFF2-40B4-BE49-F238E27FC236}">
                <a16:creationId xmlns:a16="http://schemas.microsoft.com/office/drawing/2014/main" id="{F2C77D8A-80FD-B464-6D13-70523FE98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1688" y="1600200"/>
            <a:ext cx="6615112" cy="4132263"/>
          </a:xfrm>
        </p:spPr>
        <p:txBody>
          <a:bodyPr/>
          <a:lstStyle/>
          <a:p>
            <a:pPr eaLnBrk="1" hangingPunct="1"/>
            <a:r>
              <a:rPr lang="en-US" altLang="en-US" sz="2400"/>
              <a:t>Timeline of science fiction’s history: </a:t>
            </a:r>
          </a:p>
          <a:p>
            <a:pPr lvl="1" eaLnBrk="1" hangingPunct="1"/>
            <a:r>
              <a:rPr lang="en-US" altLang="en-US" sz="2000"/>
              <a:t>“Scientific Romance” </a:t>
            </a:r>
          </a:p>
          <a:p>
            <a:pPr lvl="2" eaLnBrk="1" hangingPunct="1"/>
            <a:r>
              <a:rPr lang="en-US" altLang="en-US" sz="1800"/>
              <a:t>1818-late 1800s</a:t>
            </a:r>
          </a:p>
          <a:p>
            <a:pPr lvl="1" eaLnBrk="1" hangingPunct="1"/>
            <a:r>
              <a:rPr lang="en-US" altLang="en-US" sz="2000"/>
              <a:t>“The Pulp Era”</a:t>
            </a:r>
          </a:p>
          <a:p>
            <a:pPr lvl="2" eaLnBrk="1" hangingPunct="1"/>
            <a:r>
              <a:rPr lang="en-US" altLang="en-US" sz="1800"/>
              <a:t>1920s-1930s</a:t>
            </a:r>
          </a:p>
          <a:p>
            <a:pPr lvl="1" eaLnBrk="1" hangingPunct="1"/>
            <a:r>
              <a:rPr lang="en-US" altLang="en-US" sz="2000"/>
              <a:t>“The Golden Age”</a:t>
            </a:r>
          </a:p>
          <a:p>
            <a:pPr lvl="2" eaLnBrk="1" hangingPunct="1"/>
            <a:r>
              <a:rPr lang="en-US" altLang="en-US" sz="1800"/>
              <a:t>1938-1946</a:t>
            </a:r>
            <a:r>
              <a:rPr lang="en-US" altLang="en-US" sz="1600"/>
              <a:t>*</a:t>
            </a:r>
            <a:r>
              <a:rPr lang="en-US" altLang="en-US" sz="1800"/>
              <a:t> </a:t>
            </a:r>
            <a:endParaRPr lang="en-US" altLang="en-US" sz="2000"/>
          </a:p>
          <a:p>
            <a:pPr lvl="1" eaLnBrk="1" hangingPunct="1"/>
            <a:r>
              <a:rPr lang="en-US" altLang="en-US" sz="2000"/>
              <a:t>“The New Wave”</a:t>
            </a:r>
          </a:p>
          <a:p>
            <a:pPr lvl="2" eaLnBrk="1" hangingPunct="1"/>
            <a:r>
              <a:rPr lang="en-US" altLang="en-US" sz="1800"/>
              <a:t>1960s-1970s </a:t>
            </a:r>
          </a:p>
          <a:p>
            <a:pPr lvl="1" eaLnBrk="1" hangingPunct="1"/>
            <a:r>
              <a:rPr lang="en-US" altLang="en-US" sz="2000"/>
              <a:t>Recent/Contemporary</a:t>
            </a:r>
          </a:p>
          <a:p>
            <a:pPr lvl="2" eaLnBrk="1" hangingPunct="1"/>
            <a:r>
              <a:rPr lang="en-US" altLang="en-US" sz="1800"/>
              <a:t>1980s-2010s </a:t>
            </a: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sz="200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1800"/>
              <a:t>*Some consider the 1950s as part of the Golden Age, while others consider that decade a transitional period between the Golden Age and the New Wave of science fiction.   </a:t>
            </a:r>
            <a:endParaRPr lang="en-US" altLang="en-US" sz="2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re 1">
            <a:extLst>
              <a:ext uri="{FF2B5EF4-FFF2-40B4-BE49-F238E27FC236}">
                <a16:creationId xmlns:a16="http://schemas.microsoft.com/office/drawing/2014/main" id="{FB9C19D7-8071-B4CF-2C27-264A862D0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Prominent Sci-Fi Authors and Works</a:t>
            </a:r>
          </a:p>
        </p:txBody>
      </p:sp>
      <p:sp>
        <p:nvSpPr>
          <p:cNvPr id="8195" name="Content Placeholder 4">
            <a:extLst>
              <a:ext uri="{FF2B5EF4-FFF2-40B4-BE49-F238E27FC236}">
                <a16:creationId xmlns:a16="http://schemas.microsoft.com/office/drawing/2014/main" id="{2C237A1C-7091-CE78-3FEF-16CF51832C2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n-US" altLang="en-US" sz="2000"/>
              <a:t>Mary Shelley</a:t>
            </a:r>
          </a:p>
          <a:p>
            <a:pPr lvl="1" eaLnBrk="1" hangingPunct="1"/>
            <a:r>
              <a:rPr lang="en-US" altLang="en-US" sz="1800" i="1"/>
              <a:t>Frankenstein </a:t>
            </a:r>
            <a:r>
              <a:rPr lang="en-US" altLang="en-US" sz="1800"/>
              <a:t>(1818)</a:t>
            </a:r>
          </a:p>
          <a:p>
            <a:pPr eaLnBrk="1" hangingPunct="1"/>
            <a:r>
              <a:rPr lang="en-US" altLang="en-US" sz="2000"/>
              <a:t>Jules Verne </a:t>
            </a:r>
          </a:p>
          <a:p>
            <a:pPr lvl="1" eaLnBrk="1" hangingPunct="1"/>
            <a:r>
              <a:rPr lang="en-US" altLang="en-US" sz="1800" i="1"/>
              <a:t>Journey to the Center of the Earth </a:t>
            </a:r>
            <a:r>
              <a:rPr lang="en-US" altLang="en-US" sz="1800"/>
              <a:t>(1864)</a:t>
            </a:r>
          </a:p>
          <a:p>
            <a:pPr eaLnBrk="1" hangingPunct="1"/>
            <a:r>
              <a:rPr lang="en-US" altLang="en-US" sz="2000"/>
              <a:t>H.G. Wells</a:t>
            </a:r>
          </a:p>
          <a:p>
            <a:pPr lvl="1" eaLnBrk="1" hangingPunct="1"/>
            <a:r>
              <a:rPr lang="en-US" altLang="en-US" sz="1800" i="1"/>
              <a:t>The War of the Worlds </a:t>
            </a:r>
            <a:r>
              <a:rPr lang="en-US" altLang="en-US" sz="1800"/>
              <a:t>(1898)</a:t>
            </a:r>
          </a:p>
          <a:p>
            <a:pPr eaLnBrk="1" hangingPunct="1"/>
            <a:r>
              <a:rPr lang="en-US" altLang="en-US" sz="2000"/>
              <a:t>Ray Bradbury</a:t>
            </a:r>
          </a:p>
          <a:p>
            <a:pPr lvl="1" eaLnBrk="1" hangingPunct="1"/>
            <a:r>
              <a:rPr lang="en-US" altLang="en-US" sz="1600" i="1"/>
              <a:t>The Martian Chronicles </a:t>
            </a:r>
            <a:r>
              <a:rPr lang="en-US" altLang="en-US" sz="1600"/>
              <a:t>(1950) </a:t>
            </a:r>
            <a:endParaRPr lang="en-US" altLang="en-US" sz="1600" i="1"/>
          </a:p>
          <a:p>
            <a:pPr eaLnBrk="1" hangingPunct="1"/>
            <a:r>
              <a:rPr lang="en-US" altLang="en-US" sz="2000"/>
              <a:t>Isaac Asimov</a:t>
            </a:r>
          </a:p>
          <a:p>
            <a:pPr lvl="1" eaLnBrk="1" hangingPunct="1"/>
            <a:r>
              <a:rPr lang="en-US" altLang="en-US" sz="1800" i="1"/>
              <a:t>Foundation</a:t>
            </a:r>
            <a:r>
              <a:rPr lang="en-US" altLang="en-US" sz="1800"/>
              <a:t> (1951) </a:t>
            </a:r>
            <a:endParaRPr lang="en-US" altLang="en-US" sz="1800" i="1"/>
          </a:p>
          <a:p>
            <a:pPr eaLnBrk="1" hangingPunct="1"/>
            <a:r>
              <a:rPr lang="en-US" altLang="en-US" sz="2000"/>
              <a:t>Arthur C. Clarke</a:t>
            </a:r>
          </a:p>
          <a:p>
            <a:pPr lvl="1" eaLnBrk="1" hangingPunct="1"/>
            <a:r>
              <a:rPr lang="en-US" altLang="en-US" sz="1800" i="1"/>
              <a:t>2001: A Space Odyssey </a:t>
            </a:r>
            <a:r>
              <a:rPr lang="en-US" altLang="en-US" sz="1800"/>
              <a:t>(1968)</a:t>
            </a:r>
          </a:p>
          <a:p>
            <a:pPr eaLnBrk="1" hangingPunct="1"/>
            <a:endParaRPr lang="en-US" altLang="en-US" sz="2400"/>
          </a:p>
        </p:txBody>
      </p:sp>
      <p:sp>
        <p:nvSpPr>
          <p:cNvPr id="8196" name="Content Placeholder 5">
            <a:extLst>
              <a:ext uri="{FF2B5EF4-FFF2-40B4-BE49-F238E27FC236}">
                <a16:creationId xmlns:a16="http://schemas.microsoft.com/office/drawing/2014/main" id="{E30AFFA5-5B77-E6A6-3E47-00CA751B363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en-US" altLang="en-US" sz="2000"/>
              <a:t>Frank Herbert</a:t>
            </a:r>
          </a:p>
          <a:p>
            <a:pPr lvl="1" eaLnBrk="1" hangingPunct="1"/>
            <a:r>
              <a:rPr lang="en-US" altLang="en-US" sz="1800" i="1"/>
              <a:t>Dune </a:t>
            </a:r>
            <a:r>
              <a:rPr lang="en-US" altLang="en-US" sz="1800"/>
              <a:t>(1965)</a:t>
            </a:r>
          </a:p>
          <a:p>
            <a:pPr eaLnBrk="1" hangingPunct="1"/>
            <a:r>
              <a:rPr lang="en-US" altLang="en-US" sz="2000"/>
              <a:t>Philip K. Dick</a:t>
            </a:r>
          </a:p>
          <a:p>
            <a:pPr lvl="1" eaLnBrk="1" hangingPunct="1"/>
            <a:r>
              <a:rPr lang="en-US" altLang="en-US" sz="1800" i="1"/>
              <a:t>Do Androids Dream of Electric Sheep?  </a:t>
            </a:r>
            <a:r>
              <a:rPr lang="en-US" altLang="en-US" sz="1800"/>
              <a:t>(1968) </a:t>
            </a:r>
            <a:endParaRPr lang="en-US" altLang="en-US" sz="2000"/>
          </a:p>
          <a:p>
            <a:pPr eaLnBrk="1" hangingPunct="1"/>
            <a:r>
              <a:rPr lang="en-US" altLang="en-US" sz="2000"/>
              <a:t>Ursula K. Le Guin</a:t>
            </a:r>
          </a:p>
          <a:p>
            <a:pPr lvl="1" eaLnBrk="1" hangingPunct="1"/>
            <a:r>
              <a:rPr lang="en-US" altLang="en-US" sz="1800" i="1"/>
              <a:t>The Left Hand of Darkness </a:t>
            </a:r>
            <a:r>
              <a:rPr lang="en-US" altLang="en-US" sz="1800"/>
              <a:t>(1969)</a:t>
            </a:r>
            <a:endParaRPr lang="en-US" altLang="en-US" sz="1800" i="1"/>
          </a:p>
          <a:p>
            <a:pPr eaLnBrk="1" hangingPunct="1"/>
            <a:r>
              <a:rPr lang="en-US" altLang="en-US" sz="2000"/>
              <a:t>Douglas Adams</a:t>
            </a:r>
          </a:p>
          <a:p>
            <a:pPr lvl="1" eaLnBrk="1" hangingPunct="1"/>
            <a:r>
              <a:rPr lang="en-US" altLang="en-US" sz="1600" i="1"/>
              <a:t>The Hitchhiker’s Guide to the Galaxy </a:t>
            </a:r>
            <a:r>
              <a:rPr lang="en-US" altLang="en-US" sz="1600"/>
              <a:t>(1979)</a:t>
            </a:r>
            <a:endParaRPr lang="en-US" altLang="en-US" sz="1600" i="1"/>
          </a:p>
          <a:p>
            <a:pPr eaLnBrk="1" hangingPunct="1"/>
            <a:r>
              <a:rPr lang="en-US" altLang="en-US" sz="2000"/>
              <a:t>William Gibson</a:t>
            </a:r>
          </a:p>
          <a:p>
            <a:pPr lvl="1" eaLnBrk="1" hangingPunct="1"/>
            <a:r>
              <a:rPr lang="en-US" altLang="en-US" sz="1800" i="1"/>
              <a:t>Neuromancer </a:t>
            </a:r>
            <a:r>
              <a:rPr lang="en-US" altLang="en-US" sz="1800"/>
              <a:t>(1984)</a:t>
            </a:r>
            <a:endParaRPr lang="en-US" altLang="en-US" sz="1800" i="1"/>
          </a:p>
          <a:p>
            <a:pPr eaLnBrk="1" hangingPunct="1"/>
            <a:r>
              <a:rPr lang="en-US" altLang="en-US" sz="2000"/>
              <a:t>Neal Stephenson </a:t>
            </a:r>
          </a:p>
          <a:p>
            <a:pPr lvl="1" eaLnBrk="1" hangingPunct="1"/>
            <a:r>
              <a:rPr lang="en-US" altLang="en-US" sz="1800" i="1"/>
              <a:t>Snow Crash </a:t>
            </a:r>
            <a:r>
              <a:rPr lang="en-US" altLang="en-US" sz="1800"/>
              <a:t>(1992)</a:t>
            </a:r>
            <a:endParaRPr lang="en-US" altLang="en-US" sz="2000" i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>
            <a:extLst>
              <a:ext uri="{FF2B5EF4-FFF2-40B4-BE49-F238E27FC236}">
                <a16:creationId xmlns:a16="http://schemas.microsoft.com/office/drawing/2014/main" id="{0DC3AA1D-2490-932F-5B22-CEBAD077B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Works Cited </a:t>
            </a:r>
          </a:p>
        </p:txBody>
      </p:sp>
      <p:sp>
        <p:nvSpPr>
          <p:cNvPr id="9219" name="Content Placeholder 6">
            <a:extLst>
              <a:ext uri="{FF2B5EF4-FFF2-40B4-BE49-F238E27FC236}">
                <a16:creationId xmlns:a16="http://schemas.microsoft.com/office/drawing/2014/main" id="{66A8559C-B8A1-9440-CDBA-A3A802A19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76475"/>
            <a:ext cx="8229600" cy="3849688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/>
              <a:t>Abrams, M.H., and Geoffrey Galt Harpham.  </a:t>
            </a:r>
            <a:r>
              <a:rPr lang="en-US" altLang="en-US" i="1"/>
              <a:t>A Glossary of Literary Terms</a:t>
            </a:r>
            <a:r>
              <a:rPr lang="en-US" altLang="en-US"/>
              <a:t>.  9</a:t>
            </a:r>
            <a:r>
              <a:rPr lang="en-US" altLang="en-US" baseline="30000"/>
              <a:t>th</a:t>
            </a:r>
            <a:r>
              <a:rPr lang="en-US" altLang="en-US"/>
              <a:t> ed.  Boston: Wadsworth, 2009.  Print.  </a:t>
            </a:r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</TotalTime>
  <Words>461</Words>
  <Application>Microsoft Macintosh PowerPoint</Application>
  <PresentationFormat>On-screen Show (4:3)</PresentationFormat>
  <Paragraphs>84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Thème Office</vt:lpstr>
      <vt:lpstr>Introduction to Science Fiction</vt:lpstr>
      <vt:lpstr>What is Science Fiction?</vt:lpstr>
      <vt:lpstr>Basic Characteristics of “Sci-Fi”</vt:lpstr>
      <vt:lpstr>General Issues and Themes Explored in “Sci-Fi”</vt:lpstr>
      <vt:lpstr>A Brief History of Science Fiction</vt:lpstr>
      <vt:lpstr>A Brief History, continued</vt:lpstr>
      <vt:lpstr>Prominent Sci-Fi Authors and Works</vt:lpstr>
      <vt:lpstr>Works Cited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 NAME</dc:title>
  <dc:creator>Willow</dc:creator>
  <cp:lastModifiedBy>Willow Dipasquale</cp:lastModifiedBy>
  <cp:revision>29</cp:revision>
  <dcterms:modified xsi:type="dcterms:W3CDTF">2022-09-22T14:18:27Z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TC103814969990</vt:lpwstr>
  </property>
</Properties>
</file>