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tif"/><Relationship Id="rId3" Type="http://schemas.openxmlformats.org/officeDocument/2006/relationships/image" Target="../media/image6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mfeliz@brynmawr.edu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video" Target="https://www.youtube.com/embed/zhApeaHMvfs?feature=oembed" TargetMode="External"/><Relationship Id="rId3" Type="http://schemas.openxmlformats.org/officeDocument/2006/relationships/image" Target="../media/image1.jpeg"/><Relationship Id="rId4" Type="http://schemas.openxmlformats.org/officeDocument/2006/relationships/video" Target="https://www.youtube.com/embed/-0enc2VSiKE?feature=oembed" TargetMode="External"/><Relationship Id="rId5" Type="http://schemas.openxmlformats.org/officeDocument/2006/relationships/image" Target="../media/image2.jpeg"/><Relationship Id="rId6" Type="http://schemas.openxmlformats.org/officeDocument/2006/relationships/video" Target="https://www.youtube.com/embed/0xQSIdSRlAk?feature=oembed" TargetMode="External"/><Relationship Id="rId7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dentification in the Cinema"/>
          <p:cNvSpPr txBox="1"/>
          <p:nvPr>
            <p:ph type="ctrTitle"/>
          </p:nvPr>
        </p:nvSpPr>
        <p:spPr>
          <a:xfrm>
            <a:off x="1270000" y="-286337"/>
            <a:ext cx="10464801" cy="3302007"/>
          </a:xfrm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20" name="Session 1: Introduction"/>
          <p:cNvSpPr txBox="1"/>
          <p:nvPr>
            <p:ph type="subTitle" sz="quarter" idx="1"/>
          </p:nvPr>
        </p:nvSpPr>
        <p:spPr>
          <a:xfrm>
            <a:off x="1269999" y="3262993"/>
            <a:ext cx="10464801" cy="1130308"/>
          </a:xfrm>
          <a:prstGeom prst="rect">
            <a:avLst/>
          </a:prstGeom>
        </p:spPr>
        <p:txBody>
          <a:bodyPr/>
          <a:lstStyle>
            <a:lvl1pPr defTabSz="537462">
              <a:defRPr sz="3400"/>
            </a:lvl1pPr>
          </a:lstStyle>
          <a:p>
            <a:pPr/>
            <a:r>
              <a:t>Session 1: Introduction</a:t>
            </a:r>
          </a:p>
        </p:txBody>
      </p:sp>
      <p:pic>
        <p:nvPicPr>
          <p:cNvPr id="1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6453" y="4621426"/>
            <a:ext cx="2885834" cy="43986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63096" y="4604327"/>
            <a:ext cx="2992266" cy="44328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11559" y="4576538"/>
            <a:ext cx="2992266" cy="4488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8510" y="4627500"/>
            <a:ext cx="2868672" cy="43864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rogra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Program</a:t>
            </a:r>
          </a:p>
        </p:txBody>
      </p:sp>
      <p:sp>
        <p:nvSpPr>
          <p:cNvPr id="127" name="Welcome…"/>
          <p:cNvSpPr txBox="1"/>
          <p:nvPr>
            <p:ph type="body" sz="half" idx="1"/>
          </p:nvPr>
        </p:nvSpPr>
        <p:spPr>
          <a:xfrm>
            <a:off x="3984111" y="2538693"/>
            <a:ext cx="5558799" cy="4676214"/>
          </a:xfrm>
          <a:prstGeom prst="rect">
            <a:avLst/>
          </a:prstGeom>
        </p:spPr>
        <p:txBody>
          <a:bodyPr/>
          <a:lstStyle/>
          <a:p>
            <a:pPr marL="305904" indent="-305904" defTabSz="402045">
              <a:spcBef>
                <a:spcPts val="2800"/>
              </a:spcBef>
              <a:defRPr sz="2146"/>
            </a:pPr>
            <a:r>
              <a:t>Welcome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Introductory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Moodle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Syllabus 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Paper #1 Still Image Analysis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Who are you?</a:t>
            </a:r>
          </a:p>
          <a:p>
            <a:pPr marL="305904" indent="-305904" defTabSz="402045">
              <a:spcBef>
                <a:spcPts val="2800"/>
              </a:spcBef>
              <a:defRPr sz="2146"/>
            </a:pPr>
            <a:r>
              <a:t>Discussion Prompt</a:t>
            </a:r>
          </a:p>
        </p:txBody>
      </p:sp>
      <p:pic>
        <p:nvPicPr>
          <p:cNvPr id="128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0" b="5328"/>
          <a:stretch>
            <a:fillRect/>
          </a:stretch>
        </p:blipFill>
        <p:spPr>
          <a:xfrm>
            <a:off x="9707302" y="2908895"/>
            <a:ext cx="3117973" cy="3935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6956" t="9027" r="3693" b="14428"/>
          <a:stretch>
            <a:fillRect/>
          </a:stretch>
        </p:blipFill>
        <p:spPr>
          <a:xfrm>
            <a:off x="146107" y="3021607"/>
            <a:ext cx="3248358" cy="37103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Introductory"/>
          <p:cNvSpPr txBox="1"/>
          <p:nvPr>
            <p:ph type="title"/>
          </p:nvPr>
        </p:nvSpPr>
        <p:spPr>
          <a:xfrm>
            <a:off x="952500" y="-44276"/>
            <a:ext cx="11099800" cy="2159001"/>
          </a:xfrm>
          <a:prstGeom prst="rect">
            <a:avLst/>
          </a:prstGeom>
        </p:spPr>
        <p:txBody>
          <a:bodyPr/>
          <a:lstStyle/>
          <a:p>
            <a:pPr/>
            <a:r>
              <a:t>Introductory</a:t>
            </a:r>
          </a:p>
        </p:txBody>
      </p:sp>
      <p:sp>
        <p:nvSpPr>
          <p:cNvPr id="132" name="Matthew Feliz…"/>
          <p:cNvSpPr txBox="1"/>
          <p:nvPr/>
        </p:nvSpPr>
        <p:spPr>
          <a:xfrm>
            <a:off x="357782" y="2260004"/>
            <a:ext cx="5850534" cy="672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Matthew Feliz</a:t>
            </a:r>
          </a:p>
          <a:p>
            <a: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2" invalidUrl="" action="" tgtFrame="" tooltip="" history="1" highlightClick="0" endSnd="0"/>
              </a:rPr>
              <a:t>mfeliz@brynmawr.edu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t>Old Library 218</a:t>
            </a:r>
          </a:p>
          <a:p>
            <a:pPr>
              <a:defRPr b="1">
                <a:solidFill>
                  <a:srgbClr val="FFFFFF"/>
                </a:solidFill>
              </a:defRPr>
            </a:pP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Modern and Contemporary: Video, Film, Performance, Installation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Fiction (New York Review of Books), 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Film: (Alien, Blade Runner, The Matrix, Up, Midsommar, )TV: (Breaking Bad, Westworld)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Music: (classical, jazz, funk,hip-hop, pop, heavy metal)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Running, Cycling, Traveling, Rock Climbing, Coaching</a:t>
            </a:r>
          </a:p>
          <a:p>
            <a:pPr algn="l">
              <a:defRPr b="1">
                <a:solidFill>
                  <a:srgbClr val="FFFFFF"/>
                </a:solidFill>
              </a:defRPr>
            </a:pPr>
          </a:p>
          <a:p>
            <a:pPr algn="l">
              <a:defRPr b="1">
                <a:solidFill>
                  <a:srgbClr val="FFFFFF"/>
                </a:solidFill>
              </a:defRPr>
            </a:pPr>
            <a:r>
              <a:t>Four Boys 14-17yrs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yllabu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Moodle</a:t>
            </a:r>
          </a:p>
        </p:txBody>
      </p:sp>
      <p:sp>
        <p:nvSpPr>
          <p:cNvPr id="135" name="Subject to change."/>
          <p:cNvSpPr txBox="1"/>
          <p:nvPr>
            <p:ph type="body" idx="1"/>
          </p:nvPr>
        </p:nvSpPr>
        <p:spPr>
          <a:xfrm>
            <a:off x="952500" y="2590800"/>
            <a:ext cx="11737955" cy="6286500"/>
          </a:xfrm>
          <a:prstGeom prst="rect">
            <a:avLst/>
          </a:prstGeom>
        </p:spPr>
        <p:txBody>
          <a:bodyPr/>
          <a:lstStyle/>
          <a:p>
            <a:pPr marL="413384" indent="-413384" defTabSz="543305">
              <a:spcBef>
                <a:spcPts val="3900"/>
              </a:spcBef>
              <a:defRPr sz="2900"/>
            </a:pPr>
            <a:r>
              <a:t>Critical Reception. Class forum</a:t>
            </a:r>
          </a:p>
          <a:p>
            <a:pPr marL="413384" indent="-413384" defTabSz="543305">
              <a:spcBef>
                <a:spcPts val="3900"/>
              </a:spcBef>
              <a:defRPr sz="2900"/>
            </a:pPr>
            <a:r>
              <a:t>Syllabus</a:t>
            </a:r>
          </a:p>
          <a:p>
            <a:pPr marL="413384" indent="-413384" defTabSz="543305">
              <a:spcBef>
                <a:spcPts val="3900"/>
              </a:spcBef>
              <a:defRPr sz="2900"/>
            </a:pPr>
            <a:r>
              <a:t>Powerpoint Lectures</a:t>
            </a:r>
          </a:p>
          <a:p>
            <a:pPr marL="413384" indent="-413384" defTabSz="543305">
              <a:spcBef>
                <a:spcPts val="3900"/>
              </a:spcBef>
              <a:defRPr sz="2900"/>
            </a:pPr>
            <a:r>
              <a:t>Readings</a:t>
            </a:r>
          </a:p>
          <a:p>
            <a:pPr marL="413384" indent="-413384" defTabSz="543305">
              <a:spcBef>
                <a:spcPts val="3900"/>
              </a:spcBef>
              <a:defRPr sz="2900"/>
            </a:pPr>
            <a:r>
              <a:t>Paper Prompts: Still Image Analysis</a:t>
            </a:r>
          </a:p>
          <a:p>
            <a:pPr marL="413384" indent="-413384" defTabSz="543305">
              <a:spcBef>
                <a:spcPts val="3900"/>
              </a:spcBef>
              <a:defRPr sz="2900"/>
            </a:pPr>
            <a:r>
              <a:t>Exam Review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yllabu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Syllabus</a:t>
            </a:r>
          </a:p>
        </p:txBody>
      </p:sp>
      <p:sp>
        <p:nvSpPr>
          <p:cNvPr id="138" name="Subject to change."/>
          <p:cNvSpPr txBox="1"/>
          <p:nvPr>
            <p:ph type="body" idx="1"/>
          </p:nvPr>
        </p:nvSpPr>
        <p:spPr>
          <a:xfrm>
            <a:off x="952500" y="2590800"/>
            <a:ext cx="11737955" cy="6286500"/>
          </a:xfrm>
          <a:prstGeom prst="rect">
            <a:avLst/>
          </a:prstGeom>
        </p:spPr>
        <p:txBody>
          <a:bodyPr/>
          <a:lstStyle/>
          <a:p>
            <a:pPr/>
            <a:r>
              <a:t>Learning Goals</a:t>
            </a:r>
          </a:p>
          <a:p>
            <a:pPr/>
            <a:r>
              <a:t>Required Texts</a:t>
            </a:r>
          </a:p>
          <a:p>
            <a:pPr/>
            <a:r>
              <a:t>CourseRequirements</a:t>
            </a:r>
          </a:p>
          <a:p>
            <a:pPr lvl="1"/>
            <a:r>
              <a:t>4 Papers</a:t>
            </a:r>
          </a:p>
          <a:p>
            <a:pPr lvl="1"/>
            <a:r>
              <a:t>2 Exams</a:t>
            </a:r>
          </a:p>
          <a:p>
            <a:pPr/>
            <a:r>
              <a:t>Screenings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yllabus"/>
          <p:cNvSpPr txBox="1"/>
          <p:nvPr>
            <p:ph type="title"/>
          </p:nvPr>
        </p:nvSpPr>
        <p:spPr>
          <a:xfrm>
            <a:off x="952498" y="111136"/>
            <a:ext cx="11099805" cy="1043684"/>
          </a:xfrm>
          <a:prstGeom prst="rect">
            <a:avLst/>
          </a:prstGeom>
        </p:spPr>
        <p:txBody>
          <a:bodyPr/>
          <a:lstStyle>
            <a:lvl1pPr defTabSz="449833">
              <a:defRPr sz="6100"/>
            </a:lvl1pPr>
          </a:lstStyle>
          <a:p>
            <a:pPr/>
            <a:r>
              <a:t>Paper #1</a:t>
            </a:r>
          </a:p>
        </p:txBody>
      </p:sp>
      <p:pic>
        <p:nvPicPr>
          <p:cNvPr id="141" name="officeArt object" descr="officeArt object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75261" y="2646852"/>
            <a:ext cx="7854278" cy="5885421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till image analysis…"/>
          <p:cNvSpPr txBox="1"/>
          <p:nvPr/>
        </p:nvSpPr>
        <p:spPr>
          <a:xfrm>
            <a:off x="2432099" y="1486002"/>
            <a:ext cx="814059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Still image analysis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Three pages, double spaced, 1 inch margins, 12 point font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Who are you?"/>
          <p:cNvSpPr txBox="1"/>
          <p:nvPr>
            <p:ph type="title"/>
          </p:nvPr>
        </p:nvSpPr>
        <p:spPr>
          <a:xfrm>
            <a:off x="952500" y="9193"/>
            <a:ext cx="11099801" cy="2159001"/>
          </a:xfrm>
          <a:prstGeom prst="rect">
            <a:avLst/>
          </a:prstGeom>
        </p:spPr>
        <p:txBody>
          <a:bodyPr/>
          <a:lstStyle/>
          <a:p>
            <a:pPr/>
            <a:r>
              <a:t>Who are you?</a:t>
            </a:r>
          </a:p>
        </p:txBody>
      </p:sp>
      <p:sp>
        <p:nvSpPr>
          <p:cNvPr id="145" name="Name…"/>
          <p:cNvSpPr txBox="1"/>
          <p:nvPr>
            <p:ph type="body" sz="half" idx="1"/>
          </p:nvPr>
        </p:nvSpPr>
        <p:spPr>
          <a:xfrm>
            <a:off x="952500" y="6040635"/>
            <a:ext cx="11099800" cy="3377816"/>
          </a:xfrm>
          <a:prstGeom prst="rect">
            <a:avLst/>
          </a:prstGeom>
        </p:spPr>
        <p:txBody>
          <a:bodyPr/>
          <a:lstStyle/>
          <a:p>
            <a:pPr marL="311150" indent="-311150" defTabSz="408940">
              <a:spcBef>
                <a:spcPts val="2900"/>
              </a:spcBef>
              <a:defRPr sz="2240"/>
            </a:pPr>
            <a:r>
              <a:t>Name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Year (major if you have one).  Prior experience with visual analysis.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Favorite films/ genres? Other media that you consume.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Reasons for taking the course.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Anything else you want us to know about you.</a:t>
            </a:r>
          </a:p>
        </p:txBody>
      </p:sp>
      <p:pic>
        <p:nvPicPr>
          <p:cNvPr id="14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99333" y="2292350"/>
            <a:ext cx="6606134" cy="37188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Discussion"/>
          <p:cNvSpPr txBox="1"/>
          <p:nvPr>
            <p:ph type="title"/>
          </p:nvPr>
        </p:nvSpPr>
        <p:spPr>
          <a:xfrm>
            <a:off x="952500" y="60731"/>
            <a:ext cx="11099800" cy="2159001"/>
          </a:xfrm>
          <a:prstGeom prst="rect">
            <a:avLst/>
          </a:prstGeom>
        </p:spPr>
        <p:txBody>
          <a:bodyPr/>
          <a:lstStyle/>
          <a:p>
            <a:pPr/>
            <a:r>
              <a:t>Discussion</a:t>
            </a:r>
          </a:p>
        </p:txBody>
      </p:sp>
      <p:sp>
        <p:nvSpPr>
          <p:cNvPr id="149" name="What is identification?…"/>
          <p:cNvSpPr txBox="1"/>
          <p:nvPr>
            <p:ph type="body" sz="half" idx="1"/>
          </p:nvPr>
        </p:nvSpPr>
        <p:spPr>
          <a:xfrm>
            <a:off x="952499" y="5486687"/>
            <a:ext cx="11099801" cy="2715304"/>
          </a:xfrm>
          <a:prstGeom prst="rect">
            <a:avLst/>
          </a:prstGeom>
        </p:spPr>
        <p:txBody>
          <a:bodyPr/>
          <a:lstStyle/>
          <a:p>
            <a:pPr/>
            <a:r>
              <a:t>What is identification?</a:t>
            </a:r>
          </a:p>
          <a:p>
            <a:pPr/>
            <a:r>
              <a:t>Why and how does it inform/condition our appreciation/interpretation of film?</a:t>
            </a:r>
          </a:p>
        </p:txBody>
      </p:sp>
      <p:pic>
        <p:nvPicPr>
          <p:cNvPr id="150" name="JUMANJI: OPEN WORLD - Official Trailer (4K)" descr="JUMANJI: OPEN WORLD - Official Trailer (4K)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JUMANJI: OPEN WORLD - Official Trailer (4K)" aiw:author="Sony Pictures Entertainment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8701119" y="2272468"/>
            <a:ext cx="4217547" cy="2372371"/>
          </a:xfrm>
          <a:prstGeom prst="rect">
            <a:avLst/>
          </a:prstGeom>
        </p:spPr>
      </p:pic>
      <p:pic>
        <p:nvPicPr>
          <p:cNvPr id="151" name="Lara Croft: Tomb Raider (2001) Original Trailer [FHD]" descr="Lara Croft: Tomb Raider (2001) Original Trailer [FHD]"/>
          <p:cNvPicPr>
            <a:picLocks noChangeAspect="0"/>
          </p:cNvPicPr>
          <p:nvPr>
            <a:videoFile xmlns:mc="http://schemas.openxmlformats.org/markup-compatibility/2006" xmlns:aiw="http://developer.apple.com/namespaces/iwork" r:link="rId4" mc:Ignorable="aiw" aiw:title="Lara Croft: Tomb Raider (2001) Original Trailer [FHD]" aiw:author="HD Retro Trailers"/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4393626" y="2272468"/>
            <a:ext cx="4217548" cy="2372371"/>
          </a:xfrm>
          <a:prstGeom prst="rect">
            <a:avLst/>
          </a:prstGeom>
        </p:spPr>
      </p:pic>
      <p:pic>
        <p:nvPicPr>
          <p:cNvPr id="152" name="INDIANA JONES AND THE RAIDERS OF THE LOST ARK | Official Trailer | Paramount Movies" descr="INDIANA JONES AND THE RAIDERS OF THE LOST ARK | Official Trailer | Paramount Movies"/>
          <p:cNvPicPr>
            <a:picLocks noChangeAspect="0"/>
          </p:cNvPicPr>
          <p:nvPr>
            <a:videoFile xmlns:mc="http://schemas.openxmlformats.org/markup-compatibility/2006" xmlns:aiw="http://developer.apple.com/namespaces/iwork" r:link="rId6" mc:Ignorable="aiw" aiw:title="INDIANA JONES AND THE RAIDERS OF THE LOST ARK | Official Trailer | Paramount Movies" aiw:author="Paramount Movies"/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-32824" y="2272468"/>
            <a:ext cx="4217547" cy="237237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5" fill="hold" display="0">
                  <p:stCondLst>
                    <p:cond delay="indefinite"/>
                  </p:stCondLst>
                </p:cTn>
                <p:tgtEl>
                  <p:spTgt spid="150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15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0"/>
                  </p:tgtEl>
                </p:cond>
              </p:nextCondLst>
            </p:seq>
            <p:video fullScrn="0">
              <p:cMediaNode mute="0" showWhenStopped="1" numSld="1" vol="80000">
                <p:cTn id="21" fill="hold" display="0">
                  <p:stCondLst>
                    <p:cond delay="indefinite"/>
                  </p:stCondLst>
                </p:cTn>
                <p:tgtEl>
                  <p:spTgt spid="151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1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1"/>
                  </p:tgtEl>
                </p:cond>
              </p:nextCondLst>
            </p:seq>
            <p:video fullScrn="0">
              <p:cMediaNode mute="0" showWhenStopped="1" numSld="1" vol="80000">
                <p:cTn id="27" fill="hold" display="0">
                  <p:stCondLst>
                    <p:cond delay="indefinite"/>
                  </p:stCondLst>
                </p:cTn>
                <p:tgtEl>
                  <p:spTgt spid="152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15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