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CAD5E6"/>
          </a:solidFill>
        </a:fill>
      </a:tcStyle>
    </a:wholeTbl>
    <a:band2H>
      <a:tcTxStyle b="def" i="def"/>
      <a:tcStyle>
        <a:tcBdr/>
        <a:fill>
          <a:solidFill>
            <a:srgbClr val="E6EBF3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CBE4CA"/>
          </a:solidFill>
        </a:fill>
      </a:tcStyle>
    </a:wholeTbl>
    <a:band2H>
      <a:tcTxStyle b="def" i="def"/>
      <a:tcStyle>
        <a:tcBdr/>
        <a:fill>
          <a:solidFill>
            <a:srgbClr val="E7F2E6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ECCBD6"/>
          </a:solidFill>
        </a:fill>
      </a:tcStyle>
    </a:wholeTbl>
    <a:band2H>
      <a:tcTxStyle b="def" i="def"/>
      <a:tcStyle>
        <a:tcBdr/>
        <a:fill>
          <a:solidFill>
            <a:srgbClr val="F6E7EC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000000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/>
          <p:nvPr>
            <p:ph type="body" sz="quarter" idx="1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1" sz="2400"/>
            </a:lvl1pPr>
            <a:lvl2pPr marL="777875" indent="-333375" algn="ctr">
              <a:spcBef>
                <a:spcPts val="0"/>
              </a:spcBef>
              <a:defRPr i="1" sz="2400"/>
            </a:lvl2pPr>
            <a:lvl3pPr marL="1222375" indent="-333375" algn="ctr">
              <a:spcBef>
                <a:spcPts val="0"/>
              </a:spcBef>
              <a:defRPr i="1" sz="2400"/>
            </a:lvl3pPr>
            <a:lvl4pPr marL="1666875" indent="-333375" algn="ctr">
              <a:spcBef>
                <a:spcPts val="0"/>
              </a:spcBef>
              <a:defRPr i="1" sz="2400"/>
            </a:lvl4pPr>
            <a:lvl5pPr marL="2111375" indent="-333375" algn="ctr">
              <a:spcBef>
                <a:spcPts val="0"/>
              </a:spcBef>
              <a:defRPr i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“Type a quote here.”"/>
          <p:cNvSpPr txBox="1"/>
          <p:nvPr>
            <p:ph type="body" sz="quarter" idx="21"/>
          </p:nvPr>
        </p:nvSpPr>
        <p:spPr>
          <a:xfrm>
            <a:off x="1270000" y="4308599"/>
            <a:ext cx="10464800" cy="60978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21"/>
          </p:nvPr>
        </p:nvSpPr>
        <p:spPr>
          <a:xfrm>
            <a:off x="-929606" y="-12700"/>
            <a:ext cx="16551778" cy="1103451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21"/>
          </p:nvPr>
        </p:nvSpPr>
        <p:spPr>
          <a:xfrm>
            <a:off x="-647700" y="508000"/>
            <a:ext cx="12369801" cy="614253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idx="21"/>
          </p:nvPr>
        </p:nvSpPr>
        <p:spPr>
          <a:xfrm>
            <a:off x="2451056" y="-138499"/>
            <a:ext cx="13525505" cy="901700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idx="21"/>
          </p:nvPr>
        </p:nvSpPr>
        <p:spPr>
          <a:xfrm>
            <a:off x="4473575" y="2032000"/>
            <a:ext cx="10287000" cy="6858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21"/>
          </p:nvPr>
        </p:nvSpPr>
        <p:spPr>
          <a:xfrm>
            <a:off x="6426200" y="4965700"/>
            <a:ext cx="5886450" cy="3924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22"/>
          </p:nvPr>
        </p:nvSpPr>
        <p:spPr>
          <a:xfrm>
            <a:off x="6737350" y="639232"/>
            <a:ext cx="5880100" cy="392006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idx="23"/>
          </p:nvPr>
        </p:nvSpPr>
        <p:spPr>
          <a:xfrm>
            <a:off x="-3400425" y="-127000"/>
            <a:ext cx="13525500" cy="9017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tif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tif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tif"/><Relationship Id="rId3" Type="http://schemas.openxmlformats.org/officeDocument/2006/relationships/image" Target="../media/image4.tif"/><Relationship Id="rId4" Type="http://schemas.openxmlformats.org/officeDocument/2006/relationships/image" Target="../media/image5.tif"/><Relationship Id="rId5" Type="http://schemas.openxmlformats.org/officeDocument/2006/relationships/image" Target="../media/image6.tif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tif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tif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tif"/><Relationship Id="rId3" Type="http://schemas.openxmlformats.org/officeDocument/2006/relationships/image" Target="../media/image10.tif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video" Target="https://www.youtube.com/embed/In3mRDX0uqk?feature=oembed" TargetMode="External"/><Relationship Id="rId3" Type="http://schemas.openxmlformats.org/officeDocument/2006/relationships/image" Target="../media/image1.jpeg"/><Relationship Id="rId4" Type="http://schemas.openxmlformats.org/officeDocument/2006/relationships/video" Target="https://www.youtube.com/embed/qcyZ70tO9-Q?feature=oembed" TargetMode="External"/><Relationship Id="rId5" Type="http://schemas.openxmlformats.org/officeDocument/2006/relationships/image" Target="../media/image2.jpeg"/><Relationship Id="rId6" Type="http://schemas.openxmlformats.org/officeDocument/2006/relationships/video" Target="https://www.youtube.com/embed/lfdKeuTBDdw?feature=oembed" TargetMode="External"/><Relationship Id="rId7" Type="http://schemas.openxmlformats.org/officeDocument/2006/relationships/image" Target="../media/image3.jpeg"/><Relationship Id="rId8" Type="http://schemas.openxmlformats.org/officeDocument/2006/relationships/video" Target="https://www.youtube.com/embed/Zzz4Y43P0so?feature=oembed" TargetMode="External"/><Relationship Id="rId9" Type="http://schemas.openxmlformats.org/officeDocument/2006/relationships/image" Target="../media/image4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Identification in the Cinema"/>
          <p:cNvSpPr txBox="1"/>
          <p:nvPr>
            <p:ph type="ctrTitle"/>
          </p:nvPr>
        </p:nvSpPr>
        <p:spPr>
          <a:xfrm>
            <a:off x="51455" y="547849"/>
            <a:ext cx="12901890" cy="1254339"/>
          </a:xfrm>
          <a:prstGeom prst="rect">
            <a:avLst/>
          </a:prstGeom>
        </p:spPr>
        <p:txBody>
          <a:bodyPr/>
          <a:lstStyle>
            <a:lvl1pPr defTabSz="554990">
              <a:defRPr sz="7600"/>
            </a:lvl1pPr>
          </a:lstStyle>
          <a:p>
            <a:pPr/>
            <a:r>
              <a:t>Identification in the Cinema</a:t>
            </a:r>
          </a:p>
        </p:txBody>
      </p:sp>
      <p:sp>
        <p:nvSpPr>
          <p:cNvPr id="120" name="Session 2: Mise-en-Scène"/>
          <p:cNvSpPr txBox="1"/>
          <p:nvPr>
            <p:ph type="subTitle" sz="quarter" idx="1"/>
          </p:nvPr>
        </p:nvSpPr>
        <p:spPr>
          <a:xfrm>
            <a:off x="1270000" y="1806269"/>
            <a:ext cx="10464801" cy="591442"/>
          </a:xfrm>
          <a:prstGeom prst="rect">
            <a:avLst/>
          </a:prstGeom>
        </p:spPr>
        <p:txBody>
          <a:bodyPr/>
          <a:lstStyle>
            <a:lvl1pPr defTabSz="521336">
              <a:defRPr sz="3200"/>
            </a:lvl1pPr>
          </a:lstStyle>
          <a:p>
            <a:pPr/>
            <a:r>
              <a:t>Session 2: Mise-en-Scène</a:t>
            </a:r>
          </a:p>
        </p:txBody>
      </p:sp>
      <p:pic>
        <p:nvPicPr>
          <p:cNvPr id="121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335506" y="2513183"/>
            <a:ext cx="8333790" cy="6551467"/>
          </a:xfrm>
          <a:prstGeom prst="rect">
            <a:avLst/>
          </a:prstGeom>
          <a:ln w="12700">
            <a:miter lim="400000"/>
          </a:ln>
        </p:spPr>
      </p:pic>
      <p:sp>
        <p:nvSpPr>
          <p:cNvPr id="122" name="My Fair Lady (George Cukor, USA, 1964) starring Rex Harrison and Audrey Hepburn"/>
          <p:cNvSpPr txBox="1"/>
          <p:nvPr/>
        </p:nvSpPr>
        <p:spPr>
          <a:xfrm>
            <a:off x="2845188" y="9249970"/>
            <a:ext cx="7314420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My Fair Lady (George Cukor, USA, 1964) starring Rex Harrison and Audrey Hepburn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What is the difference between the way that props function as character highlights and narrative markers?  Illustrate your answer with an example."/>
          <p:cNvSpPr txBox="1"/>
          <p:nvPr/>
        </p:nvSpPr>
        <p:spPr>
          <a:xfrm>
            <a:off x="253033" y="1745376"/>
            <a:ext cx="12498734" cy="131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b="1" sz="1900">
                <a:solidFill>
                  <a:srgbClr val="FFFFFF"/>
                </a:solidFill>
              </a:defRPr>
            </a:pPr>
            <a:r>
              <a:t>Provide an example of the ways in which elements of mise-en-scène highlight performative development. </a:t>
            </a:r>
          </a:p>
          <a:p>
            <a:pPr algn="l">
              <a:defRPr b="1" sz="1900">
                <a:solidFill>
                  <a:srgbClr val="FFFFFF"/>
                </a:solidFill>
              </a:defRPr>
            </a:pPr>
          </a:p>
          <a:p>
            <a:pPr algn="l">
              <a:defRPr b="1" sz="1900">
                <a:solidFill>
                  <a:srgbClr val="FFFFFF"/>
                </a:solidFill>
              </a:defRPr>
            </a:pPr>
            <a:r>
              <a:t>What is the difference between the way that props function as character highlights and narrative markers?  Illustrate your answer with an example. </a:t>
            </a:r>
          </a:p>
        </p:txBody>
      </p:sp>
      <p:sp>
        <p:nvSpPr>
          <p:cNvPr id="194" name="For further consideration"/>
          <p:cNvSpPr txBox="1"/>
          <p:nvPr/>
        </p:nvSpPr>
        <p:spPr>
          <a:xfrm>
            <a:off x="4399650" y="650302"/>
            <a:ext cx="3603956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For further consideration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Agenda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Agenda</a:t>
            </a:r>
          </a:p>
        </p:txBody>
      </p:sp>
      <p:sp>
        <p:nvSpPr>
          <p:cNvPr id="125" name="Attendanc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Key terms</a:t>
            </a:r>
          </a:p>
          <a:p>
            <a:pPr/>
            <a:r>
              <a:t>Mise-en scène</a:t>
            </a:r>
          </a:p>
          <a:p>
            <a:pPr lvl="1"/>
            <a:r>
              <a:t>Props</a:t>
            </a:r>
          </a:p>
          <a:p>
            <a:pPr lvl="1"/>
            <a:r>
              <a:t>Performance</a:t>
            </a:r>
          </a:p>
          <a:p>
            <a:pPr/>
            <a:r>
              <a:t>Discussion Question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Key Terms"/>
          <p:cNvSpPr txBox="1"/>
          <p:nvPr/>
        </p:nvSpPr>
        <p:spPr>
          <a:xfrm>
            <a:off x="31902" y="290168"/>
            <a:ext cx="1637996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/>
            <a:r>
              <a:t>Key Terms</a:t>
            </a:r>
          </a:p>
        </p:txBody>
      </p:sp>
      <p:sp>
        <p:nvSpPr>
          <p:cNvPr id="128" name="Mise-en-scène: (as an external condition vs. as a measure of value)…"/>
          <p:cNvSpPr txBox="1"/>
          <p:nvPr/>
        </p:nvSpPr>
        <p:spPr>
          <a:xfrm>
            <a:off x="218248" y="1279309"/>
            <a:ext cx="10427715" cy="74587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b="1">
                <a:solidFill>
                  <a:schemeClr val="accent5"/>
                </a:solidFill>
              </a:defRPr>
            </a:pPr>
            <a:r>
              <a:t>Mise-en-scène:</a:t>
            </a:r>
          </a:p>
          <a:p>
            <a:pPr lvl="2" indent="457200" algn="l">
              <a:defRPr b="1">
                <a:solidFill>
                  <a:schemeClr val="accent5"/>
                </a:solidFill>
              </a:defRPr>
            </a:pPr>
            <a:r>
              <a:t>Setting vs. set</a:t>
            </a:r>
            <a:endParaRPr>
              <a:solidFill>
                <a:srgbClr val="FFFFFF"/>
              </a:solidFill>
            </a:endParaRPr>
          </a:p>
          <a:p>
            <a:pPr lvl="2" indent="457200" algn="l">
              <a:defRPr b="1">
                <a:solidFill>
                  <a:schemeClr val="accent5"/>
                </a:solidFill>
              </a:defRPr>
            </a:pPr>
            <a:r>
              <a:t>Scenic realism</a:t>
            </a:r>
            <a:endParaRPr>
              <a:solidFill>
                <a:srgbClr val="FFFFFF"/>
              </a:solidFill>
            </a:endParaRPr>
          </a:p>
          <a:p>
            <a:pPr lvl="3" indent="685800" algn="l">
              <a:defRPr b="1">
                <a:solidFill>
                  <a:srgbClr val="FFFFFF"/>
                </a:solidFill>
              </a:defRPr>
            </a:pPr>
            <a:r>
              <a:t>Physical accuracy-Cultural accuracy-historical accuracy</a:t>
            </a:r>
          </a:p>
          <a:p>
            <a:pPr lvl="2" indent="457200" algn="l">
              <a:defRPr b="1">
                <a:solidFill>
                  <a:schemeClr val="accent5"/>
                </a:solidFill>
              </a:defRPr>
            </a:pPr>
            <a:r>
              <a:t>Denotation vs. connotation</a:t>
            </a:r>
            <a:endParaRPr>
              <a:solidFill>
                <a:srgbClr val="FFFFFF"/>
              </a:solidFill>
            </a:endParaRPr>
          </a:p>
          <a:p>
            <a:pPr lvl="2" indent="457200" algn="l">
              <a:defRPr b="1">
                <a:solidFill>
                  <a:srgbClr val="FFFFFF"/>
                </a:solidFill>
              </a:defRPr>
            </a:pPr>
            <a:r>
              <a:t>Props</a:t>
            </a:r>
          </a:p>
          <a:p>
            <a:pPr lvl="2" indent="457200" algn="l">
              <a:defRPr b="1">
                <a:solidFill>
                  <a:srgbClr val="FFFFFF"/>
                </a:solidFill>
              </a:defRPr>
            </a:pPr>
            <a:r>
              <a:t>Performance </a:t>
            </a:r>
          </a:p>
          <a:p>
            <a:pPr lvl="3" indent="685800" algn="l">
              <a:defRPr b="1">
                <a:solidFill>
                  <a:srgbClr val="FFFFFF"/>
                </a:solidFill>
              </a:defRPr>
            </a:pPr>
            <a:r>
              <a:t>Actors: (leading vs. supporting vs. character)</a:t>
            </a:r>
          </a:p>
          <a:p>
            <a:pPr lvl="3" indent="685800" algn="l">
              <a:defRPr b="1">
                <a:solidFill>
                  <a:srgbClr val="FFFFFF"/>
                </a:solidFill>
              </a:defRPr>
            </a:pPr>
            <a:r>
              <a:t>Blocking</a:t>
            </a:r>
          </a:p>
          <a:p>
            <a:pPr lvl="3" indent="685800" algn="l">
              <a:defRPr b="1">
                <a:solidFill>
                  <a:srgbClr val="FFFFFF"/>
                </a:solidFill>
              </a:defRPr>
            </a:pPr>
            <a:r>
              <a:t>Performative development</a:t>
            </a:r>
          </a:p>
          <a:p>
            <a:pPr lvl="2" indent="457200" algn="l">
              <a:defRPr b="1">
                <a:solidFill>
                  <a:srgbClr val="FFFFFF"/>
                </a:solidFill>
              </a:defRPr>
            </a:pPr>
            <a:r>
              <a:t>Costume</a:t>
            </a:r>
          </a:p>
          <a:p>
            <a:pPr algn="l">
              <a:defRPr b="1">
                <a:solidFill>
                  <a:srgbClr val="FFFFFF"/>
                </a:solidFill>
              </a:defRPr>
            </a:pPr>
            <a:r>
              <a:t>Lighting</a:t>
            </a:r>
          </a:p>
          <a:p>
            <a:pPr lvl="4" indent="914400" algn="l">
              <a:defRPr b="1">
                <a:solidFill>
                  <a:srgbClr val="FFFFFF"/>
                </a:solidFill>
              </a:defRPr>
            </a:pPr>
            <a:r>
              <a:t>Natural-Set- Directional</a:t>
            </a:r>
          </a:p>
          <a:p>
            <a:pPr lvl="4" indent="914400" algn="l">
              <a:defRPr b="1">
                <a:solidFill>
                  <a:srgbClr val="FFFFFF"/>
                </a:solidFill>
              </a:defRPr>
            </a:pPr>
            <a:r>
              <a:t>Key lighting(high vs. low)</a:t>
            </a:r>
          </a:p>
          <a:p>
            <a:pPr lvl="4" indent="914400" algn="l">
              <a:defRPr b="1">
                <a:solidFill>
                  <a:srgbClr val="FFFFFF"/>
                </a:solidFill>
              </a:defRPr>
            </a:pPr>
            <a:r>
              <a:t>Fill lighting</a:t>
            </a:r>
          </a:p>
          <a:p>
            <a:pPr lvl="4" indent="914400" algn="l">
              <a:defRPr b="1">
                <a:solidFill>
                  <a:srgbClr val="FFFFFF"/>
                </a:solidFill>
              </a:defRPr>
            </a:pPr>
            <a:r>
              <a:t>Highlight</a:t>
            </a:r>
          </a:p>
          <a:p>
            <a:pPr lvl="4" indent="914400" algn="l">
              <a:defRPr b="1">
                <a:solidFill>
                  <a:srgbClr val="FFFFFF"/>
                </a:solidFill>
              </a:defRPr>
            </a:pPr>
            <a:r>
              <a:t>Backlighting (edge)</a:t>
            </a:r>
          </a:p>
          <a:p>
            <a:pPr lvl="4" indent="914400" algn="l">
              <a:defRPr b="1">
                <a:solidFill>
                  <a:srgbClr val="FFFFFF"/>
                </a:solidFill>
              </a:defRPr>
            </a:pPr>
            <a:r>
              <a:t>Three point lighting</a:t>
            </a:r>
          </a:p>
          <a:p>
            <a:pPr lvl="4" indent="914400" algn="l">
              <a:defRPr b="1">
                <a:solidFill>
                  <a:srgbClr val="FFFFFF"/>
                </a:solidFill>
              </a:defRPr>
            </a:pPr>
            <a:r>
              <a:t>Frontal- side-under-top</a:t>
            </a:r>
          </a:p>
          <a:p>
            <a:pPr lvl="4" indent="914400" algn="l">
              <a:defRPr b="1">
                <a:solidFill>
                  <a:srgbClr val="FFFFFF"/>
                </a:solidFill>
              </a:defRPr>
            </a:pPr>
            <a:r>
              <a:t>Texture: (hard vs. soft)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Mise-en-scène"/>
          <p:cNvSpPr txBox="1"/>
          <p:nvPr/>
        </p:nvSpPr>
        <p:spPr>
          <a:xfrm>
            <a:off x="5090983" y="135350"/>
            <a:ext cx="2822830" cy="560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3000">
                <a:solidFill>
                  <a:srgbClr val="FFFFFF"/>
                </a:solidFill>
              </a:defRPr>
            </a:lvl1pPr>
          </a:lstStyle>
          <a:p>
            <a:pPr/>
            <a:r>
              <a:t>Mise-en-scène</a:t>
            </a:r>
          </a:p>
        </p:txBody>
      </p:sp>
      <p:pic>
        <p:nvPicPr>
          <p:cNvPr id="131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20299" y="2425918"/>
            <a:ext cx="9164202" cy="6109469"/>
          </a:xfrm>
          <a:prstGeom prst="rect">
            <a:avLst/>
          </a:prstGeom>
          <a:ln w="12700">
            <a:miter lim="400000"/>
          </a:ln>
        </p:spPr>
      </p:pic>
      <p:sp>
        <p:nvSpPr>
          <p:cNvPr id="132" name="Once Upon a Time in Hollywood, (Quentin Tarrantino, US, 2019)"/>
          <p:cNvSpPr txBox="1"/>
          <p:nvPr/>
        </p:nvSpPr>
        <p:spPr>
          <a:xfrm>
            <a:off x="3590699" y="9171343"/>
            <a:ext cx="5823396" cy="3246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i="1" sz="1500">
                <a:solidFill>
                  <a:srgbClr val="FFFFFF"/>
                </a:solidFill>
              </a:defRPr>
            </a:pPr>
            <a:r>
              <a:t>Once Upon a Time in Hollywood, </a:t>
            </a:r>
            <a:r>
              <a:rPr i="0"/>
              <a:t>(Quentin Tarrantino, US, 2019)</a:t>
            </a:r>
          </a:p>
        </p:txBody>
      </p:sp>
      <p:sp>
        <p:nvSpPr>
          <p:cNvPr id="133" name="As an external condition"/>
          <p:cNvSpPr txBox="1"/>
          <p:nvPr/>
        </p:nvSpPr>
        <p:spPr>
          <a:xfrm>
            <a:off x="1116240" y="647046"/>
            <a:ext cx="3048763" cy="411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b="1" sz="2000">
                <a:solidFill>
                  <a:srgbClr val="FFFFFF"/>
                </a:solidFill>
              </a:defRPr>
            </a:lvl1pPr>
          </a:lstStyle>
          <a:p>
            <a:pPr/>
            <a:r>
              <a:t>As an external condition</a:t>
            </a:r>
          </a:p>
        </p:txBody>
      </p:sp>
      <p:sp>
        <p:nvSpPr>
          <p:cNvPr id="134" name="As a measure of value"/>
          <p:cNvSpPr txBox="1"/>
          <p:nvPr/>
        </p:nvSpPr>
        <p:spPr>
          <a:xfrm>
            <a:off x="8612889" y="647046"/>
            <a:ext cx="2781301" cy="411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b="1" sz="2000">
                <a:solidFill>
                  <a:srgbClr val="FFFFFF"/>
                </a:solidFill>
              </a:defRPr>
            </a:lvl1pPr>
          </a:lstStyle>
          <a:p>
            <a:pPr/>
            <a:r>
              <a:t>As a measure of value</a:t>
            </a:r>
          </a:p>
        </p:txBody>
      </p:sp>
      <p:sp>
        <p:nvSpPr>
          <p:cNvPr id="135" name="Defines the material possibilities of the space.  What can be done?"/>
          <p:cNvSpPr txBox="1"/>
          <p:nvPr/>
        </p:nvSpPr>
        <p:spPr>
          <a:xfrm>
            <a:off x="123799" y="1060727"/>
            <a:ext cx="5033652" cy="7292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000">
                <a:solidFill>
                  <a:schemeClr val="accent1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Defines the material possibilities of the space.  What can be done?</a:t>
            </a:r>
          </a:p>
        </p:txBody>
      </p:sp>
      <p:sp>
        <p:nvSpPr>
          <p:cNvPr id="136" name="Defines social/political/ethical conditions reflected in and through set and settings"/>
          <p:cNvSpPr txBox="1"/>
          <p:nvPr/>
        </p:nvSpPr>
        <p:spPr>
          <a:xfrm>
            <a:off x="7160486" y="1122720"/>
            <a:ext cx="5686110" cy="7292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000">
                <a:solidFill>
                  <a:schemeClr val="accent5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Defines social/political/ethical conditions reflected in and through set and settings</a:t>
            </a:r>
          </a:p>
        </p:txBody>
      </p:sp>
      <p:sp>
        <p:nvSpPr>
          <p:cNvPr id="137" name="Physical Horizon"/>
          <p:cNvSpPr txBox="1"/>
          <p:nvPr/>
        </p:nvSpPr>
        <p:spPr>
          <a:xfrm>
            <a:off x="1602270" y="1777586"/>
            <a:ext cx="2076705" cy="411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solidFill>
                  <a:schemeClr val="accent1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Physical Horizon</a:t>
            </a:r>
          </a:p>
        </p:txBody>
      </p:sp>
      <p:sp>
        <p:nvSpPr>
          <p:cNvPr id="138" name="Ideological /Cultural Horizons"/>
          <p:cNvSpPr txBox="1"/>
          <p:nvPr/>
        </p:nvSpPr>
        <p:spPr>
          <a:xfrm>
            <a:off x="7832666" y="1933069"/>
            <a:ext cx="4341747" cy="411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000">
                <a:solidFill>
                  <a:schemeClr val="accent5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Ideological /Cultural Horizons</a:t>
            </a:r>
          </a:p>
        </p:txBody>
      </p:sp>
      <p:sp>
        <p:nvSpPr>
          <p:cNvPr id="139" name="Denotation"/>
          <p:cNvSpPr txBox="1"/>
          <p:nvPr/>
        </p:nvSpPr>
        <p:spPr>
          <a:xfrm>
            <a:off x="111648" y="3205658"/>
            <a:ext cx="1661161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1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Denotation</a:t>
            </a:r>
          </a:p>
        </p:txBody>
      </p:sp>
      <p:sp>
        <p:nvSpPr>
          <p:cNvPr id="140" name="Connotation"/>
          <p:cNvSpPr txBox="1"/>
          <p:nvPr/>
        </p:nvSpPr>
        <p:spPr>
          <a:xfrm>
            <a:off x="11126462" y="3205658"/>
            <a:ext cx="1847394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5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Connotation</a:t>
            </a:r>
          </a:p>
        </p:txBody>
      </p:sp>
      <p:sp>
        <p:nvSpPr>
          <p:cNvPr id="141" name="Actors"/>
          <p:cNvSpPr txBox="1"/>
          <p:nvPr/>
        </p:nvSpPr>
        <p:spPr>
          <a:xfrm>
            <a:off x="4151726" y="4646269"/>
            <a:ext cx="1034797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3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Actors</a:t>
            </a:r>
          </a:p>
        </p:txBody>
      </p:sp>
      <p:sp>
        <p:nvSpPr>
          <p:cNvPr id="142" name="Costume"/>
          <p:cNvSpPr txBox="1"/>
          <p:nvPr/>
        </p:nvSpPr>
        <p:spPr>
          <a:xfrm>
            <a:off x="5619744" y="6513848"/>
            <a:ext cx="1384402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3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Costume</a:t>
            </a:r>
          </a:p>
        </p:txBody>
      </p:sp>
      <p:sp>
        <p:nvSpPr>
          <p:cNvPr id="143" name="Props"/>
          <p:cNvSpPr txBox="1"/>
          <p:nvPr/>
        </p:nvSpPr>
        <p:spPr>
          <a:xfrm>
            <a:off x="5839657" y="7226230"/>
            <a:ext cx="944576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3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Props</a:t>
            </a:r>
          </a:p>
        </p:txBody>
      </p:sp>
      <p:sp>
        <p:nvSpPr>
          <p:cNvPr id="144" name="Actors"/>
          <p:cNvSpPr txBox="1"/>
          <p:nvPr/>
        </p:nvSpPr>
        <p:spPr>
          <a:xfrm>
            <a:off x="7617762" y="4646269"/>
            <a:ext cx="1034797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3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Actors</a:t>
            </a:r>
          </a:p>
        </p:txBody>
      </p:sp>
      <p:sp>
        <p:nvSpPr>
          <p:cNvPr id="145" name="Set/Setting"/>
          <p:cNvSpPr txBox="1"/>
          <p:nvPr/>
        </p:nvSpPr>
        <p:spPr>
          <a:xfrm>
            <a:off x="4601593" y="2425918"/>
            <a:ext cx="1689202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3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Set/Setting</a:t>
            </a:r>
          </a:p>
        </p:txBody>
      </p:sp>
      <p:sp>
        <p:nvSpPr>
          <p:cNvPr id="146" name="Blocking"/>
          <p:cNvSpPr txBox="1"/>
          <p:nvPr/>
        </p:nvSpPr>
        <p:spPr>
          <a:xfrm>
            <a:off x="5829704" y="5185100"/>
            <a:ext cx="1345389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3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Blocking</a:t>
            </a:r>
          </a:p>
        </p:txBody>
      </p:sp>
      <p:sp>
        <p:nvSpPr>
          <p:cNvPr id="147" name="Performance"/>
          <p:cNvSpPr txBox="1"/>
          <p:nvPr/>
        </p:nvSpPr>
        <p:spPr>
          <a:xfrm>
            <a:off x="5538927" y="5946137"/>
            <a:ext cx="1926946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3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Performance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Class="entr" nodeType="clickEffect" presetSubtype="0" presetID="1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ntr" nodeType="clickEffect" presetSubtype="0" presetID="1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Class="entr" nodeType="afterEffect" presetSubtype="0" presetID="1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Class="entr" nodeType="clickEffect" presetSubtype="0" presetID="1" grpId="1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3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Class="entr" nodeType="clickEffect" presetSubtype="0" presetID="1" grpId="1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7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Class="entr" nodeType="clickEffect" presetSubtype="0" presetID="1" grpId="1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1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36" grpId="5"/>
      <p:bldP build="whole" bldLvl="1" animBg="1" rev="0" advAuto="0" spid="146" grpId="10"/>
      <p:bldP build="whole" bldLvl="1" animBg="1" rev="0" advAuto="0" spid="133" grpId="1"/>
      <p:bldP build="whole" bldLvl="1" animBg="1" rev="0" advAuto="0" spid="137" grpId="3"/>
      <p:bldP build="whole" bldLvl="1" animBg="1" rev="0" advAuto="0" spid="135" grpId="2"/>
      <p:bldP build="whole" bldLvl="1" animBg="1" rev="0" advAuto="0" spid="141" grpId="11"/>
      <p:bldP build="whole" bldLvl="1" animBg="1" rev="0" advAuto="0" spid="145" grpId="9"/>
      <p:bldP build="whole" bldLvl="1" animBg="1" rev="0" advAuto="0" spid="143" grpId="14"/>
      <p:bldP build="whole" bldLvl="1" animBg="1" rev="0" advAuto="0" spid="147" grpId="15"/>
      <p:bldP build="whole" bldLvl="1" animBg="1" rev="0" advAuto="0" spid="138" grpId="6"/>
      <p:bldP build="whole" bldLvl="1" animBg="1" rev="0" advAuto="0" spid="134" grpId="4"/>
      <p:bldP build="whole" bldLvl="1" animBg="1" rev="0" advAuto="0" spid="142" grpId="13"/>
      <p:bldP build="whole" bldLvl="1" animBg="1" rev="0" advAuto="0" spid="140" grpId="8"/>
      <p:bldP build="whole" bldLvl="1" animBg="1" rev="0" advAuto="0" spid="139" grpId="7"/>
      <p:bldP build="whole" bldLvl="1" animBg="1" rev="0" advAuto="0" spid="144" grpId="1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Naturalistic mise-en-scène"/>
          <p:cNvSpPr txBox="1"/>
          <p:nvPr/>
        </p:nvSpPr>
        <p:spPr>
          <a:xfrm>
            <a:off x="4487519" y="48868"/>
            <a:ext cx="4029761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/>
            <a:r>
              <a:t>Naturalistic mise-en-scène</a:t>
            </a:r>
          </a:p>
        </p:txBody>
      </p:sp>
      <p:sp>
        <p:nvSpPr>
          <p:cNvPr id="150" name="Historical"/>
          <p:cNvSpPr txBox="1"/>
          <p:nvPr/>
        </p:nvSpPr>
        <p:spPr>
          <a:xfrm>
            <a:off x="239721" y="452657"/>
            <a:ext cx="1501751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/>
            <a:r>
              <a:t>Historical</a:t>
            </a:r>
          </a:p>
        </p:txBody>
      </p:sp>
      <p:sp>
        <p:nvSpPr>
          <p:cNvPr id="151" name="Everyday"/>
          <p:cNvSpPr txBox="1"/>
          <p:nvPr/>
        </p:nvSpPr>
        <p:spPr>
          <a:xfrm>
            <a:off x="9629796" y="452657"/>
            <a:ext cx="1441400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/>
            <a:r>
              <a:t>Everyday</a:t>
            </a:r>
          </a:p>
        </p:txBody>
      </p:sp>
      <p:pic>
        <p:nvPicPr>
          <p:cNvPr id="152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98188" y="956101"/>
            <a:ext cx="4862961" cy="2733283"/>
          </a:xfrm>
          <a:prstGeom prst="rect">
            <a:avLst/>
          </a:prstGeom>
          <a:ln w="12700">
            <a:miter lim="400000"/>
          </a:ln>
        </p:spPr>
      </p:pic>
      <p:sp>
        <p:nvSpPr>
          <p:cNvPr id="153" name="Amadeus, (Milos Foreman, USA, 1984)"/>
          <p:cNvSpPr txBox="1"/>
          <p:nvPr/>
        </p:nvSpPr>
        <p:spPr>
          <a:xfrm>
            <a:off x="4594" y="3837640"/>
            <a:ext cx="5450148" cy="411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1" i="1" sz="2000">
                <a:solidFill>
                  <a:srgbClr val="FFFFFF"/>
                </a:solidFill>
              </a:defRPr>
            </a:pPr>
            <a:r>
              <a:t>Amadeus, </a:t>
            </a:r>
            <a:r>
              <a:rPr i="0"/>
              <a:t>(Milos Foreman, USA, 1984)</a:t>
            </a:r>
          </a:p>
        </p:txBody>
      </p:sp>
      <p:pic>
        <p:nvPicPr>
          <p:cNvPr id="154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997862" y="978414"/>
            <a:ext cx="6720542" cy="2800228"/>
          </a:xfrm>
          <a:prstGeom prst="rect">
            <a:avLst/>
          </a:prstGeom>
          <a:ln w="12700">
            <a:miter lim="400000"/>
          </a:ln>
        </p:spPr>
      </p:pic>
      <p:sp>
        <p:nvSpPr>
          <p:cNvPr id="155" name="Goonies, (Richard Donner, USA, 1985)"/>
          <p:cNvSpPr txBox="1"/>
          <p:nvPr/>
        </p:nvSpPr>
        <p:spPr>
          <a:xfrm>
            <a:off x="7033142" y="3843339"/>
            <a:ext cx="4649979" cy="411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i="1" sz="2000">
                <a:solidFill>
                  <a:srgbClr val="FFFFFF"/>
                </a:solidFill>
              </a:defRPr>
            </a:pPr>
            <a:r>
              <a:t>Goonies, </a:t>
            </a:r>
            <a:r>
              <a:rPr i="0"/>
              <a:t>(Richard Donner, USA, 1985)</a:t>
            </a:r>
          </a:p>
        </p:txBody>
      </p:sp>
      <p:sp>
        <p:nvSpPr>
          <p:cNvPr id="156" name="Theatrical mise-en-scène"/>
          <p:cNvSpPr txBox="1"/>
          <p:nvPr/>
        </p:nvSpPr>
        <p:spPr>
          <a:xfrm>
            <a:off x="4594653" y="4557705"/>
            <a:ext cx="3815488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/>
            <a:r>
              <a:t>Theatrical mise-en-scène</a:t>
            </a:r>
          </a:p>
        </p:txBody>
      </p:sp>
      <p:sp>
        <p:nvSpPr>
          <p:cNvPr id="157" name="Expressive"/>
          <p:cNvSpPr txBox="1"/>
          <p:nvPr/>
        </p:nvSpPr>
        <p:spPr>
          <a:xfrm>
            <a:off x="1348077" y="5000814"/>
            <a:ext cx="1689203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/>
            <a:r>
              <a:t>Expressive</a:t>
            </a:r>
          </a:p>
        </p:txBody>
      </p:sp>
      <p:sp>
        <p:nvSpPr>
          <p:cNvPr id="158" name="Constructive"/>
          <p:cNvSpPr txBox="1"/>
          <p:nvPr/>
        </p:nvSpPr>
        <p:spPr>
          <a:xfrm>
            <a:off x="8372254" y="5000814"/>
            <a:ext cx="1971752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/>
            <a:r>
              <a:t>Constructive</a:t>
            </a:r>
          </a:p>
        </p:txBody>
      </p:sp>
      <p:pic>
        <p:nvPicPr>
          <p:cNvPr id="159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45518" y="5413993"/>
            <a:ext cx="4384284" cy="3317442"/>
          </a:xfrm>
          <a:prstGeom prst="rect">
            <a:avLst/>
          </a:prstGeom>
          <a:ln w="12700">
            <a:miter lim="400000"/>
          </a:ln>
        </p:spPr>
      </p:pic>
      <p:sp>
        <p:nvSpPr>
          <p:cNvPr id="160" name="The Cabinet of Dr. Caligari, (Robert Weine, Germany, 1921)"/>
          <p:cNvSpPr txBox="1"/>
          <p:nvPr/>
        </p:nvSpPr>
        <p:spPr>
          <a:xfrm>
            <a:off x="133198" y="8821859"/>
            <a:ext cx="4808922" cy="7292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1" i="1" sz="2000">
                <a:solidFill>
                  <a:srgbClr val="FFFFFF"/>
                </a:solidFill>
              </a:defRPr>
            </a:pPr>
            <a:r>
              <a:t>The Cabinet of Dr. Caligari, </a:t>
            </a:r>
            <a:r>
              <a:rPr i="0"/>
              <a:t>(Robert Weine, Germany, 1921)</a:t>
            </a:r>
          </a:p>
        </p:txBody>
      </p:sp>
      <p:pic>
        <p:nvPicPr>
          <p:cNvPr id="161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174646" y="5463887"/>
            <a:ext cx="7722356" cy="3217653"/>
          </a:xfrm>
          <a:prstGeom prst="rect">
            <a:avLst/>
          </a:prstGeom>
          <a:ln w="12700">
            <a:miter lim="400000"/>
          </a:ln>
        </p:spPr>
      </p:pic>
      <p:sp>
        <p:nvSpPr>
          <p:cNvPr id="162" name="Synecdoche, New York, (Charlie Kaufman, USA, 2008)"/>
          <p:cNvSpPr txBox="1"/>
          <p:nvPr/>
        </p:nvSpPr>
        <p:spPr>
          <a:xfrm>
            <a:off x="5335882" y="8980609"/>
            <a:ext cx="7399881" cy="411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1" i="1" sz="2000">
                <a:solidFill>
                  <a:srgbClr val="FFFFFF"/>
                </a:solidFill>
              </a:defRPr>
            </a:pPr>
            <a:r>
              <a:t>Synecdoche, New York, </a:t>
            </a:r>
            <a:r>
              <a:rPr i="0"/>
              <a:t>(Charlie Kaufman, USA, 2008)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after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Class="entr" nodeType="afterEffect" presetSubtype="0" presetID="1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Class="entr" nodeType="clickEffect" presetSubtype="0" presetID="1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Class="entr" nodeType="clickEffect" presetSubtype="0" presetID="1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7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Class="entr" nodeType="afterEffect" presetSubtype="0" presetID="1" grpId="1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60" grpId="10"/>
      <p:bldP build="whole" bldLvl="1" animBg="1" rev="0" advAuto="0" spid="151" grpId="4"/>
      <p:bldP build="whole" bldLvl="1" animBg="1" rev="0" advAuto="0" spid="153" grpId="3"/>
      <p:bldP build="whole" bldLvl="1" animBg="1" rev="0" advAuto="0" spid="155" grpId="6"/>
      <p:bldP build="whole" bldLvl="1" animBg="1" rev="0" advAuto="0" spid="157" grpId="8"/>
      <p:bldP build="whole" bldLvl="1" animBg="1" rev="0" advAuto="0" spid="154" grpId="5"/>
      <p:bldP build="whole" bldLvl="1" animBg="1" rev="0" advAuto="0" spid="161" grpId="12"/>
      <p:bldP build="whole" bldLvl="1" animBg="1" rev="0" advAuto="0" spid="152" grpId="2"/>
      <p:bldP build="whole" bldLvl="1" animBg="1" rev="0" advAuto="0" spid="158" grpId="11"/>
      <p:bldP build="whole" bldLvl="1" animBg="1" rev="0" advAuto="0" spid="159" grpId="9"/>
      <p:bldP build="whole" bldLvl="1" animBg="1" rev="0" advAuto="0" spid="150" grpId="1"/>
      <p:bldP build="whole" bldLvl="1" animBg="1" rev="0" advAuto="0" spid="162" grpId="13"/>
      <p:bldP build="whole" bldLvl="1" animBg="1" rev="0" advAuto="0" spid="156" grpId="7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Lights 3"/>
          <p:cNvSpPr txBox="1"/>
          <p:nvPr/>
        </p:nvSpPr>
        <p:spPr>
          <a:xfrm>
            <a:off x="5869480" y="328268"/>
            <a:ext cx="1265835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/>
            <a:r>
              <a:t>Lights 1</a:t>
            </a:r>
          </a:p>
        </p:txBody>
      </p:sp>
      <p:pic>
        <p:nvPicPr>
          <p:cNvPr id="165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3 Point Lighting"/>
          <p:cNvSpPr txBox="1"/>
          <p:nvPr/>
        </p:nvSpPr>
        <p:spPr>
          <a:xfrm>
            <a:off x="8089341" y="721969"/>
            <a:ext cx="2388718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/>
            <a:r>
              <a:t>3 Point Lighting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Lights 2"/>
          <p:cNvSpPr txBox="1"/>
          <p:nvPr/>
        </p:nvSpPr>
        <p:spPr>
          <a:xfrm>
            <a:off x="5725540" y="278575"/>
            <a:ext cx="1553719" cy="560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3000">
                <a:solidFill>
                  <a:srgbClr val="FFFFFF"/>
                </a:solidFill>
              </a:defRPr>
            </a:lvl1pPr>
          </a:lstStyle>
          <a:p>
            <a:pPr/>
            <a:r>
              <a:t>Lights 3</a:t>
            </a:r>
          </a:p>
        </p:txBody>
      </p:sp>
      <p:sp>
        <p:nvSpPr>
          <p:cNvPr id="169" name="Fill Lighting"/>
          <p:cNvSpPr txBox="1"/>
          <p:nvPr/>
        </p:nvSpPr>
        <p:spPr>
          <a:xfrm>
            <a:off x="232816" y="3354139"/>
            <a:ext cx="1794968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/>
            <a:r>
              <a:t>Fill Lighting</a:t>
            </a:r>
          </a:p>
        </p:txBody>
      </p:sp>
      <p:sp>
        <p:nvSpPr>
          <p:cNvPr id="170" name="Highlighting"/>
          <p:cNvSpPr txBox="1"/>
          <p:nvPr/>
        </p:nvSpPr>
        <p:spPr>
          <a:xfrm>
            <a:off x="198829" y="4646269"/>
            <a:ext cx="1862939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/>
            <a:r>
              <a:t>Highlighting</a:t>
            </a:r>
          </a:p>
        </p:txBody>
      </p:sp>
      <p:sp>
        <p:nvSpPr>
          <p:cNvPr id="171" name="Backlighting"/>
          <p:cNvSpPr txBox="1"/>
          <p:nvPr/>
        </p:nvSpPr>
        <p:spPr>
          <a:xfrm>
            <a:off x="164841" y="5712969"/>
            <a:ext cx="1930909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/>
            <a:r>
              <a:t>Backlighting</a:t>
            </a:r>
          </a:p>
        </p:txBody>
      </p:sp>
      <p:sp>
        <p:nvSpPr>
          <p:cNvPr id="172" name="Key Lighting"/>
          <p:cNvSpPr txBox="1"/>
          <p:nvPr/>
        </p:nvSpPr>
        <p:spPr>
          <a:xfrm>
            <a:off x="164541" y="2062008"/>
            <a:ext cx="1931518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/>
            <a:r>
              <a:t>Key Lighting</a:t>
            </a:r>
          </a:p>
        </p:txBody>
      </p:sp>
      <p:pic>
        <p:nvPicPr>
          <p:cNvPr id="173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96622" y="2012262"/>
            <a:ext cx="9042876" cy="57290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Lights 1"/>
          <p:cNvSpPr txBox="1"/>
          <p:nvPr/>
        </p:nvSpPr>
        <p:spPr>
          <a:xfrm>
            <a:off x="5725540" y="278575"/>
            <a:ext cx="1553719" cy="560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3000">
                <a:solidFill>
                  <a:srgbClr val="FFFFFF"/>
                </a:solidFill>
              </a:defRPr>
            </a:lvl1pPr>
          </a:lstStyle>
          <a:p>
            <a:pPr/>
            <a:r>
              <a:t>Lights 2</a:t>
            </a:r>
          </a:p>
        </p:txBody>
      </p:sp>
      <p:sp>
        <p:nvSpPr>
          <p:cNvPr id="176" name="High key"/>
          <p:cNvSpPr txBox="1"/>
          <p:nvPr/>
        </p:nvSpPr>
        <p:spPr>
          <a:xfrm>
            <a:off x="225612" y="1897565"/>
            <a:ext cx="1378611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/>
            <a:r>
              <a:t>High key</a:t>
            </a:r>
          </a:p>
        </p:txBody>
      </p:sp>
      <p:sp>
        <p:nvSpPr>
          <p:cNvPr id="177" name="Low key"/>
          <p:cNvSpPr txBox="1"/>
          <p:nvPr/>
        </p:nvSpPr>
        <p:spPr>
          <a:xfrm>
            <a:off x="11356732" y="1897565"/>
            <a:ext cx="1322223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/>
            <a:r>
              <a:t>Low key</a:t>
            </a:r>
          </a:p>
        </p:txBody>
      </p:sp>
      <p:pic>
        <p:nvPicPr>
          <p:cNvPr id="178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536611" y="3161956"/>
            <a:ext cx="6460069" cy="2882190"/>
          </a:xfrm>
          <a:prstGeom prst="rect">
            <a:avLst/>
          </a:prstGeom>
          <a:ln w="12700">
            <a:miter lim="400000"/>
          </a:ln>
        </p:spPr>
      </p:pic>
      <p:sp>
        <p:nvSpPr>
          <p:cNvPr id="179" name="Blade Runner, (Ridley Scott, US, 1982)"/>
          <p:cNvSpPr txBox="1"/>
          <p:nvPr/>
        </p:nvSpPr>
        <p:spPr>
          <a:xfrm>
            <a:off x="6954711" y="6847471"/>
            <a:ext cx="5623865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i="1">
                <a:solidFill>
                  <a:srgbClr val="FFFFFF"/>
                </a:solidFill>
              </a:defRPr>
            </a:pPr>
            <a:r>
              <a:t>Blade Runner, </a:t>
            </a:r>
            <a:r>
              <a:rPr i="0"/>
              <a:t>(Ridley Scott, US, 1982)</a:t>
            </a:r>
          </a:p>
        </p:txBody>
      </p:sp>
      <p:pic>
        <p:nvPicPr>
          <p:cNvPr id="180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2407" y="2867031"/>
            <a:ext cx="6172504" cy="3472035"/>
          </a:xfrm>
          <a:prstGeom prst="rect">
            <a:avLst/>
          </a:prstGeom>
          <a:ln w="12700">
            <a:miter lim="400000"/>
          </a:ln>
        </p:spPr>
      </p:pic>
      <p:sp>
        <p:nvSpPr>
          <p:cNvPr id="181" name="Her, (Spike Jonze, US, 1913)"/>
          <p:cNvSpPr txBox="1"/>
          <p:nvPr/>
        </p:nvSpPr>
        <p:spPr>
          <a:xfrm>
            <a:off x="1207176" y="6847471"/>
            <a:ext cx="4162960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i="1">
                <a:solidFill>
                  <a:srgbClr val="FFFFFF"/>
                </a:solidFill>
              </a:defRPr>
            </a:pPr>
            <a:r>
              <a:t>Her, </a:t>
            </a:r>
            <a:r>
              <a:rPr i="0"/>
              <a:t>(Spike Jonze, US, 1913)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after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76" grpId="1"/>
      <p:bldP build="whole" bldLvl="1" animBg="1" rev="0" advAuto="0" spid="180" grpId="2"/>
      <p:bldP build="whole" bldLvl="1" animBg="1" rev="0" advAuto="0" spid="178" grpId="5"/>
      <p:bldP build="whole" bldLvl="1" animBg="1" rev="0" advAuto="0" spid="179" grpId="6"/>
      <p:bldP build="whole" bldLvl="1" animBg="1" rev="0" advAuto="0" spid="181" grpId="3"/>
      <p:bldP build="whole" bldLvl="1" animBg="1" rev="0" advAuto="0" spid="177" grpId="4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Early Cinema"/>
          <p:cNvSpPr txBox="1"/>
          <p:nvPr>
            <p:ph type="subTitle" sz="quarter" idx="1"/>
          </p:nvPr>
        </p:nvSpPr>
        <p:spPr>
          <a:xfrm>
            <a:off x="1269999" y="289866"/>
            <a:ext cx="10464801" cy="1130301"/>
          </a:xfrm>
          <a:prstGeom prst="rect">
            <a:avLst/>
          </a:prstGeom>
        </p:spPr>
        <p:txBody>
          <a:bodyPr/>
          <a:lstStyle/>
          <a:p>
            <a:pPr/>
            <a:r>
              <a:t>Early Cinema</a:t>
            </a:r>
          </a:p>
        </p:txBody>
      </p:sp>
      <p:pic>
        <p:nvPicPr>
          <p:cNvPr id="184" name="The Great Train Robbery" descr="The Great Train Robbery"/>
          <p:cNvPicPr>
            <a:picLocks noChangeAspect="0"/>
          </p:cNvPicPr>
          <p:nvPr>
            <a:videoFile xmlns:mc="http://schemas.openxmlformats.org/markup-compatibility/2006" xmlns:aiw="http://developer.apple.com/namespaces/iwork" r:link="rId2" mc:Ignorable="aiw" aiw:title="The Great Train Robbery" aiw:author="Library of Congress"/>
          </p:nvPr>
        </p:nvPicPr>
        <p:blipFill>
          <a:blip r:embed="rId3">
            <a:extLst/>
          </a:blip>
          <a:stretch>
            <a:fillRect/>
          </a:stretch>
        </p:blipFill>
        <p:spPr>
          <a:xfrm>
            <a:off x="7006493" y="5634509"/>
            <a:ext cx="5481122" cy="3083132"/>
          </a:xfrm>
          <a:prstGeom prst="rect">
            <a:avLst/>
          </a:prstGeom>
        </p:spPr>
      </p:pic>
      <p:sp>
        <p:nvSpPr>
          <p:cNvPr id="185" name="The Great Train Robbery, (Edwin S. Porter,USA,1903)"/>
          <p:cNvSpPr txBox="1"/>
          <p:nvPr/>
        </p:nvSpPr>
        <p:spPr>
          <a:xfrm>
            <a:off x="6845338" y="9042991"/>
            <a:ext cx="5803431" cy="3869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900">
                <a:solidFill>
                  <a:srgbClr val="FFFFFF"/>
                </a:solidFill>
              </a:defRPr>
            </a:lvl1pPr>
          </a:lstStyle>
          <a:p>
            <a:pPr/>
            <a:r>
              <a:t>The Great Train Robbery, (Edwin S. Porter,USA,1903)</a:t>
            </a:r>
          </a:p>
        </p:txBody>
      </p:sp>
      <p:pic>
        <p:nvPicPr>
          <p:cNvPr id="186" name="A Trip To The Moon (1902) | 1080p" descr="A Trip To The Moon (1902) | 1080p"/>
          <p:cNvPicPr>
            <a:picLocks noChangeAspect="0"/>
          </p:cNvPicPr>
          <p:nvPr>
            <a:videoFile xmlns:mc="http://schemas.openxmlformats.org/markup-compatibility/2006" xmlns:aiw="http://developer.apple.com/namespaces/iwork" r:link="rId4" mc:Ignorable="aiw" aiw:title="A Trip To The Moon (1902) | 1080p" aiw:author="Movies Archive"/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470635" y="5932349"/>
            <a:ext cx="5434573" cy="3056947"/>
          </a:xfrm>
          <a:prstGeom prst="rect">
            <a:avLst/>
          </a:prstGeom>
        </p:spPr>
      </p:pic>
      <p:sp>
        <p:nvSpPr>
          <p:cNvPr id="187" name="A Trip to the Moon, (Georges Méliès, France,1902)"/>
          <p:cNvSpPr txBox="1"/>
          <p:nvPr/>
        </p:nvSpPr>
        <p:spPr>
          <a:xfrm>
            <a:off x="425678" y="9042991"/>
            <a:ext cx="5524488" cy="3869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900">
                <a:solidFill>
                  <a:srgbClr val="FFFFFF"/>
                </a:solidFill>
              </a:defRPr>
            </a:lvl1pPr>
          </a:lstStyle>
          <a:p>
            <a:pPr/>
            <a:r>
              <a:t>A Trip to the Moon, (Georges Méliès, France,1902)</a:t>
            </a:r>
          </a:p>
        </p:txBody>
      </p:sp>
      <p:pic>
        <p:nvPicPr>
          <p:cNvPr id="188" name="Démolition d'un mur [Demolition of a Wall] (Lumière, 1896)" descr="Démolition d'un mur [Demolition of a Wall] (Lumière, 1896)"/>
          <p:cNvPicPr>
            <a:picLocks noChangeAspect="0"/>
          </p:cNvPicPr>
          <p:nvPr>
            <a:videoFile xmlns:mc="http://schemas.openxmlformats.org/markup-compatibility/2006" xmlns:aiw="http://developer.apple.com/namespaces/iwork" r:link="rId6" mc:Ignorable="aiw" aiw:title="Démolition d'un mur [Demolition of a Wall] (Lumière, 1896)" aiw:author="Cinema History"/>
          </p:nvPr>
        </p:nvPicPr>
        <p:blipFill>
          <a:blip r:embed="rId7">
            <a:extLst/>
          </a:blip>
          <a:stretch>
            <a:fillRect/>
          </a:stretch>
        </p:blipFill>
        <p:spPr>
          <a:xfrm>
            <a:off x="7395308" y="1477973"/>
            <a:ext cx="4703492" cy="3527619"/>
          </a:xfrm>
          <a:prstGeom prst="rect">
            <a:avLst/>
          </a:prstGeom>
        </p:spPr>
      </p:pic>
      <p:sp>
        <p:nvSpPr>
          <p:cNvPr id="189" name="The Demolition of a Wall (Lumière Brothers, France, 1896"/>
          <p:cNvSpPr txBox="1"/>
          <p:nvPr/>
        </p:nvSpPr>
        <p:spPr>
          <a:xfrm>
            <a:off x="6619240" y="5038107"/>
            <a:ext cx="6255627" cy="3869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900">
                <a:solidFill>
                  <a:srgbClr val="FFFFFF"/>
                </a:solidFill>
              </a:defRPr>
            </a:lvl1pPr>
          </a:lstStyle>
          <a:p>
            <a:pPr/>
            <a:r>
              <a:t>The Demolition of a Wall (Lumière Brothers, France, 1896</a:t>
            </a:r>
          </a:p>
        </p:txBody>
      </p:sp>
      <p:pic>
        <p:nvPicPr>
          <p:cNvPr id="190" name="Glenroy Bros., [no. 2]" descr="Glenroy Bros., [no. 2]"/>
          <p:cNvPicPr>
            <a:picLocks noChangeAspect="0"/>
          </p:cNvPicPr>
          <p:nvPr>
            <a:videoFile xmlns:mc="http://schemas.openxmlformats.org/markup-compatibility/2006" xmlns:aiw="http://developer.apple.com/namespaces/iwork" r:link="rId8" mc:Ignorable="aiw" aiw:title="Glenroy Bros., [no. 2]" aiw:author="Library of Congress"/>
          </p:nvPr>
        </p:nvPicPr>
        <p:blipFill>
          <a:blip r:embed="rId9">
            <a:extLst/>
          </a:blip>
          <a:stretch>
            <a:fillRect/>
          </a:stretch>
        </p:blipFill>
        <p:spPr>
          <a:xfrm>
            <a:off x="1084197" y="1595037"/>
            <a:ext cx="4207450" cy="3155588"/>
          </a:xfrm>
          <a:prstGeom prst="rect">
            <a:avLst/>
          </a:prstGeom>
        </p:spPr>
      </p:pic>
      <p:sp>
        <p:nvSpPr>
          <p:cNvPr id="191" name="Glenroy Brothers No. 2 (Edison Manufacturing Co, USA, 1894)"/>
          <p:cNvSpPr txBox="1"/>
          <p:nvPr/>
        </p:nvSpPr>
        <p:spPr>
          <a:xfrm>
            <a:off x="425678" y="4925494"/>
            <a:ext cx="5524488" cy="6790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900">
                <a:solidFill>
                  <a:srgbClr val="FFFFFF"/>
                </a:solidFill>
              </a:defRPr>
            </a:lvl1pPr>
          </a:lstStyle>
          <a:p>
            <a:pPr/>
            <a:r>
              <a:t>Glenroy Brothers No. 2 (Edison Manufacturing Co, USA, 1894)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mediacall" nodeType="clickEffect" presetSubtype="0" presetID="1" grp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18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mediacall" nodeType="clickEffect" presetSubtype="0" presetID="1" grpId="3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18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mediacall" nodeType="clickEffect" presetSubtype="0" presetID="1" grpId="4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" fill="hold"/>
                                        <p:tgtEl>
                                          <p:spTgt spid="19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80000">
                <p:cTn id="19" fill="hold" display="0">
                  <p:stCondLst>
                    <p:cond delay="indefinite"/>
                  </p:stCondLst>
                </p:cTn>
                <p:tgtEl>
                  <p:spTgt spid="184"/>
                </p:tgtEl>
              </p:cMediaNode>
            </p:video>
            <p:seq concurrent="1" prevAc="none" nextAc="seek">
              <p:cTn id="20" evtFilter="cancelBubble" nodeType="interactiveSeq" restart="whenNotActive" fill="hold">
                <p:stCondLst>
                  <p:cond delay="0" evt="onClick">
                    <p:tgtEl>
                      <p:spTgt spid="184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18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184"/>
                  </p:tgtEl>
                </p:cond>
              </p:nextCondLst>
            </p:seq>
            <p:video fullScrn="0">
              <p:cMediaNode mute="0" showWhenStopped="1" numSld="1" vol="80000">
                <p:cTn id="25" fill="hold" display="0">
                  <p:stCondLst>
                    <p:cond delay="indefinite"/>
                  </p:stCondLst>
                </p:cTn>
                <p:tgtEl>
                  <p:spTgt spid="186"/>
                </p:tgtEl>
              </p:cMediaNode>
            </p:video>
            <p:seq concurrent="1" prevAc="none" nextAc="seek">
              <p:cTn id="26" evtFilter="cancelBubble" nodeType="interactiveSeq" restart="whenNotActive" fill="hold">
                <p:stCondLst>
                  <p:cond delay="0" evt="onClick">
                    <p:tgtEl>
                      <p:spTgt spid="186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18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186"/>
                  </p:tgtEl>
                </p:cond>
              </p:nextCondLst>
            </p:seq>
            <p:video fullScrn="0">
              <p:cMediaNode mute="0" showWhenStopped="1" numSld="1" vol="80000">
                <p:cTn id="31" fill="hold" display="0">
                  <p:stCondLst>
                    <p:cond delay="indefinite"/>
                  </p:stCondLst>
                </p:cTn>
                <p:tgtEl>
                  <p:spTgt spid="188"/>
                </p:tgtEl>
              </p:cMediaNode>
            </p:video>
            <p:seq concurrent="1" prevAc="none" nextAc="seek">
              <p:cTn id="32" evtFilter="cancelBubble" nodeType="interactiveSeq" restart="whenNotActive" fill="hold">
                <p:stCondLst>
                  <p:cond delay="0" evt="onClick">
                    <p:tgtEl>
                      <p:spTgt spid="188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6" dur="1" fill="hold"/>
                                        <p:tgtEl>
                                          <p:spTgt spid="18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188"/>
                  </p:tgtEl>
                </p:cond>
              </p:nextCondLst>
            </p:seq>
            <p:video fullScrn="0">
              <p:cMediaNode mute="0" showWhenStopped="1" numSld="1" vol="80000">
                <p:cTn id="37" fill="hold" display="0">
                  <p:stCondLst>
                    <p:cond delay="indefinite"/>
                  </p:stCondLst>
                </p:cTn>
                <p:tgtEl>
                  <p:spTgt spid="190"/>
                </p:tgtEl>
              </p:cMediaNode>
            </p:video>
            <p:seq concurrent="1" prevAc="none" nextAc="seek">
              <p:cTn id="38" evtFilter="cancelBubble" nodeType="interactiveSeq" restart="whenNotActive" fill="hold">
                <p:stCondLst>
                  <p:cond delay="0" evt="onClick">
                    <p:tgtEl>
                      <p:spTgt spid="190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2" dur="1" fill="hold"/>
                                        <p:tgtEl>
                                          <p:spTgt spid="19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190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000000"/>
      </a:lt1>
      <a:dk2>
        <a:srgbClr val="A7A7A7"/>
      </a:dk2>
      <a:lt2>
        <a:srgbClr val="535353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