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1pPr>
    <a:lvl2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2pPr>
    <a:lvl3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3pPr>
    <a:lvl4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4pPr>
    <a:lvl5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5pPr>
    <a:lvl6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6pPr>
    <a:lvl7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7pPr>
    <a:lvl8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8pPr>
    <a:lvl9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D5E6"/>
          </a:solidFill>
        </a:fill>
      </a:tcStyle>
    </a:wholeTbl>
    <a:band2H>
      <a:tcTxStyle b="def" i="def"/>
      <a:tcStyle>
        <a:tcBdr/>
        <a:fill>
          <a:solidFill>
            <a:srgbClr val="E6EBF3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BE4CA"/>
          </a:solidFill>
        </a:fill>
      </a:tcStyle>
    </a:wholeTbl>
    <a:band2H>
      <a:tcTxStyle b="def" i="def"/>
      <a:tcStyle>
        <a:tcBdr/>
        <a:fill>
          <a:solidFill>
            <a:srgbClr val="E7F2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ECCBD6"/>
          </a:solidFill>
        </a:fill>
      </a:tcStyle>
    </a:wholeTbl>
    <a:band2H>
      <a:tcTxStyle b="def" i="def"/>
      <a:tcStyle>
        <a:tcBdr/>
        <a:fill>
          <a:solidFill>
            <a:srgbClr val="F6E7EC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000000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381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381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1pPr>
    <a:lvl2pPr indent="228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2pPr>
    <a:lvl3pPr indent="457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3pPr>
    <a:lvl4pPr indent="685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4pPr>
    <a:lvl5pPr indent="9144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5pPr>
    <a:lvl6pPr indent="11430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6pPr>
    <a:lvl7pPr indent="13716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7pPr>
    <a:lvl8pPr indent="16002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8pPr>
    <a:lvl9pPr indent="1828800" defTabSz="457200" latinLnBrk="0">
      <a:lnSpc>
        <a:spcPct val="117999"/>
      </a:lnSpc>
      <a:defRPr sz="2200">
        <a:latin typeface="+mj-lt"/>
        <a:ea typeface="+mj-ea"/>
        <a:cs typeface="+mj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/>
          <p:nvPr>
            <p:ph type="body" sz="quarter" idx="1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  <a:lvl2pPr marL="777875" indent="-333375" algn="ctr">
              <a:spcBef>
                <a:spcPts val="0"/>
              </a:spcBef>
              <a:defRPr i="1" sz="2400"/>
            </a:lvl2pPr>
            <a:lvl3pPr marL="1222375" indent="-333375" algn="ctr">
              <a:spcBef>
                <a:spcPts val="0"/>
              </a:spcBef>
              <a:defRPr i="1" sz="2400"/>
            </a:lvl3pPr>
            <a:lvl4pPr marL="1666875" indent="-333375" algn="ctr">
              <a:spcBef>
                <a:spcPts val="0"/>
              </a:spcBef>
              <a:defRPr i="1" sz="2400"/>
            </a:lvl4pPr>
            <a:lvl5pPr marL="2111375" indent="-333375" algn="ctr">
              <a:spcBef>
                <a:spcPts val="0"/>
              </a:spcBef>
              <a:defRPr i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“Type a quote here.”"/>
          <p:cNvSpPr txBox="1"/>
          <p:nvPr>
            <p:ph type="body" sz="quarter" idx="21"/>
          </p:nvPr>
        </p:nvSpPr>
        <p:spPr>
          <a:xfrm>
            <a:off x="1270000" y="4308599"/>
            <a:ext cx="10464800" cy="60978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21"/>
          </p:nvPr>
        </p:nvSpPr>
        <p:spPr>
          <a:xfrm>
            <a:off x="-929606" y="-12700"/>
            <a:ext cx="16551778" cy="1103451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21"/>
          </p:nvPr>
        </p:nvSpPr>
        <p:spPr>
          <a:xfrm>
            <a:off x="-647700" y="508000"/>
            <a:ext cx="12369801" cy="614253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idx="21"/>
          </p:nvPr>
        </p:nvSpPr>
        <p:spPr>
          <a:xfrm>
            <a:off x="2451056" y="-138499"/>
            <a:ext cx="13525505" cy="901700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700"/>
            </a:lvl1pPr>
            <a:lvl2pPr marL="0" indent="0" algn="ctr">
              <a:spcBef>
                <a:spcPts val="0"/>
              </a:spcBef>
              <a:buSzTx/>
              <a:buNone/>
              <a:defRPr sz="3700"/>
            </a:lvl2pPr>
            <a:lvl3pPr marL="0" indent="0" algn="ctr">
              <a:spcBef>
                <a:spcPts val="0"/>
              </a:spcBef>
              <a:buSzTx/>
              <a:buNone/>
              <a:defRPr sz="3700"/>
            </a:lvl3pPr>
            <a:lvl4pPr marL="0" indent="0" algn="ctr">
              <a:spcBef>
                <a:spcPts val="0"/>
              </a:spcBef>
              <a:buSzTx/>
              <a:buNone/>
              <a:defRPr sz="3700"/>
            </a:lvl4pPr>
            <a:lvl5pPr marL="0" indent="0" algn="ctr">
              <a:spcBef>
                <a:spcPts val="0"/>
              </a:spcBef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idx="21"/>
          </p:nvPr>
        </p:nvSpPr>
        <p:spPr>
          <a:xfrm>
            <a:off x="4473575" y="2032000"/>
            <a:ext cx="10287000" cy="6858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21"/>
          </p:nvPr>
        </p:nvSpPr>
        <p:spPr>
          <a:xfrm>
            <a:off x="6426200" y="4965700"/>
            <a:ext cx="5886450" cy="39243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22"/>
          </p:nvPr>
        </p:nvSpPr>
        <p:spPr>
          <a:xfrm>
            <a:off x="6737350" y="639232"/>
            <a:ext cx="5880100" cy="392006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idx="23"/>
          </p:nvPr>
        </p:nvSpPr>
        <p:spPr>
          <a:xfrm>
            <a:off x="-3400425" y="-127000"/>
            <a:ext cx="13525500" cy="9017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600">
                <a:solidFill>
                  <a:srgbClr val="FFFFF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solidFill>
            <a:srgbClr val="FFFFFF"/>
          </a:solidFill>
          <a:uFillTx/>
          <a:latin typeface="Helvetica Neue Medium"/>
          <a:ea typeface="Helvetica Neue Medium"/>
          <a:cs typeface="Helvetica Neue Medium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145000"/>
        <a:buFontTx/>
        <a:buChar char="•"/>
        <a:tabLst/>
        <a:defRPr b="0" baseline="0" cap="none" i="0" spc="0" strike="noStrike" sz="3200" u="none">
          <a:solidFill>
            <a:srgbClr val="FFFFFF"/>
          </a:solidFill>
          <a:uFillTx/>
          <a:latin typeface="+mj-lt"/>
          <a:ea typeface="+mj-ea"/>
          <a:cs typeface="+mj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"/><Relationship Id="rId3" Type="http://schemas.openxmlformats.org/officeDocument/2006/relationships/hyperlink" Target="https://www.youtube.com/watch?v=kZ6v-xV9lc4" TargetMode="Externa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Relationship Id="rId3" Type="http://schemas.openxmlformats.org/officeDocument/2006/relationships/image" Target="../media/image2.tif"/><Relationship Id="rId4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jpeg"/><Relationship Id="rId3" Type="http://schemas.openxmlformats.org/officeDocument/2006/relationships/image" Target="../media/image5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Identification in the Cinema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Identification in the Cinema</a:t>
            </a:r>
          </a:p>
        </p:txBody>
      </p:sp>
      <p:sp>
        <p:nvSpPr>
          <p:cNvPr id="120" name="Session 3: Why do we go to the movies?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Session 3: The Incredulous Spectator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Agenda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Agenda</a:t>
            </a:r>
          </a:p>
        </p:txBody>
      </p:sp>
      <p:sp>
        <p:nvSpPr>
          <p:cNvPr id="123" name="Attendance…"/>
          <p:cNvSpPr txBox="1"/>
          <p:nvPr>
            <p:ph type="body" idx="1"/>
          </p:nvPr>
        </p:nvSpPr>
        <p:spPr>
          <a:xfrm>
            <a:off x="386705" y="2590800"/>
            <a:ext cx="12231390" cy="6286500"/>
          </a:xfrm>
          <a:prstGeom prst="rect">
            <a:avLst/>
          </a:prstGeom>
        </p:spPr>
        <p:txBody>
          <a:bodyPr/>
          <a:lstStyle/>
          <a:p>
            <a:pPr marL="363776" indent="-363776" defTabSz="478107">
              <a:spcBef>
                <a:spcPts val="3400"/>
              </a:spcBef>
              <a:defRPr sz="2500"/>
            </a:pPr>
          </a:p>
          <a:p>
            <a:pPr marL="363776" indent="-363776" defTabSz="478107">
              <a:spcBef>
                <a:spcPts val="3400"/>
              </a:spcBef>
              <a:defRPr sz="2500"/>
            </a:pPr>
            <a:r>
              <a:t>Lecture: Tom Gunning “An Aesthetics of Astonishment”</a:t>
            </a:r>
          </a:p>
          <a:p>
            <a:pPr marL="363776" indent="-363776" defTabSz="478107">
              <a:spcBef>
                <a:spcPts val="3400"/>
              </a:spcBef>
              <a:defRPr sz="2500"/>
            </a:pPr>
            <a:r>
              <a:t>Discussion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om Gunning, “An Aesthetics of Astonishment,” (1989)"/>
          <p:cNvSpPr txBox="1"/>
          <p:nvPr/>
        </p:nvSpPr>
        <p:spPr>
          <a:xfrm>
            <a:off x="1936953" y="328268"/>
            <a:ext cx="7987894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lvl1pPr>
          </a:lstStyle>
          <a:p>
            <a:pPr/>
            <a:r>
              <a:t>Tom Gunning, “An Aesthetics of Astonishment,” (1989)</a:t>
            </a:r>
          </a:p>
        </p:txBody>
      </p:sp>
      <p:sp>
        <p:nvSpPr>
          <p:cNvPr id="126" name="p. 864 “Although I have my doubts about whether actual panic took place in the Grand Café’s Salon Indien, there is no question that a reaction of astonishment and even a type of terror accompanied many early projections.  I therefore don’t intend to simp"/>
          <p:cNvSpPr txBox="1"/>
          <p:nvPr/>
        </p:nvSpPr>
        <p:spPr>
          <a:xfrm>
            <a:off x="187033" y="921330"/>
            <a:ext cx="12798436" cy="10466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 algn="l">
              <a:defRPr sz="21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“Although I have my doubts about whether actual </a:t>
            </a:r>
            <a:r>
              <a:rPr>
                <a:solidFill>
                  <a:schemeClr val="accent1"/>
                </a:solidFill>
              </a:rPr>
              <a:t>panic</a:t>
            </a:r>
            <a:r>
              <a:t> took place in the Grand Café’s Salon Indien, there is no question that </a:t>
            </a:r>
            <a:r>
              <a:rPr>
                <a:solidFill>
                  <a:schemeClr val="accent1"/>
                </a:solidFill>
              </a:rPr>
              <a:t>a reaction of astonishment</a:t>
            </a:r>
            <a:r>
              <a:t> and even a type of </a:t>
            </a:r>
            <a:r>
              <a:rPr>
                <a:solidFill>
                  <a:schemeClr val="accent1"/>
                </a:solidFill>
              </a:rPr>
              <a:t>terror</a:t>
            </a:r>
            <a:r>
              <a:t> accompanied many early projections…</a:t>
            </a:r>
          </a:p>
        </p:txBody>
      </p:sp>
      <p:pic>
        <p:nvPicPr>
          <p:cNvPr id="127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935348" y="3498169"/>
            <a:ext cx="8584478" cy="563142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Auguste and Louis Lumière, L’Arrivee d’un train en gare de la Ciotat, 1895"/>
          <p:cNvSpPr txBox="1"/>
          <p:nvPr/>
        </p:nvSpPr>
        <p:spPr>
          <a:xfrm>
            <a:off x="655681" y="9130080"/>
            <a:ext cx="11143813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1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+mj-lt"/>
                <a:ea typeface="+mj-ea"/>
                <a:cs typeface="+mj-cs"/>
                <a:sym typeface="Helvetica Neue"/>
                <a:hlinkClick r:id="rId3" invalidUrl="" action="" tgtFrame="" tooltip="" history="1" highlightClick="0" endSnd="0"/>
              </a:defRPr>
            </a:lvl1pPr>
          </a:lstStyle>
          <a:p>
            <a:pPr/>
            <a:r>
              <a:rPr>
                <a:hlinkClick r:id="rId3" invalidUrl="" action="" tgtFrame="" tooltip="" history="1" highlightClick="0" endSnd="0"/>
              </a:rPr>
              <a:t>Auguste and Louis Lumière, L’Arrivee d’un train en gare de la Ciotat, 1895</a:t>
            </a:r>
          </a:p>
        </p:txBody>
      </p:sp>
      <p:sp>
        <p:nvSpPr>
          <p:cNvPr id="129" name="…I therefore don’t intend to simply deny this founding myth of the cinema’s spectator, but rather to approach it historically.” p. 116"/>
          <p:cNvSpPr txBox="1"/>
          <p:nvPr/>
        </p:nvSpPr>
        <p:spPr>
          <a:xfrm>
            <a:off x="131765" y="2099966"/>
            <a:ext cx="12908972" cy="736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 sz="2100">
                <a:solidFill>
                  <a:srgbClr val="FFFFFF"/>
                </a:solidFill>
              </a:defRPr>
            </a:pPr>
            <a:r>
              <a:t> …I therefore don’t intend to simply deny this </a:t>
            </a:r>
            <a:r>
              <a:rPr>
                <a:solidFill>
                  <a:schemeClr val="accent1"/>
                </a:solidFill>
              </a:rPr>
              <a:t>founding myth of the cinema’s spectator</a:t>
            </a:r>
            <a:r>
              <a:rPr>
                <a:solidFill>
                  <a:srgbClr val="000000"/>
                </a:solidFill>
              </a:rPr>
              <a:t>,</a:t>
            </a:r>
            <a:r>
              <a:t> but rather </a:t>
            </a:r>
            <a:r>
              <a:rPr>
                <a:solidFill>
                  <a:schemeClr val="accent5"/>
                </a:solidFill>
              </a:rPr>
              <a:t>to approach it historically</a:t>
            </a:r>
            <a:r>
              <a:rPr>
                <a:solidFill>
                  <a:srgbClr val="000000"/>
                </a:solidFill>
              </a:rPr>
              <a:t>.</a:t>
            </a:r>
            <a:r>
              <a:t>” p. 116 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0" presetID="1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Class="entr" nodeType="clickEffect" presetSubtype="0" presetID="1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6" grpId="1"/>
      <p:bldP build="whole" bldLvl="1" animBg="1" rev="0" advAuto="0" spid="129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Etienne Gaspard Robertson, Phantasmagoria, 1831"/>
          <p:cNvSpPr txBox="1"/>
          <p:nvPr/>
        </p:nvSpPr>
        <p:spPr>
          <a:xfrm>
            <a:off x="6454287" y="7050511"/>
            <a:ext cx="6452694" cy="355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Etienne Gaspard Robertson, Phantasmagoria, 1797</a:t>
            </a:r>
          </a:p>
        </p:txBody>
      </p:sp>
      <p:pic>
        <p:nvPicPr>
          <p:cNvPr id="132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180491" y="1999387"/>
            <a:ext cx="5000288" cy="349445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511769" y="1958432"/>
            <a:ext cx="6337731" cy="39907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4" name="image.png" descr="image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39187" y="1679542"/>
            <a:ext cx="6236678" cy="4785103"/>
          </a:xfrm>
          <a:prstGeom prst="rect">
            <a:avLst/>
          </a:prstGeom>
          <a:ln w="12700">
            <a:miter lim="400000"/>
          </a:ln>
        </p:spPr>
      </p:pic>
      <p:sp>
        <p:nvSpPr>
          <p:cNvPr id="135" name="Illustration of the  projection of hellfire or purgatory from Athanasius Kircher,  Ars Magna Lucis et Umbrae, 1671"/>
          <p:cNvSpPr txBox="1"/>
          <p:nvPr/>
        </p:nvSpPr>
        <p:spPr>
          <a:xfrm>
            <a:off x="243044" y="6649193"/>
            <a:ext cx="5828963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Illustration of the  projection of hellfire or purgatory from Athanasius Kircher,  Ars Magna Lucis et Umbrae, 1671</a:t>
            </a:r>
          </a:p>
        </p:txBody>
      </p:sp>
      <p:sp>
        <p:nvSpPr>
          <p:cNvPr id="136" name="The Magic Lantern"/>
          <p:cNvSpPr txBox="1"/>
          <p:nvPr/>
        </p:nvSpPr>
        <p:spPr>
          <a:xfrm>
            <a:off x="5298286" y="158787"/>
            <a:ext cx="2751125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4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The Magic Lantern</a:t>
            </a:r>
          </a:p>
        </p:txBody>
      </p:sp>
      <p:sp>
        <p:nvSpPr>
          <p:cNvPr id="137" name="Marvelous vs. the curious (Gunning, 117, 121, 125)"/>
          <p:cNvSpPr txBox="1"/>
          <p:nvPr/>
        </p:nvSpPr>
        <p:spPr>
          <a:xfrm>
            <a:off x="2768901" y="685475"/>
            <a:ext cx="7809892" cy="461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2" indent="457200" algn="l">
              <a:defRPr b="1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Marvelous vs. the curious (Gunning, 117, 121, 125)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4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3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2257" y="3388197"/>
            <a:ext cx="6348897" cy="4676741"/>
          </a:xfrm>
          <a:prstGeom prst="rect">
            <a:avLst/>
          </a:prstGeom>
          <a:ln w="12700">
            <a:miter lim="400000"/>
          </a:ln>
        </p:spPr>
      </p:pic>
      <p:sp>
        <p:nvSpPr>
          <p:cNvPr id="140" name="Cross section of Robert Barker's two-level panorama at Leicester Square.  Colored aquatint by the architect, Robert Mitchell, c. 1793. British Museum, London."/>
          <p:cNvSpPr txBox="1"/>
          <p:nvPr/>
        </p:nvSpPr>
        <p:spPr>
          <a:xfrm>
            <a:off x="115332" y="8380208"/>
            <a:ext cx="6154749" cy="1168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/>
          <a:p>
            <a:pPr defTabSz="914400">
              <a:spcBef>
                <a:spcPts val="1600"/>
              </a:spcBef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Cross section of Robert Barker's two-level panorama at Leicester Square. </a:t>
            </a:r>
            <a:br/>
            <a:r>
              <a:t>Colored aquatint by the architect, Robert Mitchell, c. 1793. British Museum, London.</a:t>
            </a:r>
          </a:p>
        </p:txBody>
      </p:sp>
      <p:pic>
        <p:nvPicPr>
          <p:cNvPr id="141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44730" y="3377257"/>
            <a:ext cx="6264822" cy="4698620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Franz Roubaud, Battle of Borodino 1912"/>
          <p:cNvSpPr txBox="1"/>
          <p:nvPr/>
        </p:nvSpPr>
        <p:spPr>
          <a:xfrm>
            <a:off x="7134952" y="8729458"/>
            <a:ext cx="5284373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 defTabSz="914400">
              <a:defRPr sz="2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Franz Roubaud, Battle of Borodino 1912</a:t>
            </a:r>
          </a:p>
        </p:txBody>
      </p:sp>
      <p:sp>
        <p:nvSpPr>
          <p:cNvPr id="143" name="Panorama"/>
          <p:cNvSpPr txBox="1"/>
          <p:nvPr/>
        </p:nvSpPr>
        <p:spPr>
          <a:xfrm>
            <a:off x="5245353" y="1510944"/>
            <a:ext cx="2514093" cy="709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Panorama</a:t>
            </a:r>
          </a:p>
        </p:txBody>
      </p:sp>
      <p:sp>
        <p:nvSpPr>
          <p:cNvPr id="144" name="19th Century Technologies of Visual Representation"/>
          <p:cNvSpPr txBox="1"/>
          <p:nvPr/>
        </p:nvSpPr>
        <p:spPr>
          <a:xfrm>
            <a:off x="65010" y="412782"/>
            <a:ext cx="12874780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>
              <a:defRPr b="1" sz="3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19th Century Technologies of Visual Representation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image.jpeg" descr="image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5823" y="2721392"/>
            <a:ext cx="3673158" cy="5800353"/>
          </a:xfrm>
          <a:prstGeom prst="rect">
            <a:avLst/>
          </a:prstGeom>
          <a:ln w="12700">
            <a:miter lim="400000"/>
          </a:ln>
        </p:spPr>
      </p:pic>
      <p:sp>
        <p:nvSpPr>
          <p:cNvPr id="147" name="Underwood &amp; Underwood stereoscope and stereograph card"/>
          <p:cNvSpPr txBox="1"/>
          <p:nvPr/>
        </p:nvSpPr>
        <p:spPr>
          <a:xfrm>
            <a:off x="90238" y="8894922"/>
            <a:ext cx="4657279" cy="624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Underwood &amp; Underwood stereoscope and stereograph card</a:t>
            </a:r>
          </a:p>
        </p:txBody>
      </p:sp>
      <p:pic>
        <p:nvPicPr>
          <p:cNvPr id="148" name="image.png" descr="image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099771" y="3940878"/>
            <a:ext cx="8800256" cy="4564466"/>
          </a:xfrm>
          <a:prstGeom prst="rect">
            <a:avLst/>
          </a:prstGeom>
          <a:ln w="12700">
            <a:miter lim="400000"/>
          </a:ln>
        </p:spPr>
      </p:pic>
      <p:sp>
        <p:nvSpPr>
          <p:cNvPr id="149" name="The stereograph as an educator – Underwood patent extension cabinet in a home library. Stereograph copyrighted by Underwood &amp; Underwood, 1901"/>
          <p:cNvSpPr txBox="1"/>
          <p:nvPr/>
        </p:nvSpPr>
        <p:spPr>
          <a:xfrm>
            <a:off x="5012945" y="8628222"/>
            <a:ext cx="7775966" cy="1158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The stereograph as an educator – Underwood patent extension cabinet in a home library. Stereograph copyrighted by Underwood &amp; Underwood, 1901</a:t>
            </a:r>
          </a:p>
        </p:txBody>
      </p:sp>
      <p:sp>
        <p:nvSpPr>
          <p:cNvPr id="150" name="Panorama"/>
          <p:cNvSpPr txBox="1"/>
          <p:nvPr/>
        </p:nvSpPr>
        <p:spPr>
          <a:xfrm>
            <a:off x="4958079" y="1510944"/>
            <a:ext cx="3088641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Stereoscope</a:t>
            </a:r>
          </a:p>
        </p:txBody>
      </p:sp>
      <p:sp>
        <p:nvSpPr>
          <p:cNvPr id="151" name="19th Century Technologies of Visual Representation"/>
          <p:cNvSpPr txBox="1"/>
          <p:nvPr/>
        </p:nvSpPr>
        <p:spPr>
          <a:xfrm>
            <a:off x="65010" y="412782"/>
            <a:ext cx="12874780" cy="6718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2" indent="457200">
              <a:defRPr b="1" sz="3800">
                <a:solidFill>
                  <a:srgbClr val="FFFFFF"/>
                </a:solidFill>
                <a:latin typeface="+mj-lt"/>
                <a:ea typeface="+mj-ea"/>
                <a:cs typeface="+mj-cs"/>
                <a:sym typeface="Helvetica Neue"/>
              </a:defRPr>
            </a:pPr>
            <a:r>
              <a:t>19th Century Technologies of Visual Representation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0330" y="1325534"/>
            <a:ext cx="12784140" cy="6211888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London Stereoscopic Company, The Ghost in the Stereoscope, c. 1856"/>
          <p:cNvSpPr txBox="1"/>
          <p:nvPr/>
        </p:nvSpPr>
        <p:spPr>
          <a:xfrm>
            <a:off x="3114387" y="7725964"/>
            <a:ext cx="6776026" cy="35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defTabSz="914400">
              <a:defRPr sz="18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London Stereoscopic Company, The Ghost in the Stereoscope, c. 1856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97987" y="1167233"/>
            <a:ext cx="11208826" cy="7419134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Pepper’s Ghost, 1862"/>
          <p:cNvSpPr txBox="1"/>
          <p:nvPr/>
        </p:nvSpPr>
        <p:spPr>
          <a:xfrm>
            <a:off x="5364816" y="9092728"/>
            <a:ext cx="2275167" cy="3835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400">
              <a:defRPr sz="20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pPr/>
            <a:r>
              <a:t>Pepper’s Ghost, 1862</a:t>
            </a:r>
          </a:p>
        </p:txBody>
      </p:sp>
      <p:sp>
        <p:nvSpPr>
          <p:cNvPr id="158" name="From the Magic Lantern to the Magic Theater"/>
          <p:cNvSpPr txBox="1"/>
          <p:nvPr/>
        </p:nvSpPr>
        <p:spPr>
          <a:xfrm>
            <a:off x="1132838" y="244122"/>
            <a:ext cx="10739121" cy="7091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From the Magic Lantern to the Magic Theater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000000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"/>
        <a:ea typeface="Helvetica Neue"/>
        <a:cs typeface="Helvetica Neue"/>
      </a:majorFont>
      <a:minorFont>
        <a:latin typeface="Helvetica"/>
        <a:ea typeface="Helvetica"/>
        <a:cs typeface="Helvetica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