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D5E6"/>
          </a:solidFill>
        </a:fill>
      </a:tcStyle>
    </a:wholeTbl>
    <a:band2H>
      <a:tcTxStyle b="def" i="def"/>
      <a:tcStyle>
        <a:tcBdr/>
        <a:fill>
          <a:solidFill>
            <a:srgbClr val="E6EBF3"/>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BE4CA"/>
          </a:solidFill>
        </a:fill>
      </a:tcStyle>
    </a:wholeTbl>
    <a:band2H>
      <a:tcTxStyle b="def" i="def"/>
      <a:tcStyle>
        <a:tcBdr/>
        <a:fill>
          <a:solidFill>
            <a:srgbClr val="E7F2E6"/>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ECCBD6"/>
          </a:solidFill>
        </a:fill>
      </a:tcStyle>
    </a:wholeTbl>
    <a:band2H>
      <a:tcTxStyle b="def" i="def"/>
      <a:tcStyle>
        <a:tcBdr/>
        <a:fill>
          <a:solidFill>
            <a:srgbClr val="F6E7EC"/>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000000"/>
          </a:solidFill>
        </a:fill>
      </a:tcStyle>
    </a:band2H>
    <a:firstCol>
      <a:tcTxStyle b="on"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00000"/>
          </a:solidFill>
        </a:fill>
      </a:tcStyle>
    </a:lastRow>
    <a:firstRow>
      <a:tcTxStyle b="on" i="off">
        <a:fontRef idx="major">
          <a:srgbClr val="000000"/>
        </a:fontRef>
        <a:srgbClr val="0000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2" name="Shape 142"/>
          <p:cNvSpPr/>
          <p:nvPr>
            <p:ph type="sldImg"/>
          </p:nvPr>
        </p:nvSpPr>
        <p:spPr>
          <a:xfrm>
            <a:off x="1143000" y="685800"/>
            <a:ext cx="4572000" cy="3429000"/>
          </a:xfrm>
          <a:prstGeom prst="rect">
            <a:avLst/>
          </a:prstGeom>
        </p:spPr>
        <p:txBody>
          <a:bodyPr/>
          <a:lstStyle/>
          <a:p>
            <a:pPr/>
          </a:p>
        </p:txBody>
      </p:sp>
      <p:sp>
        <p:nvSpPr>
          <p:cNvPr id="143" name="Shape 14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1270000" y="6362700"/>
            <a:ext cx="10464800" cy="461366"/>
          </a:xfrm>
          <a:prstGeom prst="rect">
            <a:avLst/>
          </a:prstGeom>
        </p:spPr>
        <p:txBody>
          <a:bodyPr anchor="t"/>
          <a:lstStyle>
            <a:lvl1pPr marL="0" indent="0" algn="ctr">
              <a:spcBef>
                <a:spcPts val="0"/>
              </a:spcBef>
              <a:buSzTx/>
              <a:buNone/>
              <a:defRPr i="1" sz="2400"/>
            </a:lvl1pPr>
            <a:lvl2pPr marL="777875" indent="-333375" algn="ctr">
              <a:spcBef>
                <a:spcPts val="0"/>
              </a:spcBef>
              <a:defRPr i="1" sz="2400"/>
            </a:lvl2pPr>
            <a:lvl3pPr marL="1222375" indent="-333375" algn="ctr">
              <a:spcBef>
                <a:spcPts val="0"/>
              </a:spcBef>
              <a:defRPr i="1" sz="2400"/>
            </a:lvl3pPr>
            <a:lvl4pPr marL="1666875" indent="-333375" algn="ctr">
              <a:spcBef>
                <a:spcPts val="0"/>
              </a:spcBef>
              <a:defRPr i="1" sz="2400"/>
            </a:lvl4pPr>
            <a:lvl5pPr marL="2111375" indent="-333375" algn="ctr">
              <a:spcBef>
                <a:spcPts val="0"/>
              </a:spcBef>
              <a:defRPr i="1" sz="2400"/>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21"/>
          </p:nvPr>
        </p:nvSpPr>
        <p:spPr>
          <a:xfrm>
            <a:off x="1270000" y="4308599"/>
            <a:ext cx="10464800" cy="609780"/>
          </a:xfrm>
          <a:prstGeom prst="rect">
            <a:avLst/>
          </a:prstGeom>
        </p:spPr>
        <p:txBody>
          <a:bodyPr/>
          <a:lstStyle/>
          <a:p>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929606" y="-12700"/>
            <a:ext cx="16551778" cy="11034518"/>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7" name="Slide Number"/>
          <p:cNvSpPr txBox="1"/>
          <p:nvPr>
            <p:ph type="sldNum" sz="quarter" idx="2"/>
          </p:nvPr>
        </p:nvSpPr>
        <p:spPr>
          <a:xfrm>
            <a:off x="9063574" y="8905523"/>
            <a:ext cx="256537" cy="269237"/>
          </a:xfrm>
          <a:prstGeom prst="rect">
            <a:avLst/>
          </a:prstGeom>
        </p:spPr>
        <p:txBody>
          <a:bodyPr lIns="45718" tIns="45718" rIns="45718" bIns="45718" anchor="ctr"/>
          <a:lstStyle>
            <a:lvl1pPr algn="r" defTabSz="914400">
              <a:defRPr sz="1200">
                <a:solidFill>
                  <a:srgbClr val="000000"/>
                </a:solidFill>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124" name="Image"/>
          <p:cNvSpPr/>
          <p:nvPr>
            <p:ph type="pic" idx="21"/>
          </p:nvPr>
        </p:nvSpPr>
        <p:spPr>
          <a:xfrm>
            <a:off x="317499" y="304800"/>
            <a:ext cx="12369804" cy="6142538"/>
          </a:xfrm>
          <a:prstGeom prst="rect">
            <a:avLst/>
          </a:prstGeom>
        </p:spPr>
        <p:txBody>
          <a:bodyPr lIns="91439" tIns="45719" rIns="91439" bIns="45719" anchor="t">
            <a:noAutofit/>
          </a:bodyPr>
          <a:lstStyle/>
          <a:p>
            <a:pPr/>
          </a:p>
        </p:txBody>
      </p:sp>
      <p:sp>
        <p:nvSpPr>
          <p:cNvPr id="125" name="Title Text"/>
          <p:cNvSpPr txBox="1"/>
          <p:nvPr>
            <p:ph type="title"/>
          </p:nvPr>
        </p:nvSpPr>
        <p:spPr>
          <a:xfrm>
            <a:off x="1270000" y="6718300"/>
            <a:ext cx="10464800" cy="842963"/>
          </a:xfrm>
          <a:prstGeom prst="rect">
            <a:avLst/>
          </a:prstGeom>
        </p:spPr>
        <p:txBody>
          <a:bodyPr/>
          <a:lstStyle>
            <a:lvl1pPr>
              <a:spcBef>
                <a:spcPts val="4200"/>
              </a:spcBef>
              <a:defRPr sz="3200">
                <a:latin typeface="+mj-lt"/>
                <a:ea typeface="+mj-ea"/>
                <a:cs typeface="+mj-cs"/>
                <a:sym typeface="Helvetica Neue"/>
              </a:defRPr>
            </a:lvl1pPr>
          </a:lstStyle>
          <a:p>
            <a:pPr/>
            <a:r>
              <a:t>Title Text</a:t>
            </a:r>
          </a:p>
        </p:txBody>
      </p:sp>
      <p:sp>
        <p:nvSpPr>
          <p:cNvPr id="12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spTree>
      <p:nvGrpSpPr>
        <p:cNvPr id="1" name=""/>
        <p:cNvGrpSpPr/>
        <p:nvPr/>
      </p:nvGrpSpPr>
      <p:grpSpPr>
        <a:xfrm>
          <a:off x="0" y="0"/>
          <a:ext cx="0" cy="0"/>
          <a:chOff x="0" y="0"/>
          <a:chExt cx="0" cy="0"/>
        </a:xfrm>
      </p:grpSpPr>
      <p:sp>
        <p:nvSpPr>
          <p:cNvPr id="133" name="Body Level One…"/>
          <p:cNvSpPr txBox="1"/>
          <p:nvPr>
            <p:ph type="body" sz="quarter" idx="1" hasCustomPrompt="1"/>
          </p:nvPr>
        </p:nvSpPr>
        <p:spPr>
          <a:xfrm>
            <a:off x="643465" y="7533359"/>
            <a:ext cx="11717870" cy="339723"/>
          </a:xfrm>
          <a:prstGeom prst="rect">
            <a:avLst/>
          </a:prstGeom>
        </p:spPr>
        <p:txBody>
          <a:bodyPr lIns="24383" tIns="24383" rIns="24383" bIns="24383" anchor="b"/>
          <a:lstStyle>
            <a:lvl1pPr marL="0" indent="0" defTabSz="587022">
              <a:spcBef>
                <a:spcPts val="0"/>
              </a:spcBef>
              <a:buSzTx/>
              <a:buNone/>
              <a:defRPr b="1" sz="2400"/>
            </a:lvl1pPr>
            <a:lvl2pPr marL="914400" indent="-304800" defTabSz="587022">
              <a:spcBef>
                <a:spcPts val="0"/>
              </a:spcBef>
              <a:buSzPct val="123000"/>
              <a:defRPr b="1" sz="2400"/>
            </a:lvl2pPr>
            <a:lvl3pPr marL="1524000" indent="-304800" defTabSz="587022">
              <a:spcBef>
                <a:spcPts val="0"/>
              </a:spcBef>
              <a:buSzPct val="123000"/>
              <a:defRPr b="1" sz="2400"/>
            </a:lvl3pPr>
            <a:lvl4pPr marL="2133600" indent="-304800" defTabSz="587022">
              <a:spcBef>
                <a:spcPts val="0"/>
              </a:spcBef>
              <a:buSzPct val="123000"/>
              <a:defRPr b="1" sz="2400"/>
            </a:lvl4pPr>
            <a:lvl5pPr marL="2743200" indent="-304800" defTabSz="587022">
              <a:spcBef>
                <a:spcPts val="0"/>
              </a:spcBef>
              <a:buSzPct val="123000"/>
              <a:defRPr b="1" sz="2400"/>
            </a:lvl5pPr>
          </a:lstStyle>
          <a:p>
            <a:pPr/>
            <a:r>
              <a:t>Author and Date</a:t>
            </a:r>
          </a:p>
          <a:p>
            <a:pPr lvl="1"/>
            <a:r>
              <a:t/>
            </a:r>
          </a:p>
          <a:p>
            <a:pPr lvl="2"/>
            <a:r>
              <a:t/>
            </a:r>
          </a:p>
          <a:p>
            <a:pPr lvl="3"/>
            <a:r>
              <a:t/>
            </a:r>
          </a:p>
          <a:p>
            <a:pPr lvl="4"/>
            <a:r>
              <a:t/>
            </a:r>
          </a:p>
        </p:txBody>
      </p:sp>
      <p:sp>
        <p:nvSpPr>
          <p:cNvPr id="134" name="Presentation Title"/>
          <p:cNvSpPr txBox="1"/>
          <p:nvPr>
            <p:ph type="title" hasCustomPrompt="1"/>
          </p:nvPr>
        </p:nvSpPr>
        <p:spPr>
          <a:xfrm>
            <a:off x="643464" y="2592528"/>
            <a:ext cx="11717871" cy="2479042"/>
          </a:xfrm>
          <a:prstGeom prst="rect">
            <a:avLst/>
          </a:prstGeom>
        </p:spPr>
        <p:txBody>
          <a:bodyPr lIns="27093" tIns="27093" rIns="27093" bIns="27093" anchor="b"/>
          <a:lstStyle>
            <a:lvl1pPr algn="l" defTabSz="1733929">
              <a:lnSpc>
                <a:spcPct val="80000"/>
              </a:lnSpc>
              <a:defRPr b="1" spc="-164" sz="8200">
                <a:latin typeface="+mj-lt"/>
                <a:ea typeface="+mj-ea"/>
                <a:cs typeface="+mj-cs"/>
                <a:sym typeface="Helvetica Neue"/>
              </a:defRPr>
            </a:lvl1pPr>
          </a:lstStyle>
          <a:p>
            <a:pPr/>
            <a:r>
              <a:t>Presentation Title</a:t>
            </a:r>
          </a:p>
        </p:txBody>
      </p:sp>
      <p:sp>
        <p:nvSpPr>
          <p:cNvPr id="135" name="Body Level One…"/>
          <p:cNvSpPr txBox="1"/>
          <p:nvPr>
            <p:ph type="body" sz="quarter" idx="21" hasCustomPrompt="1"/>
          </p:nvPr>
        </p:nvSpPr>
        <p:spPr>
          <a:xfrm>
            <a:off x="643466" y="5057528"/>
            <a:ext cx="11717868" cy="1016001"/>
          </a:xfrm>
          <a:prstGeom prst="rect">
            <a:avLst/>
          </a:prstGeom>
        </p:spPr>
        <p:txBody>
          <a:bodyPr lIns="27093" tIns="27093" rIns="27093" bIns="27093" anchor="t"/>
          <a:lstStyle>
            <a:lvl1pPr marL="0" indent="0" defTabSz="587022">
              <a:spcBef>
                <a:spcPts val="0"/>
              </a:spcBef>
              <a:buSzTx/>
              <a:buNone/>
              <a:defRPr b="1" sz="3800"/>
            </a:lvl1pPr>
          </a:lstStyle>
          <a:p>
            <a:pPr/>
            <a:r>
              <a:t>Presentation Subtitle</a:t>
            </a:r>
          </a:p>
        </p:txBody>
      </p:sp>
      <p:sp>
        <p:nvSpPr>
          <p:cNvPr id="136" name="Slide Number"/>
          <p:cNvSpPr txBox="1"/>
          <p:nvPr>
            <p:ph type="sldNum" sz="quarter" idx="2"/>
          </p:nvPr>
        </p:nvSpPr>
        <p:spPr>
          <a:xfrm>
            <a:off x="6384222" y="8167800"/>
            <a:ext cx="236356" cy="227720"/>
          </a:xfrm>
          <a:prstGeom prst="rect">
            <a:avLst/>
          </a:prstGeom>
        </p:spPr>
        <p:txBody>
          <a:bodyPr lIns="27093" tIns="27093" rIns="27093" bIns="27093" anchor="b"/>
          <a:lstStyle>
            <a:lvl1pPr defTabSz="415431">
              <a:defRPr sz="1200">
                <a:latin typeface="+mj-lt"/>
                <a:ea typeface="+mj-ea"/>
                <a:cs typeface="+mj-cs"/>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21"/>
          </p:nvPr>
        </p:nvSpPr>
        <p:spPr>
          <a:xfrm>
            <a:off x="-647700" y="508000"/>
            <a:ext cx="12369801" cy="6142538"/>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2451056" y="-138499"/>
            <a:ext cx="13525505" cy="9017004"/>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21"/>
          </p:nvPr>
        </p:nvSpPr>
        <p:spPr>
          <a:xfrm>
            <a:off x="4473575" y="2032000"/>
            <a:ext cx="10287000" cy="68580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6426200" y="4965700"/>
            <a:ext cx="5886450" cy="3924300"/>
          </a:xfrm>
          <a:prstGeom prst="rect">
            <a:avLst/>
          </a:prstGeom>
        </p:spPr>
        <p:txBody>
          <a:bodyPr lIns="91439" tIns="45719" rIns="91439" bIns="45719" anchor="t">
            <a:noAutofit/>
          </a:bodyPr>
          <a:lstStyle/>
          <a:p>
            <a:pPr/>
          </a:p>
        </p:txBody>
      </p:sp>
      <p:sp>
        <p:nvSpPr>
          <p:cNvPr id="84" name="Image"/>
          <p:cNvSpPr/>
          <p:nvPr>
            <p:ph type="pic" sz="quarter" idx="22"/>
          </p:nvPr>
        </p:nvSpPr>
        <p:spPr>
          <a:xfrm>
            <a:off x="6737350" y="639232"/>
            <a:ext cx="5880100" cy="3920069"/>
          </a:xfrm>
          <a:prstGeom prst="rect">
            <a:avLst/>
          </a:prstGeom>
        </p:spPr>
        <p:txBody>
          <a:bodyPr lIns="91439" tIns="45719" rIns="91439" bIns="45719" anchor="t">
            <a:noAutofit/>
          </a:bodyPr>
          <a:lstStyle/>
          <a:p>
            <a:pPr/>
          </a:p>
        </p:txBody>
      </p:sp>
      <p:sp>
        <p:nvSpPr>
          <p:cNvPr id="85" name="Image"/>
          <p:cNvSpPr/>
          <p:nvPr>
            <p:ph type="pic" idx="23"/>
          </p:nvPr>
        </p:nvSpPr>
        <p:spPr>
          <a:xfrm>
            <a:off x="-3400425" y="-127000"/>
            <a:ext cx="13525500" cy="90170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solidFill>
                  <a:srgbClr val="FFFFFF"/>
                </a:solidFill>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Neue Medium"/>
          <a:ea typeface="Helvetica Neue Medium"/>
          <a:cs typeface="Helvetica Neue Medium"/>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FFFFFF"/>
          </a:solidFill>
          <a:uFillTx/>
          <a:latin typeface="+mj-lt"/>
          <a:ea typeface="+mj-ea"/>
          <a:cs typeface="+mj-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2.tif"/><Relationship Id="rId3" Type="http://schemas.openxmlformats.org/officeDocument/2006/relationships/hyperlink" Target="https://youtu.be/JRXkAhMYKEc" TargetMode="External"/><Relationship Id="rId4" Type="http://schemas.openxmlformats.org/officeDocument/2006/relationships/image" Target="../media/image23.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4.tif"/><Relationship Id="rId3" Type="http://schemas.openxmlformats.org/officeDocument/2006/relationships/image" Target="../media/image25.tif"/></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hyperlink" Target="https://www.youtube.com/watch?v=5kf7mq3uAgA" TargetMode="Externa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tif"/><Relationship Id="rId3" Type="http://schemas.openxmlformats.org/officeDocument/2006/relationships/image" Target="../media/image2.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tif"/><Relationship Id="rId3" Type="http://schemas.openxmlformats.org/officeDocument/2006/relationships/image" Target="../media/image4.tif"/></Relationships>

</file>

<file path=ppt/slides/_rels/slide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hyperlink" Target="https://www.youtube.com/watch?v=37sykbENpNg" TargetMode="External"/><Relationship Id="rId3" Type="http://schemas.openxmlformats.org/officeDocument/2006/relationships/image" Target="../media/image5.tif"/><Relationship Id="rId4" Type="http://schemas.openxmlformats.org/officeDocument/2006/relationships/image" Target="../media/image6.tif"/><Relationship Id="rId5" Type="http://schemas.openxmlformats.org/officeDocument/2006/relationships/image" Target="../media/image7.tif"/><Relationship Id="rId6" Type="http://schemas.openxmlformats.org/officeDocument/2006/relationships/image" Target="../media/image8.tif"/><Relationship Id="rId7" Type="http://schemas.openxmlformats.org/officeDocument/2006/relationships/image" Target="../media/image9.tif"/><Relationship Id="rId8" Type="http://schemas.openxmlformats.org/officeDocument/2006/relationships/image" Target="../media/image10.tif"/><Relationship Id="rId9" Type="http://schemas.openxmlformats.org/officeDocument/2006/relationships/image" Target="../media/image11.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hyperlink" Target="https://www.youtube.com/watch?v=37sykbENpNg" TargetMode="External"/><Relationship Id="rId3" Type="http://schemas.openxmlformats.org/officeDocument/2006/relationships/hyperlink" Target="https://www.youtube.com/watch?v=Yg8MqjoFvy4" TargetMode="External"/><Relationship Id="rId4" Type="http://schemas.openxmlformats.org/officeDocument/2006/relationships/hyperlink" Target="https://www.youtube.com/watch?v=wG49Htk6D7s" TargetMode="External"/><Relationship Id="rId5" Type="http://schemas.openxmlformats.org/officeDocument/2006/relationships/hyperlink" Target="https://www.youtube.com/watch?v=1Lvm9v5RgsY" TargetMode="External"/><Relationship Id="rId6" Type="http://schemas.openxmlformats.org/officeDocument/2006/relationships/image" Target="../media/image12.tif"/><Relationship Id="rId7" Type="http://schemas.openxmlformats.org/officeDocument/2006/relationships/image" Target="../media/image13.tif"/><Relationship Id="rId8" Type="http://schemas.openxmlformats.org/officeDocument/2006/relationships/image" Target="../media/image14.tif"/><Relationship Id="rId9" Type="http://schemas.openxmlformats.org/officeDocument/2006/relationships/image" Target="../media/image15.tif"/><Relationship Id="rId10" Type="http://schemas.openxmlformats.org/officeDocument/2006/relationships/image" Target="../media/image16.tif"/><Relationship Id="rId11" Type="http://schemas.openxmlformats.org/officeDocument/2006/relationships/image" Target="../media/image17.tif"/><Relationship Id="rId12" Type="http://schemas.openxmlformats.org/officeDocument/2006/relationships/hyperlink" Target="https://www.youtube.com/watch?v=EoPx986YM8M" TargetMode="External"/><Relationship Id="rId13" Type="http://schemas.openxmlformats.org/officeDocument/2006/relationships/image" Target="../media/image1.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tif"/><Relationship Id="rId3" Type="http://schemas.openxmlformats.org/officeDocument/2006/relationships/image" Target="../media/image19.tif"/><Relationship Id="rId4" Type="http://schemas.openxmlformats.org/officeDocument/2006/relationships/image" Target="../media/image20.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youtu.be/JRXkAhMYKEc" TargetMode="External"/><Relationship Id="rId3" Type="http://schemas.openxmlformats.org/officeDocument/2006/relationships/image" Target="../media/image21.tif"/><Relationship Id="rId4" Type="http://schemas.openxmlformats.org/officeDocument/2006/relationships/image" Target="../media/image3.t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Identification in the Cinema"/>
          <p:cNvSpPr txBox="1"/>
          <p:nvPr>
            <p:ph type="ctrTitle"/>
          </p:nvPr>
        </p:nvSpPr>
        <p:spPr>
          <a:prstGeom prst="rect">
            <a:avLst/>
          </a:prstGeom>
        </p:spPr>
        <p:txBody>
          <a:bodyPr/>
          <a:lstStyle/>
          <a:p>
            <a:pPr/>
            <a:r>
              <a:t>Identification in the Cinema</a:t>
            </a:r>
          </a:p>
        </p:txBody>
      </p:sp>
      <p:sp>
        <p:nvSpPr>
          <p:cNvPr id="146" name="Session 4: What is a spectator (cont.)…"/>
          <p:cNvSpPr txBox="1"/>
          <p:nvPr>
            <p:ph type="subTitle" sz="quarter" idx="1"/>
          </p:nvPr>
        </p:nvSpPr>
        <p:spPr>
          <a:prstGeom prst="rect">
            <a:avLst/>
          </a:prstGeom>
        </p:spPr>
        <p:txBody>
          <a:bodyPr/>
          <a:lstStyle>
            <a:lvl1pPr defTabSz="537462">
              <a:defRPr sz="3400"/>
            </a:lvl1pPr>
          </a:lstStyle>
          <a:p>
            <a:pPr/>
            <a:r>
              <a:t>Session 4: Munsterberg and Arnheim</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0" name="Image" descr="Image"/>
          <p:cNvPicPr>
            <a:picLocks noChangeAspect="1"/>
          </p:cNvPicPr>
          <p:nvPr/>
        </p:nvPicPr>
        <p:blipFill>
          <a:blip r:embed="rId2">
            <a:extLst/>
          </a:blip>
          <a:srcRect l="8341" t="0" r="8341" b="0"/>
          <a:stretch>
            <a:fillRect/>
          </a:stretch>
        </p:blipFill>
        <p:spPr>
          <a:xfrm>
            <a:off x="147898" y="2010567"/>
            <a:ext cx="6712753" cy="4259151"/>
          </a:xfrm>
          <a:prstGeom prst="rect">
            <a:avLst/>
          </a:prstGeom>
          <a:ln w="12700">
            <a:miter lim="400000"/>
          </a:ln>
        </p:spPr>
      </p:pic>
      <p:sp>
        <p:nvSpPr>
          <p:cNvPr id="231" name="How does the film illustrate Munsterberg’s thesis about the expressive nature of the cinema?"/>
          <p:cNvSpPr txBox="1"/>
          <p:nvPr/>
        </p:nvSpPr>
        <p:spPr>
          <a:xfrm>
            <a:off x="5937603" y="696569"/>
            <a:ext cx="1129589"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Editing</a:t>
            </a:r>
          </a:p>
        </p:txBody>
      </p:sp>
      <p:sp>
        <p:nvSpPr>
          <p:cNvPr id="232" name="https://youtu.be/JRXkAhMYKEc"/>
          <p:cNvSpPr txBox="1"/>
          <p:nvPr/>
        </p:nvSpPr>
        <p:spPr>
          <a:xfrm>
            <a:off x="4789371" y="8849968"/>
            <a:ext cx="477225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u="sng">
                <a:solidFill>
                  <a:srgbClr val="0000FF"/>
                </a:solidFill>
                <a:uFill>
                  <a:solidFill>
                    <a:srgbClr val="0000FF"/>
                  </a:solidFill>
                </a:uFill>
                <a:hlinkClick r:id="rId3" invalidUrl="" action="" tgtFrame="" tooltip="" history="1" highlightClick="0" endSnd="0"/>
              </a:defRPr>
            </a:lvl1pPr>
          </a:lstStyle>
          <a:p>
            <a:pPr/>
            <a:r>
              <a:rPr>
                <a:hlinkClick r:id="rId3" invalidUrl="" action="" tgtFrame="" tooltip="" history="1" highlightClick="0" endSnd="0"/>
              </a:rPr>
              <a:t>https://youtu.be/JRXkAhMYKEc</a:t>
            </a:r>
          </a:p>
        </p:txBody>
      </p:sp>
      <p:sp>
        <p:nvSpPr>
          <p:cNvPr id="233" name="177- temporal liberation…"/>
          <p:cNvSpPr txBox="1"/>
          <p:nvPr/>
        </p:nvSpPr>
        <p:spPr>
          <a:xfrm>
            <a:off x="636765" y="6723174"/>
            <a:ext cx="11417936" cy="11976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1" marL="777875" indent="-333375" algn="l">
              <a:buSzPct val="145000"/>
              <a:buChar char="•"/>
              <a:defRPr b="1">
                <a:solidFill>
                  <a:srgbClr val="FFFFFF"/>
                </a:solidFill>
              </a:defRPr>
            </a:pPr>
            <a:r>
              <a:t>177- temporal liberation </a:t>
            </a:r>
          </a:p>
          <a:p>
            <a:pPr lvl="2" marL="1222375" indent="-333375" algn="l">
              <a:buSzPct val="145000"/>
              <a:buChar char="•"/>
              <a:defRPr b="1">
                <a:solidFill>
                  <a:srgbClr val="FFFFFF"/>
                </a:solidFill>
              </a:defRPr>
            </a:pPr>
            <a:r>
              <a:t>The performance /visualization of memory</a:t>
            </a:r>
          </a:p>
          <a:p>
            <a:pPr lvl="2" marL="1222375" indent="-333375" algn="l">
              <a:buSzPct val="145000"/>
              <a:buChar char="•"/>
              <a:defRPr b="1">
                <a:solidFill>
                  <a:srgbClr val="FFFFFF"/>
                </a:solidFill>
              </a:defRPr>
            </a:pPr>
            <a:r>
              <a:t>“order of the picture becomes the order of our mental narrative” (178)</a:t>
            </a:r>
          </a:p>
        </p:txBody>
      </p:sp>
      <p:pic>
        <p:nvPicPr>
          <p:cNvPr id="234" name="Image" descr="Image"/>
          <p:cNvPicPr>
            <a:picLocks noChangeAspect="1"/>
          </p:cNvPicPr>
          <p:nvPr/>
        </p:nvPicPr>
        <p:blipFill>
          <a:blip r:embed="rId4">
            <a:extLst/>
          </a:blip>
          <a:stretch>
            <a:fillRect/>
          </a:stretch>
        </p:blipFill>
        <p:spPr>
          <a:xfrm>
            <a:off x="7183449" y="1982495"/>
            <a:ext cx="5715778" cy="4315410"/>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Hugo Münsterberg, “Why We Go to the Movies,” (1915)"/>
          <p:cNvSpPr txBox="1"/>
          <p:nvPr/>
        </p:nvSpPr>
        <p:spPr>
          <a:xfrm>
            <a:off x="3253078" y="172775"/>
            <a:ext cx="5355642"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Rudolph Arnheim, “Film as Reality,” </a:t>
            </a:r>
          </a:p>
        </p:txBody>
      </p:sp>
      <p:sp>
        <p:nvSpPr>
          <p:cNvPr id="237" name="Education and instruction (rational/ technical)vs. Entertainment (Affective/psychological)…"/>
          <p:cNvSpPr txBox="1"/>
          <p:nvPr/>
        </p:nvSpPr>
        <p:spPr>
          <a:xfrm>
            <a:off x="164127" y="721438"/>
            <a:ext cx="11533546" cy="11976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1">
                <a:solidFill>
                  <a:srgbClr val="FFFFFF"/>
                </a:solidFill>
              </a:defRPr>
            </a:lvl1pPr>
          </a:lstStyle>
          <a:p>
            <a:pPr/>
            <a:r>
              <a:t>Makes the case for the aesthetic potential of film based on the way in which the medium’s unique technical qualities impact the psychology and visual perception of the viewer to produce “the unreality of the film picture”:</a:t>
            </a:r>
          </a:p>
        </p:txBody>
      </p:sp>
      <p:sp>
        <p:nvSpPr>
          <p:cNvPr id="238" name="A question of medium specificity (173)…"/>
          <p:cNvSpPr txBox="1"/>
          <p:nvPr/>
        </p:nvSpPr>
        <p:spPr>
          <a:xfrm>
            <a:off x="180482" y="2152750"/>
            <a:ext cx="12643836" cy="67917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1" sz="1800">
                <a:solidFill>
                  <a:srgbClr val="FFFFFF"/>
                </a:solidFill>
              </a:defRPr>
            </a:lvl1pPr>
          </a:lstStyle>
          <a:p>
            <a:pPr/>
            <a:r>
              <a:t>Effective photographic projection of a three dimensional object in two dimensions depends on the proper placement of the camera in relation to the object</a:t>
            </a:r>
          </a:p>
        </p:txBody>
      </p:sp>
      <p:sp>
        <p:nvSpPr>
          <p:cNvPr id="239" name="“Flatness” of the film image vs. the stereoscopic image: The movement inherent in the medium opens up the possibility for the production of different types of images (“three-dimensional image” vs “plane image”) and their synthesis within a single medium."/>
          <p:cNvSpPr txBox="1"/>
          <p:nvPr/>
        </p:nvSpPr>
        <p:spPr>
          <a:xfrm>
            <a:off x="119782" y="2997080"/>
            <a:ext cx="12312895" cy="97127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1" sz="1800">
                <a:solidFill>
                  <a:srgbClr val="FFFFFF"/>
                </a:solidFill>
              </a:defRPr>
            </a:pPr>
            <a:r>
              <a:t>“Flatness” of the film image vs. the stereoscopic image: The movement inherent in the medium opens up the possibility for the production of different types of images (“</a:t>
            </a:r>
            <a:r>
              <a:rPr>
                <a:solidFill>
                  <a:schemeClr val="accent5"/>
                </a:solidFill>
              </a:rPr>
              <a:t>three-dimensional image</a:t>
            </a:r>
            <a:r>
              <a:t>” vs “</a:t>
            </a:r>
            <a:r>
              <a:rPr>
                <a:solidFill>
                  <a:schemeClr val="accent5"/>
                </a:solidFill>
              </a:rPr>
              <a:t>plane image</a:t>
            </a:r>
            <a:r>
              <a:t>”) and their synthesis within a single medium.</a:t>
            </a:r>
          </a:p>
        </p:txBody>
      </p:sp>
      <p:sp>
        <p:nvSpPr>
          <p:cNvPr id="240" name="stereoscopic image"/>
          <p:cNvSpPr txBox="1"/>
          <p:nvPr/>
        </p:nvSpPr>
        <p:spPr>
          <a:xfrm>
            <a:off x="8120219" y="4360350"/>
            <a:ext cx="2259712" cy="38707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b="1" sz="1800">
                <a:solidFill>
                  <a:srgbClr val="FFFFFF"/>
                </a:solidFill>
              </a:defRPr>
            </a:lvl1pPr>
          </a:lstStyle>
          <a:p>
            <a:pPr/>
            <a:r>
              <a:t>stereoscopic image</a:t>
            </a:r>
          </a:p>
        </p:txBody>
      </p:sp>
      <p:pic>
        <p:nvPicPr>
          <p:cNvPr id="241" name="Image" descr="Image"/>
          <p:cNvPicPr>
            <a:picLocks noChangeAspect="1"/>
          </p:cNvPicPr>
          <p:nvPr/>
        </p:nvPicPr>
        <p:blipFill>
          <a:blip r:embed="rId2">
            <a:extLst/>
          </a:blip>
          <a:stretch>
            <a:fillRect/>
          </a:stretch>
        </p:blipFill>
        <p:spPr>
          <a:xfrm>
            <a:off x="5708853" y="5320543"/>
            <a:ext cx="7082447" cy="3644971"/>
          </a:xfrm>
          <a:prstGeom prst="rect">
            <a:avLst/>
          </a:prstGeom>
          <a:ln w="12700">
            <a:miter lim="400000"/>
          </a:ln>
        </p:spPr>
      </p:pic>
      <p:pic>
        <p:nvPicPr>
          <p:cNvPr id="242" name="Image" descr="Image"/>
          <p:cNvPicPr>
            <a:picLocks noChangeAspect="1"/>
          </p:cNvPicPr>
          <p:nvPr/>
        </p:nvPicPr>
        <p:blipFill>
          <a:blip r:embed="rId3">
            <a:extLst/>
          </a:blip>
          <a:stretch>
            <a:fillRect/>
          </a:stretch>
        </p:blipFill>
        <p:spPr>
          <a:xfrm>
            <a:off x="151138" y="5139420"/>
            <a:ext cx="5355646" cy="4007218"/>
          </a:xfrm>
          <a:prstGeom prst="rect">
            <a:avLst/>
          </a:prstGeom>
          <a:ln w="12700">
            <a:miter lim="400000"/>
          </a:ln>
        </p:spPr>
      </p:pic>
      <p:sp>
        <p:nvSpPr>
          <p:cNvPr id="243" name="Film image"/>
          <p:cNvSpPr txBox="1"/>
          <p:nvPr/>
        </p:nvSpPr>
        <p:spPr>
          <a:xfrm>
            <a:off x="1699105" y="4360350"/>
            <a:ext cx="1306678" cy="38707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b="1" sz="1800">
                <a:solidFill>
                  <a:srgbClr val="FFFFFF"/>
                </a:solidFill>
              </a:defRPr>
            </a:lvl1pPr>
          </a:lstStyle>
          <a:p>
            <a:pPr/>
            <a:r>
              <a:t>Film image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43"/>
                                        </p:tgtEl>
                                        <p:attrNameLst>
                                          <p:attrName>style.visibility</p:attrName>
                                        </p:attrNameLst>
                                      </p:cBhvr>
                                      <p:to>
                                        <p:strVal val="visible"/>
                                      </p:to>
                                    </p:set>
                                  </p:childTnLst>
                                </p:cTn>
                              </p:par>
                            </p:childTnLst>
                          </p:cTn>
                        </p:par>
                        <p:par>
                          <p:cTn id="15" fill="hold">
                            <p:stCondLst>
                              <p:cond delay="0"/>
                            </p:stCondLst>
                            <p:childTnLst>
                              <p:par>
                                <p:cTn id="16" presetClass="entr" nodeType="afterEffect" presetSubtype="0" presetID="1" grpId="4" fill="hold">
                                  <p:stCondLst>
                                    <p:cond delay="0"/>
                                  </p:stCondLst>
                                  <p:iterate type="el" backwards="0">
                                    <p:tmAbs val="0"/>
                                  </p:iterate>
                                  <p:childTnLst>
                                    <p:set>
                                      <p:cBhvr>
                                        <p:cTn id="17" fill="hold"/>
                                        <p:tgtEl>
                                          <p:spTgt spid="24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5" fill="hold">
                                  <p:stCondLst>
                                    <p:cond delay="0"/>
                                  </p:stCondLst>
                                  <p:iterate type="el" backwards="0">
                                    <p:tmAbs val="0"/>
                                  </p:iterate>
                                  <p:childTnLst>
                                    <p:set>
                                      <p:cBhvr>
                                        <p:cTn id="21" fill="hold"/>
                                        <p:tgtEl>
                                          <p:spTgt spid="240"/>
                                        </p:tgtEl>
                                        <p:attrNameLst>
                                          <p:attrName>style.visibility</p:attrName>
                                        </p:attrNameLst>
                                      </p:cBhvr>
                                      <p:to>
                                        <p:strVal val="visible"/>
                                      </p:to>
                                    </p:set>
                                  </p:childTnLst>
                                </p:cTn>
                              </p:par>
                            </p:childTnLst>
                          </p:cTn>
                        </p:par>
                        <p:par>
                          <p:cTn id="22" fill="hold">
                            <p:stCondLst>
                              <p:cond delay="0"/>
                            </p:stCondLst>
                            <p:childTnLst>
                              <p:par>
                                <p:cTn id="23" presetClass="entr" nodeType="afterEffect" presetSubtype="0" presetID="1" grpId="6" fill="hold">
                                  <p:stCondLst>
                                    <p:cond delay="0"/>
                                  </p:stCondLst>
                                  <p:iterate type="el" backwards="0">
                                    <p:tmAbs val="0"/>
                                  </p:iterate>
                                  <p:childTnLst>
                                    <p:set>
                                      <p:cBhvr>
                                        <p:cTn id="24" fill="hold"/>
                                        <p:tgtEl>
                                          <p:spTgt spid="2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8" grpId="1"/>
      <p:bldP build="whole" bldLvl="1" animBg="1" rev="0" advAuto="0" spid="240" grpId="5"/>
      <p:bldP build="whole" bldLvl="1" animBg="1" rev="0" advAuto="0" spid="241" grpId="6"/>
      <p:bldP build="whole" bldLvl="1" animBg="1" rev="0" advAuto="0" spid="243" grpId="3"/>
      <p:bldP build="whole" bldLvl="1" animBg="1" rev="0" advAuto="0" spid="242" grpId="4"/>
      <p:bldP build="whole" bldLvl="1" animBg="1" rev="0" advAuto="0" spid="239" grpId="2"/>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5" name="Ruttmann Train 1.jpg" descr="Ruttmann Train 1.jpg"/>
          <p:cNvPicPr>
            <a:picLocks noChangeAspect="1"/>
          </p:cNvPicPr>
          <p:nvPr/>
        </p:nvPicPr>
        <p:blipFill>
          <a:blip r:embed="rId2">
            <a:extLst/>
          </a:blip>
          <a:stretch>
            <a:fillRect/>
          </a:stretch>
        </p:blipFill>
        <p:spPr>
          <a:xfrm>
            <a:off x="516258" y="3987832"/>
            <a:ext cx="5849967" cy="4387477"/>
          </a:xfrm>
          <a:prstGeom prst="rect">
            <a:avLst/>
          </a:prstGeom>
          <a:ln w="12700">
            <a:miter lim="400000"/>
          </a:ln>
        </p:spPr>
      </p:pic>
      <p:pic>
        <p:nvPicPr>
          <p:cNvPr id="246" name="Ruttmann Train 2.jpg" descr="Ruttmann Train 2.jpg"/>
          <p:cNvPicPr>
            <a:picLocks noChangeAspect="1"/>
          </p:cNvPicPr>
          <p:nvPr/>
        </p:nvPicPr>
        <p:blipFill>
          <a:blip r:embed="rId3">
            <a:extLst/>
          </a:blip>
          <a:stretch>
            <a:fillRect/>
          </a:stretch>
        </p:blipFill>
        <p:spPr>
          <a:xfrm>
            <a:off x="6587418" y="3987832"/>
            <a:ext cx="5849969" cy="4387477"/>
          </a:xfrm>
          <a:prstGeom prst="rect">
            <a:avLst/>
          </a:prstGeom>
          <a:ln w="12700">
            <a:miter lim="400000"/>
          </a:ln>
        </p:spPr>
      </p:pic>
      <p:sp>
        <p:nvSpPr>
          <p:cNvPr id="247" name="Arrow"/>
          <p:cNvSpPr/>
          <p:nvPr/>
        </p:nvSpPr>
        <p:spPr>
          <a:xfrm rot="14106000">
            <a:off x="3548843" y="6972158"/>
            <a:ext cx="1182730" cy="535627"/>
          </a:xfrm>
          <a:prstGeom prst="rightArrow">
            <a:avLst>
              <a:gd name="adj1" fmla="val 25740"/>
              <a:gd name="adj2" fmla="val 96457"/>
            </a:avLst>
          </a:prstGeom>
          <a:solidFill>
            <a:schemeClr val="accent4">
              <a:satOff val="-5343"/>
              <a:lumOff val="12843"/>
            </a:schemeClr>
          </a:solidFill>
          <a:ln w="25400">
            <a:solidFill>
              <a:schemeClr val="accent1"/>
            </a:solidFill>
          </a:ln>
        </p:spPr>
        <p:txBody>
          <a:bodyPr lIns="50800" tIns="50800" rIns="50800" bIns="50800" anchor="ctr"/>
          <a:lstStyle/>
          <a:p>
            <a:pPr/>
          </a:p>
        </p:txBody>
      </p:sp>
      <p:sp>
        <p:nvSpPr>
          <p:cNvPr id="248" name="Video"/>
          <p:cNvSpPr/>
          <p:nvPr/>
        </p:nvSpPr>
        <p:spPr>
          <a:xfrm rot="14108320">
            <a:off x="4389441" y="8030060"/>
            <a:ext cx="1061702" cy="5945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4"/>
          </a:solidFill>
          <a:ln w="25400">
            <a:solidFill>
              <a:schemeClr val="accent1"/>
            </a:solidFill>
          </a:ln>
        </p:spPr>
        <p:txBody>
          <a:bodyPr lIns="50800" tIns="50800" rIns="50800" bIns="50800" anchor="ctr"/>
          <a:lstStyle/>
          <a:p>
            <a:pPr/>
          </a:p>
        </p:txBody>
      </p:sp>
      <p:sp>
        <p:nvSpPr>
          <p:cNvPr id="249" name="Arrow"/>
          <p:cNvSpPr/>
          <p:nvPr/>
        </p:nvSpPr>
        <p:spPr>
          <a:xfrm rot="18467999">
            <a:off x="7854012" y="6968894"/>
            <a:ext cx="1182730" cy="535626"/>
          </a:xfrm>
          <a:prstGeom prst="rightArrow">
            <a:avLst>
              <a:gd name="adj1" fmla="val 28004"/>
              <a:gd name="adj2" fmla="val 95706"/>
            </a:avLst>
          </a:prstGeom>
          <a:solidFill>
            <a:schemeClr val="accent4">
              <a:satOff val="-5343"/>
              <a:lumOff val="12843"/>
            </a:schemeClr>
          </a:solidFill>
          <a:ln w="25400">
            <a:solidFill>
              <a:schemeClr val="accent1"/>
            </a:solidFill>
          </a:ln>
        </p:spPr>
        <p:txBody>
          <a:bodyPr lIns="50800" tIns="50800" rIns="50800" bIns="50800" anchor="ctr"/>
          <a:lstStyle/>
          <a:p>
            <a:pPr/>
          </a:p>
        </p:txBody>
      </p:sp>
      <p:sp>
        <p:nvSpPr>
          <p:cNvPr id="250" name="Video"/>
          <p:cNvSpPr/>
          <p:nvPr/>
        </p:nvSpPr>
        <p:spPr>
          <a:xfrm rot="18469129">
            <a:off x="7100365" y="8028902"/>
            <a:ext cx="1061704" cy="5945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86" y="0"/>
                </a:moveTo>
                <a:cubicBezTo>
                  <a:pt x="623" y="0"/>
                  <a:pt x="0" y="1113"/>
                  <a:pt x="0" y="2475"/>
                </a:cubicBezTo>
                <a:lnTo>
                  <a:pt x="0" y="19125"/>
                </a:lnTo>
                <a:cubicBezTo>
                  <a:pt x="0" y="20487"/>
                  <a:pt x="623" y="21600"/>
                  <a:pt x="1386" y="21600"/>
                </a:cubicBezTo>
                <a:lnTo>
                  <a:pt x="15853" y="21600"/>
                </a:lnTo>
                <a:cubicBezTo>
                  <a:pt x="16616" y="21600"/>
                  <a:pt x="17239" y="20487"/>
                  <a:pt x="17239" y="19125"/>
                </a:cubicBezTo>
                <a:lnTo>
                  <a:pt x="17239" y="15008"/>
                </a:lnTo>
                <a:cubicBezTo>
                  <a:pt x="17501" y="15278"/>
                  <a:pt x="17778" y="15564"/>
                  <a:pt x="17979" y="15771"/>
                </a:cubicBezTo>
                <a:lnTo>
                  <a:pt x="21000" y="18884"/>
                </a:lnTo>
                <a:cubicBezTo>
                  <a:pt x="21330" y="19224"/>
                  <a:pt x="21600" y="18948"/>
                  <a:pt x="21600" y="18268"/>
                </a:cubicBezTo>
                <a:lnTo>
                  <a:pt x="21600" y="12039"/>
                </a:lnTo>
                <a:cubicBezTo>
                  <a:pt x="21600" y="11358"/>
                  <a:pt x="21600" y="10242"/>
                  <a:pt x="21600" y="9561"/>
                </a:cubicBezTo>
                <a:lnTo>
                  <a:pt x="21600" y="3332"/>
                </a:lnTo>
                <a:cubicBezTo>
                  <a:pt x="21600" y="2652"/>
                  <a:pt x="21330" y="2376"/>
                  <a:pt x="21000" y="2716"/>
                </a:cubicBezTo>
                <a:lnTo>
                  <a:pt x="17979" y="5829"/>
                </a:lnTo>
                <a:cubicBezTo>
                  <a:pt x="17778" y="6036"/>
                  <a:pt x="17500" y="6322"/>
                  <a:pt x="17239" y="6592"/>
                </a:cubicBezTo>
                <a:lnTo>
                  <a:pt x="17239" y="2475"/>
                </a:lnTo>
                <a:cubicBezTo>
                  <a:pt x="17239" y="1113"/>
                  <a:pt x="16616" y="0"/>
                  <a:pt x="15853" y="0"/>
                </a:cubicBezTo>
                <a:lnTo>
                  <a:pt x="1386" y="0"/>
                </a:lnTo>
                <a:close/>
              </a:path>
            </a:pathLst>
          </a:custGeom>
          <a:solidFill>
            <a:schemeClr val="accent4"/>
          </a:solidFill>
          <a:ln w="25400">
            <a:solidFill>
              <a:schemeClr val="accent1"/>
            </a:solidFill>
          </a:ln>
        </p:spPr>
        <p:txBody>
          <a:bodyPr lIns="50800" tIns="50800" rIns="50800" bIns="50800" anchor="ctr"/>
          <a:lstStyle/>
          <a:p>
            <a:pPr/>
          </a:p>
        </p:txBody>
      </p:sp>
      <p:sp>
        <p:nvSpPr>
          <p:cNvPr id="251" name="Education and instruction (rational/ technical)vs. Entertainment (Affective/psychological)…"/>
          <p:cNvSpPr txBox="1"/>
          <p:nvPr/>
        </p:nvSpPr>
        <p:spPr>
          <a:xfrm>
            <a:off x="975023" y="331230"/>
            <a:ext cx="11054754" cy="7800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1">
                <a:solidFill>
                  <a:srgbClr val="FFFFFF"/>
                </a:solidFill>
              </a:defRPr>
            </a:pPr>
          </a:p>
          <a:p>
            <a:pPr algn="l">
              <a:defRPr b="1" sz="2000">
                <a:solidFill>
                  <a:srgbClr val="FFFFFF"/>
                </a:solidFill>
              </a:defRPr>
            </a:pPr>
            <a:r>
              <a:t>“How do our eyes succeed in giving us three-dimensional impressions…?” (Arnheim 208)</a:t>
            </a:r>
          </a:p>
        </p:txBody>
      </p:sp>
      <p:sp>
        <p:nvSpPr>
          <p:cNvPr id="252" name="How does the film illustrate Munsterberg’s thesis about the expressive nature of the cinema?"/>
          <p:cNvSpPr txBox="1"/>
          <p:nvPr/>
        </p:nvSpPr>
        <p:spPr>
          <a:xfrm>
            <a:off x="4678932" y="1013570"/>
            <a:ext cx="3646933"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The Stereoscopic Image</a:t>
            </a:r>
          </a:p>
        </p:txBody>
      </p:sp>
      <p:sp>
        <p:nvSpPr>
          <p:cNvPr id="253" name="The Reduction of Depth"/>
          <p:cNvSpPr txBox="1"/>
          <p:nvPr/>
        </p:nvSpPr>
        <p:spPr>
          <a:xfrm>
            <a:off x="4720844" y="114556"/>
            <a:ext cx="3563113"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b="1">
                <a:solidFill>
                  <a:srgbClr val="FFFFFF"/>
                </a:solidFill>
              </a:defRPr>
            </a:lvl1pPr>
          </a:lstStyle>
          <a:p>
            <a:pPr/>
            <a:r>
              <a:t>The Reduction of Depth</a:t>
            </a:r>
          </a:p>
        </p:txBody>
      </p:sp>
      <p:sp>
        <p:nvSpPr>
          <p:cNvPr id="254" name="“The effect of film is neither absolutely two-dimensional nor absolutely three-dimensional…In Ruttman’s film Berlin there is a scene of two subway trains passing each other in opposite directions.  The shot is taken looking down from above onto the to tr"/>
          <p:cNvSpPr txBox="1"/>
          <p:nvPr/>
        </p:nvSpPr>
        <p:spPr>
          <a:xfrm>
            <a:off x="83818" y="1572865"/>
            <a:ext cx="12837161" cy="23167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b="1" sz="2000">
                <a:solidFill>
                  <a:srgbClr val="FFFFFF"/>
                </a:solidFill>
              </a:defRPr>
            </a:pPr>
            <a:r>
              <a:t>“The effect of film is neither absolutely</a:t>
            </a:r>
            <a:r>
              <a:rPr>
                <a:solidFill>
                  <a:schemeClr val="accent1"/>
                </a:solidFill>
              </a:rPr>
              <a:t> two-dimensional</a:t>
            </a:r>
            <a:r>
              <a:t> nor absolutely </a:t>
            </a:r>
            <a:r>
              <a:rPr>
                <a:solidFill>
                  <a:schemeClr val="accent5"/>
                </a:solidFill>
              </a:rPr>
              <a:t>three-dimensional</a:t>
            </a:r>
            <a:r>
              <a:t>…In Ruttman’s film </a:t>
            </a:r>
            <a:r>
              <a:rPr i="1"/>
              <a:t>Berlin </a:t>
            </a:r>
            <a:r>
              <a:t>there is a scene of two subway trains passing each other in opposite directions.  </a:t>
            </a:r>
            <a:r>
              <a:rPr>
                <a:solidFill>
                  <a:schemeClr val="accent4"/>
                </a:solidFill>
              </a:rPr>
              <a:t>The shot is taken looking down from above onto the to trains.</a:t>
            </a:r>
            <a:r>
              <a:t> Anyone watching this scene realizes…that one train is coming toward him and the other going away from him (</a:t>
            </a:r>
            <a:r>
              <a:rPr>
                <a:solidFill>
                  <a:schemeClr val="accent5"/>
                </a:solidFill>
              </a:rPr>
              <a:t>three dimensional image</a:t>
            </a:r>
            <a:r>
              <a:t>).  He will then also see that one is moving from the lower margin of the screen toward the upper and the other from the upper toward the lower (</a:t>
            </a:r>
            <a:r>
              <a:rPr>
                <a:solidFill>
                  <a:schemeClr val="accent1"/>
                </a:solidFill>
              </a:rPr>
              <a:t>plane image</a:t>
            </a:r>
            <a:r>
              <a:t>).  This second impression results from the projection of the three-dimensional movement onto the screen surface… p. 209 </a:t>
            </a:r>
          </a:p>
        </p:txBody>
      </p:sp>
      <p:sp>
        <p:nvSpPr>
          <p:cNvPr id="255" name="Arrow"/>
          <p:cNvSpPr/>
          <p:nvPr/>
        </p:nvSpPr>
        <p:spPr>
          <a:xfrm rot="4572960">
            <a:off x="1000483" y="4608345"/>
            <a:ext cx="2040435" cy="886901"/>
          </a:xfrm>
          <a:prstGeom prst="rightArrow">
            <a:avLst>
              <a:gd name="adj1" fmla="val 32000"/>
              <a:gd name="adj2" fmla="val 91645"/>
            </a:avLst>
          </a:prstGeom>
          <a:solidFill>
            <a:schemeClr val="accent5"/>
          </a:solidFill>
          <a:ln w="25400">
            <a:solidFill>
              <a:schemeClr val="accent1"/>
            </a:solidFill>
          </a:ln>
        </p:spPr>
        <p:txBody>
          <a:bodyPr lIns="50800" tIns="50800" rIns="50800" bIns="50800" anchor="ctr"/>
          <a:lstStyle/>
          <a:p>
            <a:pPr>
              <a:defRPr>
                <a:latin typeface="+mn-lt"/>
                <a:ea typeface="+mn-ea"/>
                <a:cs typeface="+mn-cs"/>
                <a:sym typeface="Helvetica"/>
              </a:defRPr>
            </a:pPr>
          </a:p>
        </p:txBody>
      </p:sp>
      <p:sp>
        <p:nvSpPr>
          <p:cNvPr id="256" name="Arrow"/>
          <p:cNvSpPr/>
          <p:nvPr/>
        </p:nvSpPr>
        <p:spPr>
          <a:xfrm rot="13724947">
            <a:off x="10972240" y="4882112"/>
            <a:ext cx="2040435" cy="886900"/>
          </a:xfrm>
          <a:prstGeom prst="rightArrow">
            <a:avLst>
              <a:gd name="adj1" fmla="val 32000"/>
              <a:gd name="adj2" fmla="val 91645"/>
            </a:avLst>
          </a:prstGeom>
          <a:solidFill>
            <a:schemeClr val="accent5"/>
          </a:solidFill>
          <a:ln w="25400">
            <a:solidFill>
              <a:schemeClr val="accent1"/>
            </a:solidFill>
          </a:ln>
        </p:spPr>
        <p:txBody>
          <a:bodyPr lIns="50800" tIns="50800" rIns="50800" bIns="50800" anchor="ctr"/>
          <a:lstStyle/>
          <a:p>
            <a:pPr>
              <a:defRPr>
                <a:latin typeface="+mn-lt"/>
                <a:ea typeface="+mn-ea"/>
                <a:cs typeface="+mn-cs"/>
                <a:sym typeface="Helvetica"/>
              </a:defRPr>
            </a:pPr>
          </a:p>
        </p:txBody>
      </p:sp>
      <p:sp>
        <p:nvSpPr>
          <p:cNvPr id="257" name="Walter Ruttmann, Berlin: Symphony of a Great City, 1927…"/>
          <p:cNvSpPr txBox="1"/>
          <p:nvPr/>
        </p:nvSpPr>
        <p:spPr>
          <a:xfrm>
            <a:off x="2981592" y="9006440"/>
            <a:ext cx="7337604" cy="7531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sz="1800">
                <a:solidFill>
                  <a:srgbClr val="FFFFFF"/>
                </a:solidFill>
              </a:defRPr>
            </a:pPr>
            <a:r>
              <a:t>Walter Ruttmann, </a:t>
            </a:r>
            <a:r>
              <a:rPr i="1"/>
              <a:t>Berlin: Symphony of a Great City, </a:t>
            </a:r>
            <a:r>
              <a:t>1927 (00:34:56)</a:t>
            </a:r>
          </a:p>
          <a:p>
            <a:pPr>
              <a:defRPr b="1">
                <a:solidFill>
                  <a:srgbClr val="FFFFFF"/>
                </a:solidFill>
              </a:defRPr>
            </a:pPr>
            <a:r>
              <a:t> </a:t>
            </a:r>
            <a:r>
              <a:rPr sz="1800" u="sng">
                <a:solidFill>
                  <a:srgbClr val="0000FF"/>
                </a:solidFill>
                <a:uFill>
                  <a:solidFill>
                    <a:srgbClr val="0000FF"/>
                  </a:solidFill>
                </a:uFill>
                <a:hlinkClick r:id="rId4" invalidUrl="" action="" tgtFrame="" tooltip="" history="1" highlightClick="0" endSnd="0"/>
              </a:rPr>
              <a:t>https://www.youtube.com/watch?v=5kf7mq3uAgA</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45"/>
                                        </p:tgtEl>
                                        <p:attrNameLst>
                                          <p:attrName>style.visibility</p:attrName>
                                        </p:attrNameLst>
                                      </p:cBhvr>
                                      <p:to>
                                        <p:strVal val="visible"/>
                                      </p:to>
                                    </p:set>
                                  </p:childTnLst>
                                </p:cTn>
                              </p:par>
                            </p:childTnLst>
                          </p:cTn>
                        </p:par>
                        <p:par>
                          <p:cTn id="15" fill="hold">
                            <p:stCondLst>
                              <p:cond delay="0"/>
                            </p:stCondLst>
                            <p:childTnLst>
                              <p:par>
                                <p:cTn id="16" presetClass="entr" nodeType="afterEffect" presetSubtype="0" presetID="1" grpId="4" fill="hold">
                                  <p:stCondLst>
                                    <p:cond delay="0"/>
                                  </p:stCondLst>
                                  <p:iterate type="el" backwards="0">
                                    <p:tmAbs val="0"/>
                                  </p:iterate>
                                  <p:childTnLst>
                                    <p:set>
                                      <p:cBhvr>
                                        <p:cTn id="17" fill="hold"/>
                                        <p:tgtEl>
                                          <p:spTgt spid="25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5" fill="hold">
                                  <p:stCondLst>
                                    <p:cond delay="0"/>
                                  </p:stCondLst>
                                  <p:iterate type="el" backwards="0">
                                    <p:tmAbs val="0"/>
                                  </p:iterate>
                                  <p:childTnLst>
                                    <p:set>
                                      <p:cBhvr>
                                        <p:cTn id="21" fill="hold"/>
                                        <p:tgtEl>
                                          <p:spTgt spid="24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0" presetID="1" grpId="6" fill="hold">
                                  <p:stCondLst>
                                    <p:cond delay="0"/>
                                  </p:stCondLst>
                                  <p:iterate type="el" backwards="0">
                                    <p:tmAbs val="0"/>
                                  </p:iterate>
                                  <p:childTnLst>
                                    <p:set>
                                      <p:cBhvr>
                                        <p:cTn id="25" fill="hold"/>
                                        <p:tgtEl>
                                          <p:spTgt spid="25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0" presetID="1" grpId="7" fill="hold">
                                  <p:stCondLst>
                                    <p:cond delay="0"/>
                                  </p:stCondLst>
                                  <p:iterate type="el" backwards="0">
                                    <p:tmAbs val="0"/>
                                  </p:iterate>
                                  <p:childTnLst>
                                    <p:set>
                                      <p:cBhvr>
                                        <p:cTn id="29" fill="hold"/>
                                        <p:tgtEl>
                                          <p:spTgt spid="247"/>
                                        </p:tgtEl>
                                        <p:attrNameLst>
                                          <p:attrName>style.visibility</p:attrName>
                                        </p:attrNameLst>
                                      </p:cBhvr>
                                      <p:to>
                                        <p:strVal val="visible"/>
                                      </p:to>
                                    </p:set>
                                  </p:childTnLst>
                                </p:cTn>
                              </p:par>
                            </p:childTnLst>
                          </p:cTn>
                        </p:par>
                        <p:par>
                          <p:cTn id="30" fill="hold">
                            <p:stCondLst>
                              <p:cond delay="0"/>
                            </p:stCondLst>
                            <p:childTnLst>
                              <p:par>
                                <p:cTn id="31" presetClass="entr" nodeType="afterEffect" presetSubtype="0" presetID="1" grpId="8" fill="hold">
                                  <p:stCondLst>
                                    <p:cond delay="0"/>
                                  </p:stCondLst>
                                  <p:iterate type="el" backwards="0">
                                    <p:tmAbs val="0"/>
                                  </p:iterate>
                                  <p:childTnLst>
                                    <p:set>
                                      <p:cBhvr>
                                        <p:cTn id="32" fill="hold"/>
                                        <p:tgtEl>
                                          <p:spTgt spid="248"/>
                                        </p:tgtEl>
                                        <p:attrNameLst>
                                          <p:attrName>style.visibility</p:attrName>
                                        </p:attrNameLst>
                                      </p:cBhvr>
                                      <p:to>
                                        <p:strVal val="visible"/>
                                      </p:to>
                                    </p:set>
                                  </p:childTnLst>
                                </p:cTn>
                              </p:par>
                            </p:childTnLst>
                          </p:cTn>
                        </p:par>
                        <p:par>
                          <p:cTn id="33" fill="hold">
                            <p:stCondLst>
                              <p:cond delay="0"/>
                            </p:stCondLst>
                            <p:childTnLst>
                              <p:par>
                                <p:cTn id="34" presetClass="entr" nodeType="afterEffect" presetSubtype="0" presetID="1" grpId="9" fill="hold">
                                  <p:stCondLst>
                                    <p:cond delay="0"/>
                                  </p:stCondLst>
                                  <p:iterate type="el" backwards="0">
                                    <p:tmAbs val="0"/>
                                  </p:iterate>
                                  <p:childTnLst>
                                    <p:set>
                                      <p:cBhvr>
                                        <p:cTn id="35" fill="hold"/>
                                        <p:tgtEl>
                                          <p:spTgt spid="249"/>
                                        </p:tgtEl>
                                        <p:attrNameLst>
                                          <p:attrName>style.visibility</p:attrName>
                                        </p:attrNameLst>
                                      </p:cBhvr>
                                      <p:to>
                                        <p:strVal val="visible"/>
                                      </p:to>
                                    </p:set>
                                  </p:childTnLst>
                                </p:cTn>
                              </p:par>
                            </p:childTnLst>
                          </p:cTn>
                        </p:par>
                        <p:par>
                          <p:cTn id="36" fill="hold">
                            <p:stCondLst>
                              <p:cond delay="0"/>
                            </p:stCondLst>
                            <p:childTnLst>
                              <p:par>
                                <p:cTn id="37" presetClass="entr" nodeType="afterEffect" presetSubtype="0" presetID="1" grpId="10" fill="hold">
                                  <p:stCondLst>
                                    <p:cond delay="0"/>
                                  </p:stCondLst>
                                  <p:iterate type="el" backwards="0">
                                    <p:tmAbs val="0"/>
                                  </p:iterate>
                                  <p:childTnLst>
                                    <p:set>
                                      <p:cBhvr>
                                        <p:cTn id="38" fill="hold"/>
                                        <p:tgtEl>
                                          <p:spTgt spid="25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Class="entr" nodeType="clickEffect" presetSubtype="0" presetID="1" grpId="11" fill="hold">
                                  <p:stCondLst>
                                    <p:cond delay="0"/>
                                  </p:stCondLst>
                                  <p:iterate type="el" backwards="0">
                                    <p:tmAbs val="0"/>
                                  </p:iterate>
                                  <p:childTnLst>
                                    <p:set>
                                      <p:cBhvr>
                                        <p:cTn id="42" fill="hold"/>
                                        <p:tgtEl>
                                          <p:spTgt spid="25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Class="entr" nodeType="clickEffect" presetSubtype="0" presetID="1" grpId="12" fill="hold">
                                  <p:stCondLst>
                                    <p:cond delay="0"/>
                                  </p:stCondLst>
                                  <p:iterate type="el" backwards="0">
                                    <p:tmAbs val="0"/>
                                  </p:iterate>
                                  <p:childTnLst>
                                    <p:set>
                                      <p:cBhvr>
                                        <p:cTn id="46" fill="hold"/>
                                        <p:tgtEl>
                                          <p:spTgt spid="2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7" grpId="4"/>
      <p:bldP build="whole" bldLvl="1" animBg="1" rev="0" advAuto="0" spid="249" grpId="9"/>
      <p:bldP build="whole" bldLvl="1" animBg="1" rev="0" advAuto="0" spid="248" grpId="8"/>
      <p:bldP build="whole" bldLvl="1" animBg="1" rev="0" advAuto="0" spid="245" grpId="3"/>
      <p:bldP build="whole" bldLvl="1" animBg="1" rev="0" advAuto="0" spid="252" grpId="2"/>
      <p:bldP build="whole" bldLvl="1" animBg="1" rev="0" advAuto="0" spid="250" grpId="10"/>
      <p:bldP build="whole" bldLvl="1" animBg="1" rev="0" advAuto="0" spid="246" grpId="5"/>
      <p:bldP build="whole" bldLvl="1" animBg="1" rev="0" advAuto="0" spid="256" grpId="12"/>
      <p:bldP build="whole" bldLvl="1" animBg="1" rev="0" advAuto="0" spid="247" grpId="7"/>
      <p:bldP build="whole" bldLvl="1" animBg="1" rev="0" advAuto="0" spid="255" grpId="11"/>
      <p:bldP build="whole" bldLvl="1" animBg="1" rev="0" advAuto="0" spid="251" grpId="1"/>
      <p:bldP build="whole" bldLvl="1" animBg="1" rev="0" advAuto="0" spid="254" grpId="6"/>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Agenda"/>
          <p:cNvSpPr txBox="1"/>
          <p:nvPr>
            <p:ph type="title"/>
          </p:nvPr>
        </p:nvSpPr>
        <p:spPr>
          <a:prstGeom prst="rect">
            <a:avLst/>
          </a:prstGeom>
        </p:spPr>
        <p:txBody>
          <a:bodyPr/>
          <a:lstStyle/>
          <a:p>
            <a:pPr/>
            <a:r>
              <a:t>Agenda</a:t>
            </a:r>
          </a:p>
        </p:txBody>
      </p:sp>
      <p:sp>
        <p:nvSpPr>
          <p:cNvPr id="149" name="Attendance…"/>
          <p:cNvSpPr txBox="1"/>
          <p:nvPr>
            <p:ph type="body" idx="1"/>
          </p:nvPr>
        </p:nvSpPr>
        <p:spPr>
          <a:xfrm>
            <a:off x="386705" y="2590800"/>
            <a:ext cx="12231390" cy="6286500"/>
          </a:xfrm>
          <a:prstGeom prst="rect">
            <a:avLst/>
          </a:prstGeom>
        </p:spPr>
        <p:txBody>
          <a:bodyPr/>
          <a:lstStyle/>
          <a:p>
            <a:pPr marL="444498" indent="-444498">
              <a:defRPr sz="2500"/>
            </a:pPr>
            <a:r>
              <a:t>Wednesday Wrap Up- Dialectic and Alienation</a:t>
            </a:r>
          </a:p>
          <a:p>
            <a:pPr marL="444498" indent="-444498">
              <a:defRPr sz="2500"/>
            </a:pPr>
            <a:r>
              <a:t>Cinematography: Camera Distance</a:t>
            </a:r>
          </a:p>
          <a:p>
            <a:pPr marL="363776" indent="-363776" defTabSz="478107">
              <a:spcBef>
                <a:spcPts val="3400"/>
              </a:spcBef>
              <a:defRPr sz="2500"/>
            </a:pPr>
            <a:r>
              <a:t>Munsterberg, “Why we go to the movies” </a:t>
            </a:r>
          </a:p>
          <a:p>
            <a:pPr marL="363776" indent="-363776" defTabSz="478107">
              <a:spcBef>
                <a:spcPts val="3400"/>
              </a:spcBef>
              <a:defRPr sz="2500"/>
            </a:pPr>
            <a:r>
              <a:t>Arnheim, “Film as Reality” (1925) </a:t>
            </a:r>
          </a:p>
          <a:p>
            <a:pPr marL="363776" indent="-363776" defTabSz="478107">
              <a:spcBef>
                <a:spcPts val="3400"/>
              </a:spcBef>
              <a:defRPr sz="2500"/>
            </a:pPr>
            <a:r>
              <a:t>Discussion</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Dialectic. (Plato to Hegel)…"/>
          <p:cNvSpPr txBox="1"/>
          <p:nvPr>
            <p:ph type="body" sz="quarter" idx="1"/>
          </p:nvPr>
        </p:nvSpPr>
        <p:spPr>
          <a:xfrm>
            <a:off x="149941" y="206604"/>
            <a:ext cx="11717869" cy="1016002"/>
          </a:xfrm>
          <a:prstGeom prst="rect">
            <a:avLst/>
          </a:prstGeom>
        </p:spPr>
        <p:txBody>
          <a:bodyPr lIns="27093" tIns="27093" rIns="27093" bIns="27093" anchor="t"/>
          <a:lstStyle>
            <a:lvl1pPr defTabSz="474548">
              <a:defRPr sz="3096"/>
            </a:lvl1pPr>
          </a:lstStyle>
          <a:p>
            <a:pPr/>
            <a:r>
              <a:t>Dialectic. (Plato to Hegel) </a:t>
            </a:r>
          </a:p>
        </p:txBody>
      </p:sp>
      <p:sp>
        <p:nvSpPr>
          <p:cNvPr id="152" name="Oval"/>
          <p:cNvSpPr/>
          <p:nvPr/>
        </p:nvSpPr>
        <p:spPr>
          <a:xfrm>
            <a:off x="1418830" y="4695704"/>
            <a:ext cx="10121444" cy="3798352"/>
          </a:xfrm>
          <a:prstGeom prst="ellipse">
            <a:avLst/>
          </a:prstGeom>
          <a:solidFill>
            <a:srgbClr val="FFFFFF"/>
          </a:solidFill>
          <a:ln w="25400">
            <a:solidFill>
              <a:srgbClr val="FF9201"/>
            </a:solidFill>
            <a:miter lim="400000"/>
          </a:ln>
        </p:spPr>
        <p:txBody>
          <a:bodyPr lIns="27093" tIns="27093" rIns="27093" bIns="27093" anchor="ctr"/>
          <a:lstStyle/>
          <a:p>
            <a:pPr defTabSz="587022">
              <a:defRPr sz="2200">
                <a:latin typeface="Helvetica Neue Medium"/>
                <a:ea typeface="Helvetica Neue Medium"/>
                <a:cs typeface="Helvetica Neue Medium"/>
                <a:sym typeface="Helvetica Neue Medium"/>
              </a:defRPr>
            </a:pPr>
          </a:p>
        </p:txBody>
      </p:sp>
      <p:sp>
        <p:nvSpPr>
          <p:cNvPr id="153" name="Synthesis1/ Thesis 2"/>
          <p:cNvSpPr txBox="1"/>
          <p:nvPr/>
        </p:nvSpPr>
        <p:spPr>
          <a:xfrm>
            <a:off x="4688936" y="7757613"/>
            <a:ext cx="3581232" cy="500720"/>
          </a:xfrm>
          <a:prstGeom prst="rect">
            <a:avLst/>
          </a:prstGeom>
          <a:ln w="12700">
            <a:miter lim="400000"/>
          </a:ln>
          <a:extLst>
            <a:ext uri="{C572A759-6A51-4108-AA02-DFA0A04FC94B}">
              <ma14:wrappingTextBoxFlag xmlns:ma14="http://schemas.microsoft.com/office/mac/drawingml/2011/main" val="1"/>
            </a:ext>
          </a:extLst>
        </p:spPr>
        <p:txBody>
          <a:bodyPr wrap="none" lIns="27093" tIns="27093" rIns="27093" bIns="27093" anchor="ctr">
            <a:spAutoFit/>
          </a:bodyPr>
          <a:lstStyle>
            <a:lvl1pPr algn="l" defTabSz="1733929">
              <a:lnSpc>
                <a:spcPct val="90000"/>
              </a:lnSpc>
              <a:spcBef>
                <a:spcPts val="3200"/>
              </a:spcBef>
              <a:defRPr sz="3000">
                <a:solidFill>
                  <a:srgbClr val="FF9201"/>
                </a:solidFill>
              </a:defRPr>
            </a:lvl1pPr>
          </a:lstStyle>
          <a:p>
            <a:pPr/>
            <a:r>
              <a:t>Synthesis1/ Thesis 2</a:t>
            </a:r>
          </a:p>
        </p:txBody>
      </p:sp>
      <p:sp>
        <p:nvSpPr>
          <p:cNvPr id="154" name="Oval"/>
          <p:cNvSpPr/>
          <p:nvPr/>
        </p:nvSpPr>
        <p:spPr>
          <a:xfrm>
            <a:off x="2187636" y="5603350"/>
            <a:ext cx="3019354" cy="1983060"/>
          </a:xfrm>
          <a:prstGeom prst="ellipse">
            <a:avLst/>
          </a:prstGeom>
          <a:solidFill>
            <a:srgbClr val="FFFFFF"/>
          </a:solidFill>
          <a:ln w="25400">
            <a:solidFill>
              <a:srgbClr val="650F47"/>
            </a:solidFill>
            <a:miter lim="400000"/>
          </a:ln>
        </p:spPr>
        <p:txBody>
          <a:bodyPr lIns="27093" tIns="27093" rIns="27093" bIns="27093" anchor="ctr"/>
          <a:lstStyle/>
          <a:p>
            <a:pPr defTabSz="587022">
              <a:defRPr sz="2200">
                <a:latin typeface="Helvetica Neue Medium"/>
                <a:ea typeface="Helvetica Neue Medium"/>
                <a:cs typeface="Helvetica Neue Medium"/>
                <a:sym typeface="Helvetica Neue Medium"/>
              </a:defRPr>
            </a:pPr>
          </a:p>
        </p:txBody>
      </p:sp>
      <p:sp>
        <p:nvSpPr>
          <p:cNvPr id="155" name="Oval"/>
          <p:cNvSpPr/>
          <p:nvPr/>
        </p:nvSpPr>
        <p:spPr>
          <a:xfrm>
            <a:off x="2381595" y="6137963"/>
            <a:ext cx="1025191" cy="651935"/>
          </a:xfrm>
          <a:prstGeom prst="ellipse">
            <a:avLst/>
          </a:prstGeom>
          <a:solidFill>
            <a:srgbClr val="FFFFFF"/>
          </a:solidFill>
          <a:ln w="25400">
            <a:solidFill>
              <a:srgbClr val="EE220D"/>
            </a:solidFill>
            <a:miter lim="400000"/>
          </a:ln>
        </p:spPr>
        <p:txBody>
          <a:bodyPr lIns="27093" tIns="27093" rIns="27093" bIns="27093" anchor="ctr"/>
          <a:lstStyle/>
          <a:p>
            <a:pPr defTabSz="587022">
              <a:defRPr sz="2200">
                <a:latin typeface="Helvetica Neue Medium"/>
                <a:ea typeface="Helvetica Neue Medium"/>
                <a:cs typeface="Helvetica Neue Medium"/>
                <a:sym typeface="Helvetica Neue Medium"/>
              </a:defRPr>
            </a:pPr>
          </a:p>
        </p:txBody>
      </p:sp>
      <p:sp>
        <p:nvSpPr>
          <p:cNvPr id="156" name="Thesis"/>
          <p:cNvSpPr txBox="1"/>
          <p:nvPr/>
        </p:nvSpPr>
        <p:spPr>
          <a:xfrm>
            <a:off x="2548506" y="6271726"/>
            <a:ext cx="800694" cy="351876"/>
          </a:xfrm>
          <a:prstGeom prst="rect">
            <a:avLst/>
          </a:prstGeom>
          <a:ln w="12700">
            <a:miter lim="400000"/>
          </a:ln>
          <a:extLst>
            <a:ext uri="{C572A759-6A51-4108-AA02-DFA0A04FC94B}">
              <ma14:wrappingTextBoxFlag xmlns:ma14="http://schemas.microsoft.com/office/mac/drawingml/2011/main" val="1"/>
            </a:ext>
          </a:extLst>
        </p:spPr>
        <p:txBody>
          <a:bodyPr wrap="none" lIns="27093" tIns="27093" rIns="27093" bIns="27093" anchor="ctr">
            <a:spAutoFit/>
          </a:bodyPr>
          <a:lstStyle>
            <a:lvl1pPr algn="l" defTabSz="1733929">
              <a:lnSpc>
                <a:spcPct val="90000"/>
              </a:lnSpc>
              <a:spcBef>
                <a:spcPts val="3200"/>
              </a:spcBef>
              <a:defRPr sz="2000">
                <a:solidFill>
                  <a:srgbClr val="EE220D"/>
                </a:solidFill>
              </a:defRPr>
            </a:lvl1pPr>
          </a:lstStyle>
          <a:p>
            <a:pPr/>
            <a:r>
              <a:t>Thesis</a:t>
            </a:r>
          </a:p>
        </p:txBody>
      </p:sp>
      <p:sp>
        <p:nvSpPr>
          <p:cNvPr id="157" name="Oval"/>
          <p:cNvSpPr/>
          <p:nvPr/>
        </p:nvSpPr>
        <p:spPr>
          <a:xfrm>
            <a:off x="3470416" y="6169842"/>
            <a:ext cx="1281238" cy="651935"/>
          </a:xfrm>
          <a:prstGeom prst="ellipse">
            <a:avLst/>
          </a:prstGeom>
          <a:solidFill>
            <a:srgbClr val="FFFFFF"/>
          </a:solidFill>
          <a:ln w="25400">
            <a:solidFill>
              <a:srgbClr val="00A2FF"/>
            </a:solidFill>
            <a:miter lim="400000"/>
          </a:ln>
        </p:spPr>
        <p:txBody>
          <a:bodyPr lIns="27093" tIns="27093" rIns="27093" bIns="27093" anchor="ctr"/>
          <a:lstStyle/>
          <a:p>
            <a:pPr defTabSz="587022">
              <a:defRPr sz="2200">
                <a:latin typeface="Helvetica Neue Medium"/>
                <a:ea typeface="Helvetica Neue Medium"/>
                <a:cs typeface="Helvetica Neue Medium"/>
                <a:sym typeface="Helvetica Neue Medium"/>
              </a:defRPr>
            </a:pPr>
          </a:p>
        </p:txBody>
      </p:sp>
      <p:sp>
        <p:nvSpPr>
          <p:cNvPr id="158" name="Antithesis"/>
          <p:cNvSpPr txBox="1"/>
          <p:nvPr/>
        </p:nvSpPr>
        <p:spPr>
          <a:xfrm>
            <a:off x="3160283" y="6271726"/>
            <a:ext cx="1604897" cy="351876"/>
          </a:xfrm>
          <a:prstGeom prst="rect">
            <a:avLst/>
          </a:prstGeom>
          <a:ln w="12700">
            <a:miter lim="400000"/>
          </a:ln>
          <a:extLst>
            <a:ext uri="{C572A759-6A51-4108-AA02-DFA0A04FC94B}">
              <ma14:wrappingTextBoxFlag xmlns:ma14="http://schemas.microsoft.com/office/mac/drawingml/2011/main" val="1"/>
            </a:ext>
          </a:extLst>
        </p:spPr>
        <p:txBody>
          <a:bodyPr lIns="27093" tIns="27093" rIns="27093" bIns="27093" anchor="ctr">
            <a:spAutoFit/>
          </a:bodyPr>
          <a:lstStyle/>
          <a:p>
            <a:pPr lvl="1" indent="325120" defTabSz="1733929">
              <a:lnSpc>
                <a:spcPct val="90000"/>
              </a:lnSpc>
              <a:spcBef>
                <a:spcPts val="3200"/>
              </a:spcBef>
              <a:defRPr sz="2000">
                <a:solidFill>
                  <a:srgbClr val="0713B4"/>
                </a:solidFill>
              </a:defRPr>
            </a:pPr>
            <a:r>
              <a:t>Antithesis</a:t>
            </a:r>
          </a:p>
        </p:txBody>
      </p:sp>
      <p:sp>
        <p:nvSpPr>
          <p:cNvPr id="159" name="Synthesis/Thesis 1"/>
          <p:cNvSpPr txBox="1"/>
          <p:nvPr/>
        </p:nvSpPr>
        <p:spPr>
          <a:xfrm>
            <a:off x="2257704" y="6896864"/>
            <a:ext cx="2557613" cy="351876"/>
          </a:xfrm>
          <a:prstGeom prst="rect">
            <a:avLst/>
          </a:prstGeom>
          <a:ln w="12700">
            <a:miter lim="400000"/>
          </a:ln>
          <a:extLst>
            <a:ext uri="{C572A759-6A51-4108-AA02-DFA0A04FC94B}">
              <ma14:wrappingTextBoxFlag xmlns:ma14="http://schemas.microsoft.com/office/mac/drawingml/2011/main" val="1"/>
            </a:ext>
          </a:extLst>
        </p:spPr>
        <p:txBody>
          <a:bodyPr lIns="27093" tIns="27093" rIns="27093" bIns="27093" anchor="ctr">
            <a:spAutoFit/>
          </a:bodyPr>
          <a:lstStyle/>
          <a:p>
            <a:pPr lvl="1" indent="325120" algn="l" defTabSz="1733929">
              <a:lnSpc>
                <a:spcPct val="90000"/>
              </a:lnSpc>
              <a:spcBef>
                <a:spcPts val="3200"/>
              </a:spcBef>
              <a:defRPr sz="2000">
                <a:solidFill>
                  <a:srgbClr val="650F47"/>
                </a:solidFill>
              </a:defRPr>
            </a:pPr>
            <a:r>
              <a:t>Synthesis/Thesis 1</a:t>
            </a:r>
          </a:p>
        </p:txBody>
      </p:sp>
      <p:sp>
        <p:nvSpPr>
          <p:cNvPr id="160" name="Oval"/>
          <p:cNvSpPr/>
          <p:nvPr/>
        </p:nvSpPr>
        <p:spPr>
          <a:xfrm>
            <a:off x="7699903" y="5708367"/>
            <a:ext cx="2879018" cy="1773026"/>
          </a:xfrm>
          <a:prstGeom prst="ellipse">
            <a:avLst/>
          </a:prstGeom>
          <a:solidFill>
            <a:srgbClr val="FFFFFF"/>
          </a:solidFill>
          <a:ln w="25400">
            <a:solidFill>
              <a:schemeClr val="accent3"/>
            </a:solidFill>
            <a:miter lim="400000"/>
          </a:ln>
        </p:spPr>
        <p:txBody>
          <a:bodyPr lIns="27093" tIns="27093" rIns="27093" bIns="27093" anchor="ctr"/>
          <a:lstStyle/>
          <a:p>
            <a:pPr defTabSz="587022">
              <a:defRPr sz="2200">
                <a:latin typeface="Helvetica Neue Medium"/>
                <a:ea typeface="Helvetica Neue Medium"/>
                <a:cs typeface="Helvetica Neue Medium"/>
                <a:sym typeface="Helvetica Neue Medium"/>
              </a:defRPr>
            </a:pPr>
          </a:p>
        </p:txBody>
      </p:sp>
      <p:sp>
        <p:nvSpPr>
          <p:cNvPr id="161" name="Antithesis1"/>
          <p:cNvSpPr txBox="1"/>
          <p:nvPr/>
        </p:nvSpPr>
        <p:spPr>
          <a:xfrm>
            <a:off x="8279034" y="6791847"/>
            <a:ext cx="1720756" cy="351876"/>
          </a:xfrm>
          <a:prstGeom prst="rect">
            <a:avLst/>
          </a:prstGeom>
          <a:ln w="12700">
            <a:miter lim="400000"/>
          </a:ln>
          <a:extLst>
            <a:ext uri="{C572A759-6A51-4108-AA02-DFA0A04FC94B}">
              <ma14:wrappingTextBoxFlag xmlns:ma14="http://schemas.microsoft.com/office/mac/drawingml/2011/main" val="1"/>
            </a:ext>
          </a:extLst>
        </p:spPr>
        <p:txBody>
          <a:bodyPr lIns="27093" tIns="27093" rIns="27093" bIns="27093" anchor="ctr">
            <a:spAutoFit/>
          </a:bodyPr>
          <a:lstStyle/>
          <a:p>
            <a:pPr lvl="1" indent="325120" algn="l" defTabSz="1733929">
              <a:lnSpc>
                <a:spcPct val="90000"/>
              </a:lnSpc>
              <a:spcBef>
                <a:spcPts val="3200"/>
              </a:spcBef>
              <a:defRPr sz="2000">
                <a:solidFill>
                  <a:schemeClr val="accent3"/>
                </a:solidFill>
              </a:defRPr>
            </a:pPr>
            <a:r>
              <a:t>Antithesis1</a:t>
            </a:r>
          </a:p>
        </p:txBody>
      </p:sp>
      <p:sp>
        <p:nvSpPr>
          <p:cNvPr id="162" name="Time"/>
          <p:cNvSpPr txBox="1"/>
          <p:nvPr/>
        </p:nvSpPr>
        <p:spPr>
          <a:xfrm>
            <a:off x="1140296" y="2981123"/>
            <a:ext cx="788705" cy="451342"/>
          </a:xfrm>
          <a:prstGeom prst="rect">
            <a:avLst/>
          </a:prstGeom>
          <a:ln w="12700">
            <a:miter lim="400000"/>
          </a:ln>
          <a:extLst>
            <a:ext uri="{C572A759-6A51-4108-AA02-DFA0A04FC94B}">
              <ma14:wrappingTextBoxFlag xmlns:ma14="http://schemas.microsoft.com/office/mac/drawingml/2011/main" val="1"/>
            </a:ext>
          </a:extLst>
        </p:spPr>
        <p:txBody>
          <a:bodyPr wrap="none" lIns="27093" tIns="27093" rIns="27093" bIns="27093" anchor="ctr">
            <a:spAutoFit/>
          </a:bodyPr>
          <a:lstStyle>
            <a:lvl1pPr algn="l" defTabSz="1733929">
              <a:lnSpc>
                <a:spcPct val="90000"/>
              </a:lnSpc>
              <a:spcBef>
                <a:spcPts val="3200"/>
              </a:spcBef>
              <a:defRPr sz="2600">
                <a:solidFill>
                  <a:srgbClr val="FFFFFF"/>
                </a:solidFill>
              </a:defRPr>
            </a:lvl1pPr>
          </a:lstStyle>
          <a:p>
            <a:pPr/>
            <a:r>
              <a:t>Time</a:t>
            </a:r>
          </a:p>
        </p:txBody>
      </p:sp>
      <p:sp>
        <p:nvSpPr>
          <p:cNvPr id="163" name="Arrow"/>
          <p:cNvSpPr/>
          <p:nvPr/>
        </p:nvSpPr>
        <p:spPr>
          <a:xfrm>
            <a:off x="2240648" y="2868127"/>
            <a:ext cx="9578159" cy="677335"/>
          </a:xfrm>
          <a:prstGeom prst="rightArrow">
            <a:avLst>
              <a:gd name="adj1" fmla="val 32000"/>
              <a:gd name="adj2" fmla="val 64000"/>
            </a:avLst>
          </a:prstGeom>
          <a:solidFill>
            <a:srgbClr val="FFFFFF"/>
          </a:solidFill>
          <a:ln w="12700">
            <a:miter lim="400000"/>
          </a:ln>
        </p:spPr>
        <p:txBody>
          <a:bodyPr lIns="27093" tIns="27093" rIns="27093" bIns="27093" anchor="ctr"/>
          <a:lstStyle/>
          <a:p>
            <a:pPr defTabSz="587022">
              <a:defRPr sz="2200">
                <a:latin typeface="Helvetica Neue Medium"/>
                <a:ea typeface="Helvetica Neue Medium"/>
                <a:cs typeface="Helvetica Neue Medium"/>
                <a:sym typeface="Helvetica Neue Medium"/>
              </a:defRPr>
            </a:pPr>
          </a:p>
        </p:txBody>
      </p:sp>
      <p:sp>
        <p:nvSpPr>
          <p:cNvPr id="164" name="Proposition(Thesis) -&gt; Negation(Antithesis)-&gt; (Negation of Negation)Synthesis"/>
          <p:cNvSpPr txBox="1"/>
          <p:nvPr/>
        </p:nvSpPr>
        <p:spPr>
          <a:xfrm>
            <a:off x="643466" y="1269524"/>
            <a:ext cx="11717868" cy="4610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1" indent="305612" defTabSz="551800">
              <a:defRPr b="1">
                <a:solidFill>
                  <a:srgbClr val="B92215"/>
                </a:solidFill>
              </a:defRPr>
            </a:pPr>
            <a:r>
              <a:t>Proposition(Thesis)</a:t>
            </a:r>
            <a:r>
              <a:rPr>
                <a:solidFill>
                  <a:srgbClr val="000000"/>
                </a:solidFill>
              </a:rPr>
              <a:t> </a:t>
            </a:r>
            <a:r>
              <a:rPr>
                <a:solidFill>
                  <a:srgbClr val="FFFFFF"/>
                </a:solidFill>
              </a:rPr>
              <a:t>-&gt;</a:t>
            </a:r>
            <a:r>
              <a:rPr>
                <a:solidFill>
                  <a:srgbClr val="000000"/>
                </a:solidFill>
              </a:rPr>
              <a:t> </a:t>
            </a:r>
            <a:r>
              <a:rPr>
                <a:solidFill>
                  <a:srgbClr val="0713B4"/>
                </a:solidFill>
              </a:rPr>
              <a:t>Negation(Antithesis)</a:t>
            </a:r>
            <a:r>
              <a:rPr>
                <a:solidFill>
                  <a:srgbClr val="FFFFFF"/>
                </a:solidFill>
              </a:rPr>
              <a:t>-&gt;</a:t>
            </a:r>
            <a:r>
              <a:rPr>
                <a:solidFill>
                  <a:srgbClr val="000000"/>
                </a:solidFill>
              </a:rPr>
              <a:t> </a:t>
            </a:r>
            <a:r>
              <a:rPr>
                <a:solidFill>
                  <a:srgbClr val="850284"/>
                </a:solidFill>
              </a:rPr>
              <a:t>(Negation of Negation)Synthesis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6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16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156"/>
                                        </p:tgtEl>
                                        <p:attrNameLst>
                                          <p:attrName>style.visibility</p:attrName>
                                        </p:attrNameLst>
                                      </p:cBhvr>
                                      <p:to>
                                        <p:strVal val="visible"/>
                                      </p:to>
                                    </p:set>
                                  </p:childTnLst>
                                </p:cTn>
                              </p:par>
                            </p:childTnLst>
                          </p:cTn>
                        </p:par>
                        <p:par>
                          <p:cTn id="19" fill="hold">
                            <p:stCondLst>
                              <p:cond delay="0"/>
                            </p:stCondLst>
                            <p:childTnLst>
                              <p:par>
                                <p:cTn id="20" presetClass="entr" nodeType="afterEffect" presetSubtype="0" presetID="1" grpId="5" fill="hold">
                                  <p:stCondLst>
                                    <p:cond delay="0"/>
                                  </p:stCondLst>
                                  <p:iterate type="el" backwards="0">
                                    <p:tmAbs val="0"/>
                                  </p:iterate>
                                  <p:childTnLst>
                                    <p:set>
                                      <p:cBhvr>
                                        <p:cTn id="21" fill="hold"/>
                                        <p:tgtEl>
                                          <p:spTgt spid="15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0" presetID="1" grpId="6" fill="hold">
                                  <p:stCondLst>
                                    <p:cond delay="0"/>
                                  </p:stCondLst>
                                  <p:iterate type="el" backwards="0">
                                    <p:tmAbs val="0"/>
                                  </p:iterate>
                                  <p:childTnLst>
                                    <p:set>
                                      <p:cBhvr>
                                        <p:cTn id="25" fill="hold"/>
                                        <p:tgtEl>
                                          <p:spTgt spid="158"/>
                                        </p:tgtEl>
                                        <p:attrNameLst>
                                          <p:attrName>style.visibility</p:attrName>
                                        </p:attrNameLst>
                                      </p:cBhvr>
                                      <p:to>
                                        <p:strVal val="visible"/>
                                      </p:to>
                                    </p:set>
                                  </p:childTnLst>
                                </p:cTn>
                              </p:par>
                            </p:childTnLst>
                          </p:cTn>
                        </p:par>
                        <p:par>
                          <p:cTn id="26" fill="hold">
                            <p:stCondLst>
                              <p:cond delay="0"/>
                            </p:stCondLst>
                            <p:childTnLst>
                              <p:par>
                                <p:cTn id="27" presetClass="entr" nodeType="afterEffect" presetSubtype="0" presetID="1" grpId="7" fill="hold">
                                  <p:stCondLst>
                                    <p:cond delay="0"/>
                                  </p:stCondLst>
                                  <p:iterate type="el" backwards="0">
                                    <p:tmAbs val="0"/>
                                  </p:iterate>
                                  <p:childTnLst>
                                    <p:set>
                                      <p:cBhvr>
                                        <p:cTn id="28" fill="hold"/>
                                        <p:tgtEl>
                                          <p:spTgt spid="15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8" fill="hold">
                                  <p:stCondLst>
                                    <p:cond delay="0"/>
                                  </p:stCondLst>
                                  <p:iterate type="el" backwards="0">
                                    <p:tmAbs val="0"/>
                                  </p:iterate>
                                  <p:childTnLst>
                                    <p:set>
                                      <p:cBhvr>
                                        <p:cTn id="32" fill="hold"/>
                                        <p:tgtEl>
                                          <p:spTgt spid="159"/>
                                        </p:tgtEl>
                                        <p:attrNameLst>
                                          <p:attrName>style.visibility</p:attrName>
                                        </p:attrNameLst>
                                      </p:cBhvr>
                                      <p:to>
                                        <p:strVal val="visible"/>
                                      </p:to>
                                    </p:set>
                                  </p:childTnLst>
                                </p:cTn>
                              </p:par>
                            </p:childTnLst>
                          </p:cTn>
                        </p:par>
                        <p:par>
                          <p:cTn id="33" fill="hold">
                            <p:stCondLst>
                              <p:cond delay="0"/>
                            </p:stCondLst>
                            <p:childTnLst>
                              <p:par>
                                <p:cTn id="34" presetClass="entr" nodeType="afterEffect" presetSubtype="0" presetID="1" grpId="9" fill="hold">
                                  <p:stCondLst>
                                    <p:cond delay="0"/>
                                  </p:stCondLst>
                                  <p:iterate type="el" backwards="0">
                                    <p:tmAbs val="0"/>
                                  </p:iterate>
                                  <p:childTnLst>
                                    <p:set>
                                      <p:cBhvr>
                                        <p:cTn id="35" fill="hold"/>
                                        <p:tgtEl>
                                          <p:spTgt spid="154"/>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0" presetID="1" grpId="10" fill="hold">
                                  <p:stCondLst>
                                    <p:cond delay="0"/>
                                  </p:stCondLst>
                                  <p:iterate type="el" backwards="0">
                                    <p:tmAbs val="0"/>
                                  </p:iterate>
                                  <p:childTnLst>
                                    <p:set>
                                      <p:cBhvr>
                                        <p:cTn id="39" fill="hold"/>
                                        <p:tgtEl>
                                          <p:spTgt spid="161"/>
                                        </p:tgtEl>
                                        <p:attrNameLst>
                                          <p:attrName>style.visibility</p:attrName>
                                        </p:attrNameLst>
                                      </p:cBhvr>
                                      <p:to>
                                        <p:strVal val="visible"/>
                                      </p:to>
                                    </p:set>
                                  </p:childTnLst>
                                </p:cTn>
                              </p:par>
                            </p:childTnLst>
                          </p:cTn>
                        </p:par>
                        <p:par>
                          <p:cTn id="40" fill="hold">
                            <p:stCondLst>
                              <p:cond delay="0"/>
                            </p:stCondLst>
                            <p:childTnLst>
                              <p:par>
                                <p:cTn id="41" presetClass="entr" nodeType="afterEffect" presetSubtype="0" presetID="1" grpId="11" fill="hold">
                                  <p:stCondLst>
                                    <p:cond delay="0"/>
                                  </p:stCondLst>
                                  <p:iterate type="el" backwards="0">
                                    <p:tmAbs val="0"/>
                                  </p:iterate>
                                  <p:childTnLst>
                                    <p:set>
                                      <p:cBhvr>
                                        <p:cTn id="42" fill="hold"/>
                                        <p:tgtEl>
                                          <p:spTgt spid="16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Class="entr" nodeType="clickEffect" presetSubtype="0" presetID="1" grpId="12" fill="hold">
                                  <p:stCondLst>
                                    <p:cond delay="0"/>
                                  </p:stCondLst>
                                  <p:iterate type="el" backwards="0">
                                    <p:tmAbs val="0"/>
                                  </p:iterate>
                                  <p:childTnLst>
                                    <p:set>
                                      <p:cBhvr>
                                        <p:cTn id="46" fill="hold"/>
                                        <p:tgtEl>
                                          <p:spTgt spid="152"/>
                                        </p:tgtEl>
                                        <p:attrNameLst>
                                          <p:attrName>style.visibility</p:attrName>
                                        </p:attrNameLst>
                                      </p:cBhvr>
                                      <p:to>
                                        <p:strVal val="visible"/>
                                      </p:to>
                                    </p:set>
                                  </p:childTnLst>
                                </p:cTn>
                              </p:par>
                            </p:childTnLst>
                          </p:cTn>
                        </p:par>
                        <p:par>
                          <p:cTn id="47" fill="hold">
                            <p:stCondLst>
                              <p:cond delay="0"/>
                            </p:stCondLst>
                            <p:childTnLst>
                              <p:par>
                                <p:cTn id="48" presetClass="entr" nodeType="afterEffect" presetSubtype="0" presetID="1" grpId="13" fill="hold">
                                  <p:stCondLst>
                                    <p:cond delay="0"/>
                                  </p:stCondLst>
                                  <p:iterate type="el" backwards="0">
                                    <p:tmAbs val="0"/>
                                  </p:iterate>
                                  <p:childTnLst>
                                    <p:set>
                                      <p:cBhvr>
                                        <p:cTn id="49" fill="hold"/>
                                        <p:tgtEl>
                                          <p:spTgt spid="1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1" grpId="10"/>
      <p:bldP build="whole" bldLvl="1" animBg="1" rev="0" advAuto="0" spid="155" grpId="5"/>
      <p:bldP build="whole" bldLvl="1" animBg="1" rev="0" advAuto="0" spid="156" grpId="4"/>
      <p:bldP build="whole" bldLvl="1" animBg="1" rev="0" advAuto="0" spid="159" grpId="8"/>
      <p:bldP build="whole" bldLvl="1" animBg="1" rev="0" advAuto="0" spid="162" grpId="2"/>
      <p:bldP build="whole" bldLvl="1" animBg="1" rev="0" advAuto="0" spid="164" grpId="1"/>
      <p:bldP build="whole" bldLvl="1" animBg="1" rev="0" advAuto="0" spid="154" grpId="9"/>
      <p:bldP build="whole" bldLvl="1" animBg="1" rev="0" advAuto="0" spid="153" grpId="13"/>
      <p:bldP build="whole" bldLvl="1" animBg="1" rev="0" advAuto="0" spid="163" grpId="3"/>
      <p:bldP build="whole" bldLvl="1" animBg="1" rev="0" advAuto="0" spid="152" grpId="12"/>
      <p:bldP build="whole" bldLvl="1" animBg="1" rev="0" advAuto="0" spid="160" grpId="11"/>
      <p:bldP build="whole" bldLvl="1" animBg="1" rev="0" advAuto="0" spid="158" grpId="6"/>
      <p:bldP build="whole" bldLvl="1" animBg="1" rev="0" advAuto="0" spid="157" grpId="7"/>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 name="Magic theater (Gunning, 864) vs. Cinema"/>
          <p:cNvSpPr txBox="1"/>
          <p:nvPr/>
        </p:nvSpPr>
        <p:spPr>
          <a:xfrm>
            <a:off x="6862039" y="1238920"/>
            <a:ext cx="5699840" cy="5728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2">
              <a:spcBef>
                <a:spcPts val="4200"/>
              </a:spcBef>
              <a:defRPr sz="3200">
                <a:solidFill>
                  <a:srgbClr val="FFFFFF"/>
                </a:solidFill>
              </a:defRPr>
            </a:pPr>
            <a:r>
              <a:t>Cinema</a:t>
            </a:r>
          </a:p>
        </p:txBody>
      </p:sp>
      <p:sp>
        <p:nvSpPr>
          <p:cNvPr id="167" name="Dialectical relationship between stasis and movement (118)"/>
          <p:cNvSpPr txBox="1"/>
          <p:nvPr/>
        </p:nvSpPr>
        <p:spPr>
          <a:xfrm>
            <a:off x="158637" y="162356"/>
            <a:ext cx="9960154" cy="57282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a:spcBef>
                <a:spcPts val="4200"/>
              </a:spcBef>
              <a:defRPr sz="3200">
                <a:solidFill>
                  <a:srgbClr val="FFFFFF"/>
                </a:solidFill>
              </a:defRPr>
            </a:pPr>
            <a:r>
              <a:t>Dialectical relationship between </a:t>
            </a:r>
            <a:r>
              <a:rPr>
                <a:solidFill>
                  <a:schemeClr val="accent5"/>
                </a:solidFill>
              </a:rPr>
              <a:t>stasis</a:t>
            </a:r>
            <a:r>
              <a:t> and </a:t>
            </a:r>
            <a:r>
              <a:rPr>
                <a:solidFill>
                  <a:srgbClr val="2B24FF"/>
                </a:solidFill>
              </a:rPr>
              <a:t>movement</a:t>
            </a:r>
            <a:r>
              <a:t> </a:t>
            </a:r>
          </a:p>
        </p:txBody>
      </p:sp>
      <p:pic>
        <p:nvPicPr>
          <p:cNvPr id="168" name="Image" descr="Image"/>
          <p:cNvPicPr>
            <a:picLocks noChangeAspect="1"/>
          </p:cNvPicPr>
          <p:nvPr/>
        </p:nvPicPr>
        <p:blipFill>
          <a:blip r:embed="rId2">
            <a:extLst/>
          </a:blip>
          <a:srcRect l="5882" t="0" r="5882" b="0"/>
          <a:stretch>
            <a:fillRect/>
          </a:stretch>
        </p:blipFill>
        <p:spPr>
          <a:xfrm>
            <a:off x="97281" y="2182814"/>
            <a:ext cx="6235589" cy="4517007"/>
          </a:xfrm>
          <a:prstGeom prst="rect">
            <a:avLst/>
          </a:prstGeom>
          <a:ln w="12700">
            <a:miter lim="400000"/>
          </a:ln>
        </p:spPr>
      </p:pic>
      <p:pic>
        <p:nvPicPr>
          <p:cNvPr id="169" name="Image" descr="Image"/>
          <p:cNvPicPr>
            <a:picLocks noChangeAspect="1"/>
          </p:cNvPicPr>
          <p:nvPr/>
        </p:nvPicPr>
        <p:blipFill>
          <a:blip r:embed="rId3">
            <a:extLst/>
          </a:blip>
          <a:stretch>
            <a:fillRect/>
          </a:stretch>
        </p:blipFill>
        <p:spPr>
          <a:xfrm>
            <a:off x="6647033" y="2125305"/>
            <a:ext cx="6129852" cy="4631854"/>
          </a:xfrm>
          <a:prstGeom prst="rect">
            <a:avLst/>
          </a:prstGeom>
          <a:ln w="12700">
            <a:miter lim="400000"/>
          </a:ln>
        </p:spPr>
      </p:pic>
      <p:sp>
        <p:nvSpPr>
          <p:cNvPr id="170" name="Magic Lantern Theater"/>
          <p:cNvSpPr txBox="1"/>
          <p:nvPr/>
        </p:nvSpPr>
        <p:spPr>
          <a:xfrm>
            <a:off x="1106881" y="1238920"/>
            <a:ext cx="4216502" cy="57282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a:spcBef>
                <a:spcPts val="4200"/>
              </a:spcBef>
              <a:defRPr sz="3200">
                <a:solidFill>
                  <a:srgbClr val="FFFFFF"/>
                </a:solidFill>
              </a:defRPr>
            </a:pPr>
            <a:r>
              <a:t>Magic Lantern Theater</a:t>
            </a:r>
          </a:p>
        </p:txBody>
      </p:sp>
      <p:sp>
        <p:nvSpPr>
          <p:cNvPr id="171" name="Vitascope, (Thomas Armat and Thomas Edison, 1896)"/>
          <p:cNvSpPr txBox="1"/>
          <p:nvPr/>
        </p:nvSpPr>
        <p:spPr>
          <a:xfrm>
            <a:off x="6608078" y="6989892"/>
            <a:ext cx="6207761" cy="39928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a:spcBef>
                <a:spcPts val="4200"/>
              </a:spcBef>
              <a:defRPr sz="2000">
                <a:solidFill>
                  <a:srgbClr val="FFFFFF"/>
                </a:solidFill>
              </a:defRPr>
            </a:pPr>
            <a:r>
              <a:t>Vitascope, (Thomas Armat and Thomas Edison, 1896)</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3" name="Image" descr="Image"/>
          <p:cNvPicPr>
            <a:picLocks noChangeAspect="1"/>
          </p:cNvPicPr>
          <p:nvPr/>
        </p:nvPicPr>
        <p:blipFill>
          <a:blip r:embed="rId2">
            <a:extLst/>
          </a:blip>
          <a:stretch>
            <a:fillRect/>
          </a:stretch>
        </p:blipFill>
        <p:spPr>
          <a:xfrm>
            <a:off x="7117851" y="2123459"/>
            <a:ext cx="5259734" cy="3972727"/>
          </a:xfrm>
          <a:prstGeom prst="rect">
            <a:avLst/>
          </a:prstGeom>
          <a:ln w="12700">
            <a:miter lim="400000"/>
          </a:ln>
        </p:spPr>
      </p:pic>
      <p:sp>
        <p:nvSpPr>
          <p:cNvPr id="174" name="“aesthetic of distraction” vs. “illusion of absorption” (Gunning, 874)"/>
          <p:cNvSpPr txBox="1"/>
          <p:nvPr/>
        </p:nvSpPr>
        <p:spPr>
          <a:xfrm>
            <a:off x="343508" y="873461"/>
            <a:ext cx="9906001"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“aesthetic of distraction” vs. “illusion of absorption” (Gunning, 127) </a:t>
            </a:r>
          </a:p>
        </p:txBody>
      </p:sp>
      <p:sp>
        <p:nvSpPr>
          <p:cNvPr id="175" name="Alienation(128): as condition of modern subjectivity (economic/political/social)"/>
          <p:cNvSpPr txBox="1"/>
          <p:nvPr/>
        </p:nvSpPr>
        <p:spPr>
          <a:xfrm>
            <a:off x="695875" y="6549390"/>
            <a:ext cx="4195685" cy="11976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a:solidFill>
                  <a:srgbClr val="FFFFFF"/>
                </a:solidFill>
              </a:defRPr>
            </a:lvl1pPr>
          </a:lstStyle>
          <a:p>
            <a:pPr/>
            <a:r>
              <a:t>as condition of modern subjectivity (economic/political/social)</a:t>
            </a:r>
          </a:p>
        </p:txBody>
      </p:sp>
      <p:sp>
        <p:nvSpPr>
          <p:cNvPr id="176" name="as condition of modernist aesthetics/theories of representation"/>
          <p:cNvSpPr txBox="1"/>
          <p:nvPr/>
        </p:nvSpPr>
        <p:spPr>
          <a:xfrm>
            <a:off x="7117851" y="6549390"/>
            <a:ext cx="5259734" cy="11976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a:solidFill>
                  <a:srgbClr val="FFFFFF"/>
                </a:solidFill>
              </a:defRPr>
            </a:lvl1pPr>
          </a:lstStyle>
          <a:p>
            <a:pPr/>
            <a:r>
              <a:t>as condition of modernist aesthetics/theories of representation</a:t>
            </a:r>
          </a:p>
        </p:txBody>
      </p:sp>
      <p:sp>
        <p:nvSpPr>
          <p:cNvPr id="177" name="Alienation(128)"/>
          <p:cNvSpPr txBox="1"/>
          <p:nvPr/>
        </p:nvSpPr>
        <p:spPr>
          <a:xfrm>
            <a:off x="401804" y="159168"/>
            <a:ext cx="2252778"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Alienation(128)</a:t>
            </a:r>
          </a:p>
        </p:txBody>
      </p:sp>
      <p:pic>
        <p:nvPicPr>
          <p:cNvPr id="178" name="Image" descr="Image"/>
          <p:cNvPicPr>
            <a:picLocks noChangeAspect="1"/>
          </p:cNvPicPr>
          <p:nvPr/>
        </p:nvPicPr>
        <p:blipFill>
          <a:blip r:embed="rId3">
            <a:extLst/>
          </a:blip>
          <a:stretch>
            <a:fillRect/>
          </a:stretch>
        </p:blipFill>
        <p:spPr>
          <a:xfrm>
            <a:off x="163851" y="2093591"/>
            <a:ext cx="5259733" cy="403246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1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4" grpId="3"/>
      <p:bldP build="whole" bldLvl="1" animBg="1" rev="0" advAuto="0" spid="175" grpId="1"/>
      <p:bldP build="whole" bldLvl="1" animBg="1" rev="0" advAuto="0" spid="176" grpId="2"/>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TextBox 1"/>
          <p:cNvSpPr txBox="1"/>
          <p:nvPr/>
        </p:nvSpPr>
        <p:spPr>
          <a:xfrm>
            <a:off x="1130964" y="1625674"/>
            <a:ext cx="11201407" cy="4610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u="sng">
                <a:solidFill>
                  <a:srgbClr val="0000FF"/>
                </a:solidFill>
                <a:uFill>
                  <a:solidFill>
                    <a:srgbClr val="0000FF"/>
                  </a:solidFill>
                </a:uFill>
                <a:hlinkClick r:id="rId2" invalidUrl="" action="" tgtFrame="" tooltip="" history="1" highlightClick="0" endSnd="0"/>
              </a:defRPr>
            </a:lvl1pPr>
          </a:lstStyle>
          <a:p>
            <a:pPr/>
            <a:r>
              <a:rPr>
                <a:hlinkClick r:id="rId2" invalidUrl="" action="" tgtFrame="" tooltip="" history="1" highlightClick="0" endSnd="0"/>
              </a:rPr>
              <a:t> </a:t>
            </a:r>
          </a:p>
        </p:txBody>
      </p:sp>
      <p:sp>
        <p:nvSpPr>
          <p:cNvPr id="181" name="TextBox 2"/>
          <p:cNvSpPr txBox="1"/>
          <p:nvPr/>
        </p:nvSpPr>
        <p:spPr>
          <a:xfrm>
            <a:off x="912176" y="1574874"/>
            <a:ext cx="3069808" cy="4610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a:solidFill>
                  <a:srgbClr val="FFFFFF"/>
                </a:solidFill>
              </a:defRPr>
            </a:lvl1pPr>
          </a:lstStyle>
          <a:p>
            <a:pPr/>
            <a:r>
              <a:t>Extreme Longshot</a:t>
            </a:r>
          </a:p>
        </p:txBody>
      </p:sp>
      <p:sp>
        <p:nvSpPr>
          <p:cNvPr id="182" name="TextBox 6"/>
          <p:cNvSpPr txBox="1"/>
          <p:nvPr/>
        </p:nvSpPr>
        <p:spPr>
          <a:xfrm>
            <a:off x="5953930" y="723728"/>
            <a:ext cx="1716741" cy="4610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a:solidFill>
                  <a:srgbClr val="FFFFFF"/>
                </a:solidFill>
              </a:defRPr>
            </a:lvl1pPr>
          </a:lstStyle>
          <a:p>
            <a:pPr/>
            <a:r>
              <a:t>Longshot</a:t>
            </a:r>
          </a:p>
        </p:txBody>
      </p:sp>
      <p:sp>
        <p:nvSpPr>
          <p:cNvPr id="183" name="TextBox 7"/>
          <p:cNvSpPr txBox="1"/>
          <p:nvPr/>
        </p:nvSpPr>
        <p:spPr>
          <a:xfrm>
            <a:off x="9481414" y="443032"/>
            <a:ext cx="3069808" cy="4610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a:solidFill>
                  <a:srgbClr val="FFFFFF"/>
                </a:solidFill>
              </a:defRPr>
            </a:lvl1pPr>
          </a:lstStyle>
          <a:p>
            <a:pPr/>
            <a:r>
              <a:t>Medium Long Shot</a:t>
            </a:r>
          </a:p>
        </p:txBody>
      </p:sp>
      <p:sp>
        <p:nvSpPr>
          <p:cNvPr id="184" name="TextBox 8"/>
          <p:cNvSpPr txBox="1"/>
          <p:nvPr/>
        </p:nvSpPr>
        <p:spPr>
          <a:xfrm>
            <a:off x="5757707" y="8712172"/>
            <a:ext cx="1489389" cy="4610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a:solidFill>
                  <a:srgbClr val="FFFFFF"/>
                </a:solidFill>
              </a:defRPr>
            </a:lvl1pPr>
          </a:lstStyle>
          <a:p>
            <a:pPr/>
            <a:r>
              <a:t>Close up</a:t>
            </a:r>
          </a:p>
        </p:txBody>
      </p:sp>
      <p:sp>
        <p:nvSpPr>
          <p:cNvPr id="185" name="TextBox 11"/>
          <p:cNvSpPr txBox="1"/>
          <p:nvPr/>
        </p:nvSpPr>
        <p:spPr>
          <a:xfrm>
            <a:off x="-3513" y="191978"/>
            <a:ext cx="4581470" cy="7091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4000">
                <a:solidFill>
                  <a:srgbClr val="FFFFFF"/>
                </a:solidFill>
                <a:latin typeface="Helvetica Neue Medium"/>
                <a:ea typeface="Helvetica Neue Medium"/>
                <a:cs typeface="Helvetica Neue Medium"/>
                <a:sym typeface="Helvetica Neue Medium"/>
              </a:defRPr>
            </a:lvl1pPr>
          </a:lstStyle>
          <a:p>
            <a:pPr/>
            <a:r>
              <a:t>Camera Distance</a:t>
            </a:r>
          </a:p>
        </p:txBody>
      </p:sp>
      <p:sp>
        <p:nvSpPr>
          <p:cNvPr id="186" name="Extreme Close up"/>
          <p:cNvSpPr txBox="1"/>
          <p:nvPr/>
        </p:nvSpPr>
        <p:spPr>
          <a:xfrm>
            <a:off x="1103215" y="8107888"/>
            <a:ext cx="2687727"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Extreme Close up</a:t>
            </a:r>
          </a:p>
        </p:txBody>
      </p:sp>
      <p:sp>
        <p:nvSpPr>
          <p:cNvPr id="187" name="Medium Close-up"/>
          <p:cNvSpPr txBox="1"/>
          <p:nvPr/>
        </p:nvSpPr>
        <p:spPr>
          <a:xfrm>
            <a:off x="9557370" y="9303762"/>
            <a:ext cx="269260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Medium Close-up</a:t>
            </a:r>
          </a:p>
        </p:txBody>
      </p:sp>
      <p:pic>
        <p:nvPicPr>
          <p:cNvPr id="188" name="Image" descr="Image"/>
          <p:cNvPicPr>
            <a:picLocks noChangeAspect="1"/>
          </p:cNvPicPr>
          <p:nvPr/>
        </p:nvPicPr>
        <p:blipFill>
          <a:blip r:embed="rId3">
            <a:extLst/>
          </a:blip>
          <a:stretch>
            <a:fillRect/>
          </a:stretch>
        </p:blipFill>
        <p:spPr>
          <a:xfrm>
            <a:off x="8989390" y="921264"/>
            <a:ext cx="3828566" cy="2547740"/>
          </a:xfrm>
          <a:prstGeom prst="rect">
            <a:avLst/>
          </a:prstGeom>
          <a:ln w="12700">
            <a:miter lim="400000"/>
          </a:ln>
        </p:spPr>
      </p:pic>
      <p:pic>
        <p:nvPicPr>
          <p:cNvPr id="189" name="Image" descr="Image"/>
          <p:cNvPicPr>
            <a:picLocks noChangeAspect="1"/>
          </p:cNvPicPr>
          <p:nvPr/>
        </p:nvPicPr>
        <p:blipFill>
          <a:blip r:embed="rId4">
            <a:extLst/>
          </a:blip>
          <a:stretch>
            <a:fillRect/>
          </a:stretch>
        </p:blipFill>
        <p:spPr>
          <a:xfrm>
            <a:off x="267216" y="2104630"/>
            <a:ext cx="4040012" cy="2272510"/>
          </a:xfrm>
          <a:prstGeom prst="rect">
            <a:avLst/>
          </a:prstGeom>
          <a:ln w="12700">
            <a:miter lim="400000"/>
          </a:ln>
        </p:spPr>
      </p:pic>
      <p:pic>
        <p:nvPicPr>
          <p:cNvPr id="190" name="Image" descr="Image"/>
          <p:cNvPicPr>
            <a:picLocks noChangeAspect="1"/>
          </p:cNvPicPr>
          <p:nvPr/>
        </p:nvPicPr>
        <p:blipFill>
          <a:blip r:embed="rId5">
            <a:extLst/>
          </a:blip>
          <a:stretch>
            <a:fillRect/>
          </a:stretch>
        </p:blipFill>
        <p:spPr>
          <a:xfrm>
            <a:off x="4768641" y="1348925"/>
            <a:ext cx="4040014" cy="2289345"/>
          </a:xfrm>
          <a:prstGeom prst="rect">
            <a:avLst/>
          </a:prstGeom>
          <a:ln w="12700">
            <a:miter lim="400000"/>
          </a:ln>
        </p:spPr>
      </p:pic>
      <p:pic>
        <p:nvPicPr>
          <p:cNvPr id="191" name="Image" descr="Image"/>
          <p:cNvPicPr>
            <a:picLocks noChangeAspect="1"/>
          </p:cNvPicPr>
          <p:nvPr/>
        </p:nvPicPr>
        <p:blipFill>
          <a:blip r:embed="rId6">
            <a:extLst/>
          </a:blip>
          <a:stretch>
            <a:fillRect/>
          </a:stretch>
        </p:blipFill>
        <p:spPr>
          <a:xfrm>
            <a:off x="4627295" y="6416328"/>
            <a:ext cx="4049010" cy="2272510"/>
          </a:xfrm>
          <a:prstGeom prst="rect">
            <a:avLst/>
          </a:prstGeom>
          <a:ln w="12700">
            <a:miter lim="400000"/>
          </a:ln>
        </p:spPr>
      </p:pic>
      <p:pic>
        <p:nvPicPr>
          <p:cNvPr id="192" name="Image" descr="Image"/>
          <p:cNvPicPr>
            <a:picLocks noChangeAspect="1"/>
          </p:cNvPicPr>
          <p:nvPr/>
        </p:nvPicPr>
        <p:blipFill>
          <a:blip r:embed="rId7">
            <a:extLst/>
          </a:blip>
          <a:stretch>
            <a:fillRect/>
          </a:stretch>
        </p:blipFill>
        <p:spPr>
          <a:xfrm>
            <a:off x="8841968" y="6984979"/>
            <a:ext cx="4123410" cy="2318386"/>
          </a:xfrm>
          <a:prstGeom prst="rect">
            <a:avLst/>
          </a:prstGeom>
          <a:ln w="12700">
            <a:miter lim="400000"/>
          </a:ln>
        </p:spPr>
      </p:pic>
      <p:pic>
        <p:nvPicPr>
          <p:cNvPr id="193" name="Image" descr="Image"/>
          <p:cNvPicPr>
            <a:picLocks noChangeAspect="1"/>
          </p:cNvPicPr>
          <p:nvPr/>
        </p:nvPicPr>
        <p:blipFill>
          <a:blip r:embed="rId8">
            <a:extLst/>
          </a:blip>
          <a:stretch>
            <a:fillRect/>
          </a:stretch>
        </p:blipFill>
        <p:spPr>
          <a:xfrm>
            <a:off x="8881192" y="3867546"/>
            <a:ext cx="4044964" cy="2272510"/>
          </a:xfrm>
          <a:prstGeom prst="rect">
            <a:avLst/>
          </a:prstGeom>
          <a:ln w="12700">
            <a:miter lim="400000"/>
          </a:ln>
        </p:spPr>
      </p:pic>
      <p:pic>
        <p:nvPicPr>
          <p:cNvPr id="194" name="Image" descr="Image"/>
          <p:cNvPicPr>
            <a:picLocks noChangeAspect="1"/>
          </p:cNvPicPr>
          <p:nvPr/>
        </p:nvPicPr>
        <p:blipFill>
          <a:blip r:embed="rId9">
            <a:extLst/>
          </a:blip>
          <a:srcRect l="1798" t="1798" r="1798" b="1798"/>
          <a:stretch>
            <a:fillRect/>
          </a:stretch>
        </p:blipFill>
        <p:spPr>
          <a:xfrm>
            <a:off x="225453" y="5580619"/>
            <a:ext cx="4123413" cy="2346597"/>
          </a:xfrm>
          <a:prstGeom prst="rect">
            <a:avLst/>
          </a:prstGeom>
          <a:ln w="12700">
            <a:miter lim="400000"/>
          </a:ln>
        </p:spPr>
      </p:pic>
      <p:sp>
        <p:nvSpPr>
          <p:cNvPr id="195" name="Medium Shot"/>
          <p:cNvSpPr txBox="1"/>
          <p:nvPr/>
        </p:nvSpPr>
        <p:spPr>
          <a:xfrm>
            <a:off x="9994169" y="6331987"/>
            <a:ext cx="2044294"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Medium Shot</a:t>
            </a:r>
          </a:p>
        </p:txBody>
      </p:sp>
      <p:sp>
        <p:nvSpPr>
          <p:cNvPr id="196" name="Power of the Dog (Jane Campion, USA, 2021)"/>
          <p:cNvSpPr txBox="1"/>
          <p:nvPr/>
        </p:nvSpPr>
        <p:spPr>
          <a:xfrm>
            <a:off x="297723" y="760724"/>
            <a:ext cx="4899814" cy="38707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latin typeface="Helvetica Neue Medium"/>
                <a:ea typeface="Helvetica Neue Medium"/>
                <a:cs typeface="Helvetica Neue Medium"/>
                <a:sym typeface="Helvetica Neue Medium"/>
              </a:defRPr>
            </a:lvl1pPr>
          </a:lstStyle>
          <a:p>
            <a:pPr/>
            <a:r>
              <a:t>Power of the Dog (Jane Campion, USA, 2021)</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9"/>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181"/>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190"/>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18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5" fill="hold">
                                  <p:stCondLst>
                                    <p:cond delay="0"/>
                                  </p:stCondLst>
                                  <p:iterate type="el" backwards="0">
                                    <p:tmAbs val="0"/>
                                  </p:iterate>
                                  <p:childTnLst>
                                    <p:set>
                                      <p:cBhvr>
                                        <p:cTn id="20" fill="hold"/>
                                        <p:tgtEl>
                                          <p:spTgt spid="188"/>
                                        </p:tgtEl>
                                        <p:attrNameLst>
                                          <p:attrName>style.visibility</p:attrName>
                                        </p:attrNameLst>
                                      </p:cBhvr>
                                      <p:to>
                                        <p:strVal val="visible"/>
                                      </p:to>
                                    </p:set>
                                  </p:childTnLst>
                                </p:cTn>
                              </p:par>
                            </p:childTnLst>
                          </p:cTn>
                        </p:par>
                        <p:par>
                          <p:cTn id="21" fill="hold">
                            <p:stCondLst>
                              <p:cond delay="0"/>
                            </p:stCondLst>
                            <p:childTnLst>
                              <p:par>
                                <p:cTn id="22" presetClass="entr" nodeType="afterEffect" presetSubtype="0" presetID="1" grpId="6" fill="hold">
                                  <p:stCondLst>
                                    <p:cond delay="0"/>
                                  </p:stCondLst>
                                  <p:iterate type="el" backwards="0">
                                    <p:tmAbs val="0"/>
                                  </p:iterate>
                                  <p:childTnLst>
                                    <p:set>
                                      <p:cBhvr>
                                        <p:cTn id="23" fill="hold"/>
                                        <p:tgtEl>
                                          <p:spTgt spid="18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7" fill="hold">
                                  <p:stCondLst>
                                    <p:cond delay="0"/>
                                  </p:stCondLst>
                                  <p:iterate type="el" backwards="0">
                                    <p:tmAbs val="0"/>
                                  </p:iterate>
                                  <p:childTnLst>
                                    <p:set>
                                      <p:cBhvr>
                                        <p:cTn id="27" fill="hold"/>
                                        <p:tgtEl>
                                          <p:spTgt spid="193"/>
                                        </p:tgtEl>
                                        <p:attrNameLst>
                                          <p:attrName>style.visibility</p:attrName>
                                        </p:attrNameLst>
                                      </p:cBhvr>
                                      <p:to>
                                        <p:strVal val="visible"/>
                                      </p:to>
                                    </p:set>
                                  </p:childTnLst>
                                </p:cTn>
                              </p:par>
                            </p:childTnLst>
                          </p:cTn>
                        </p:par>
                        <p:par>
                          <p:cTn id="28" fill="hold">
                            <p:stCondLst>
                              <p:cond delay="0"/>
                            </p:stCondLst>
                            <p:childTnLst>
                              <p:par>
                                <p:cTn id="29" presetClass="entr" nodeType="afterEffect" presetSubtype="0" presetID="1" grpId="8" fill="hold">
                                  <p:stCondLst>
                                    <p:cond delay="0"/>
                                  </p:stCondLst>
                                  <p:iterate type="el" backwards="0">
                                    <p:tmAbs val="0"/>
                                  </p:iterate>
                                  <p:childTnLst>
                                    <p:set>
                                      <p:cBhvr>
                                        <p:cTn id="30" fill="hold"/>
                                        <p:tgtEl>
                                          <p:spTgt spid="19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0" presetID="1" grpId="9" fill="hold">
                                  <p:stCondLst>
                                    <p:cond delay="0"/>
                                  </p:stCondLst>
                                  <p:iterate type="el" backwards="0">
                                    <p:tmAbs val="0"/>
                                  </p:iterate>
                                  <p:childTnLst>
                                    <p:set>
                                      <p:cBhvr>
                                        <p:cTn id="34" fill="hold"/>
                                        <p:tgtEl>
                                          <p:spTgt spid="192"/>
                                        </p:tgtEl>
                                        <p:attrNameLst>
                                          <p:attrName>style.visibility</p:attrName>
                                        </p:attrNameLst>
                                      </p:cBhvr>
                                      <p:to>
                                        <p:strVal val="visible"/>
                                      </p:to>
                                    </p:set>
                                  </p:childTnLst>
                                </p:cTn>
                              </p:par>
                            </p:childTnLst>
                          </p:cTn>
                        </p:par>
                        <p:par>
                          <p:cTn id="35" fill="hold">
                            <p:stCondLst>
                              <p:cond delay="0"/>
                            </p:stCondLst>
                            <p:childTnLst>
                              <p:par>
                                <p:cTn id="36" presetClass="entr" nodeType="afterEffect" presetSubtype="0" presetID="1" grpId="10" fill="hold">
                                  <p:stCondLst>
                                    <p:cond delay="0"/>
                                  </p:stCondLst>
                                  <p:iterate type="el" backwards="0">
                                    <p:tmAbs val="0"/>
                                  </p:iterate>
                                  <p:childTnLst>
                                    <p:set>
                                      <p:cBhvr>
                                        <p:cTn id="37" fill="hold"/>
                                        <p:tgtEl>
                                          <p:spTgt spid="18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Class="entr" nodeType="clickEffect" presetSubtype="0" presetID="1" grpId="11" fill="hold">
                                  <p:stCondLst>
                                    <p:cond delay="0"/>
                                  </p:stCondLst>
                                  <p:iterate type="el" backwards="0">
                                    <p:tmAbs val="0"/>
                                  </p:iterate>
                                  <p:childTnLst>
                                    <p:set>
                                      <p:cBhvr>
                                        <p:cTn id="41" fill="hold"/>
                                        <p:tgtEl>
                                          <p:spTgt spid="191"/>
                                        </p:tgtEl>
                                        <p:attrNameLst>
                                          <p:attrName>style.visibility</p:attrName>
                                        </p:attrNameLst>
                                      </p:cBhvr>
                                      <p:to>
                                        <p:strVal val="visible"/>
                                      </p:to>
                                    </p:set>
                                  </p:childTnLst>
                                </p:cTn>
                              </p:par>
                            </p:childTnLst>
                          </p:cTn>
                        </p:par>
                        <p:par>
                          <p:cTn id="42" fill="hold">
                            <p:stCondLst>
                              <p:cond delay="0"/>
                            </p:stCondLst>
                            <p:childTnLst>
                              <p:par>
                                <p:cTn id="43" presetClass="entr" nodeType="afterEffect" presetSubtype="0" presetID="1" grpId="12" fill="hold">
                                  <p:stCondLst>
                                    <p:cond delay="0"/>
                                  </p:stCondLst>
                                  <p:iterate type="el" backwards="0">
                                    <p:tmAbs val="0"/>
                                  </p:iterate>
                                  <p:childTnLst>
                                    <p:set>
                                      <p:cBhvr>
                                        <p:cTn id="44" fill="hold"/>
                                        <p:tgtEl>
                                          <p:spTgt spid="18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Class="entr" nodeType="clickEffect" presetSubtype="0" presetID="1" grpId="13" fill="hold">
                                  <p:stCondLst>
                                    <p:cond delay="0"/>
                                  </p:stCondLst>
                                  <p:iterate type="el" backwards="0">
                                    <p:tmAbs val="0"/>
                                  </p:iterate>
                                  <p:childTnLst>
                                    <p:set>
                                      <p:cBhvr>
                                        <p:cTn id="48" fill="hold"/>
                                        <p:tgtEl>
                                          <p:spTgt spid="194"/>
                                        </p:tgtEl>
                                        <p:attrNameLst>
                                          <p:attrName>style.visibility</p:attrName>
                                        </p:attrNameLst>
                                      </p:cBhvr>
                                      <p:to>
                                        <p:strVal val="visible"/>
                                      </p:to>
                                    </p:set>
                                  </p:childTnLst>
                                </p:cTn>
                              </p:par>
                            </p:childTnLst>
                          </p:cTn>
                        </p:par>
                        <p:par>
                          <p:cTn id="49" fill="hold">
                            <p:stCondLst>
                              <p:cond delay="0"/>
                            </p:stCondLst>
                            <p:childTnLst>
                              <p:par>
                                <p:cTn id="50" presetClass="entr" nodeType="afterEffect" presetSubtype="0" presetID="1" grpId="14" fill="hold">
                                  <p:stCondLst>
                                    <p:cond delay="0"/>
                                  </p:stCondLst>
                                  <p:iterate type="el" backwards="0">
                                    <p:tmAbs val="0"/>
                                  </p:iterate>
                                  <p:childTnLst>
                                    <p:set>
                                      <p:cBhvr>
                                        <p:cTn id="51" fill="hold"/>
                                        <p:tgtEl>
                                          <p:spTgt spid="1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0" grpId="3"/>
      <p:bldP build="whole" bldLvl="1" animBg="1" rev="0" advAuto="0" spid="187" grpId="10"/>
      <p:bldP build="whole" bldLvl="1" animBg="1" rev="0" advAuto="0" spid="186" grpId="14"/>
      <p:bldP build="whole" bldLvl="1" animBg="1" rev="0" advAuto="0" spid="193" grpId="7"/>
      <p:bldP build="whole" bldLvl="1" animBg="1" rev="0" advAuto="0" spid="192" grpId="9"/>
      <p:bldP build="whole" bldLvl="1" animBg="1" rev="0" advAuto="0" spid="189" grpId="1"/>
      <p:bldP build="whole" bldLvl="1" animBg="1" rev="0" advAuto="0" spid="181" grpId="2"/>
      <p:bldP build="whole" bldLvl="1" animBg="1" rev="0" advAuto="0" spid="195" grpId="8"/>
      <p:bldP build="whole" bldLvl="1" animBg="1" rev="0" advAuto="0" spid="182" grpId="4"/>
      <p:bldP build="whole" bldLvl="1" animBg="1" rev="0" advAuto="0" spid="194" grpId="13"/>
      <p:bldP build="whole" bldLvl="1" animBg="1" rev="0" advAuto="0" spid="183" grpId="6"/>
      <p:bldP build="whole" bldLvl="1" animBg="1" rev="0" advAuto="0" spid="188" grpId="5"/>
      <p:bldP build="whole" bldLvl="1" animBg="1" rev="0" advAuto="0" spid="191" grpId="11"/>
      <p:bldP build="whole" bldLvl="1" animBg="1" rev="0" advAuto="0" spid="184" grpId="12"/>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8" name="TextBox 1"/>
          <p:cNvSpPr txBox="1"/>
          <p:nvPr/>
        </p:nvSpPr>
        <p:spPr>
          <a:xfrm>
            <a:off x="6843017" y="5960743"/>
            <a:ext cx="2632233" cy="4610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u="sng">
                <a:solidFill>
                  <a:srgbClr val="0000FF"/>
                </a:solidFill>
                <a:uFill>
                  <a:solidFill>
                    <a:srgbClr val="0000FF"/>
                  </a:solidFill>
                </a:uFill>
                <a:hlinkClick r:id="rId2" invalidUrl="" action="" tgtFrame="" tooltip="" history="1" highlightClick="0" endSnd="0"/>
              </a:defRPr>
            </a:lvl1pPr>
          </a:lstStyle>
          <a:p>
            <a:pPr/>
            <a:r>
              <a:rPr>
                <a:hlinkClick r:id="rId2" invalidUrl="" action="" tgtFrame="" tooltip="" history="1" highlightClick="0" endSnd="0"/>
              </a:rPr>
              <a:t> </a:t>
            </a:r>
          </a:p>
        </p:txBody>
      </p:sp>
      <p:sp>
        <p:nvSpPr>
          <p:cNvPr id="199" name="TextBox 2"/>
          <p:cNvSpPr txBox="1"/>
          <p:nvPr/>
        </p:nvSpPr>
        <p:spPr>
          <a:xfrm>
            <a:off x="1903956" y="5495151"/>
            <a:ext cx="3069809" cy="6559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b="1">
                <a:solidFill>
                  <a:srgbClr val="FFFFFF"/>
                </a:solidFill>
              </a:defRPr>
            </a:pPr>
            <a:r>
              <a:t>Crane Shot</a:t>
            </a:r>
          </a:p>
          <a:p>
            <a:pPr>
              <a:defRPr b="1" sz="1200" u="sng">
                <a:solidFill>
                  <a:srgbClr val="0000FF"/>
                </a:solidFill>
                <a:uFill>
                  <a:solidFill>
                    <a:srgbClr val="0000FF"/>
                  </a:solidFill>
                </a:uFill>
              </a:defRPr>
            </a:pPr>
            <a:r>
              <a:rPr>
                <a:hlinkClick r:id="rId3" invalidUrl="" action="" tgtFrame="" tooltip="" history="1" highlightClick="0" endSnd="0"/>
              </a:rPr>
              <a:t>Touch of Evil (Orson Welles, USA, 1958</a:t>
            </a:r>
          </a:p>
        </p:txBody>
      </p:sp>
      <p:sp>
        <p:nvSpPr>
          <p:cNvPr id="200" name="TextBox 11"/>
          <p:cNvSpPr txBox="1"/>
          <p:nvPr/>
        </p:nvSpPr>
        <p:spPr>
          <a:xfrm>
            <a:off x="-3513" y="191978"/>
            <a:ext cx="4581470" cy="7091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4000">
                <a:solidFill>
                  <a:srgbClr val="FFFFFF"/>
                </a:solidFill>
                <a:latin typeface="Helvetica Neue Medium"/>
                <a:ea typeface="Helvetica Neue Medium"/>
                <a:cs typeface="Helvetica Neue Medium"/>
                <a:sym typeface="Helvetica Neue Medium"/>
              </a:defRPr>
            </a:lvl1pPr>
          </a:lstStyle>
          <a:p>
            <a:pPr/>
            <a:r>
              <a:t>Camera Movement</a:t>
            </a:r>
          </a:p>
        </p:txBody>
      </p:sp>
      <p:sp>
        <p:nvSpPr>
          <p:cNvPr id="201" name="Medium Close-up"/>
          <p:cNvSpPr txBox="1"/>
          <p:nvPr/>
        </p:nvSpPr>
        <p:spPr>
          <a:xfrm>
            <a:off x="8227995" y="1552602"/>
            <a:ext cx="3716123" cy="6559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a:solidFill>
                  <a:srgbClr val="FFFFFF"/>
                </a:solidFill>
              </a:defRPr>
            </a:pPr>
            <a:r>
              <a:t>Tilt Shot</a:t>
            </a:r>
          </a:p>
          <a:p>
            <a:pPr>
              <a:defRPr b="1" sz="1200" u="sng">
                <a:solidFill>
                  <a:srgbClr val="0000FF"/>
                </a:solidFill>
                <a:uFill>
                  <a:solidFill>
                    <a:srgbClr val="0000FF"/>
                  </a:solidFill>
                </a:uFill>
              </a:defRPr>
            </a:pPr>
            <a:r>
              <a:rPr>
                <a:hlinkClick r:id="rId4" invalidUrl="" action="" tgtFrame="" tooltip="" history="1" highlightClick="0" endSnd="0"/>
              </a:rPr>
              <a:t>Blade Runner 2049 (Dennis Villeneuve, USA, 2017)</a:t>
            </a:r>
          </a:p>
        </p:txBody>
      </p:sp>
      <p:sp>
        <p:nvSpPr>
          <p:cNvPr id="202" name="Medium Shot"/>
          <p:cNvSpPr txBox="1"/>
          <p:nvPr/>
        </p:nvSpPr>
        <p:spPr>
          <a:xfrm>
            <a:off x="1538584" y="1552602"/>
            <a:ext cx="3800552" cy="6559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a:solidFill>
                  <a:srgbClr val="FFFFFF"/>
                </a:solidFill>
              </a:defRPr>
            </a:pPr>
            <a:r>
              <a:t>Tracking Shot/ Dolly Shot</a:t>
            </a:r>
          </a:p>
          <a:p>
            <a:pPr>
              <a:defRPr b="1" sz="1200" u="sng">
                <a:solidFill>
                  <a:srgbClr val="0000FF"/>
                </a:solidFill>
                <a:uFill>
                  <a:solidFill>
                    <a:srgbClr val="0000FF"/>
                  </a:solidFill>
                </a:uFill>
              </a:defRPr>
            </a:pPr>
            <a:r>
              <a:rPr>
                <a:hlinkClick r:id="rId5" invalidUrl="" action="" tgtFrame="" tooltip="" history="1" highlightClick="0" endSnd="0"/>
              </a:rPr>
              <a:t>Taxi Driver (Martin Scorsese, 1976 )</a:t>
            </a:r>
          </a:p>
        </p:txBody>
      </p:sp>
      <p:pic>
        <p:nvPicPr>
          <p:cNvPr id="203" name="Image" descr="Image"/>
          <p:cNvPicPr>
            <a:picLocks noChangeAspect="1"/>
          </p:cNvPicPr>
          <p:nvPr/>
        </p:nvPicPr>
        <p:blipFill>
          <a:blip r:embed="rId6">
            <a:extLst/>
          </a:blip>
          <a:stretch>
            <a:fillRect/>
          </a:stretch>
        </p:blipFill>
        <p:spPr>
          <a:xfrm>
            <a:off x="4259683" y="6370009"/>
            <a:ext cx="2089347" cy="2229725"/>
          </a:xfrm>
          <a:prstGeom prst="rect">
            <a:avLst/>
          </a:prstGeom>
          <a:ln w="12700">
            <a:miter lim="400000"/>
          </a:ln>
        </p:spPr>
      </p:pic>
      <p:pic>
        <p:nvPicPr>
          <p:cNvPr id="204" name="Image" descr="Image"/>
          <p:cNvPicPr>
            <a:picLocks noChangeAspect="1"/>
          </p:cNvPicPr>
          <p:nvPr/>
        </p:nvPicPr>
        <p:blipFill>
          <a:blip r:embed="rId7">
            <a:extLst/>
          </a:blip>
          <a:stretch>
            <a:fillRect/>
          </a:stretch>
        </p:blipFill>
        <p:spPr>
          <a:xfrm>
            <a:off x="281029" y="6337582"/>
            <a:ext cx="3872933" cy="2229725"/>
          </a:xfrm>
          <a:prstGeom prst="rect">
            <a:avLst/>
          </a:prstGeom>
          <a:ln w="12700">
            <a:miter lim="400000"/>
          </a:ln>
        </p:spPr>
      </p:pic>
      <p:pic>
        <p:nvPicPr>
          <p:cNvPr id="205" name="Image" descr="Image"/>
          <p:cNvPicPr>
            <a:picLocks noChangeAspect="1"/>
          </p:cNvPicPr>
          <p:nvPr/>
        </p:nvPicPr>
        <p:blipFill>
          <a:blip r:embed="rId8">
            <a:extLst/>
          </a:blip>
          <a:stretch>
            <a:fillRect/>
          </a:stretch>
        </p:blipFill>
        <p:spPr>
          <a:xfrm>
            <a:off x="155315" y="2442367"/>
            <a:ext cx="3716124" cy="2353371"/>
          </a:xfrm>
          <a:prstGeom prst="rect">
            <a:avLst/>
          </a:prstGeom>
          <a:ln w="12700">
            <a:miter lim="400000"/>
          </a:ln>
        </p:spPr>
      </p:pic>
      <p:pic>
        <p:nvPicPr>
          <p:cNvPr id="206" name="Image" descr="Image"/>
          <p:cNvPicPr>
            <a:picLocks noChangeAspect="1"/>
          </p:cNvPicPr>
          <p:nvPr/>
        </p:nvPicPr>
        <p:blipFill>
          <a:blip r:embed="rId9">
            <a:extLst/>
          </a:blip>
          <a:srcRect l="23603" t="0" r="19727" b="0"/>
          <a:stretch>
            <a:fillRect/>
          </a:stretch>
        </p:blipFill>
        <p:spPr>
          <a:xfrm>
            <a:off x="3941362" y="2468709"/>
            <a:ext cx="2317721" cy="2300586"/>
          </a:xfrm>
          <a:prstGeom prst="rect">
            <a:avLst/>
          </a:prstGeom>
          <a:ln w="12700">
            <a:miter lim="400000"/>
          </a:ln>
        </p:spPr>
      </p:pic>
      <p:pic>
        <p:nvPicPr>
          <p:cNvPr id="207" name="Image" descr="Image"/>
          <p:cNvPicPr>
            <a:picLocks noChangeAspect="1"/>
          </p:cNvPicPr>
          <p:nvPr/>
        </p:nvPicPr>
        <p:blipFill>
          <a:blip r:embed="rId10">
            <a:extLst/>
          </a:blip>
          <a:stretch>
            <a:fillRect/>
          </a:stretch>
        </p:blipFill>
        <p:spPr>
          <a:xfrm>
            <a:off x="7003202" y="2368706"/>
            <a:ext cx="3433226" cy="2288817"/>
          </a:xfrm>
          <a:prstGeom prst="rect">
            <a:avLst/>
          </a:prstGeom>
          <a:ln w="12700">
            <a:miter lim="400000"/>
          </a:ln>
        </p:spPr>
      </p:pic>
      <p:pic>
        <p:nvPicPr>
          <p:cNvPr id="208" name="Image" descr="Image"/>
          <p:cNvPicPr>
            <a:picLocks noChangeAspect="1"/>
          </p:cNvPicPr>
          <p:nvPr/>
        </p:nvPicPr>
        <p:blipFill>
          <a:blip r:embed="rId11">
            <a:extLst/>
          </a:blip>
          <a:srcRect l="18791" t="0" r="21976" b="0"/>
          <a:stretch>
            <a:fillRect/>
          </a:stretch>
        </p:blipFill>
        <p:spPr>
          <a:xfrm>
            <a:off x="10531734" y="2398689"/>
            <a:ext cx="2317687" cy="2228860"/>
          </a:xfrm>
          <a:prstGeom prst="rect">
            <a:avLst/>
          </a:prstGeom>
          <a:ln w="12700">
            <a:miter lim="400000"/>
          </a:ln>
        </p:spPr>
      </p:pic>
      <p:sp>
        <p:nvSpPr>
          <p:cNvPr id="209" name="Panning Shot…"/>
          <p:cNvSpPr txBox="1"/>
          <p:nvPr/>
        </p:nvSpPr>
        <p:spPr>
          <a:xfrm>
            <a:off x="8252531" y="5399901"/>
            <a:ext cx="3667050" cy="8464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a:solidFill>
                  <a:srgbClr val="FFFFFF"/>
                </a:solidFill>
              </a:defRPr>
            </a:pPr>
            <a:r>
              <a:t>Panning Shot</a:t>
            </a:r>
          </a:p>
          <a:p>
            <a:pPr>
              <a:defRPr b="1" sz="1200" u="sng">
                <a:solidFill>
                  <a:srgbClr val="0000FF"/>
                </a:solidFill>
                <a:uFill>
                  <a:solidFill>
                    <a:srgbClr val="0000FF"/>
                  </a:solidFill>
                </a:uFill>
              </a:defRPr>
            </a:pPr>
            <a:r>
              <a:rPr>
                <a:hlinkClick r:id="rId12" invalidUrl="" action="" tgtFrame="" tooltip="" history="1" highlightClick="0" endSnd="0"/>
              </a:rPr>
              <a:t>The Darjeeling Limited (Wes Anderson, USA,2007</a:t>
            </a:r>
            <a:endParaRPr>
              <a:solidFill>
                <a:srgbClr val="FFFFFF"/>
              </a:solidFill>
            </a:endParaRPr>
          </a:p>
        </p:txBody>
      </p:sp>
      <p:pic>
        <p:nvPicPr>
          <p:cNvPr id="210" name="pasted-movie.png" descr="pasted-movie.png"/>
          <p:cNvPicPr>
            <a:picLocks noChangeAspect="1"/>
          </p:cNvPicPr>
          <p:nvPr/>
        </p:nvPicPr>
        <p:blipFill>
          <a:blip r:embed="rId13">
            <a:extLst/>
          </a:blip>
          <a:srcRect l="0" t="11507" r="0" b="13021"/>
          <a:stretch>
            <a:fillRect/>
          </a:stretch>
        </p:blipFill>
        <p:spPr>
          <a:xfrm>
            <a:off x="7625431" y="6407869"/>
            <a:ext cx="4921175" cy="208914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199"/>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02"/>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3" fill="hold">
                                  <p:stCondLst>
                                    <p:cond delay="0"/>
                                  </p:stCondLst>
                                  <p:iterate type="el" backwards="0">
                                    <p:tmAbs val="0"/>
                                  </p:iterate>
                                  <p:childTnLst>
                                    <p:set>
                                      <p:cBhvr>
                                        <p:cTn id="12" fill="hold"/>
                                        <p:tgtEl>
                                          <p:spTgt spid="2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1" grpId="3"/>
      <p:bldP build="whole" bldLvl="1" animBg="1" rev="0" advAuto="0" spid="199" grpId="1"/>
      <p:bldP build="whole" bldLvl="1" animBg="1" rev="0" advAuto="0" spid="202" grpId="2"/>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 name="Hugo Münsterberg, “Why We Go to the Movies,” (1915)"/>
          <p:cNvSpPr txBox="1"/>
          <p:nvPr/>
        </p:nvSpPr>
        <p:spPr>
          <a:xfrm>
            <a:off x="1918053" y="328266"/>
            <a:ext cx="802568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solidFill>
                  <a:srgbClr val="FFFFFF"/>
                </a:solidFill>
              </a:defRPr>
            </a:lvl1pPr>
          </a:lstStyle>
          <a:p>
            <a:pPr/>
            <a:r>
              <a:t>Hugo Münsterberg, “Why We Go to the Movies,” (1915)</a:t>
            </a:r>
          </a:p>
        </p:txBody>
      </p:sp>
      <p:sp>
        <p:nvSpPr>
          <p:cNvPr id="213" name="Education and instruction (rational/ technical)vs. Entertainment (Affective/psychological)…"/>
          <p:cNvSpPr txBox="1"/>
          <p:nvPr/>
        </p:nvSpPr>
        <p:spPr>
          <a:xfrm>
            <a:off x="164129" y="1529965"/>
            <a:ext cx="11533541" cy="8293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333375" indent="-333375" algn="l">
              <a:buSzPct val="145000"/>
              <a:buChar char="•"/>
              <a:defRPr b="1">
                <a:solidFill>
                  <a:srgbClr val="FFFFFF"/>
                </a:solidFill>
              </a:defRPr>
            </a:lvl1pPr>
          </a:lstStyle>
          <a:p>
            <a:pPr/>
            <a:r>
              <a:t>Education and instruction (rational/ technical)vs. Entertainment (Affective/psychological)</a:t>
            </a:r>
          </a:p>
        </p:txBody>
      </p:sp>
      <p:sp>
        <p:nvSpPr>
          <p:cNvPr id="214" name="A question of medium specificity (173)…"/>
          <p:cNvSpPr txBox="1"/>
          <p:nvPr/>
        </p:nvSpPr>
        <p:spPr>
          <a:xfrm>
            <a:off x="174860" y="2666118"/>
            <a:ext cx="5983047" cy="15659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33375" indent="-333375" algn="l">
              <a:buSzPct val="145000"/>
              <a:buChar char="•"/>
              <a:defRPr b="1">
                <a:solidFill>
                  <a:srgbClr val="FFFFFF"/>
                </a:solidFill>
              </a:defRPr>
            </a:pPr>
            <a:r>
              <a:t>A question of </a:t>
            </a:r>
            <a:r>
              <a:rPr>
                <a:solidFill>
                  <a:schemeClr val="accent5"/>
                </a:solidFill>
              </a:rPr>
              <a:t>medium specificity (173)</a:t>
            </a:r>
          </a:p>
          <a:p>
            <a:pPr lvl="1" marL="777875" indent="-333375" algn="l">
              <a:buSzPct val="145000"/>
              <a:buChar char="•"/>
              <a:defRPr b="1">
                <a:solidFill>
                  <a:srgbClr val="FFFFFF"/>
                </a:solidFill>
              </a:defRPr>
            </a:pPr>
            <a:r>
              <a:t>Art doesn’t imitate other art</a:t>
            </a:r>
          </a:p>
          <a:p>
            <a:pPr lvl="1" marL="777875" indent="-333375" algn="l">
              <a:buSzPct val="145000"/>
              <a:buChar char="•"/>
              <a:defRPr b="1">
                <a:solidFill>
                  <a:srgbClr val="FFFFFF"/>
                </a:solidFill>
              </a:defRPr>
            </a:pPr>
            <a:r>
              <a:t>Art doesn’t imitate life</a:t>
            </a:r>
          </a:p>
          <a:p>
            <a:pPr lvl="2" marL="1222375" indent="-333375" algn="l">
              <a:buSzPct val="145000"/>
              <a:buChar char="•"/>
              <a:defRPr b="1">
                <a:solidFill>
                  <a:srgbClr val="FFFFFF"/>
                </a:solidFill>
              </a:defRPr>
            </a:pPr>
            <a:r>
              <a:t>Showing vs. expressing 179-180</a:t>
            </a:r>
          </a:p>
        </p:txBody>
      </p:sp>
      <p:pic>
        <p:nvPicPr>
          <p:cNvPr id="215" name="Image" descr="Image"/>
          <p:cNvPicPr>
            <a:picLocks noChangeAspect="1"/>
          </p:cNvPicPr>
          <p:nvPr/>
        </p:nvPicPr>
        <p:blipFill>
          <a:blip r:embed="rId2">
            <a:extLst/>
          </a:blip>
          <a:stretch>
            <a:fillRect/>
          </a:stretch>
        </p:blipFill>
        <p:spPr>
          <a:xfrm>
            <a:off x="5136920" y="4685305"/>
            <a:ext cx="4551577" cy="3618387"/>
          </a:xfrm>
          <a:prstGeom prst="rect">
            <a:avLst/>
          </a:prstGeom>
          <a:ln w="12700">
            <a:miter lim="400000"/>
          </a:ln>
        </p:spPr>
      </p:pic>
      <p:pic>
        <p:nvPicPr>
          <p:cNvPr id="216" name="Image" descr="Image"/>
          <p:cNvPicPr>
            <a:picLocks noChangeAspect="1"/>
          </p:cNvPicPr>
          <p:nvPr/>
        </p:nvPicPr>
        <p:blipFill>
          <a:blip r:embed="rId3">
            <a:extLst/>
          </a:blip>
          <a:stretch>
            <a:fillRect/>
          </a:stretch>
        </p:blipFill>
        <p:spPr>
          <a:xfrm>
            <a:off x="160985" y="4722674"/>
            <a:ext cx="4824511" cy="3618388"/>
          </a:xfrm>
          <a:prstGeom prst="rect">
            <a:avLst/>
          </a:prstGeom>
          <a:ln w="12700">
            <a:miter lim="400000"/>
          </a:ln>
        </p:spPr>
      </p:pic>
      <p:pic>
        <p:nvPicPr>
          <p:cNvPr id="217" name="Image" descr="Image"/>
          <p:cNvPicPr>
            <a:picLocks noChangeAspect="1"/>
          </p:cNvPicPr>
          <p:nvPr/>
        </p:nvPicPr>
        <p:blipFill>
          <a:blip r:embed="rId4">
            <a:extLst/>
          </a:blip>
          <a:stretch>
            <a:fillRect/>
          </a:stretch>
        </p:blipFill>
        <p:spPr>
          <a:xfrm>
            <a:off x="9981276" y="4641231"/>
            <a:ext cx="2780578" cy="3706532"/>
          </a:xfrm>
          <a:prstGeom prst="rect">
            <a:avLst/>
          </a:prstGeom>
          <a:ln w="12700">
            <a:miter lim="400000"/>
          </a:ln>
        </p:spPr>
      </p:pic>
      <p:sp>
        <p:nvSpPr>
          <p:cNvPr id="218" name="John Quincy Adams Ward, William Shakespeare, 1870"/>
          <p:cNvSpPr txBox="1"/>
          <p:nvPr/>
        </p:nvSpPr>
        <p:spPr>
          <a:xfrm>
            <a:off x="9691299" y="8440200"/>
            <a:ext cx="3360533" cy="47818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sz="1200">
                <a:solidFill>
                  <a:srgbClr val="FFFFFF"/>
                </a:solidFill>
              </a:defRPr>
            </a:lvl1pPr>
          </a:lstStyle>
          <a:p>
            <a:pPr/>
            <a:r>
              <a:t>John Quincy Adams Ward, William Shakespeare, 1870 </a:t>
            </a:r>
          </a:p>
        </p:txBody>
      </p:sp>
      <p:sp>
        <p:nvSpPr>
          <p:cNvPr id="219" name="Edward Hopper, First Row Orchestra, 1951"/>
          <p:cNvSpPr txBox="1"/>
          <p:nvPr/>
        </p:nvSpPr>
        <p:spPr>
          <a:xfrm>
            <a:off x="5811592" y="8535450"/>
            <a:ext cx="3202229" cy="2876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1200">
                <a:solidFill>
                  <a:srgbClr val="FFFFFF"/>
                </a:solidFill>
              </a:defRPr>
            </a:lvl1pPr>
          </a:lstStyle>
          <a:p>
            <a:pPr/>
            <a:r>
              <a:t>Edward Hopper, First Row Orchestra, 1951</a:t>
            </a:r>
          </a:p>
        </p:txBody>
      </p:sp>
      <p:sp>
        <p:nvSpPr>
          <p:cNvPr id="220" name="War Memorial Opera House, San Francisco, CA"/>
          <p:cNvSpPr txBox="1"/>
          <p:nvPr/>
        </p:nvSpPr>
        <p:spPr>
          <a:xfrm>
            <a:off x="801739" y="8535450"/>
            <a:ext cx="3542996" cy="2876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1200">
                <a:solidFill>
                  <a:srgbClr val="FFFFFF"/>
                </a:solidFill>
              </a:defRPr>
            </a:lvl1pPr>
          </a:lstStyle>
          <a:p>
            <a:pPr/>
            <a:r>
              <a:t>War Memorial Opera House, San Francisco, CA</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ID="10" grpId="1" fill="hold">
                                  <p:stCondLst>
                                    <p:cond delay="0"/>
                                  </p:stCondLst>
                                  <p:iterate type="el" backwards="0">
                                    <p:tmAbs val="0"/>
                                  </p:iterate>
                                  <p:childTnLst>
                                    <p:animEffect filter="fade" transition="out">
                                      <p:cBhvr>
                                        <p:cTn id="6" dur="1000" fill="hold"/>
                                        <p:tgtEl>
                                          <p:spTgt spid="213"/>
                                        </p:tgtEl>
                                      </p:cBhvr>
                                    </p:animEffect>
                                    <p:set>
                                      <p:cBhvr>
                                        <p:cTn id="7" fill="hold">
                                          <p:stCondLst>
                                            <p:cond delay="999"/>
                                          </p:stCondLst>
                                        </p:cTn>
                                        <p:tgtEl>
                                          <p:spTgt spid="213"/>
                                        </p:tgtEl>
                                        <p:attrNameLst>
                                          <p:attrName>style.visibility</p:attrName>
                                        </p:attrNameLst>
                                      </p:cBhvr>
                                      <p:to>
                                        <p:strVal val="hidden"/>
                                      </p:to>
                                    </p:se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214"/>
                                        </p:tgtEl>
                                        <p:attrNameLst>
                                          <p:attrName>style.visibility</p:attrName>
                                        </p:attrNameLst>
                                      </p:cBhvr>
                                      <p:to>
                                        <p:strVal val="visible"/>
                                      </p:to>
                                    </p:set>
                                    <p:animEffect filter="fade" transition="in">
                                      <p:cBhvr>
                                        <p:cTn id="11" dur="1000"/>
                                        <p:tgtEl>
                                          <p:spTgt spid="214"/>
                                        </p:tgtEl>
                                      </p:cBhvr>
                                    </p:animEffec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3" fill="hold">
                                  <p:stCondLst>
                                    <p:cond delay="0"/>
                                  </p:stCondLst>
                                  <p:iterate type="el" backwards="0">
                                    <p:tmAbs val="0"/>
                                  </p:iterate>
                                  <p:childTnLst>
                                    <p:set>
                                      <p:cBhvr>
                                        <p:cTn id="15" fill="hold"/>
                                        <p:tgtEl>
                                          <p:spTgt spid="216"/>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4" fill="hold">
                                  <p:stCondLst>
                                    <p:cond delay="0"/>
                                  </p:stCondLst>
                                  <p:iterate type="el" backwards="0">
                                    <p:tmAbs val="0"/>
                                  </p:iterate>
                                  <p:childTnLst>
                                    <p:set>
                                      <p:cBhvr>
                                        <p:cTn id="18" fill="hold"/>
                                        <p:tgtEl>
                                          <p:spTgt spid="2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215"/>
                                        </p:tgtEl>
                                        <p:attrNameLst>
                                          <p:attrName>style.visibility</p:attrName>
                                        </p:attrNameLst>
                                      </p:cBhvr>
                                      <p:to>
                                        <p:strVal val="visible"/>
                                      </p:to>
                                    </p:set>
                                  </p:childTnLst>
                                </p:cTn>
                              </p:par>
                            </p:childTnLst>
                          </p:cTn>
                        </p:par>
                        <p:par>
                          <p:cTn id="23" fill="hold">
                            <p:stCondLst>
                              <p:cond delay="0"/>
                            </p:stCondLst>
                            <p:childTnLst>
                              <p:par>
                                <p:cTn id="24" presetClass="entr" nodeType="afterEffect" presetSubtype="0" presetID="1" grpId="6" fill="hold">
                                  <p:stCondLst>
                                    <p:cond delay="0"/>
                                  </p:stCondLst>
                                  <p:iterate type="el" backwards="0">
                                    <p:tmAbs val="0"/>
                                  </p:iterate>
                                  <p:childTnLst>
                                    <p:set>
                                      <p:cBhvr>
                                        <p:cTn id="25" fill="hold"/>
                                        <p:tgtEl>
                                          <p:spTgt spid="219"/>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0" presetID="1" grpId="7" fill="hold">
                                  <p:stCondLst>
                                    <p:cond delay="0"/>
                                  </p:stCondLst>
                                  <p:iterate type="el" backwards="0">
                                    <p:tmAbs val="0"/>
                                  </p:iterate>
                                  <p:childTnLst>
                                    <p:set>
                                      <p:cBhvr>
                                        <p:cTn id="29" fill="hold"/>
                                        <p:tgtEl>
                                          <p:spTgt spid="217"/>
                                        </p:tgtEl>
                                        <p:attrNameLst>
                                          <p:attrName>style.visibility</p:attrName>
                                        </p:attrNameLst>
                                      </p:cBhvr>
                                      <p:to>
                                        <p:strVal val="visible"/>
                                      </p:to>
                                    </p:set>
                                  </p:childTnLst>
                                </p:cTn>
                              </p:par>
                            </p:childTnLst>
                          </p:cTn>
                        </p:par>
                        <p:par>
                          <p:cTn id="30" fill="hold">
                            <p:stCondLst>
                              <p:cond delay="0"/>
                            </p:stCondLst>
                            <p:childTnLst>
                              <p:par>
                                <p:cTn id="31" presetClass="entr" nodeType="afterEffect" presetSubtype="0" presetID="1" grpId="8" fill="hold">
                                  <p:stCondLst>
                                    <p:cond delay="0"/>
                                  </p:stCondLst>
                                  <p:iterate type="el" backwards="0">
                                    <p:tmAbs val="0"/>
                                  </p:iterate>
                                  <p:childTnLst>
                                    <p:set>
                                      <p:cBhvr>
                                        <p:cTn id="32" fill="hold"/>
                                        <p:tgtEl>
                                          <p:spTgt spid="2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6" grpId="3"/>
      <p:bldP build="whole" bldLvl="1" animBg="1" rev="0" advAuto="0" spid="220" grpId="4"/>
      <p:bldP build="whole" bldLvl="1" animBg="1" rev="0" advAuto="0" spid="215" grpId="5"/>
      <p:bldP build="whole" bldLvl="1" animBg="1" rev="0" advAuto="0" spid="213" grpId="1"/>
      <p:bldP build="whole" bldLvl="1" animBg="1" rev="0" advAuto="0" spid="217" grpId="7"/>
      <p:bldP build="whole" bldLvl="1" animBg="1" rev="0" advAuto="0" spid="214" grpId="2"/>
      <p:bldP build="whole" bldLvl="1" animBg="1" rev="0" advAuto="0" spid="219" grpId="6"/>
      <p:bldP build="whole" bldLvl="1" animBg="1" rev="0" advAuto="0" spid="218" grpId="8"/>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2" name="https://youtu.be/JRXkAhMYKEc"/>
          <p:cNvSpPr txBox="1"/>
          <p:nvPr/>
        </p:nvSpPr>
        <p:spPr>
          <a:xfrm>
            <a:off x="4116270" y="9094581"/>
            <a:ext cx="4772254"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u="sng">
                <a:solidFill>
                  <a:srgbClr val="0000FF"/>
                </a:solidFill>
                <a:uFill>
                  <a:solidFill>
                    <a:srgbClr val="0000FF"/>
                  </a:solidFill>
                </a:uFill>
                <a:hlinkClick r:id="rId2" invalidUrl="" action="" tgtFrame="" tooltip="" history="1" highlightClick="0" endSnd="0"/>
              </a:defRPr>
            </a:lvl1pPr>
          </a:lstStyle>
          <a:p>
            <a:pPr/>
            <a:r>
              <a:rPr>
                <a:hlinkClick r:id="rId2" invalidUrl="" action="" tgtFrame="" tooltip="" history="1" highlightClick="0" endSnd="0"/>
              </a:rPr>
              <a:t>https://youtu.be/JRXkAhMYKEc</a:t>
            </a:r>
          </a:p>
        </p:txBody>
      </p:sp>
      <p:pic>
        <p:nvPicPr>
          <p:cNvPr id="223" name="Image" descr="Image"/>
          <p:cNvPicPr>
            <a:picLocks noChangeAspect="1"/>
          </p:cNvPicPr>
          <p:nvPr/>
        </p:nvPicPr>
        <p:blipFill>
          <a:blip r:embed="rId3">
            <a:extLst/>
          </a:blip>
          <a:stretch>
            <a:fillRect/>
          </a:stretch>
        </p:blipFill>
        <p:spPr>
          <a:xfrm>
            <a:off x="239533" y="979954"/>
            <a:ext cx="5767569" cy="4390093"/>
          </a:xfrm>
          <a:prstGeom prst="rect">
            <a:avLst/>
          </a:prstGeom>
          <a:ln w="12700">
            <a:miter lim="400000"/>
          </a:ln>
        </p:spPr>
      </p:pic>
      <p:pic>
        <p:nvPicPr>
          <p:cNvPr id="224" name="Image" descr="Image"/>
          <p:cNvPicPr>
            <a:picLocks noChangeAspect="1"/>
          </p:cNvPicPr>
          <p:nvPr/>
        </p:nvPicPr>
        <p:blipFill>
          <a:blip r:embed="rId4">
            <a:extLst/>
          </a:blip>
          <a:stretch>
            <a:fillRect/>
          </a:stretch>
        </p:blipFill>
        <p:spPr>
          <a:xfrm>
            <a:off x="6677407" y="979954"/>
            <a:ext cx="5812314" cy="4390093"/>
          </a:xfrm>
          <a:prstGeom prst="rect">
            <a:avLst/>
          </a:prstGeom>
          <a:ln w="12700">
            <a:miter lim="400000"/>
          </a:ln>
        </p:spPr>
      </p:pic>
      <p:sp>
        <p:nvSpPr>
          <p:cNvPr id="225" name="174-  The evolution of the “meaning of the ‘movies’”…"/>
          <p:cNvSpPr txBox="1"/>
          <p:nvPr/>
        </p:nvSpPr>
        <p:spPr>
          <a:xfrm>
            <a:off x="1020887" y="5788938"/>
            <a:ext cx="9543289"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b="1">
                <a:solidFill>
                  <a:srgbClr val="FFFFFF"/>
                </a:solidFill>
              </a:defRPr>
            </a:lvl1pPr>
          </a:lstStyle>
          <a:p>
            <a:pPr/>
            <a:r>
              <a:t>The evolution of the “meaning of the ‘movies’” (Munsterberg 174)</a:t>
            </a:r>
          </a:p>
        </p:txBody>
      </p:sp>
      <p:sp>
        <p:nvSpPr>
          <p:cNvPr id="226" name="Theater/vaudeville/cinema of attractions (technical virtuosity)"/>
          <p:cNvSpPr txBox="1"/>
          <p:nvPr/>
        </p:nvSpPr>
        <p:spPr>
          <a:xfrm>
            <a:off x="526320" y="6215326"/>
            <a:ext cx="9786545"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1" marL="777875" indent="-333375" algn="l">
              <a:buSzPct val="145000"/>
              <a:buChar char="•"/>
              <a:defRPr b="1">
                <a:solidFill>
                  <a:srgbClr val="FFFFFF"/>
                </a:solidFill>
              </a:defRPr>
            </a:pPr>
            <a:r>
              <a:t>Theater/vaudeville/</a:t>
            </a:r>
            <a:r>
              <a:rPr>
                <a:solidFill>
                  <a:schemeClr val="accent5"/>
                </a:solidFill>
              </a:rPr>
              <a:t>cinema of attractions</a:t>
            </a:r>
            <a:r>
              <a:t> (technical virtuosity)</a:t>
            </a:r>
          </a:p>
        </p:txBody>
      </p:sp>
      <p:sp>
        <p:nvSpPr>
          <p:cNvPr id="227" name="Mass media"/>
          <p:cNvSpPr txBox="1"/>
          <p:nvPr/>
        </p:nvSpPr>
        <p:spPr>
          <a:xfrm>
            <a:off x="517828" y="6668889"/>
            <a:ext cx="2646605"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1" marL="777875" indent="-333375" algn="l">
              <a:buSzPct val="145000"/>
              <a:buChar char="•"/>
              <a:defRPr b="1">
                <a:solidFill>
                  <a:srgbClr val="FFFFFF"/>
                </a:solidFill>
              </a:defRPr>
            </a:pPr>
            <a:r>
              <a:t>Mass media</a:t>
            </a:r>
          </a:p>
        </p:txBody>
      </p:sp>
      <p:sp>
        <p:nvSpPr>
          <p:cNvPr id="228" name="Photoplay reveals  something entirely different about the world…"/>
          <p:cNvSpPr txBox="1"/>
          <p:nvPr/>
        </p:nvSpPr>
        <p:spPr>
          <a:xfrm>
            <a:off x="526321" y="7132597"/>
            <a:ext cx="10001429" cy="19342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1" marL="777875" indent="-333375" algn="l">
              <a:buSzPct val="145000"/>
              <a:buChar char="•"/>
              <a:defRPr b="1">
                <a:solidFill>
                  <a:schemeClr val="accent5"/>
                </a:solidFill>
              </a:defRPr>
            </a:pPr>
            <a:r>
              <a:t>Photoplay</a:t>
            </a:r>
            <a:r>
              <a:rPr>
                <a:solidFill>
                  <a:srgbClr val="FFFFFF"/>
                </a:solidFill>
              </a:rPr>
              <a:t> reveals  something entirely different about the world</a:t>
            </a:r>
            <a:endParaRPr>
              <a:solidFill>
                <a:srgbClr val="FFFFFF"/>
              </a:solidFill>
            </a:endParaRPr>
          </a:p>
          <a:p>
            <a:pPr lvl="2" marL="1222375" indent="-333375" algn="l">
              <a:buSzPct val="145000"/>
              <a:buChar char="•"/>
              <a:defRPr b="1">
                <a:solidFill>
                  <a:srgbClr val="FFFFFF"/>
                </a:solidFill>
              </a:defRPr>
            </a:pPr>
            <a:r>
              <a:t>Overcoming of material limitations of the stage (175)</a:t>
            </a:r>
          </a:p>
          <a:p>
            <a:pPr lvl="3" marL="1666875" indent="-333375" algn="l">
              <a:buSzPct val="145000"/>
              <a:buChar char="•"/>
              <a:defRPr b="1">
                <a:solidFill>
                  <a:srgbClr val="FFFFFF"/>
                </a:solidFill>
              </a:defRPr>
            </a:pPr>
            <a:r>
              <a:t> Of space</a:t>
            </a:r>
          </a:p>
          <a:p>
            <a:pPr lvl="3" marL="1666875" indent="-333375" algn="l">
              <a:buSzPct val="145000"/>
              <a:buChar char="•"/>
              <a:defRPr b="1">
                <a:solidFill>
                  <a:srgbClr val="FFFFFF"/>
                </a:solidFill>
              </a:defRPr>
            </a:pPr>
            <a:r>
              <a:t>Of motion</a:t>
            </a:r>
          </a:p>
          <a:p>
            <a:pPr lvl="3" marL="1666875" indent="-333375" algn="l">
              <a:buSzPct val="145000"/>
              <a:buChar char="•"/>
              <a:defRPr b="1">
                <a:solidFill>
                  <a:srgbClr val="FFFFFF"/>
                </a:solidFill>
              </a:defRPr>
            </a:pPr>
            <a:r>
              <a:t>Of the performer</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000000"/>
      </a:lt1>
      <a:dk2>
        <a:srgbClr val="A7A7A7"/>
      </a:dk2>
      <a:lt2>
        <a:srgbClr val="535353"/>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a:ea typeface="Helvetica Neue"/>
        <a:cs typeface="Helvetica Neue"/>
      </a:majorFont>
      <a:minorFont>
        <a:latin typeface="Helvetica"/>
        <a:ea typeface="Helvetica"/>
        <a:cs typeface="Helvetica"/>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A7A7A7"/>
      </a:dk2>
      <a:lt2>
        <a:srgbClr val="535353"/>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a:ea typeface="Helvetica Neue"/>
        <a:cs typeface="Helvetica Neue"/>
      </a:majorFont>
      <a:minorFont>
        <a:latin typeface="Helvetica"/>
        <a:ea typeface="Helvetica"/>
        <a:cs typeface="Helvetica"/>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