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1270000" y="4308599"/>
            <a:ext cx="10464800" cy="609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29606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/>
          <p:nvPr>
            <p:ph type="pic" idx="21"/>
          </p:nvPr>
        </p:nvSpPr>
        <p:spPr>
          <a:xfrm>
            <a:off x="317499" y="304800"/>
            <a:ext cx="12369804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7" name="Title Text"/>
          <p:cNvSpPr txBox="1"/>
          <p:nvPr>
            <p:ph type="title"/>
          </p:nvPr>
        </p:nvSpPr>
        <p:spPr>
          <a:xfrm>
            <a:off x="1270000" y="6718300"/>
            <a:ext cx="10464800" cy="842963"/>
          </a:xfrm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  <a:defRPr sz="32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mage"/>
          <p:cNvSpPr/>
          <p:nvPr>
            <p:ph type="pic" idx="21"/>
          </p:nvPr>
        </p:nvSpPr>
        <p:spPr>
          <a:xfrm>
            <a:off x="317499" y="304800"/>
            <a:ext cx="12369804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6" name="Title Text"/>
          <p:cNvSpPr txBox="1"/>
          <p:nvPr>
            <p:ph type="title"/>
          </p:nvPr>
        </p:nvSpPr>
        <p:spPr>
          <a:xfrm>
            <a:off x="1270000" y="6718300"/>
            <a:ext cx="10464800" cy="842963"/>
          </a:xfrm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  <a:defRPr sz="32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1056" y="-138499"/>
            <a:ext cx="13525505" cy="90170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2"/>
            <a:ext cx="5880100" cy="39200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2.tif"/><Relationship Id="rId3" Type="http://schemas.openxmlformats.org/officeDocument/2006/relationships/image" Target="../media/image23.tif"/><Relationship Id="rId4" Type="http://schemas.openxmlformats.org/officeDocument/2006/relationships/image" Target="../media/image24.tif"/><Relationship Id="rId5" Type="http://schemas.openxmlformats.org/officeDocument/2006/relationships/image" Target="../media/image25.tif"/><Relationship Id="rId6" Type="http://schemas.openxmlformats.org/officeDocument/2006/relationships/image" Target="../media/image26.tif"/><Relationship Id="rId7" Type="http://schemas.openxmlformats.org/officeDocument/2006/relationships/image" Target="../media/image27.tif"/><Relationship Id="rId8" Type="http://schemas.openxmlformats.org/officeDocument/2006/relationships/image" Target="../media/image28.tif"/><Relationship Id="rId9" Type="http://schemas.openxmlformats.org/officeDocument/2006/relationships/image" Target="../media/image29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30.tif"/><Relationship Id="rId4" Type="http://schemas.openxmlformats.org/officeDocument/2006/relationships/image" Target="../media/image31.tif"/><Relationship Id="rId5" Type="http://schemas.openxmlformats.org/officeDocument/2006/relationships/image" Target="../media/image4.tif"/><Relationship Id="rId6" Type="http://schemas.openxmlformats.org/officeDocument/2006/relationships/image" Target="../media/image32.tif"/><Relationship Id="rId7" Type="http://schemas.openxmlformats.org/officeDocument/2006/relationships/image" Target="../media/image33.tif"/><Relationship Id="rId8" Type="http://schemas.openxmlformats.org/officeDocument/2006/relationships/image" Target="../media/image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tif"/><Relationship Id="rId3" Type="http://schemas.openxmlformats.org/officeDocument/2006/relationships/image" Target="../media/image34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3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tif"/><Relationship Id="rId3" Type="http://schemas.openxmlformats.org/officeDocument/2006/relationships/image" Target="../media/image5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tif"/><Relationship Id="rId3" Type="http://schemas.openxmlformats.org/officeDocument/2006/relationships/image" Target="../media/image7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8.tif"/><Relationship Id="rId3" Type="http://schemas.openxmlformats.org/officeDocument/2006/relationships/image" Target="../media/image9.tif"/><Relationship Id="rId4" Type="http://schemas.openxmlformats.org/officeDocument/2006/relationships/image" Target="../media/image10.tif"/><Relationship Id="rId5" Type="http://schemas.openxmlformats.org/officeDocument/2006/relationships/image" Target="../media/image11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tif"/><Relationship Id="rId3" Type="http://schemas.openxmlformats.org/officeDocument/2006/relationships/image" Target="../media/image13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4.tif"/><Relationship Id="rId3" Type="http://schemas.openxmlformats.org/officeDocument/2006/relationships/image" Target="../media/image15.tif"/><Relationship Id="rId4" Type="http://schemas.openxmlformats.org/officeDocument/2006/relationships/image" Target="../media/image16.tif"/><Relationship Id="rId5" Type="http://schemas.openxmlformats.org/officeDocument/2006/relationships/image" Target="../media/image17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s://www.youtube.com/watch?v=bkBFgNf74m4" TargetMode="External"/><Relationship Id="rId3" Type="http://schemas.openxmlformats.org/officeDocument/2006/relationships/image" Target="../media/image18.tif"/><Relationship Id="rId4" Type="http://schemas.openxmlformats.org/officeDocument/2006/relationships/image" Target="../media/image19.tif"/><Relationship Id="rId5" Type="http://schemas.openxmlformats.org/officeDocument/2006/relationships/image" Target="../media/image20.tif"/><Relationship Id="rId6" Type="http://schemas.openxmlformats.org/officeDocument/2006/relationships/image" Target="../media/image21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Identification in the Cinem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Identification in the Cinema</a:t>
            </a:r>
          </a:p>
        </p:txBody>
      </p:sp>
      <p:sp>
        <p:nvSpPr>
          <p:cNvPr id="147" name="Session 5: Lighting (cont.) and cinematography…"/>
          <p:cNvSpPr txBox="1"/>
          <p:nvPr>
            <p:ph type="body" sz="quarter" idx="1"/>
          </p:nvPr>
        </p:nvSpPr>
        <p:spPr>
          <a:xfrm>
            <a:off x="3565681" y="4950883"/>
            <a:ext cx="5873442" cy="816608"/>
          </a:xfrm>
          <a:prstGeom prst="rect">
            <a:avLst/>
          </a:prstGeom>
        </p:spPr>
        <p:txBody>
          <a:bodyPr/>
          <a:lstStyle>
            <a:lvl1pPr defTabSz="314880">
              <a:defRPr sz="3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Session 11:  The Imaginary Signifier</a:t>
            </a:r>
          </a:p>
        </p:txBody>
      </p:sp>
      <p:sp>
        <p:nvSpPr>
          <p:cNvPr id="148" name="All that Heaven Allows"/>
          <p:cNvSpPr txBox="1"/>
          <p:nvPr/>
        </p:nvSpPr>
        <p:spPr>
          <a:xfrm>
            <a:off x="4170433" y="5879479"/>
            <a:ext cx="4663934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7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Imitation of Life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ymbol…"/>
          <p:cNvSpPr txBox="1"/>
          <p:nvPr/>
        </p:nvSpPr>
        <p:spPr>
          <a:xfrm>
            <a:off x="219171" y="1534273"/>
            <a:ext cx="1017017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Symbol</a:t>
            </a:r>
          </a:p>
        </p:txBody>
      </p:sp>
      <p:sp>
        <p:nvSpPr>
          <p:cNvPr id="226" name="Charles S. Peirce…"/>
          <p:cNvSpPr txBox="1"/>
          <p:nvPr/>
        </p:nvSpPr>
        <p:spPr>
          <a:xfrm>
            <a:off x="1726625" y="1028952"/>
            <a:ext cx="2338732" cy="57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Charles S. Peirce</a:t>
            </a:r>
          </a:p>
          <a:p>
            <a:pPr>
              <a:defRPr b="1" sz="16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Ferdinand de Saussure</a:t>
            </a:r>
          </a:p>
        </p:txBody>
      </p:sp>
      <p:sp>
        <p:nvSpPr>
          <p:cNvPr id="227" name="The connection to the referent is arbitrary and secured by convention."/>
          <p:cNvSpPr txBox="1"/>
          <p:nvPr/>
        </p:nvSpPr>
        <p:spPr>
          <a:xfrm>
            <a:off x="277423" y="2294120"/>
            <a:ext cx="3660185" cy="1046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000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The connection to the referent is arbitrary and secured by convention.</a:t>
            </a:r>
          </a:p>
        </p:txBody>
      </p:sp>
      <p:sp>
        <p:nvSpPr>
          <p:cNvPr id="228" name="The connection to the referent is secured through resemblance."/>
          <p:cNvSpPr txBox="1"/>
          <p:nvPr/>
        </p:nvSpPr>
        <p:spPr>
          <a:xfrm>
            <a:off x="294896" y="4824464"/>
            <a:ext cx="3738192" cy="1046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0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The connection to the referent is secured through resemblance. </a:t>
            </a:r>
          </a:p>
        </p:txBody>
      </p:sp>
      <p:sp>
        <p:nvSpPr>
          <p:cNvPr id="229" name="A direct causal relationship exists between the referent and the sign"/>
          <p:cNvSpPr txBox="1"/>
          <p:nvPr/>
        </p:nvSpPr>
        <p:spPr>
          <a:xfrm>
            <a:off x="293031" y="7460547"/>
            <a:ext cx="4784021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000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 direct causal relationship exists between the referent and the sign</a:t>
            </a:r>
          </a:p>
        </p:txBody>
      </p:sp>
      <p:sp>
        <p:nvSpPr>
          <p:cNvPr id="230" name="Sigmund Freud…"/>
          <p:cNvSpPr txBox="1"/>
          <p:nvPr/>
        </p:nvSpPr>
        <p:spPr>
          <a:xfrm>
            <a:off x="9784463" y="1041468"/>
            <a:ext cx="1493711" cy="553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Sigmund Freud</a:t>
            </a:r>
          </a:p>
          <a:p>
            <a:pPr>
              <a:defRPr b="1" sz="15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Jacques Lacan</a:t>
            </a:r>
          </a:p>
        </p:txBody>
      </p:sp>
      <p:sp>
        <p:nvSpPr>
          <p:cNvPr id="231" name="Symbolic…"/>
          <p:cNvSpPr txBox="1"/>
          <p:nvPr/>
        </p:nvSpPr>
        <p:spPr>
          <a:xfrm>
            <a:off x="11109637" y="1534273"/>
            <a:ext cx="1228345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Symbolic</a:t>
            </a:r>
          </a:p>
        </p:txBody>
      </p:sp>
      <p:sp>
        <p:nvSpPr>
          <p:cNvPr id="232" name="Semiotics and Psychoanalysis"/>
          <p:cNvSpPr txBox="1"/>
          <p:nvPr/>
        </p:nvSpPr>
        <p:spPr>
          <a:xfrm>
            <a:off x="417053" y="-22225"/>
            <a:ext cx="12087607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Semiotics and Psychoanalysis: The Three registers of  the Subject</a:t>
            </a:r>
          </a:p>
        </p:txBody>
      </p:sp>
      <p:sp>
        <p:nvSpPr>
          <p:cNvPr id="233" name="SIGN: communication"/>
          <p:cNvSpPr txBox="1"/>
          <p:nvPr/>
        </p:nvSpPr>
        <p:spPr>
          <a:xfrm>
            <a:off x="838664" y="642943"/>
            <a:ext cx="328513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SIGN: communication</a:t>
            </a:r>
          </a:p>
        </p:txBody>
      </p:sp>
      <p:sp>
        <p:nvSpPr>
          <p:cNvPr id="234" name="SUBJECT: identification"/>
          <p:cNvSpPr txBox="1"/>
          <p:nvPr/>
        </p:nvSpPr>
        <p:spPr>
          <a:xfrm>
            <a:off x="8609423" y="707137"/>
            <a:ext cx="355671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SUBJECT: identification</a:t>
            </a:r>
          </a:p>
        </p:txBody>
      </p:sp>
      <p:pic>
        <p:nvPicPr>
          <p:cNvPr id="23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20694" y="1989776"/>
            <a:ext cx="1103613" cy="165541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79683" y="1989776"/>
            <a:ext cx="2483127" cy="1655419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Real"/>
          <p:cNvSpPr txBox="1"/>
          <p:nvPr/>
        </p:nvSpPr>
        <p:spPr>
          <a:xfrm>
            <a:off x="9907631" y="7400405"/>
            <a:ext cx="654813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R</a:t>
            </a:r>
            <a:r>
              <a:rPr>
                <a:solidFill>
                  <a:schemeClr val="accent1"/>
                </a:solidFill>
              </a:rPr>
              <a:t>e</a:t>
            </a:r>
            <a:r>
              <a:rPr>
                <a:solidFill>
                  <a:schemeClr val="accent5"/>
                </a:solidFill>
              </a:rPr>
              <a:t>a</a:t>
            </a:r>
            <a:r>
              <a:rPr>
                <a:solidFill>
                  <a:srgbClr val="FFFFFF"/>
                </a:solidFill>
              </a:rPr>
              <a:t>l</a:t>
            </a:r>
          </a:p>
        </p:txBody>
      </p:sp>
      <p:pic>
        <p:nvPicPr>
          <p:cNvPr id="23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38591" y="1875828"/>
            <a:ext cx="2843565" cy="1883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85512" y="1946224"/>
            <a:ext cx="2417227" cy="1812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214661" y="6883507"/>
            <a:ext cx="2492394" cy="1883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71852" y="4098109"/>
            <a:ext cx="2578012" cy="2231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171852" y="4098109"/>
            <a:ext cx="2578012" cy="22718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5109567" y="6883507"/>
            <a:ext cx="2702582" cy="1883316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Icon"/>
          <p:cNvSpPr txBox="1"/>
          <p:nvPr/>
        </p:nvSpPr>
        <p:spPr>
          <a:xfrm>
            <a:off x="254101" y="3775133"/>
            <a:ext cx="640843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Icon</a:t>
            </a:r>
          </a:p>
        </p:txBody>
      </p:sp>
      <p:sp>
        <p:nvSpPr>
          <p:cNvPr id="245" name="Index"/>
          <p:cNvSpPr txBox="1"/>
          <p:nvPr/>
        </p:nvSpPr>
        <p:spPr>
          <a:xfrm>
            <a:off x="339059" y="6508795"/>
            <a:ext cx="777241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Index</a:t>
            </a:r>
          </a:p>
        </p:txBody>
      </p:sp>
      <p:sp>
        <p:nvSpPr>
          <p:cNvPr id="246" name="Imaginary"/>
          <p:cNvSpPr txBox="1"/>
          <p:nvPr/>
        </p:nvSpPr>
        <p:spPr>
          <a:xfrm>
            <a:off x="11066196" y="4040520"/>
            <a:ext cx="131292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Imaginary</a:t>
            </a:r>
          </a:p>
        </p:txBody>
      </p:sp>
      <p:sp>
        <p:nvSpPr>
          <p:cNvPr id="247" name="“Law abiding citizen”…"/>
          <p:cNvSpPr txBox="1"/>
          <p:nvPr/>
        </p:nvSpPr>
        <p:spPr>
          <a:xfrm>
            <a:off x="10045896" y="2135370"/>
            <a:ext cx="2681479" cy="1364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“Law abiding citizen”</a:t>
            </a:r>
          </a:p>
          <a:p>
            <a:pPr>
              <a:defRPr b="1" sz="2000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Literate</a:t>
            </a:r>
          </a:p>
          <a:p>
            <a:pPr>
              <a:defRPr b="1" sz="2000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Socialized</a:t>
            </a:r>
          </a:p>
          <a:p>
            <a:pPr>
              <a:defRPr b="1" sz="2000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Statistic</a:t>
            </a:r>
          </a:p>
        </p:txBody>
      </p:sp>
      <p:sp>
        <p:nvSpPr>
          <p:cNvPr id="248" name="Appearance…"/>
          <p:cNvSpPr txBox="1"/>
          <p:nvPr/>
        </p:nvSpPr>
        <p:spPr>
          <a:xfrm>
            <a:off x="10761242" y="4983214"/>
            <a:ext cx="1577087" cy="729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Appearance</a:t>
            </a:r>
          </a:p>
          <a:p>
            <a:pPr>
              <a:defRPr b="1" sz="20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Images</a:t>
            </a:r>
          </a:p>
        </p:txBody>
      </p:sp>
      <p:sp>
        <p:nvSpPr>
          <p:cNvPr id="249" name="Disrupts the Symbolic and Imaginary registers of the Subject. (Psychoanalysis)"/>
          <p:cNvSpPr txBox="1"/>
          <p:nvPr/>
        </p:nvSpPr>
        <p:spPr>
          <a:xfrm>
            <a:off x="7928464" y="8434087"/>
            <a:ext cx="5205708" cy="1046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Disrupts the Symbolic and Imaginary registers of the Subject. (Psychoanalysis)</a:t>
            </a:r>
          </a:p>
        </p:txBody>
      </p:sp>
      <p:sp>
        <p:nvSpPr>
          <p:cNvPr id="250" name="But it also holds everything together."/>
          <p:cNvSpPr txBox="1"/>
          <p:nvPr/>
        </p:nvSpPr>
        <p:spPr>
          <a:xfrm>
            <a:off x="4227321" y="9219533"/>
            <a:ext cx="455015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But it also holds everything together.</a:t>
            </a:r>
          </a:p>
        </p:txBody>
      </p:sp>
      <p:sp>
        <p:nvSpPr>
          <p:cNvPr id="251" name="Escapes Symbolic and Iconographic representation. (Semiotics)"/>
          <p:cNvSpPr txBox="1"/>
          <p:nvPr/>
        </p:nvSpPr>
        <p:spPr>
          <a:xfrm>
            <a:off x="206153" y="8260666"/>
            <a:ext cx="4550159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Escapes Symbolic and Iconographic representation. (Semiotics)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ntr" nodeType="click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Class="entr" nodeType="afterEffect" presetSubtype="0" presetID="1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Class="entr" nodeType="afterEffect" presetSubtype="0" presetID="1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afterEffect" presetSubtype="0" presetID="1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Class="entr" nodeType="afterEffect" presetSubtype="0" presetID="1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Class="entr" nodeType="clickEffect" presetSubtype="0" presetID="1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Class="entr" nodeType="clickEffect" presetSubtype="0" presetID="1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Class="entr" nodeType="clickEffect" presetSubtype="0" presetID="1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1" grpId="5"/>
      <p:bldP build="whole" bldLvl="1" animBg="1" rev="0" advAuto="0" spid="237" grpId="15"/>
      <p:bldP build="whole" bldLvl="1" animBg="1" rev="0" advAuto="0" spid="245" grpId="12"/>
      <p:bldP build="whole" bldLvl="1" animBg="1" rev="0" advAuto="0" spid="249" grpId="21"/>
      <p:bldP build="whole" bldLvl="1" animBg="1" rev="0" advAuto="0" spid="244" grpId="7"/>
      <p:bldP build="whole" bldLvl="1" animBg="1" rev="0" advAuto="0" spid="248" grpId="11"/>
      <p:bldP build="whole" bldLvl="1" animBg="1" rev="0" advAuto="0" spid="251" grpId="20"/>
      <p:bldP build="whole" bldLvl="1" animBg="1" rev="0" advAuto="0" spid="243" grpId="19"/>
      <p:bldP build="whole" bldLvl="1" animBg="1" rev="0" advAuto="0" spid="239" grpId="17"/>
      <p:bldP build="whole" bldLvl="1" animBg="1" rev="0" advAuto="0" spid="247" grpId="6"/>
      <p:bldP build="whole" bldLvl="1" animBg="1" rev="0" advAuto="0" spid="229" grpId="13"/>
      <p:bldP build="whole" bldLvl="1" animBg="1" rev="0" advAuto="0" spid="246" grpId="10"/>
      <p:bldP build="whole" bldLvl="1" animBg="1" rev="0" advAuto="0" spid="241" grpId="9"/>
      <p:bldP build="whole" bldLvl="1" animBg="1" rev="0" advAuto="0" spid="242" grpId="18"/>
      <p:bldP build="whole" bldLvl="1" animBg="1" rev="0" advAuto="0" spid="228" grpId="8"/>
      <p:bldP build="whole" bldLvl="1" animBg="1" rev="0" advAuto="0" spid="240" grpId="14"/>
      <p:bldP build="whole" bldLvl="1" animBg="1" rev="0" advAuto="0" spid="236" grpId="4"/>
      <p:bldP build="whole" bldLvl="1" animBg="1" rev="0" advAuto="0" spid="225" grpId="1"/>
      <p:bldP build="whole" bldLvl="1" animBg="1" rev="0" advAuto="0" spid="235" grpId="3"/>
      <p:bldP build="whole" bldLvl="1" animBg="1" rev="0" advAuto="0" spid="250" grpId="22"/>
      <p:bldP build="whole" bldLvl="1" animBg="1" rev="0" advAuto="0" spid="238" grpId="16"/>
      <p:bldP build="whole" bldLvl="1" animBg="1" rev="0" advAuto="0" spid="227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Real"/>
          <p:cNvSpPr txBox="1"/>
          <p:nvPr>
            <p:ph type="title"/>
          </p:nvPr>
        </p:nvSpPr>
        <p:spPr>
          <a:xfrm>
            <a:off x="1421557" y="4685848"/>
            <a:ext cx="1416818" cy="8429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/>
            <a:r>
              <a:t>Real</a:t>
            </a:r>
          </a:p>
        </p:txBody>
      </p:sp>
      <p:sp>
        <p:nvSpPr>
          <p:cNvPr id="254" name="Lacan and Psychic Experience"/>
          <p:cNvSpPr txBox="1"/>
          <p:nvPr/>
        </p:nvSpPr>
        <p:spPr>
          <a:xfrm>
            <a:off x="3005541" y="-27825"/>
            <a:ext cx="9005355" cy="511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27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 Psychoanalytic Reading: Lacan and Psychic Experience</a:t>
            </a:r>
          </a:p>
        </p:txBody>
      </p:sp>
      <p:sp>
        <p:nvSpPr>
          <p:cNvPr id="255" name="Imaginary"/>
          <p:cNvSpPr txBox="1"/>
          <p:nvPr/>
        </p:nvSpPr>
        <p:spPr>
          <a:xfrm>
            <a:off x="1474403" y="409988"/>
            <a:ext cx="1890676" cy="5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Imaginary</a:t>
            </a:r>
          </a:p>
        </p:txBody>
      </p:sp>
      <p:sp>
        <p:nvSpPr>
          <p:cNvPr id="256" name="Symbolic"/>
          <p:cNvSpPr txBox="1"/>
          <p:nvPr/>
        </p:nvSpPr>
        <p:spPr>
          <a:xfrm>
            <a:off x="1519514" y="6218997"/>
            <a:ext cx="1800454" cy="572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200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Symbolic</a:t>
            </a:r>
          </a:p>
        </p:txBody>
      </p:sp>
      <p:sp>
        <p:nvSpPr>
          <p:cNvPr id="257" name="Binary"/>
          <p:cNvSpPr txBox="1"/>
          <p:nvPr/>
        </p:nvSpPr>
        <p:spPr>
          <a:xfrm>
            <a:off x="4385766" y="465870"/>
            <a:ext cx="1039978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Binary</a:t>
            </a:r>
          </a:p>
        </p:txBody>
      </p:sp>
      <p:sp>
        <p:nvSpPr>
          <p:cNvPr id="258" name="Tripartite"/>
          <p:cNvSpPr txBox="1"/>
          <p:nvPr/>
        </p:nvSpPr>
        <p:spPr>
          <a:xfrm>
            <a:off x="3667481" y="6274880"/>
            <a:ext cx="141762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Tripartite</a:t>
            </a:r>
          </a:p>
        </p:txBody>
      </p:sp>
      <p:sp>
        <p:nvSpPr>
          <p:cNvPr id="259" name="Image"/>
          <p:cNvSpPr txBox="1"/>
          <p:nvPr/>
        </p:nvSpPr>
        <p:spPr>
          <a:xfrm>
            <a:off x="5547016" y="465870"/>
            <a:ext cx="101650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Image</a:t>
            </a:r>
          </a:p>
        </p:txBody>
      </p:sp>
      <p:sp>
        <p:nvSpPr>
          <p:cNvPr id="260" name="Language"/>
          <p:cNvSpPr txBox="1"/>
          <p:nvPr/>
        </p:nvSpPr>
        <p:spPr>
          <a:xfrm>
            <a:off x="5297497" y="6274880"/>
            <a:ext cx="155387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Language</a:t>
            </a:r>
          </a:p>
        </p:txBody>
      </p:sp>
      <p:sp>
        <p:nvSpPr>
          <p:cNvPr id="261" name="Missed         Encounter"/>
          <p:cNvSpPr txBox="1"/>
          <p:nvPr/>
        </p:nvSpPr>
        <p:spPr>
          <a:xfrm>
            <a:off x="5514978" y="5492625"/>
            <a:ext cx="398648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Missed</a:t>
            </a:r>
            <a:r>
              <a:rPr>
                <a:solidFill>
                  <a:srgbClr val="FFFFFF"/>
                </a:solidFill>
              </a:rPr>
              <a:t>       </a:t>
            </a:r>
            <a:r>
              <a:t>Encounter</a:t>
            </a:r>
            <a:r>
              <a:rPr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262" name="Line"/>
          <p:cNvSpPr/>
          <p:nvPr/>
        </p:nvSpPr>
        <p:spPr>
          <a:xfrm>
            <a:off x="1633427" y="4181392"/>
            <a:ext cx="11212802" cy="2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3" name="Escapes     Representation"/>
          <p:cNvSpPr txBox="1"/>
          <p:nvPr/>
        </p:nvSpPr>
        <p:spPr>
          <a:xfrm>
            <a:off x="9092075" y="5374440"/>
            <a:ext cx="3660345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Escapes representation.</a:t>
            </a:r>
          </a:p>
        </p:txBody>
      </p:sp>
      <p:grpSp>
        <p:nvGrpSpPr>
          <p:cNvPr id="266" name="Arrow"/>
          <p:cNvGrpSpPr/>
          <p:nvPr/>
        </p:nvGrpSpPr>
        <p:grpSpPr>
          <a:xfrm>
            <a:off x="6581264" y="3990978"/>
            <a:ext cx="1317418" cy="1000042"/>
            <a:chOff x="0" y="0"/>
            <a:chExt cx="1317417" cy="1000040"/>
          </a:xfrm>
        </p:grpSpPr>
        <p:sp>
          <p:nvSpPr>
            <p:cNvPr id="264" name="Arrow"/>
            <p:cNvSpPr/>
            <p:nvPr/>
          </p:nvSpPr>
          <p:spPr>
            <a:xfrm rot="16220870">
              <a:off x="205343" y="-35131"/>
              <a:ext cx="906675" cy="1079525"/>
            </a:xfrm>
            <a:prstGeom prst="rightArrow">
              <a:avLst>
                <a:gd name="adj1" fmla="val 20264"/>
                <a:gd name="adj2" fmla="val 4386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pic>
          <p:nvPicPr>
            <p:cNvPr id="265" name="Arrow" descr="Arrow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6220870">
              <a:off x="162659" y="-155689"/>
              <a:ext cx="992098" cy="13114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7" name="Disrupts     Representation"/>
          <p:cNvSpPr txBox="1"/>
          <p:nvPr/>
        </p:nvSpPr>
        <p:spPr>
          <a:xfrm>
            <a:off x="5739229" y="4529882"/>
            <a:ext cx="3986480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Disrupts     Representation</a:t>
            </a:r>
          </a:p>
        </p:txBody>
      </p:sp>
      <p:sp>
        <p:nvSpPr>
          <p:cNvPr id="268" name="Subject"/>
          <p:cNvSpPr txBox="1"/>
          <p:nvPr/>
        </p:nvSpPr>
        <p:spPr>
          <a:xfrm>
            <a:off x="65566" y="4876798"/>
            <a:ext cx="1221030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Subject</a:t>
            </a:r>
          </a:p>
        </p:txBody>
      </p:sp>
      <p:sp>
        <p:nvSpPr>
          <p:cNvPr id="269" name="Traumatic Event"/>
          <p:cNvSpPr txBox="1"/>
          <p:nvPr/>
        </p:nvSpPr>
        <p:spPr>
          <a:xfrm>
            <a:off x="6008587" y="5046305"/>
            <a:ext cx="2462480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Traumatic Event</a:t>
            </a:r>
          </a:p>
        </p:txBody>
      </p:sp>
      <p:pic>
        <p:nvPicPr>
          <p:cNvPr id="27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80925" y="6782269"/>
            <a:ext cx="5118971" cy="2878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47833" y="998246"/>
            <a:ext cx="5210335" cy="2929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41194" y="1041886"/>
            <a:ext cx="5823613" cy="29293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723220" y="6777373"/>
            <a:ext cx="5136387" cy="28878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686246" y="1023928"/>
            <a:ext cx="5210335" cy="2929384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Line"/>
          <p:cNvSpPr/>
          <p:nvPr/>
        </p:nvSpPr>
        <p:spPr>
          <a:xfrm>
            <a:off x="1629056" y="6231697"/>
            <a:ext cx="11221544" cy="2"/>
          </a:xfrm>
          <a:prstGeom prst="line">
            <a:avLst/>
          </a:prstGeom>
          <a:ln w="25400">
            <a:solidFill>
              <a:schemeClr val="accent4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278" name="Arrow"/>
          <p:cNvGrpSpPr/>
          <p:nvPr/>
        </p:nvGrpSpPr>
        <p:grpSpPr>
          <a:xfrm>
            <a:off x="6589553" y="5529413"/>
            <a:ext cx="1300548" cy="913134"/>
            <a:chOff x="0" y="0"/>
            <a:chExt cx="1300546" cy="913133"/>
          </a:xfrm>
        </p:grpSpPr>
        <p:sp>
          <p:nvSpPr>
            <p:cNvPr id="276" name="Arrow"/>
            <p:cNvSpPr/>
            <p:nvPr/>
          </p:nvSpPr>
          <p:spPr>
            <a:xfrm rot="5400000">
              <a:off x="236419" y="-82371"/>
              <a:ext cx="827710" cy="1068652"/>
            </a:xfrm>
            <a:prstGeom prst="rightArrow">
              <a:avLst>
                <a:gd name="adj1" fmla="val 20264"/>
                <a:gd name="adj2" fmla="val 4756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pic>
          <p:nvPicPr>
            <p:cNvPr id="277" name="Arrow" descr="Arrow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 rot="5400000">
              <a:off x="193707" y="-193708"/>
              <a:ext cx="913133" cy="13005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xit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30" dur="2000" fill="hold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Class="entr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Class="entr" nodeType="click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afterEffect" presetSubtype="0" presetID="1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Class="entr" nodeType="afterEffect" presetSubtype="0" presetID="1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Class="entr" nodeType="clickEffect" presetSubtype="0" presetID="1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Class="entr" nodeType="clickEffect" presetSubtype="0" presetID="1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Class="entr" nodeType="clickEffect" presetSubtype="0" presetID="1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5" grpId="3"/>
      <p:bldP build="whole" bldLvl="1" animBg="1" rev="0" advAuto="0" spid="257" grpId="5"/>
      <p:bldP build="whole" bldLvl="1" animBg="1" rev="0" advAuto="0" spid="272" grpId="8"/>
      <p:bldP build="whole" bldLvl="1" animBg="1" rev="0" advAuto="0" spid="271" grpId="4"/>
      <p:bldP build="whole" bldLvl="1" animBg="1" rev="0" advAuto="0" spid="253" grpId="2"/>
      <p:bldP build="whole" bldLvl="1" animBg="1" rev="0" advAuto="0" spid="278" grpId="17"/>
      <p:bldP build="whole" bldLvl="1" animBg="1" rev="0" advAuto="0" spid="263" grpId="13"/>
      <p:bldP build="whole" bldLvl="1" animBg="1" rev="0" advAuto="0" spid="271" grpId="7"/>
      <p:bldP build="whole" bldLvl="1" animBg="1" rev="0" advAuto="0" spid="270" grpId="10"/>
      <p:bldP build="whole" bldLvl="1" animBg="1" rev="0" advAuto="0" spid="258" grpId="11"/>
      <p:bldP build="whole" bldLvl="1" animBg="1" rev="0" advAuto="0" spid="256" grpId="9"/>
      <p:bldP build="whole" bldLvl="1" animBg="1" rev="0" advAuto="0" spid="260" grpId="12"/>
      <p:bldP build="whole" bldLvl="1" animBg="1" rev="0" advAuto="0" spid="259" grpId="6"/>
      <p:bldP build="whole" bldLvl="1" animBg="1" rev="0" advAuto="0" spid="269" grpId="14"/>
      <p:bldP build="whole" bldLvl="1" animBg="1" rev="0" advAuto="0" spid="267" grpId="15"/>
      <p:bldP build="whole" bldLvl="1" animBg="1" rev="0" advAuto="0" spid="274" grpId="19"/>
      <p:bldP build="whole" bldLvl="1" animBg="1" rev="0" advAuto="0" spid="266" grpId="16"/>
      <p:bldP build="whole" bldLvl="1" animBg="1" rev="0" advAuto="0" spid="268" grpId="1"/>
      <p:bldP build="whole" bldLvl="1" animBg="1" rev="0" advAuto="0" spid="261" grpId="18"/>
      <p:bldP build="whole" bldLvl="1" animBg="1" rev="0" advAuto="0" spid="273" grpId="2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3314" r="0" b="3314"/>
          <a:stretch>
            <a:fillRect/>
          </a:stretch>
        </p:blipFill>
        <p:spPr>
          <a:xfrm>
            <a:off x="68658" y="1875594"/>
            <a:ext cx="6318764" cy="3137742"/>
          </a:xfrm>
          <a:prstGeom prst="rect">
            <a:avLst/>
          </a:prstGeom>
        </p:spPr>
      </p:pic>
      <p:sp>
        <p:nvSpPr>
          <p:cNvPr id="281" name="The Imaginary Signifier"/>
          <p:cNvSpPr txBox="1"/>
          <p:nvPr/>
        </p:nvSpPr>
        <p:spPr>
          <a:xfrm>
            <a:off x="3749044" y="43552"/>
            <a:ext cx="5363973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The Cinematic Signifier</a:t>
            </a:r>
          </a:p>
        </p:txBody>
      </p:sp>
      <p:sp>
        <p:nvSpPr>
          <p:cNvPr id="282" name="It Should Happen to You (George Kukor, USA, 1954)"/>
          <p:cNvSpPr txBox="1"/>
          <p:nvPr/>
        </p:nvSpPr>
        <p:spPr>
          <a:xfrm>
            <a:off x="378390" y="5297106"/>
            <a:ext cx="5699189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4200"/>
              </a:spcBef>
              <a:defRPr i="1" sz="1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It Should Happen to You </a:t>
            </a:r>
            <a:r>
              <a:rPr i="0"/>
              <a:t>(George Kukor, USA, 1954)</a:t>
            </a:r>
          </a:p>
        </p:txBody>
      </p:sp>
      <p:sp>
        <p:nvSpPr>
          <p:cNvPr id="283" name="All that Heaven Allows, (Douglas Sirk, USA, 1955)"/>
          <p:cNvSpPr txBox="1"/>
          <p:nvPr/>
        </p:nvSpPr>
        <p:spPr>
          <a:xfrm>
            <a:off x="7427139" y="5297106"/>
            <a:ext cx="4744366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i="1" sz="1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Imitation of Life, (Douglas Sirk, USA, 1955) </a:t>
            </a:r>
          </a:p>
        </p:txBody>
      </p:sp>
      <p:sp>
        <p:nvSpPr>
          <p:cNvPr id="284" name="Film Camera"/>
          <p:cNvSpPr/>
          <p:nvPr/>
        </p:nvSpPr>
        <p:spPr>
          <a:xfrm>
            <a:off x="3650491" y="7063096"/>
            <a:ext cx="840446" cy="15092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491" y="0"/>
                </a:moveTo>
                <a:cubicBezTo>
                  <a:pt x="2011" y="0"/>
                  <a:pt x="0" y="1120"/>
                  <a:pt x="0" y="2501"/>
                </a:cubicBezTo>
                <a:cubicBezTo>
                  <a:pt x="0" y="3422"/>
                  <a:pt x="896" y="4224"/>
                  <a:pt x="2227" y="4658"/>
                </a:cubicBezTo>
                <a:cubicBezTo>
                  <a:pt x="1928" y="4864"/>
                  <a:pt x="1748" y="5126"/>
                  <a:pt x="1748" y="5410"/>
                </a:cubicBezTo>
                <a:lnTo>
                  <a:pt x="1748" y="9410"/>
                </a:lnTo>
                <a:cubicBezTo>
                  <a:pt x="1748" y="10070"/>
                  <a:pt x="2719" y="10613"/>
                  <a:pt x="3906" y="10613"/>
                </a:cubicBezTo>
                <a:lnTo>
                  <a:pt x="8012" y="10613"/>
                </a:lnTo>
                <a:lnTo>
                  <a:pt x="312" y="21546"/>
                </a:lnTo>
                <a:lnTo>
                  <a:pt x="1848" y="21546"/>
                </a:lnTo>
                <a:lnTo>
                  <a:pt x="8918" y="11618"/>
                </a:lnTo>
                <a:lnTo>
                  <a:pt x="8933" y="21600"/>
                </a:lnTo>
                <a:lnTo>
                  <a:pt x="10445" y="21600"/>
                </a:lnTo>
                <a:lnTo>
                  <a:pt x="10430" y="11699"/>
                </a:lnTo>
                <a:lnTo>
                  <a:pt x="17433" y="21546"/>
                </a:lnTo>
                <a:lnTo>
                  <a:pt x="19061" y="21546"/>
                </a:lnTo>
                <a:lnTo>
                  <a:pt x="11285" y="10613"/>
                </a:lnTo>
                <a:lnTo>
                  <a:pt x="15297" y="10613"/>
                </a:lnTo>
                <a:cubicBezTo>
                  <a:pt x="16484" y="10613"/>
                  <a:pt x="17455" y="10072"/>
                  <a:pt x="17455" y="9411"/>
                </a:cubicBezTo>
                <a:lnTo>
                  <a:pt x="17455" y="8659"/>
                </a:lnTo>
                <a:lnTo>
                  <a:pt x="17588" y="8701"/>
                </a:lnTo>
                <a:lnTo>
                  <a:pt x="21600" y="9990"/>
                </a:lnTo>
                <a:lnTo>
                  <a:pt x="21600" y="4830"/>
                </a:lnTo>
                <a:lnTo>
                  <a:pt x="17588" y="6121"/>
                </a:lnTo>
                <a:lnTo>
                  <a:pt x="17455" y="6163"/>
                </a:lnTo>
                <a:lnTo>
                  <a:pt x="17455" y="5410"/>
                </a:lnTo>
                <a:cubicBezTo>
                  <a:pt x="17455" y="5075"/>
                  <a:pt x="17202" y="4771"/>
                  <a:pt x="16800" y="4553"/>
                </a:cubicBezTo>
                <a:cubicBezTo>
                  <a:pt x="17965" y="4101"/>
                  <a:pt x="18730" y="3351"/>
                  <a:pt x="18730" y="2501"/>
                </a:cubicBezTo>
                <a:cubicBezTo>
                  <a:pt x="18730" y="1120"/>
                  <a:pt x="16719" y="0"/>
                  <a:pt x="14239" y="0"/>
                </a:cubicBezTo>
                <a:cubicBezTo>
                  <a:pt x="11760" y="0"/>
                  <a:pt x="9748" y="1120"/>
                  <a:pt x="9748" y="2501"/>
                </a:cubicBezTo>
                <a:cubicBezTo>
                  <a:pt x="9748" y="3162"/>
                  <a:pt x="10213" y="3761"/>
                  <a:pt x="10967" y="4209"/>
                </a:cubicBezTo>
                <a:lnTo>
                  <a:pt x="7764" y="4209"/>
                </a:lnTo>
                <a:cubicBezTo>
                  <a:pt x="8517" y="3761"/>
                  <a:pt x="8979" y="3162"/>
                  <a:pt x="8979" y="2501"/>
                </a:cubicBezTo>
                <a:cubicBezTo>
                  <a:pt x="8979" y="1120"/>
                  <a:pt x="6971" y="0"/>
                  <a:pt x="4491" y="0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85" name="Film Camera"/>
          <p:cNvSpPr/>
          <p:nvPr/>
        </p:nvSpPr>
        <p:spPr>
          <a:xfrm flipH="1">
            <a:off x="8630100" y="7063096"/>
            <a:ext cx="840445" cy="15092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491" y="0"/>
                </a:moveTo>
                <a:cubicBezTo>
                  <a:pt x="2011" y="0"/>
                  <a:pt x="0" y="1120"/>
                  <a:pt x="0" y="2501"/>
                </a:cubicBezTo>
                <a:cubicBezTo>
                  <a:pt x="0" y="3422"/>
                  <a:pt x="896" y="4224"/>
                  <a:pt x="2227" y="4657"/>
                </a:cubicBezTo>
                <a:cubicBezTo>
                  <a:pt x="1928" y="4864"/>
                  <a:pt x="1748" y="5126"/>
                  <a:pt x="1748" y="5410"/>
                </a:cubicBezTo>
                <a:lnTo>
                  <a:pt x="1748" y="9409"/>
                </a:lnTo>
                <a:cubicBezTo>
                  <a:pt x="1748" y="10070"/>
                  <a:pt x="2719" y="10613"/>
                  <a:pt x="3906" y="10613"/>
                </a:cubicBezTo>
                <a:lnTo>
                  <a:pt x="8012" y="10613"/>
                </a:lnTo>
                <a:lnTo>
                  <a:pt x="312" y="21546"/>
                </a:lnTo>
                <a:lnTo>
                  <a:pt x="1848" y="21546"/>
                </a:lnTo>
                <a:lnTo>
                  <a:pt x="8918" y="11618"/>
                </a:lnTo>
                <a:lnTo>
                  <a:pt x="8933" y="21600"/>
                </a:lnTo>
                <a:lnTo>
                  <a:pt x="10445" y="21600"/>
                </a:lnTo>
                <a:lnTo>
                  <a:pt x="10430" y="11699"/>
                </a:lnTo>
                <a:lnTo>
                  <a:pt x="17433" y="21546"/>
                </a:lnTo>
                <a:lnTo>
                  <a:pt x="19061" y="21546"/>
                </a:lnTo>
                <a:lnTo>
                  <a:pt x="11285" y="10613"/>
                </a:lnTo>
                <a:lnTo>
                  <a:pt x="15297" y="10613"/>
                </a:lnTo>
                <a:cubicBezTo>
                  <a:pt x="16484" y="10613"/>
                  <a:pt x="17455" y="10072"/>
                  <a:pt x="17455" y="9411"/>
                </a:cubicBezTo>
                <a:lnTo>
                  <a:pt x="17455" y="8659"/>
                </a:lnTo>
                <a:lnTo>
                  <a:pt x="17588" y="8701"/>
                </a:lnTo>
                <a:lnTo>
                  <a:pt x="21600" y="9990"/>
                </a:lnTo>
                <a:lnTo>
                  <a:pt x="21600" y="4830"/>
                </a:lnTo>
                <a:lnTo>
                  <a:pt x="17588" y="6121"/>
                </a:lnTo>
                <a:lnTo>
                  <a:pt x="17455" y="6163"/>
                </a:lnTo>
                <a:lnTo>
                  <a:pt x="17455" y="5410"/>
                </a:lnTo>
                <a:cubicBezTo>
                  <a:pt x="17455" y="5075"/>
                  <a:pt x="17202" y="4771"/>
                  <a:pt x="16800" y="4553"/>
                </a:cubicBezTo>
                <a:cubicBezTo>
                  <a:pt x="17965" y="4101"/>
                  <a:pt x="18730" y="3351"/>
                  <a:pt x="18730" y="2501"/>
                </a:cubicBezTo>
                <a:cubicBezTo>
                  <a:pt x="18730" y="1120"/>
                  <a:pt x="16719" y="0"/>
                  <a:pt x="14239" y="0"/>
                </a:cubicBezTo>
                <a:cubicBezTo>
                  <a:pt x="11760" y="0"/>
                  <a:pt x="9748" y="1120"/>
                  <a:pt x="9748" y="2501"/>
                </a:cubicBezTo>
                <a:cubicBezTo>
                  <a:pt x="9748" y="3162"/>
                  <a:pt x="10213" y="3761"/>
                  <a:pt x="10967" y="4209"/>
                </a:cubicBezTo>
                <a:lnTo>
                  <a:pt x="7764" y="4209"/>
                </a:lnTo>
                <a:cubicBezTo>
                  <a:pt x="8517" y="3761"/>
                  <a:pt x="8979" y="3162"/>
                  <a:pt x="8979" y="2501"/>
                </a:cubicBezTo>
                <a:cubicBezTo>
                  <a:pt x="8979" y="1120"/>
                  <a:pt x="6971" y="0"/>
                  <a:pt x="4491" y="0"/>
                </a:cubicBezTo>
                <a:close/>
              </a:path>
            </a:pathLst>
          </a:custGeom>
          <a:solidFill>
            <a:srgbClr val="00A2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86" name="Line"/>
          <p:cNvSpPr/>
          <p:nvPr/>
        </p:nvSpPr>
        <p:spPr>
          <a:xfrm>
            <a:off x="4520593" y="7627262"/>
            <a:ext cx="4384181" cy="976516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7" name="Line"/>
          <p:cNvSpPr/>
          <p:nvPr/>
        </p:nvSpPr>
        <p:spPr>
          <a:xfrm flipV="1">
            <a:off x="4535649" y="6557029"/>
            <a:ext cx="4354285" cy="1066408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8" name="Line"/>
          <p:cNvSpPr/>
          <p:nvPr/>
        </p:nvSpPr>
        <p:spPr>
          <a:xfrm flipH="1">
            <a:off x="4215793" y="7639962"/>
            <a:ext cx="4384181" cy="976516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9" name="Line"/>
          <p:cNvSpPr/>
          <p:nvPr/>
        </p:nvSpPr>
        <p:spPr>
          <a:xfrm flipH="1" flipV="1">
            <a:off x="4230850" y="6569729"/>
            <a:ext cx="4354283" cy="1066408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0" name="Line"/>
          <p:cNvSpPr/>
          <p:nvPr/>
        </p:nvSpPr>
        <p:spPr>
          <a:xfrm flipV="1">
            <a:off x="6560515" y="6319153"/>
            <a:ext cx="5" cy="2754787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1" name="Image/Reflection"/>
          <p:cNvSpPr txBox="1"/>
          <p:nvPr/>
        </p:nvSpPr>
        <p:spPr>
          <a:xfrm>
            <a:off x="7746538" y="9174699"/>
            <a:ext cx="2607565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Image/Reflection</a:t>
            </a:r>
          </a:p>
        </p:txBody>
      </p:sp>
      <p:sp>
        <p:nvSpPr>
          <p:cNvPr id="292" name="Screen/Mirror"/>
          <p:cNvSpPr txBox="1"/>
          <p:nvPr/>
        </p:nvSpPr>
        <p:spPr>
          <a:xfrm>
            <a:off x="5492803" y="5771072"/>
            <a:ext cx="213542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Screen/Mirror</a:t>
            </a:r>
          </a:p>
        </p:txBody>
      </p:sp>
      <p:sp>
        <p:nvSpPr>
          <p:cNvPr id="293" name="Camera/Spectator"/>
          <p:cNvSpPr txBox="1"/>
          <p:nvPr/>
        </p:nvSpPr>
        <p:spPr>
          <a:xfrm>
            <a:off x="2670155" y="9174700"/>
            <a:ext cx="280111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Camera/Spectator</a:t>
            </a:r>
          </a:p>
        </p:txBody>
      </p:sp>
      <p:sp>
        <p:nvSpPr>
          <p:cNvPr id="294" name="Mirror Stage"/>
          <p:cNvSpPr txBox="1"/>
          <p:nvPr/>
        </p:nvSpPr>
        <p:spPr>
          <a:xfrm>
            <a:off x="3043583" y="1130717"/>
            <a:ext cx="7033870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Primary Identification +Secondary Identification</a:t>
            </a:r>
          </a:p>
        </p:txBody>
      </p:sp>
      <p:sp>
        <p:nvSpPr>
          <p:cNvPr id="295" name="Projection"/>
          <p:cNvSpPr txBox="1"/>
          <p:nvPr/>
        </p:nvSpPr>
        <p:spPr>
          <a:xfrm>
            <a:off x="5210247" y="7394768"/>
            <a:ext cx="1169836" cy="362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7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Projection</a:t>
            </a:r>
          </a:p>
        </p:txBody>
      </p:sp>
      <p:sp>
        <p:nvSpPr>
          <p:cNvPr id="296" name="Introjection"/>
          <p:cNvSpPr txBox="1"/>
          <p:nvPr/>
        </p:nvSpPr>
        <p:spPr>
          <a:xfrm>
            <a:off x="6740949" y="7394768"/>
            <a:ext cx="1293547" cy="362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7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Introjection</a:t>
            </a:r>
          </a:p>
        </p:txBody>
      </p:sp>
      <p:sp>
        <p:nvSpPr>
          <p:cNvPr id="297" name="Phantasy"/>
          <p:cNvSpPr txBox="1"/>
          <p:nvPr/>
        </p:nvSpPr>
        <p:spPr>
          <a:xfrm>
            <a:off x="552172" y="7345260"/>
            <a:ext cx="145816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Phantasy</a:t>
            </a:r>
          </a:p>
        </p:txBody>
      </p:sp>
      <p:sp>
        <p:nvSpPr>
          <p:cNvPr id="298" name="Cinematic Signifier"/>
          <p:cNvSpPr txBox="1"/>
          <p:nvPr/>
        </p:nvSpPr>
        <p:spPr>
          <a:xfrm>
            <a:off x="10069193" y="7161110"/>
            <a:ext cx="2866949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Cinematic Signifier</a:t>
            </a:r>
          </a:p>
          <a:p>
            <a: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(Metz, 602)</a:t>
            </a:r>
          </a:p>
        </p:txBody>
      </p:sp>
      <p:sp>
        <p:nvSpPr>
          <p:cNvPr id="299" name="Line"/>
          <p:cNvSpPr/>
          <p:nvPr/>
        </p:nvSpPr>
        <p:spPr>
          <a:xfrm flipH="1">
            <a:off x="1594297" y="7643049"/>
            <a:ext cx="2436676" cy="657454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0" name="Line"/>
          <p:cNvSpPr/>
          <p:nvPr/>
        </p:nvSpPr>
        <p:spPr>
          <a:xfrm flipH="1" flipV="1">
            <a:off x="1609588" y="7098231"/>
            <a:ext cx="2406547" cy="540995"/>
          </a:xfrm>
          <a:prstGeom prst="line">
            <a:avLst/>
          </a:prstGeom>
          <a:ln w="25400">
            <a:solidFill>
              <a:srgbClr val="FFFFFF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30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53606" y="1909629"/>
            <a:ext cx="5091435" cy="31821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Class="entr" nodeType="after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0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5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0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5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Class="entr" nodeType="after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9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7" grpId="10"/>
      <p:bldP build="whole" bldLvl="1" animBg="1" rev="0" advAuto="0" spid="288" grpId="7"/>
      <p:bldP build="whole" bldLvl="1" animBg="1" rev="0" advAuto="0" spid="299" grpId="12"/>
      <p:bldP build="whole" bldLvl="1" animBg="1" rev="0" advAuto="0" spid="287" grpId="1"/>
      <p:bldP build="whole" bldLvl="1" animBg="1" rev="0" advAuto="0" spid="286" grpId="2"/>
      <p:bldP build="whole" bldLvl="1" animBg="1" rev="0" advAuto="0" spid="298" grpId="9"/>
      <p:bldP build="whole" bldLvl="1" animBg="1" rev="0" advAuto="0" spid="296" grpId="8"/>
      <p:bldP build="whole" bldLvl="1" animBg="1" rev="0" advAuto="0" spid="300" grpId="11"/>
      <p:bldP build="whole" bldLvl="1" animBg="1" rev="0" advAuto="0" spid="289" grpId="6"/>
      <p:bldP build="whole" bldLvl="1" animBg="1" rev="0" advAuto="0" spid="291" grpId="5"/>
      <p:bldP build="whole" bldLvl="1" animBg="1" rev="0" advAuto="0" spid="295" grpId="3"/>
      <p:bldP build="whole" bldLvl="1" animBg="1" rev="0" advAuto="0" spid="285" grpId="4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Key Terms"/>
          <p:cNvSpPr txBox="1"/>
          <p:nvPr>
            <p:ph type="title"/>
          </p:nvPr>
        </p:nvSpPr>
        <p:spPr>
          <a:xfrm>
            <a:off x="1270000" y="114300"/>
            <a:ext cx="10464800" cy="842963"/>
          </a:xfrm>
          <a:prstGeom prst="rect">
            <a:avLst/>
          </a:prstGeom>
        </p:spPr>
        <p:txBody>
          <a:bodyPr/>
          <a:lstStyle/>
          <a:p>
            <a:pPr/>
            <a:r>
              <a:t>Key Terms</a:t>
            </a:r>
          </a:p>
        </p:txBody>
      </p:sp>
      <p:sp>
        <p:nvSpPr>
          <p:cNvPr id="151" name="Three Registers of Subjectivity (Lacan)…"/>
          <p:cNvSpPr txBox="1"/>
          <p:nvPr/>
        </p:nvSpPr>
        <p:spPr>
          <a:xfrm>
            <a:off x="505444" y="1009513"/>
            <a:ext cx="12416638" cy="8195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Cathexis: investment  of emotional or mental energy in a subject, object (material or ideological)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Disavowal: mental/emotional act of the denial/rejection of the reality of a perception/experience (in order to avoid trauma) 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Identification</a:t>
            </a:r>
          </a:p>
          <a:p>
            <a:pPr lvl="4" indent="9144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Primary Identification- the look/viewing position/camera/technical</a:t>
            </a:r>
          </a:p>
          <a:p>
            <a:pPr lvl="4" indent="9144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Secondary Identification-character-image- narrative- political historical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Three Registers of Subjectivity (Lacan)</a:t>
            </a:r>
          </a:p>
          <a:p>
            <a:pPr lvl="3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     Imaginary</a:t>
            </a:r>
          </a:p>
          <a:p>
            <a:pPr lvl="6" indent="13716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Mirror Stage</a:t>
            </a:r>
          </a:p>
          <a:p>
            <a:pPr lvl="4" indent="9144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Symbolic</a:t>
            </a:r>
          </a:p>
          <a:p>
            <a:pPr lvl="6" indent="13716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Signification/Language</a:t>
            </a:r>
          </a:p>
          <a:p>
            <a:pPr lvl="4" indent="9144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Real</a:t>
            </a:r>
          </a:p>
          <a:p>
            <a:pPr lvl="6" indent="13716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Trauma</a:t>
            </a:r>
          </a:p>
          <a:p>
            <a:pPr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Phantasy: Imaginary scene- subject is the protagonist</a:t>
            </a: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The Look vs. The Gaze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Freud and Identification"/>
          <p:cNvSpPr txBox="1"/>
          <p:nvPr/>
        </p:nvSpPr>
        <p:spPr>
          <a:xfrm>
            <a:off x="3692902" y="190753"/>
            <a:ext cx="5618989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Freud and Identification </a:t>
            </a:r>
          </a:p>
        </p:txBody>
      </p:sp>
      <p:sp>
        <p:nvSpPr>
          <p:cNvPr id="154" name="Freud: earliest expression of an emotional tie with another person…"/>
          <p:cNvSpPr txBox="1"/>
          <p:nvPr/>
        </p:nvSpPr>
        <p:spPr>
          <a:xfrm>
            <a:off x="-44962" y="868371"/>
            <a:ext cx="12824486" cy="7792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Identification constitutes the earliest expression of an emotional tie with another person. Freud defines identification in terms of the the Oedipal Complex</a:t>
            </a:r>
          </a:p>
        </p:txBody>
      </p:sp>
      <p:pic>
        <p:nvPicPr>
          <p:cNvPr id="15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320" y="5220125"/>
            <a:ext cx="3723536" cy="2925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27848" y="5255012"/>
            <a:ext cx="4283004" cy="2855861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Oedipus Complex: based on the myth of Oedipus"/>
          <p:cNvSpPr txBox="1"/>
          <p:nvPr/>
        </p:nvSpPr>
        <p:spPr>
          <a:xfrm>
            <a:off x="2754638" y="2886929"/>
            <a:ext cx="7225285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Oedipus Complex: based on the myth of Oedipus</a:t>
            </a:r>
          </a:p>
        </p:txBody>
      </p:sp>
      <p:sp>
        <p:nvSpPr>
          <p:cNvPr id="158" name="Cathexis: father is seen as a threat"/>
          <p:cNvSpPr txBox="1"/>
          <p:nvPr/>
        </p:nvSpPr>
        <p:spPr>
          <a:xfrm>
            <a:off x="42319" y="8372608"/>
            <a:ext cx="3723537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Cathexis: father is seen as a threat</a:t>
            </a:r>
          </a:p>
        </p:txBody>
      </p:sp>
      <p:sp>
        <p:nvSpPr>
          <p:cNvPr id="159" name="Cathexis and Disavowal: Mother  is the object of desire"/>
          <p:cNvSpPr txBox="1"/>
          <p:nvPr/>
        </p:nvSpPr>
        <p:spPr>
          <a:xfrm>
            <a:off x="4092731" y="8188458"/>
            <a:ext cx="4283003" cy="1197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Cathexis and Disavowal: Mother  is the object of desire</a:t>
            </a:r>
          </a:p>
        </p:txBody>
      </p:sp>
      <p:pic>
        <p:nvPicPr>
          <p:cNvPr id="16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11941" y="5347187"/>
            <a:ext cx="4014566" cy="2671512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Oedipus mistakenly kills Laius"/>
          <p:cNvSpPr txBox="1"/>
          <p:nvPr/>
        </p:nvSpPr>
        <p:spPr>
          <a:xfrm>
            <a:off x="36873" y="4209574"/>
            <a:ext cx="3734429" cy="82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Oedipus mistakenly kills Laius</a:t>
            </a:r>
          </a:p>
        </p:txBody>
      </p:sp>
      <p:sp>
        <p:nvSpPr>
          <p:cNvPr id="162" name="Oedipus marries Jocasta after solving the riddle of the Sphinx"/>
          <p:cNvSpPr txBox="1"/>
          <p:nvPr/>
        </p:nvSpPr>
        <p:spPr>
          <a:xfrm>
            <a:off x="3956713" y="4025424"/>
            <a:ext cx="4555039" cy="1197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Oedipus marries Jocasta after solving the riddle of the Sphinx</a:t>
            </a:r>
          </a:p>
        </p:txBody>
      </p:sp>
      <p:sp>
        <p:nvSpPr>
          <p:cNvPr id="163" name="Jocasta hangs herself and Oedipus blinds himself"/>
          <p:cNvSpPr txBox="1"/>
          <p:nvPr/>
        </p:nvSpPr>
        <p:spPr>
          <a:xfrm>
            <a:off x="8583841" y="4462119"/>
            <a:ext cx="4270766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Jocasta hangs herself and Oedipus blinds himself  </a:t>
            </a:r>
          </a:p>
        </p:txBody>
      </p:sp>
      <p:sp>
        <p:nvSpPr>
          <p:cNvPr id="164" name="Disavowal/or the resolution of the complex"/>
          <p:cNvSpPr txBox="1"/>
          <p:nvPr/>
        </p:nvSpPr>
        <p:spPr>
          <a:xfrm>
            <a:off x="8583841" y="8372608"/>
            <a:ext cx="4270766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 Disavowal/or the resolution of the complex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9" grpId="9"/>
      <p:bldP build="whole" bldLvl="1" animBg="1" rev="0" advAuto="0" spid="156" grpId="4"/>
      <p:bldP build="whole" bldLvl="1" animBg="1" rev="0" advAuto="0" spid="155" grpId="2"/>
      <p:bldP build="whole" bldLvl="1" animBg="1" rev="0" advAuto="0" spid="161" grpId="3"/>
      <p:bldP build="whole" bldLvl="1" animBg="1" rev="0" advAuto="0" spid="163" grpId="7"/>
      <p:bldP build="whole" bldLvl="1" animBg="1" rev="0" advAuto="0" spid="157" grpId="1"/>
      <p:bldP build="whole" bldLvl="1" animBg="1" rev="0" advAuto="0" spid="162" grpId="5"/>
      <p:bldP build="whole" bldLvl="1" animBg="1" rev="0" advAuto="0" spid="158" grpId="8"/>
      <p:bldP build="whole" bldLvl="1" animBg="1" rev="0" advAuto="0" spid="164" grpId="10"/>
      <p:bldP build="whole" bldLvl="1" animBg="1" rev="0" advAuto="0" spid="160" grpId="6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Identification WITH (the subject) vs. Identification OF (the subject as an object)"/>
          <p:cNvSpPr txBox="1"/>
          <p:nvPr>
            <p:ph type="title"/>
          </p:nvPr>
        </p:nvSpPr>
        <p:spPr>
          <a:xfrm>
            <a:off x="1174831" y="2841597"/>
            <a:ext cx="4194188" cy="842964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b="1" sz="2000"/>
            </a:lvl1pPr>
          </a:lstStyle>
          <a:p>
            <a:pPr/>
            <a:r>
              <a:t>Identification WITH (the subject)</a:t>
            </a:r>
          </a:p>
        </p:txBody>
      </p:sp>
      <p:pic>
        <p:nvPicPr>
          <p:cNvPr id="16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8661" y="3703182"/>
            <a:ext cx="5206529" cy="26189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07402" y="3666297"/>
            <a:ext cx="5396263" cy="2692747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Heteropathic Identification"/>
          <p:cNvSpPr txBox="1"/>
          <p:nvPr/>
        </p:nvSpPr>
        <p:spPr>
          <a:xfrm>
            <a:off x="5402552" y="2161420"/>
            <a:ext cx="3339847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Heteropathic Identification</a:t>
            </a:r>
          </a:p>
        </p:txBody>
      </p:sp>
      <p:sp>
        <p:nvSpPr>
          <p:cNvPr id="170" name="Identification OF (the subject as an object)"/>
          <p:cNvSpPr txBox="1"/>
          <p:nvPr/>
        </p:nvSpPr>
        <p:spPr>
          <a:xfrm>
            <a:off x="7349835" y="3057212"/>
            <a:ext cx="5311395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Identification OF (the subject as an object)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8" grpId="2"/>
      <p:bldP build="whole" bldLvl="1" animBg="1" rev="0" advAuto="0" spid="17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Idiopathic Identification"/>
          <p:cNvSpPr txBox="1"/>
          <p:nvPr/>
        </p:nvSpPr>
        <p:spPr>
          <a:xfrm>
            <a:off x="5016372" y="355606"/>
            <a:ext cx="2972055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Idiopathic Identification</a:t>
            </a:r>
          </a:p>
        </p:txBody>
      </p:sp>
      <p:pic>
        <p:nvPicPr>
          <p:cNvPr id="17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8065" y="4583329"/>
            <a:ext cx="5895969" cy="31346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3848" y="4581973"/>
            <a:ext cx="5895971" cy="3251995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Identification OF (the subject as an object)"/>
          <p:cNvSpPr txBox="1"/>
          <p:nvPr/>
        </p:nvSpPr>
        <p:spPr>
          <a:xfrm>
            <a:off x="7150351" y="3681438"/>
            <a:ext cx="5311395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Identification OF (the subject as an object) </a:t>
            </a:r>
          </a:p>
        </p:txBody>
      </p:sp>
      <p:sp>
        <p:nvSpPr>
          <p:cNvPr id="176" name="Identification WITH (the subject)"/>
          <p:cNvSpPr txBox="1"/>
          <p:nvPr/>
        </p:nvSpPr>
        <p:spPr>
          <a:xfrm>
            <a:off x="1192725" y="3681438"/>
            <a:ext cx="3998215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Identification WITH (the subject)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5" grpId="1"/>
      <p:bldP build="whole" bldLvl="1" animBg="1" rev="0" advAuto="0" spid="173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715" y="1734297"/>
            <a:ext cx="5160801" cy="28384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50048" y="1730676"/>
            <a:ext cx="5326978" cy="28456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0715" y="6018138"/>
            <a:ext cx="5160801" cy="28997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226338" y="5609875"/>
            <a:ext cx="5574395" cy="3716264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“It often happens that under the conditions in which symptoms are constructed …where there is repression… object choice is turned back into identification-the ego…assumes the characteristics of the object” (Freud, 64)"/>
          <p:cNvSpPr txBox="1"/>
          <p:nvPr/>
        </p:nvSpPr>
        <p:spPr>
          <a:xfrm>
            <a:off x="199896" y="750536"/>
            <a:ext cx="12605005" cy="704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“It often happens that under the conditions in which symptoms are constructed …where there is repression… object choice is turned back into identification-the ego…assumes the characteristics of the object” (Freud, 64)</a:t>
            </a:r>
          </a:p>
        </p:txBody>
      </p:sp>
      <p:sp>
        <p:nvSpPr>
          <p:cNvPr id="183" name="Objet choice"/>
          <p:cNvSpPr txBox="1"/>
          <p:nvPr/>
        </p:nvSpPr>
        <p:spPr>
          <a:xfrm>
            <a:off x="5581446" y="2537602"/>
            <a:ext cx="184190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Objet choice</a:t>
            </a:r>
          </a:p>
        </p:txBody>
      </p:sp>
      <p:sp>
        <p:nvSpPr>
          <p:cNvPr id="184" name="Arrow"/>
          <p:cNvSpPr/>
          <p:nvPr/>
        </p:nvSpPr>
        <p:spPr>
          <a:xfrm rot="5400000">
            <a:off x="5751915" y="3526754"/>
            <a:ext cx="1500969" cy="587309"/>
          </a:xfrm>
          <a:prstGeom prst="rightArrow">
            <a:avLst>
              <a:gd name="adj1" fmla="val 34073"/>
              <a:gd name="adj2" fmla="val 82740"/>
            </a:avLst>
          </a:prstGeom>
          <a:solidFill>
            <a:srgbClr val="000000"/>
          </a:solidFill>
          <a:ln w="25400">
            <a:solidFill>
              <a:schemeClr val="accent1"/>
            </a:solidFill>
          </a:ln>
        </p:spPr>
        <p:txBody>
          <a:bodyPr lIns="50800" tIns="50800" rIns="50800" bIns="50800" anchor="ctr"/>
          <a:lstStyle/>
          <a:p>
            <a:pPr>
              <a:defRPr>
                <a:latin typeface="+mj-lt"/>
                <a:ea typeface="+mj-ea"/>
                <a:cs typeface="+mj-cs"/>
                <a:sym typeface="Helvetica Neue"/>
              </a:defRPr>
            </a:pPr>
          </a:p>
        </p:txBody>
      </p:sp>
      <p:sp>
        <p:nvSpPr>
          <p:cNvPr id="185" name="Identification"/>
          <p:cNvSpPr txBox="1"/>
          <p:nvPr/>
        </p:nvSpPr>
        <p:spPr>
          <a:xfrm>
            <a:off x="5423703" y="6823006"/>
            <a:ext cx="186415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Identification</a:t>
            </a:r>
          </a:p>
        </p:txBody>
      </p:sp>
      <p:sp>
        <p:nvSpPr>
          <p:cNvPr id="186" name="Identification and the “Symptom” (Freud, 63-64)"/>
          <p:cNvSpPr txBox="1"/>
          <p:nvPr/>
        </p:nvSpPr>
        <p:spPr>
          <a:xfrm>
            <a:off x="3184347" y="235792"/>
            <a:ext cx="6636106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Identification and the “Symptom” (Freud, 63-64)</a:t>
            </a:r>
          </a:p>
        </p:txBody>
      </p:sp>
      <p:sp>
        <p:nvSpPr>
          <p:cNvPr id="187" name="Violent sexual  repression of Sarah Jane’s object choice"/>
          <p:cNvSpPr txBox="1"/>
          <p:nvPr/>
        </p:nvSpPr>
        <p:spPr>
          <a:xfrm>
            <a:off x="7643284" y="4856031"/>
            <a:ext cx="532697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Violent sexual  repression of Sarah Jane’s object choice</a:t>
            </a:r>
          </a:p>
        </p:txBody>
      </p:sp>
      <p:sp>
        <p:nvSpPr>
          <p:cNvPr id="188" name="Sarah Jane’s identification with the object’s object choice"/>
          <p:cNvSpPr txBox="1"/>
          <p:nvPr/>
        </p:nvSpPr>
        <p:spPr>
          <a:xfrm>
            <a:off x="7350048" y="8977407"/>
            <a:ext cx="5326978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Sarah Jane’s identification with the object’s object choice</a:t>
            </a:r>
          </a:p>
        </p:txBody>
      </p:sp>
      <p:sp>
        <p:nvSpPr>
          <p:cNvPr id="189" name="Social/racial repression of Sarah Jane’s object choice"/>
          <p:cNvSpPr txBox="1"/>
          <p:nvPr/>
        </p:nvSpPr>
        <p:spPr>
          <a:xfrm>
            <a:off x="198073" y="4653133"/>
            <a:ext cx="5023501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Social/racial repression of Sarah Jane’s object choice</a:t>
            </a:r>
          </a:p>
        </p:txBody>
      </p:sp>
      <p:sp>
        <p:nvSpPr>
          <p:cNvPr id="190" name="Sarah Jane’s identification with the racial characteristics of the object"/>
          <p:cNvSpPr txBox="1"/>
          <p:nvPr/>
        </p:nvSpPr>
        <p:spPr>
          <a:xfrm>
            <a:off x="357591" y="8977407"/>
            <a:ext cx="493905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Sarah Jane’s identification with the racial characteristics of the object</a:t>
            </a:r>
          </a:p>
        </p:txBody>
      </p:sp>
      <p:sp>
        <p:nvSpPr>
          <p:cNvPr id="191" name="Repression"/>
          <p:cNvSpPr txBox="1"/>
          <p:nvPr/>
        </p:nvSpPr>
        <p:spPr>
          <a:xfrm>
            <a:off x="5674393" y="4641850"/>
            <a:ext cx="1656012" cy="469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Repression</a:t>
            </a:r>
          </a:p>
        </p:txBody>
      </p:sp>
      <p:sp>
        <p:nvSpPr>
          <p:cNvPr id="192" name="Arrow"/>
          <p:cNvSpPr/>
          <p:nvPr/>
        </p:nvSpPr>
        <p:spPr>
          <a:xfrm rot="5400000">
            <a:off x="5751915" y="5673725"/>
            <a:ext cx="1500969" cy="587308"/>
          </a:xfrm>
          <a:prstGeom prst="rightArrow">
            <a:avLst>
              <a:gd name="adj1" fmla="val 34073"/>
              <a:gd name="adj2" fmla="val 82740"/>
            </a:avLst>
          </a:prstGeom>
          <a:solidFill>
            <a:srgbClr val="000000"/>
          </a:solidFill>
          <a:ln w="25400">
            <a:solidFill>
              <a:schemeClr val="accent1"/>
            </a:solidFill>
          </a:ln>
        </p:spPr>
        <p:txBody>
          <a:bodyPr lIns="50800" tIns="50800" rIns="50800" bIns="50800" anchor="ctr"/>
          <a:lstStyle/>
          <a:p>
            <a:pPr>
              <a:defRPr>
                <a:latin typeface="+mj-lt"/>
                <a:ea typeface="+mj-ea"/>
                <a:cs typeface="+mj-cs"/>
                <a:sym typeface="Helvetica Neue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2" grpId="3"/>
      <p:bldP build="whole" bldLvl="1" animBg="1" rev="0" advAuto="0" spid="180" grpId="5"/>
      <p:bldP build="whole" bldLvl="1" animBg="1" rev="0" advAuto="0" spid="181" grpId="9"/>
      <p:bldP build="whole" bldLvl="1" animBg="1" rev="0" advAuto="0" spid="188" grpId="10"/>
      <p:bldP build="whole" bldLvl="1" animBg="1" rev="0" advAuto="0" spid="179" grpId="7"/>
      <p:bldP build="whole" bldLvl="1" animBg="1" rev="0" advAuto="0" spid="184" grpId="1"/>
      <p:bldP build="whole" bldLvl="1" animBg="1" rev="0" advAuto="0" spid="187" grpId="8"/>
      <p:bldP build="whole" bldLvl="1" animBg="1" rev="0" advAuto="0" spid="190" grpId="6"/>
      <p:bldP build="whole" bldLvl="1" animBg="1" rev="0" advAuto="0" spid="191" grpId="2"/>
      <p:bldP build="whole" bldLvl="1" animBg="1" rev="0" advAuto="0" spid="185" grpId="4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3314" r="0" b="3314"/>
          <a:stretch>
            <a:fillRect/>
          </a:stretch>
        </p:blipFill>
        <p:spPr>
          <a:xfrm>
            <a:off x="6517695" y="2779910"/>
            <a:ext cx="6318764" cy="3137742"/>
          </a:xfrm>
          <a:prstGeom prst="rect">
            <a:avLst/>
          </a:prstGeom>
        </p:spPr>
      </p:pic>
      <p:sp>
        <p:nvSpPr>
          <p:cNvPr id="195" name="The Imaginary Signifier"/>
          <p:cNvSpPr txBox="1"/>
          <p:nvPr/>
        </p:nvSpPr>
        <p:spPr>
          <a:xfrm>
            <a:off x="3749044" y="43551"/>
            <a:ext cx="5297933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The Imaginary Signifier</a:t>
            </a:r>
          </a:p>
        </p:txBody>
      </p:sp>
      <p:sp>
        <p:nvSpPr>
          <p:cNvPr id="196" name="It Should Happen to You (George Kukor, USA, 1954)"/>
          <p:cNvSpPr txBox="1"/>
          <p:nvPr/>
        </p:nvSpPr>
        <p:spPr>
          <a:xfrm>
            <a:off x="6827426" y="6201423"/>
            <a:ext cx="5699190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4200"/>
              </a:spcBef>
              <a:defRPr i="1" sz="1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It Should Happen to You </a:t>
            </a:r>
            <a:r>
              <a:rPr i="0"/>
              <a:t>(George Kukor, USA, 1954)</a:t>
            </a:r>
          </a:p>
        </p:txBody>
      </p:sp>
      <p:sp>
        <p:nvSpPr>
          <p:cNvPr id="197" name="Mirror Stage"/>
          <p:cNvSpPr txBox="1"/>
          <p:nvPr/>
        </p:nvSpPr>
        <p:spPr>
          <a:xfrm>
            <a:off x="1421993" y="1132781"/>
            <a:ext cx="1016081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Mirror Stage </a:t>
            </a:r>
            <a:r>
              <a:rPr>
                <a:solidFill>
                  <a:srgbClr val="FFFFFF"/>
                </a:solidFill>
              </a:rPr>
              <a:t>involves</a:t>
            </a:r>
            <a:r>
              <a:t> </a:t>
            </a:r>
            <a:r>
              <a:rPr>
                <a:solidFill>
                  <a:srgbClr val="FFFFFF"/>
                </a:solidFill>
              </a:rPr>
              <a:t>identifying with oneself as an object (Metz, 604)</a:t>
            </a:r>
          </a:p>
        </p:txBody>
      </p:sp>
      <p:sp>
        <p:nvSpPr>
          <p:cNvPr id="198" name="Mirror Stage"/>
          <p:cNvSpPr txBox="1"/>
          <p:nvPr/>
        </p:nvSpPr>
        <p:spPr>
          <a:xfrm>
            <a:off x="249498" y="7305433"/>
            <a:ext cx="6166417" cy="1565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“What is characteristic of the cinema is not the </a:t>
            </a:r>
            <a:r>
              <a:rPr>
                <a:solidFill>
                  <a:schemeClr val="accent1"/>
                </a:solidFill>
              </a:rPr>
              <a:t>imaginary</a:t>
            </a:r>
            <a:r>
              <a:t> that it may happen to represent, but the imaginary that it is from the start.” (Metz,603)</a:t>
            </a:r>
          </a:p>
        </p:txBody>
      </p:sp>
      <p:sp>
        <p:nvSpPr>
          <p:cNvPr id="199" name="“More than the other arts, or in a more unique way, the cinema involves us in the imaginary: it drums up all perception, but to switch it immediately over in to its own absence, which is nonetheless the only signifier present.” (Metz,604)"/>
          <p:cNvSpPr txBox="1"/>
          <p:nvPr/>
        </p:nvSpPr>
        <p:spPr>
          <a:xfrm>
            <a:off x="7185469" y="6752983"/>
            <a:ext cx="5569834" cy="2670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“More than the other arts, or in a more unique way, the cinema involves us in the </a:t>
            </a:r>
            <a:r>
              <a:rPr>
                <a:solidFill>
                  <a:schemeClr val="accent1"/>
                </a:solidFill>
              </a:rPr>
              <a:t>imaginary</a:t>
            </a:r>
            <a:r>
              <a:t>: it drums up all perception, but to switch it immediately over in to its own absence, which is nonetheless the only signifier present.” (Metz,604)</a:t>
            </a:r>
          </a:p>
        </p:txBody>
      </p:sp>
      <p:pic>
        <p:nvPicPr>
          <p:cNvPr id="200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0" t="0" r="0" b="9713"/>
          <a:stretch>
            <a:fillRect/>
          </a:stretch>
        </p:blipFill>
        <p:spPr>
          <a:xfrm>
            <a:off x="168457" y="2779910"/>
            <a:ext cx="6318788" cy="313775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All that Heaven Allows, (Douglas Sirk, USA, 1955)"/>
          <p:cNvSpPr txBox="1"/>
          <p:nvPr/>
        </p:nvSpPr>
        <p:spPr>
          <a:xfrm>
            <a:off x="586891" y="6201423"/>
            <a:ext cx="5481779" cy="38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i="1" sz="19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All that Heaven Allows, (Douglas Sirk, USA, 1955) </a:t>
            </a:r>
          </a:p>
        </p:txBody>
      </p:sp>
      <p:sp>
        <p:nvSpPr>
          <p:cNvPr id="202" name="“The mirror is the site of primary identification (Metz, 609)"/>
          <p:cNvSpPr txBox="1"/>
          <p:nvPr/>
        </p:nvSpPr>
        <p:spPr>
          <a:xfrm>
            <a:off x="2272384" y="1986091"/>
            <a:ext cx="8460030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“The mirror is the site of primary identification (Metz, 609)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9" grpId="2"/>
      <p:bldP build="whole" bldLvl="1" animBg="1" rev="0" advAuto="0" spid="198" grpId="1"/>
      <p:bldP build="whole" bldLvl="1" animBg="1" rev="0" advAuto="0" spid="202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ot 3"/>
          <p:cNvSpPr txBox="1"/>
          <p:nvPr>
            <p:ph type="title"/>
          </p:nvPr>
        </p:nvSpPr>
        <p:spPr>
          <a:xfrm>
            <a:off x="-59418" y="9030476"/>
            <a:ext cx="1416819" cy="84296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/>
            <a:r>
              <a:t>Shot 3</a:t>
            </a:r>
          </a:p>
        </p:txBody>
      </p:sp>
      <p:sp>
        <p:nvSpPr>
          <p:cNvPr id="205" name="Shot 3"/>
          <p:cNvSpPr txBox="1"/>
          <p:nvPr/>
        </p:nvSpPr>
        <p:spPr>
          <a:xfrm>
            <a:off x="6766256" y="9165545"/>
            <a:ext cx="1416817" cy="572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560830">
              <a:spcBef>
                <a:spcPts val="4000"/>
              </a:spcBef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Shot 4</a:t>
            </a:r>
          </a:p>
        </p:txBody>
      </p:sp>
      <p:sp>
        <p:nvSpPr>
          <p:cNvPr id="206" name="Shot 1"/>
          <p:cNvSpPr txBox="1"/>
          <p:nvPr/>
        </p:nvSpPr>
        <p:spPr>
          <a:xfrm>
            <a:off x="220112" y="5349037"/>
            <a:ext cx="857759" cy="39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Shot 1</a:t>
            </a:r>
          </a:p>
        </p:txBody>
      </p:sp>
      <p:sp>
        <p:nvSpPr>
          <p:cNvPr id="207" name="Shot 1"/>
          <p:cNvSpPr txBox="1"/>
          <p:nvPr/>
        </p:nvSpPr>
        <p:spPr>
          <a:xfrm>
            <a:off x="7045786" y="5349037"/>
            <a:ext cx="857759" cy="39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Shot 2</a:t>
            </a:r>
          </a:p>
        </p:txBody>
      </p:sp>
      <p:sp>
        <p:nvSpPr>
          <p:cNvPr id="208" name="Primary Identification"/>
          <p:cNvSpPr txBox="1"/>
          <p:nvPr/>
        </p:nvSpPr>
        <p:spPr>
          <a:xfrm>
            <a:off x="4645976" y="47226"/>
            <a:ext cx="3712846" cy="548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Primary Identification</a:t>
            </a:r>
          </a:p>
        </p:txBody>
      </p:sp>
      <p:sp>
        <p:nvSpPr>
          <p:cNvPr id="209" name="In what ways does the opening sequence illustrate Metz’ definition  of primary identification?"/>
          <p:cNvSpPr txBox="1"/>
          <p:nvPr/>
        </p:nvSpPr>
        <p:spPr>
          <a:xfrm>
            <a:off x="-7233" y="1271490"/>
            <a:ext cx="13019266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What do we identify with? How does the opening illustrate Metz’ definition  of primary identification?</a:t>
            </a:r>
          </a:p>
        </p:txBody>
      </p:sp>
      <p:pic>
        <p:nvPicPr>
          <p:cNvPr id="21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9749" y="1683209"/>
            <a:ext cx="5818672" cy="36366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16381" y="1683209"/>
            <a:ext cx="5818669" cy="36366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9452" y="5777486"/>
            <a:ext cx="5699265" cy="35620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076082" y="5777486"/>
            <a:ext cx="5699266" cy="3562042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Identification with the perspective of the Camera (606-607). It establishes the viewer as “The all perceiving subject”  and invites identification with the act of perception itself(Metz, 605)"/>
          <p:cNvSpPr txBox="1"/>
          <p:nvPr/>
        </p:nvSpPr>
        <p:spPr>
          <a:xfrm>
            <a:off x="1132225" y="527728"/>
            <a:ext cx="10740350" cy="704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Identification with the perspective of the Camera (606-607). It establishes the viewer as “The all perceiving subject”  and invites identification with the act of perception itself(Metz, 605)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7" grpId="4"/>
      <p:bldP build="whole" bldLvl="1" animBg="1" rev="0" advAuto="0" spid="212" grpId="5"/>
      <p:bldP build="whole" bldLvl="1" animBg="1" rev="0" advAuto="0" spid="205" grpId="8"/>
      <p:bldP build="whole" bldLvl="1" animBg="1" rev="0" advAuto="0" spid="211" grpId="3"/>
      <p:bldP build="whole" bldLvl="1" animBg="1" rev="0" advAuto="0" spid="213" grpId="7"/>
      <p:bldP build="whole" bldLvl="1" animBg="1" rev="0" advAuto="0" spid="204" grpId="6"/>
      <p:bldP build="whole" bldLvl="1" animBg="1" rev="0" advAuto="0" spid="210" grpId="1"/>
      <p:bldP build="whole" bldLvl="1" animBg="1" rev="0" advAuto="0" spid="206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econdary Identification"/>
          <p:cNvSpPr txBox="1"/>
          <p:nvPr/>
        </p:nvSpPr>
        <p:spPr>
          <a:xfrm>
            <a:off x="3693412" y="44596"/>
            <a:ext cx="5617973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Secondary Identification</a:t>
            </a:r>
          </a:p>
        </p:txBody>
      </p:sp>
      <p:sp>
        <p:nvSpPr>
          <p:cNvPr id="217" name="All that Heaven Allows, (Douglas Sirk, USA, 1955)"/>
          <p:cNvSpPr txBox="1"/>
          <p:nvPr/>
        </p:nvSpPr>
        <p:spPr>
          <a:xfrm>
            <a:off x="3340403" y="1471833"/>
            <a:ext cx="632399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i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j-lt"/>
                <a:ea typeface="+mj-ea"/>
                <a:cs typeface="+mj-cs"/>
                <a:sym typeface="Helvetica Neue"/>
                <a:hlinkClick r:id="rId2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2" invalidUrl="" action="" tgtFrame="" tooltip="" history="1" highlightClick="0" endSnd="0"/>
              </a:rPr>
              <a:t>Imitation of Life, (Douglas Sirk, USA, 1959) </a:t>
            </a:r>
          </a:p>
        </p:txBody>
      </p:sp>
      <p:sp>
        <p:nvSpPr>
          <p:cNvPr id="218" name="Who do we identify with?  Why?  How might an analysis that begins with secondary identification allow for more penetrating social, political, historical critique?"/>
          <p:cNvSpPr txBox="1"/>
          <p:nvPr/>
        </p:nvSpPr>
        <p:spPr>
          <a:xfrm>
            <a:off x="37591" y="1975905"/>
            <a:ext cx="12929617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Who do we identify with?  Why?  How does an analysis of secondary identification allow for penetrating social, political, historical critique?</a:t>
            </a:r>
          </a:p>
        </p:txBody>
      </p:sp>
      <p:pic>
        <p:nvPicPr>
          <p:cNvPr id="21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2913" y="3010599"/>
            <a:ext cx="4693073" cy="33049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26515" y="3016405"/>
            <a:ext cx="5878391" cy="32933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961414" y="6520915"/>
            <a:ext cx="5608590" cy="31532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4580" y="6498104"/>
            <a:ext cx="5689738" cy="3198917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Identification with the “looks” (perspectives) of the characters) and establishes the chains of connections between characters and objects within the diegesis."/>
          <p:cNvSpPr txBox="1"/>
          <p:nvPr/>
        </p:nvSpPr>
        <p:spPr>
          <a:xfrm>
            <a:off x="480187" y="754659"/>
            <a:ext cx="12044427" cy="704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Identification with the “looks” (perspectives) of the characters) and establishes the chains of connections between characters and objects within the diegesis.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