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3.tif"/><Relationship Id="rId3" Type="http://schemas.openxmlformats.org/officeDocument/2006/relationships/image" Target="../media/image24.tif"/><Relationship Id="rId4" Type="http://schemas.openxmlformats.org/officeDocument/2006/relationships/image" Target="../media/image25.tif"/><Relationship Id="rId5" Type="http://schemas.openxmlformats.org/officeDocument/2006/relationships/image" Target="../media/image26.tif"/><Relationship Id="rId6" Type="http://schemas.openxmlformats.org/officeDocument/2006/relationships/image" Target="../media/image27.tif"/><Relationship Id="rId7" Type="http://schemas.openxmlformats.org/officeDocument/2006/relationships/image" Target="../media/image28.tif"/><Relationship Id="rId8" Type="http://schemas.openxmlformats.org/officeDocument/2006/relationships/image" Target="../media/image29.tif"/><Relationship Id="rId9" Type="http://schemas.openxmlformats.org/officeDocument/2006/relationships/image" Target="../media/image30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tif"/><Relationship Id="rId5" Type="http://schemas.openxmlformats.org/officeDocument/2006/relationships/image" Target="../media/image31.tif"/><Relationship Id="rId6" Type="http://schemas.openxmlformats.org/officeDocument/2006/relationships/image" Target="../media/image32.tif"/><Relationship Id="rId7" Type="http://schemas.openxmlformats.org/officeDocument/2006/relationships/image" Target="../media/image33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4.tif"/><Relationship Id="rId3" Type="http://schemas.openxmlformats.org/officeDocument/2006/relationships/image" Target="../media/image35.tif"/><Relationship Id="rId4" Type="http://schemas.openxmlformats.org/officeDocument/2006/relationships/image" Target="../media/image36.tif"/><Relationship Id="rId5" Type="http://schemas.openxmlformats.org/officeDocument/2006/relationships/image" Target="../media/image37.tif"/><Relationship Id="rId6" Type="http://schemas.openxmlformats.org/officeDocument/2006/relationships/image" Target="../media/image38.tif"/><Relationship Id="rId7" Type="http://schemas.openxmlformats.org/officeDocument/2006/relationships/image" Target="../media/image39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4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video" Target="https://www.youtube.com/embed/1nf3D0AGZkU?feature=oembed" TargetMode="External"/><Relationship Id="rId3" Type="http://schemas.openxmlformats.org/officeDocument/2006/relationships/image" Target="../media/image1.jpeg"/><Relationship Id="rId4" Type="http://schemas.openxmlformats.org/officeDocument/2006/relationships/image" Target="../media/image5.tif"/><Relationship Id="rId5" Type="http://schemas.openxmlformats.org/officeDocument/2006/relationships/image" Target="../media/image6.tif"/><Relationship Id="rId6" Type="http://schemas.openxmlformats.org/officeDocument/2006/relationships/image" Target="../media/image7.tif"/><Relationship Id="rId7" Type="http://schemas.openxmlformats.org/officeDocument/2006/relationships/image" Target="../media/image8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://pre-code.com/wp-content/uploads/2014/11/HellsAngels3.gif" TargetMode="External"/><Relationship Id="rId3" Type="http://schemas.openxmlformats.org/officeDocument/2006/relationships/image" Target="../media/image10.tif"/><Relationship Id="rId4" Type="http://schemas.openxmlformats.org/officeDocument/2006/relationships/image" Target="../media/image11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Relationship Id="rId4" Type="http://schemas.openxmlformats.org/officeDocument/2006/relationships/image" Target="../media/image14.tif"/><Relationship Id="rId5" Type="http://schemas.openxmlformats.org/officeDocument/2006/relationships/image" Target="../media/image15.tif"/><Relationship Id="rId6" Type="http://schemas.openxmlformats.org/officeDocument/2006/relationships/image" Target="../media/image16.tif"/><Relationship Id="rId7" Type="http://schemas.openxmlformats.org/officeDocument/2006/relationships/image" Target="../media/image17.tif"/><Relationship Id="rId8" Type="http://schemas.openxmlformats.org/officeDocument/2006/relationships/image" Target="../media/image18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tif"/><Relationship Id="rId3" Type="http://schemas.openxmlformats.org/officeDocument/2006/relationships/image" Target="../media/image20.tif"/><Relationship Id="rId4" Type="http://schemas.openxmlformats.org/officeDocument/2006/relationships/image" Target="../media/image21.tif"/><Relationship Id="rId5" Type="http://schemas.openxmlformats.org/officeDocument/2006/relationships/image" Target="../media/image2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Identification in the Cinem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47" name="Session 5: Lighting (cont.) and cinematography…"/>
          <p:cNvSpPr txBox="1"/>
          <p:nvPr>
            <p:ph type="body" sz="quarter" idx="1"/>
          </p:nvPr>
        </p:nvSpPr>
        <p:spPr>
          <a:xfrm>
            <a:off x="3565681" y="4950883"/>
            <a:ext cx="5873443" cy="816609"/>
          </a:xfrm>
          <a:prstGeom prst="rect">
            <a:avLst/>
          </a:prstGeom>
        </p:spPr>
        <p:txBody>
          <a:bodyPr/>
          <a:lstStyle>
            <a:lvl1pPr defTabSz="260261">
              <a:defRPr sz="26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12:  Psycho and Identification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ymbol…"/>
          <p:cNvSpPr txBox="1"/>
          <p:nvPr/>
        </p:nvSpPr>
        <p:spPr>
          <a:xfrm>
            <a:off x="219171" y="1534273"/>
            <a:ext cx="1017017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4"/>
                </a:solidFill>
              </a:defRPr>
            </a:lvl1pPr>
          </a:lstStyle>
          <a:p>
            <a:pPr/>
            <a:r>
              <a:t>Symbol</a:t>
            </a:r>
          </a:p>
        </p:txBody>
      </p:sp>
      <p:sp>
        <p:nvSpPr>
          <p:cNvPr id="228" name="Charles S. Peirce…"/>
          <p:cNvSpPr txBox="1"/>
          <p:nvPr/>
        </p:nvSpPr>
        <p:spPr>
          <a:xfrm>
            <a:off x="1726625" y="1028952"/>
            <a:ext cx="2338732" cy="57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600">
                <a:solidFill>
                  <a:srgbClr val="FFFFFF"/>
                </a:solidFill>
              </a:defRPr>
            </a:pPr>
            <a:r>
              <a:t>Charles S. Peirce</a:t>
            </a:r>
          </a:p>
          <a:p>
            <a:pPr>
              <a:defRPr b="1" sz="1600">
                <a:solidFill>
                  <a:srgbClr val="FFFFFF"/>
                </a:solidFill>
              </a:defRPr>
            </a:pPr>
            <a:r>
              <a:t>Ferdinand de Saussure</a:t>
            </a:r>
          </a:p>
        </p:txBody>
      </p:sp>
      <p:sp>
        <p:nvSpPr>
          <p:cNvPr id="229" name="The connection to the referent is arbitrary and secured by convention."/>
          <p:cNvSpPr txBox="1"/>
          <p:nvPr/>
        </p:nvSpPr>
        <p:spPr>
          <a:xfrm>
            <a:off x="277423" y="2294120"/>
            <a:ext cx="3660185" cy="1046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chemeClr val="accent4"/>
                </a:solidFill>
              </a:defRPr>
            </a:lvl1pPr>
          </a:lstStyle>
          <a:p>
            <a:pPr/>
            <a:r>
              <a:t>The connection to the referent is arbitrary and secured by convention.</a:t>
            </a:r>
          </a:p>
        </p:txBody>
      </p:sp>
      <p:sp>
        <p:nvSpPr>
          <p:cNvPr id="230" name="The connection to the referent is secured through resemblance."/>
          <p:cNvSpPr txBox="1"/>
          <p:nvPr/>
        </p:nvSpPr>
        <p:spPr>
          <a:xfrm>
            <a:off x="294896" y="4824464"/>
            <a:ext cx="3738192" cy="1046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chemeClr val="accent1"/>
                </a:solidFill>
              </a:defRPr>
            </a:lvl1pPr>
          </a:lstStyle>
          <a:p>
            <a:pPr/>
            <a:r>
              <a:t>The connection to the referent is secured through resemblance. </a:t>
            </a:r>
          </a:p>
        </p:txBody>
      </p:sp>
      <p:sp>
        <p:nvSpPr>
          <p:cNvPr id="231" name="A direct causal relationship exists between the referent and the sign"/>
          <p:cNvSpPr txBox="1"/>
          <p:nvPr/>
        </p:nvSpPr>
        <p:spPr>
          <a:xfrm>
            <a:off x="293031" y="7460547"/>
            <a:ext cx="4784021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chemeClr val="accent5"/>
                </a:solidFill>
              </a:defRPr>
            </a:lvl1pPr>
          </a:lstStyle>
          <a:p>
            <a:pPr/>
            <a:r>
              <a:t>A direct causal relationship exists between the referent and the sign</a:t>
            </a:r>
          </a:p>
        </p:txBody>
      </p:sp>
      <p:sp>
        <p:nvSpPr>
          <p:cNvPr id="232" name="Sigmund Freud…"/>
          <p:cNvSpPr txBox="1"/>
          <p:nvPr/>
        </p:nvSpPr>
        <p:spPr>
          <a:xfrm>
            <a:off x="9784463" y="1041468"/>
            <a:ext cx="1493711" cy="553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FFFFFF"/>
                </a:solidFill>
              </a:defRPr>
            </a:pPr>
            <a:r>
              <a:t>Sigmund Freud</a:t>
            </a:r>
          </a:p>
          <a:p>
            <a:pPr>
              <a:defRPr b="1" sz="1500">
                <a:solidFill>
                  <a:srgbClr val="FFFFFF"/>
                </a:solidFill>
              </a:defRPr>
            </a:pPr>
            <a:r>
              <a:t>Jacques Lacan</a:t>
            </a:r>
          </a:p>
        </p:txBody>
      </p:sp>
      <p:sp>
        <p:nvSpPr>
          <p:cNvPr id="233" name="Symbolic…"/>
          <p:cNvSpPr txBox="1"/>
          <p:nvPr/>
        </p:nvSpPr>
        <p:spPr>
          <a:xfrm>
            <a:off x="11109637" y="1534273"/>
            <a:ext cx="1228345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4"/>
                </a:solidFill>
              </a:defRPr>
            </a:lvl1pPr>
          </a:lstStyle>
          <a:p>
            <a:pPr/>
            <a:r>
              <a:t>Symbolic</a:t>
            </a:r>
          </a:p>
        </p:txBody>
      </p:sp>
      <p:sp>
        <p:nvSpPr>
          <p:cNvPr id="234" name="Semiotics and Psychoanalysis"/>
          <p:cNvSpPr txBox="1"/>
          <p:nvPr/>
        </p:nvSpPr>
        <p:spPr>
          <a:xfrm>
            <a:off x="350188" y="-22225"/>
            <a:ext cx="1222133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Semiotics and Psychoanalysis: The Three Registers of  the Subject</a:t>
            </a:r>
          </a:p>
        </p:txBody>
      </p:sp>
      <p:sp>
        <p:nvSpPr>
          <p:cNvPr id="235" name="SIGN: communication"/>
          <p:cNvSpPr txBox="1"/>
          <p:nvPr/>
        </p:nvSpPr>
        <p:spPr>
          <a:xfrm>
            <a:off x="838664" y="642943"/>
            <a:ext cx="328513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SIGN: communication</a:t>
            </a:r>
          </a:p>
        </p:txBody>
      </p:sp>
      <p:sp>
        <p:nvSpPr>
          <p:cNvPr id="236" name="SUBJECT: identification"/>
          <p:cNvSpPr txBox="1"/>
          <p:nvPr/>
        </p:nvSpPr>
        <p:spPr>
          <a:xfrm>
            <a:off x="8609423" y="707137"/>
            <a:ext cx="355671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SUBJECT: identification</a:t>
            </a:r>
          </a:p>
        </p:txBody>
      </p:sp>
      <p:pic>
        <p:nvPicPr>
          <p:cNvPr id="23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20694" y="1989776"/>
            <a:ext cx="1103613" cy="16554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79683" y="1989776"/>
            <a:ext cx="2483127" cy="1655419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Real"/>
          <p:cNvSpPr txBox="1"/>
          <p:nvPr/>
        </p:nvSpPr>
        <p:spPr>
          <a:xfrm>
            <a:off x="9907631" y="7400405"/>
            <a:ext cx="654813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4"/>
                </a:solidFill>
              </a:defRPr>
            </a:pPr>
            <a:r>
              <a:t>R</a:t>
            </a:r>
            <a:r>
              <a:rPr>
                <a:solidFill>
                  <a:schemeClr val="accent1"/>
                </a:solidFill>
              </a:rPr>
              <a:t>e</a:t>
            </a:r>
            <a:r>
              <a:rPr>
                <a:solidFill>
                  <a:schemeClr val="accent5"/>
                </a:solidFill>
              </a:rPr>
              <a:t>a</a:t>
            </a:r>
            <a:r>
              <a:rPr>
                <a:solidFill>
                  <a:srgbClr val="FFFFFF"/>
                </a:solidFill>
              </a:rPr>
              <a:t>l</a:t>
            </a:r>
          </a:p>
        </p:txBody>
      </p:sp>
      <p:pic>
        <p:nvPicPr>
          <p:cNvPr id="24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38591" y="1875828"/>
            <a:ext cx="2843565" cy="1883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5512" y="1946224"/>
            <a:ext cx="2417227" cy="1812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214661" y="6883507"/>
            <a:ext cx="2492394" cy="1883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71852" y="4098109"/>
            <a:ext cx="2578012" cy="2231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171852" y="4098109"/>
            <a:ext cx="2578012" cy="2271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109567" y="6883507"/>
            <a:ext cx="2702582" cy="1883316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Icon"/>
          <p:cNvSpPr txBox="1"/>
          <p:nvPr/>
        </p:nvSpPr>
        <p:spPr>
          <a:xfrm>
            <a:off x="254101" y="3775133"/>
            <a:ext cx="640843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1"/>
                </a:solidFill>
              </a:defRPr>
            </a:lvl1pPr>
          </a:lstStyle>
          <a:p>
            <a:pPr/>
            <a:r>
              <a:t>Icon</a:t>
            </a:r>
          </a:p>
        </p:txBody>
      </p:sp>
      <p:sp>
        <p:nvSpPr>
          <p:cNvPr id="247" name="Index"/>
          <p:cNvSpPr txBox="1"/>
          <p:nvPr/>
        </p:nvSpPr>
        <p:spPr>
          <a:xfrm>
            <a:off x="339059" y="6508795"/>
            <a:ext cx="7772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5"/>
                </a:solidFill>
              </a:defRPr>
            </a:lvl1pPr>
          </a:lstStyle>
          <a:p>
            <a:pPr/>
            <a:r>
              <a:t>Index</a:t>
            </a:r>
          </a:p>
        </p:txBody>
      </p:sp>
      <p:sp>
        <p:nvSpPr>
          <p:cNvPr id="248" name="Imaginary"/>
          <p:cNvSpPr txBox="1"/>
          <p:nvPr/>
        </p:nvSpPr>
        <p:spPr>
          <a:xfrm>
            <a:off x="11066196" y="4040520"/>
            <a:ext cx="131292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1"/>
                </a:solidFill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249" name="“Law abiding citizen”…"/>
          <p:cNvSpPr txBox="1"/>
          <p:nvPr/>
        </p:nvSpPr>
        <p:spPr>
          <a:xfrm>
            <a:off x="10045896" y="2135370"/>
            <a:ext cx="2681479" cy="1364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4"/>
                </a:solidFill>
              </a:defRPr>
            </a:pPr>
            <a:r>
              <a:t>“Law abiding citizen”</a:t>
            </a:r>
          </a:p>
          <a:p>
            <a:pPr>
              <a:defRPr b="1" sz="2000">
                <a:solidFill>
                  <a:schemeClr val="accent4"/>
                </a:solidFill>
              </a:defRPr>
            </a:pPr>
            <a:r>
              <a:t>Literate</a:t>
            </a:r>
          </a:p>
          <a:p>
            <a:pPr>
              <a:defRPr b="1" sz="2000">
                <a:solidFill>
                  <a:schemeClr val="accent4"/>
                </a:solidFill>
              </a:defRPr>
            </a:pPr>
            <a:r>
              <a:t>Socialized</a:t>
            </a:r>
          </a:p>
          <a:p>
            <a:pPr>
              <a:defRPr b="1" sz="2000">
                <a:solidFill>
                  <a:schemeClr val="accent4"/>
                </a:solidFill>
              </a:defRPr>
            </a:pPr>
            <a:r>
              <a:t>Statistic</a:t>
            </a:r>
          </a:p>
        </p:txBody>
      </p:sp>
      <p:sp>
        <p:nvSpPr>
          <p:cNvPr id="250" name="Appearance…"/>
          <p:cNvSpPr txBox="1"/>
          <p:nvPr/>
        </p:nvSpPr>
        <p:spPr>
          <a:xfrm>
            <a:off x="10761242" y="4983214"/>
            <a:ext cx="1577087" cy="729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1"/>
                </a:solidFill>
              </a:defRPr>
            </a:pPr>
            <a:r>
              <a:t>Appearance</a:t>
            </a:r>
          </a:p>
          <a:p>
            <a:pPr>
              <a:defRPr b="1" sz="2000">
                <a:solidFill>
                  <a:schemeClr val="accent1"/>
                </a:solidFill>
              </a:defRPr>
            </a:pPr>
            <a:r>
              <a:t>Images</a:t>
            </a:r>
          </a:p>
        </p:txBody>
      </p:sp>
      <p:sp>
        <p:nvSpPr>
          <p:cNvPr id="251" name="Disrupts the Symbolic and Imaginary registers of the Subject. (Psychoanalysis)"/>
          <p:cNvSpPr txBox="1"/>
          <p:nvPr/>
        </p:nvSpPr>
        <p:spPr>
          <a:xfrm>
            <a:off x="7928464" y="8434087"/>
            <a:ext cx="5205708" cy="1046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Disrupts the Symbolic and Imaginary registers of the Subject. (Psychoanalysis)</a:t>
            </a:r>
          </a:p>
        </p:txBody>
      </p:sp>
      <p:sp>
        <p:nvSpPr>
          <p:cNvPr id="252" name="But it also holds everything together."/>
          <p:cNvSpPr txBox="1"/>
          <p:nvPr/>
        </p:nvSpPr>
        <p:spPr>
          <a:xfrm>
            <a:off x="4227321" y="9219533"/>
            <a:ext cx="455015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But it also holds everything together.</a:t>
            </a:r>
          </a:p>
        </p:txBody>
      </p:sp>
      <p:sp>
        <p:nvSpPr>
          <p:cNvPr id="253" name="Escapes Symbolic and Iconographic representation. (Semiotics)"/>
          <p:cNvSpPr txBox="1"/>
          <p:nvPr/>
        </p:nvSpPr>
        <p:spPr>
          <a:xfrm>
            <a:off x="206153" y="8260666"/>
            <a:ext cx="4550159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Escapes Symbolic and Iconographic representation. (Semiotics)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nodeType="after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Class="entr" nodeType="after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after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Class="entr" nodeType="after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Class="entr" nodeType="clickEffect" presetSubtype="0" presetID="1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0" presetID="1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Class="entr" nodeType="clickEffect" presetSubtype="0" presetID="1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4" grpId="18"/>
      <p:bldP build="whole" bldLvl="1" animBg="1" rev="0" advAuto="0" spid="243" grpId="9"/>
      <p:bldP build="whole" bldLvl="1" animBg="1" rev="0" advAuto="0" spid="246" grpId="7"/>
      <p:bldP build="whole" bldLvl="1" animBg="1" rev="0" advAuto="0" spid="249" grpId="6"/>
      <p:bldP build="whole" bldLvl="1" animBg="1" rev="0" advAuto="0" spid="233" grpId="5"/>
      <p:bldP build="whole" bldLvl="1" animBg="1" rev="0" advAuto="0" spid="242" grpId="14"/>
      <p:bldP build="whole" bldLvl="1" animBg="1" rev="0" advAuto="0" spid="229" grpId="2"/>
      <p:bldP build="whole" bldLvl="1" animBg="1" rev="0" advAuto="0" spid="230" grpId="8"/>
      <p:bldP build="whole" bldLvl="1" animBg="1" rev="0" advAuto="0" spid="237" grpId="3"/>
      <p:bldP build="whole" bldLvl="1" animBg="1" rev="0" advAuto="0" spid="253" grpId="20"/>
      <p:bldP build="whole" bldLvl="1" animBg="1" rev="0" advAuto="0" spid="240" grpId="16"/>
      <p:bldP build="whole" bldLvl="1" animBg="1" rev="0" advAuto="0" spid="238" grpId="4"/>
      <p:bldP build="whole" bldLvl="1" animBg="1" rev="0" advAuto="0" spid="239" grpId="15"/>
      <p:bldP build="whole" bldLvl="1" animBg="1" rev="0" advAuto="0" spid="241" grpId="17"/>
      <p:bldP build="whole" bldLvl="1" animBg="1" rev="0" advAuto="0" spid="251" grpId="21"/>
      <p:bldP build="whole" bldLvl="1" animBg="1" rev="0" advAuto="0" spid="231" grpId="13"/>
      <p:bldP build="whole" bldLvl="1" animBg="1" rev="0" advAuto="0" spid="248" grpId="10"/>
      <p:bldP build="whole" bldLvl="1" animBg="1" rev="0" advAuto="0" spid="245" grpId="19"/>
      <p:bldP build="whole" bldLvl="1" animBg="1" rev="0" advAuto="0" spid="252" grpId="22"/>
      <p:bldP build="whole" bldLvl="1" animBg="1" rev="0" advAuto="0" spid="250" grpId="11"/>
      <p:bldP build="whole" bldLvl="1" animBg="1" rev="0" advAuto="0" spid="227" grpId="1"/>
      <p:bldP build="whole" bldLvl="1" animBg="1" rev="0" advAuto="0" spid="247" grpId="1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Real"/>
          <p:cNvSpPr txBox="1"/>
          <p:nvPr>
            <p:ph type="title"/>
          </p:nvPr>
        </p:nvSpPr>
        <p:spPr>
          <a:xfrm>
            <a:off x="5726705" y="392649"/>
            <a:ext cx="1416818" cy="842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/>
            <a:r>
              <a:t>Real</a:t>
            </a:r>
          </a:p>
        </p:txBody>
      </p:sp>
      <p:sp>
        <p:nvSpPr>
          <p:cNvPr id="256" name="Lacan and Psychic Experience"/>
          <p:cNvSpPr txBox="1"/>
          <p:nvPr/>
        </p:nvSpPr>
        <p:spPr>
          <a:xfrm>
            <a:off x="3005541" y="-27825"/>
            <a:ext cx="7138607" cy="511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2700">
                <a:solidFill>
                  <a:srgbClr val="FFFFFF"/>
                </a:solidFill>
              </a:defRPr>
            </a:lvl1pPr>
          </a:lstStyle>
          <a:p>
            <a:pPr/>
            <a:r>
              <a:t>A Psychoanalytic Reading: Lacan and Psycho</a:t>
            </a:r>
          </a:p>
        </p:txBody>
      </p:sp>
      <p:sp>
        <p:nvSpPr>
          <p:cNvPr id="257" name="Imaginary"/>
          <p:cNvSpPr txBox="1"/>
          <p:nvPr/>
        </p:nvSpPr>
        <p:spPr>
          <a:xfrm>
            <a:off x="404030" y="527720"/>
            <a:ext cx="1890675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chemeClr val="accent1"/>
                </a:solidFill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258" name="Symbolic"/>
          <p:cNvSpPr txBox="1"/>
          <p:nvPr/>
        </p:nvSpPr>
        <p:spPr>
          <a:xfrm>
            <a:off x="7611980" y="527720"/>
            <a:ext cx="1800454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chemeClr val="accent4"/>
                </a:solidFill>
              </a:defRPr>
            </a:lvl1pPr>
          </a:lstStyle>
          <a:p>
            <a:pPr/>
            <a:r>
              <a:t>Symbolic</a:t>
            </a:r>
          </a:p>
        </p:txBody>
      </p:sp>
      <p:sp>
        <p:nvSpPr>
          <p:cNvPr id="259" name="Binary"/>
          <p:cNvSpPr txBox="1"/>
          <p:nvPr/>
        </p:nvSpPr>
        <p:spPr>
          <a:xfrm>
            <a:off x="2749965" y="583602"/>
            <a:ext cx="103997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/>
            <a:r>
              <a:t>Binary</a:t>
            </a:r>
          </a:p>
        </p:txBody>
      </p:sp>
      <p:sp>
        <p:nvSpPr>
          <p:cNvPr id="260" name="Tripartite"/>
          <p:cNvSpPr txBox="1"/>
          <p:nvPr/>
        </p:nvSpPr>
        <p:spPr>
          <a:xfrm>
            <a:off x="9759946" y="583602"/>
            <a:ext cx="141762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pPr/>
            <a:r>
              <a:t>Tripartite</a:t>
            </a:r>
          </a:p>
        </p:txBody>
      </p:sp>
      <p:sp>
        <p:nvSpPr>
          <p:cNvPr id="261" name="Image"/>
          <p:cNvSpPr txBox="1"/>
          <p:nvPr/>
        </p:nvSpPr>
        <p:spPr>
          <a:xfrm>
            <a:off x="3911215" y="583602"/>
            <a:ext cx="101650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/>
            <a:r>
              <a:t>Image</a:t>
            </a:r>
          </a:p>
        </p:txBody>
      </p:sp>
      <p:sp>
        <p:nvSpPr>
          <p:cNvPr id="262" name="Language"/>
          <p:cNvSpPr txBox="1"/>
          <p:nvPr/>
        </p:nvSpPr>
        <p:spPr>
          <a:xfrm>
            <a:off x="11389963" y="583602"/>
            <a:ext cx="155387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pPr/>
            <a:r>
              <a:t>Language</a:t>
            </a:r>
          </a:p>
        </p:txBody>
      </p:sp>
      <p:sp>
        <p:nvSpPr>
          <p:cNvPr id="263" name="Missed         Encounter"/>
          <p:cNvSpPr txBox="1"/>
          <p:nvPr/>
        </p:nvSpPr>
        <p:spPr>
          <a:xfrm>
            <a:off x="5051483" y="3442735"/>
            <a:ext cx="2767260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1900">
                <a:solidFill>
                  <a:schemeClr val="accent5"/>
                </a:solidFill>
              </a:defRPr>
            </a:pPr>
            <a:r>
              <a:t>Missed </a:t>
            </a:r>
            <a:r>
              <a:rPr sz="2000"/>
              <a:t>Encounter</a:t>
            </a:r>
            <a:r>
              <a:rPr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64" name="Line"/>
          <p:cNvSpPr/>
          <p:nvPr/>
        </p:nvSpPr>
        <p:spPr>
          <a:xfrm flipV="1">
            <a:off x="5191302" y="1338343"/>
            <a:ext cx="2" cy="8165060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5" name="Escapes     Representation"/>
          <p:cNvSpPr txBox="1"/>
          <p:nvPr/>
        </p:nvSpPr>
        <p:spPr>
          <a:xfrm>
            <a:off x="4827756" y="4321573"/>
            <a:ext cx="3039959" cy="729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5"/>
                </a:solidFill>
              </a:defRPr>
            </a:pPr>
            <a:r>
              <a:t>Escapes </a:t>
            </a:r>
          </a:p>
          <a:p>
            <a:pPr>
              <a:defRPr b="1" sz="2000">
                <a:solidFill>
                  <a:schemeClr val="accent5"/>
                </a:solidFill>
              </a:defRPr>
            </a:pPr>
            <a:r>
              <a:t>representation.</a:t>
            </a:r>
          </a:p>
        </p:txBody>
      </p:sp>
      <p:grpSp>
        <p:nvGrpSpPr>
          <p:cNvPr id="268" name="Arrow"/>
          <p:cNvGrpSpPr/>
          <p:nvPr/>
        </p:nvGrpSpPr>
        <p:grpSpPr>
          <a:xfrm>
            <a:off x="4695253" y="4621126"/>
            <a:ext cx="992098" cy="1311419"/>
            <a:chOff x="0" y="0"/>
            <a:chExt cx="992097" cy="1311417"/>
          </a:xfrm>
        </p:grpSpPr>
        <p:sp>
          <p:nvSpPr>
            <p:cNvPr id="266" name="Arrow"/>
            <p:cNvSpPr/>
            <p:nvPr/>
          </p:nvSpPr>
          <p:spPr>
            <a:xfrm rot="10800000">
              <a:off x="47323" y="115947"/>
              <a:ext cx="906674" cy="1079523"/>
            </a:xfrm>
            <a:prstGeom prst="rightArrow">
              <a:avLst>
                <a:gd name="adj1" fmla="val 20264"/>
                <a:gd name="adj2" fmla="val 4386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267" name="Arrow" descr="Arrow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0800000">
              <a:off x="0" y="-1"/>
              <a:ext cx="992098" cy="13114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9" name="Disrupts     Representation"/>
          <p:cNvSpPr txBox="1"/>
          <p:nvPr/>
        </p:nvSpPr>
        <p:spPr>
          <a:xfrm>
            <a:off x="5495947" y="5414455"/>
            <a:ext cx="1878331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5"/>
                </a:solidFill>
              </a:defRPr>
            </a:pPr>
            <a:r>
              <a:t>Disrupts </a:t>
            </a:r>
          </a:p>
          <a:p>
            <a:pPr>
              <a:defRPr b="1" sz="2000">
                <a:solidFill>
                  <a:schemeClr val="accent5"/>
                </a:solidFill>
              </a:defRPr>
            </a:pPr>
            <a:r>
              <a:t>representation</a:t>
            </a:r>
          </a:p>
        </p:txBody>
      </p:sp>
      <p:sp>
        <p:nvSpPr>
          <p:cNvPr id="270" name="Subject"/>
          <p:cNvSpPr txBox="1"/>
          <p:nvPr/>
        </p:nvSpPr>
        <p:spPr>
          <a:xfrm>
            <a:off x="46231" y="4829116"/>
            <a:ext cx="2673148" cy="89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1700">
                <a:solidFill>
                  <a:srgbClr val="FFFFFF"/>
                </a:solidFill>
              </a:defRPr>
            </a:pPr>
            <a:r>
              <a:t>Subject (Psychoanalysis)</a:t>
            </a:r>
          </a:p>
          <a:p>
            <a:pPr algn="l">
              <a:defRPr b="1" sz="1700">
                <a:solidFill>
                  <a:srgbClr val="FFFFFF"/>
                </a:solidFill>
              </a:defRPr>
            </a:pPr>
            <a:r>
              <a:t>Sign (Semiotics)</a:t>
            </a:r>
          </a:p>
          <a:p>
            <a:pPr algn="l">
              <a:defRPr b="1" sz="1700">
                <a:solidFill>
                  <a:srgbClr val="FFFFFF"/>
                </a:solidFill>
              </a:defRPr>
            </a:pPr>
            <a:r>
              <a:t>Film (Theory)</a:t>
            </a:r>
          </a:p>
        </p:txBody>
      </p:sp>
      <p:sp>
        <p:nvSpPr>
          <p:cNvPr id="271" name="Traumatic Event"/>
          <p:cNvSpPr txBox="1"/>
          <p:nvPr/>
        </p:nvSpPr>
        <p:spPr>
          <a:xfrm>
            <a:off x="5312178" y="2563898"/>
            <a:ext cx="2071117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5"/>
                </a:solidFill>
              </a:defRPr>
            </a:lvl1pPr>
          </a:lstStyle>
          <a:p>
            <a:pPr/>
            <a:r>
              <a:t>Traumatic Event</a:t>
            </a:r>
          </a:p>
        </p:txBody>
      </p:sp>
      <p:sp>
        <p:nvSpPr>
          <p:cNvPr id="272" name="Line"/>
          <p:cNvSpPr/>
          <p:nvPr/>
        </p:nvSpPr>
        <p:spPr>
          <a:xfrm flipV="1">
            <a:off x="7675926" y="1338342"/>
            <a:ext cx="2" cy="8165060"/>
          </a:xfrm>
          <a:prstGeom prst="line">
            <a:avLst/>
          </a:prstGeom>
          <a:ln w="25400">
            <a:solidFill>
              <a:schemeClr val="accent4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275" name="Arrow"/>
          <p:cNvGrpSpPr/>
          <p:nvPr/>
        </p:nvGrpSpPr>
        <p:grpSpPr>
          <a:xfrm>
            <a:off x="7219360" y="4691948"/>
            <a:ext cx="913133" cy="1300548"/>
            <a:chOff x="0" y="0"/>
            <a:chExt cx="913132" cy="1300546"/>
          </a:xfrm>
        </p:grpSpPr>
        <p:sp>
          <p:nvSpPr>
            <p:cNvPr id="273" name="Arrow"/>
            <p:cNvSpPr/>
            <p:nvPr/>
          </p:nvSpPr>
          <p:spPr>
            <a:xfrm>
              <a:off x="38100" y="115947"/>
              <a:ext cx="827709" cy="1068652"/>
            </a:xfrm>
            <a:prstGeom prst="rightArrow">
              <a:avLst>
                <a:gd name="adj1" fmla="val 20264"/>
                <a:gd name="adj2" fmla="val 4756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274" name="Arrow" descr="Arrow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913134" cy="13005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76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133" t="50922" r="50251" b="0"/>
          <a:stretch>
            <a:fillRect/>
          </a:stretch>
        </p:blipFill>
        <p:spPr>
          <a:xfrm>
            <a:off x="241765" y="6835667"/>
            <a:ext cx="4848422" cy="2765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43070" y="6829975"/>
            <a:ext cx="4942063" cy="27768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9511" y="1408309"/>
            <a:ext cx="4732741" cy="2549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28023" y="1338343"/>
            <a:ext cx="4972158" cy="26898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Class="entr" nodeType="click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9" grpId="11"/>
      <p:bldP build="whole" bldLvl="1" animBg="1" rev="0" advAuto="0" spid="255" grpId="13"/>
      <p:bldP build="whole" bldLvl="1" animBg="1" rev="0" advAuto="0" spid="263" grpId="15"/>
      <p:bldP build="whole" bldLvl="1" animBg="1" rev="0" advAuto="0" spid="265" grpId="16"/>
      <p:bldP build="whole" bldLvl="1" animBg="1" rev="0" advAuto="0" spid="260" grpId="8"/>
      <p:bldP build="whole" bldLvl="1" animBg="1" rev="0" advAuto="0" spid="269" grpId="17"/>
      <p:bldP build="whole" bldLvl="1" animBg="1" rev="0" advAuto="0" spid="259" grpId="2"/>
      <p:bldP build="whole" bldLvl="1" animBg="1" rev="0" advAuto="0" spid="276" grpId="6"/>
      <p:bldP build="whole" bldLvl="1" animBg="1" rev="0" advAuto="0" spid="258" grpId="7"/>
      <p:bldP build="whole" bldLvl="1" animBg="1" rev="0" advAuto="0" spid="268" grpId="18"/>
      <p:bldP build="whole" bldLvl="1" animBg="1" rev="0" advAuto="0" spid="275" grpId="19"/>
      <p:bldP build="whole" bldLvl="1" animBg="1" rev="0" advAuto="0" spid="262" grpId="9"/>
      <p:bldP build="whole" bldLvl="1" animBg="1" rev="0" advAuto="0" spid="257" grpId="1"/>
      <p:bldP build="whole" bldLvl="1" animBg="1" rev="0" advAuto="0" spid="261" grpId="3"/>
      <p:bldP build="whole" bldLvl="1" animBg="1" rev="0" advAuto="0" spid="264" grpId="4"/>
      <p:bldP build="whole" bldLvl="1" animBg="1" rev="0" advAuto="0" spid="278" grpId="5"/>
      <p:bldP build="whole" bldLvl="1" animBg="1" rev="0" advAuto="0" spid="277" grpId="12"/>
      <p:bldP build="whole" bldLvl="1" animBg="1" rev="0" advAuto="0" spid="271" grpId="14"/>
      <p:bldP build="whole" bldLvl="1" animBg="1" rev="0" advAuto="0" spid="272" grpId="1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5927" r="0" b="5928"/>
          <a:stretch>
            <a:fillRect/>
          </a:stretch>
        </p:blipFill>
        <p:spPr>
          <a:xfrm>
            <a:off x="8096980" y="1938962"/>
            <a:ext cx="4713020" cy="2340374"/>
          </a:xfrm>
          <a:prstGeom prst="rect">
            <a:avLst/>
          </a:prstGeom>
        </p:spPr>
      </p:pic>
      <p:pic>
        <p:nvPicPr>
          <p:cNvPr id="282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5928" r="0" b="5928"/>
          <a:stretch>
            <a:fillRect/>
          </a:stretch>
        </p:blipFill>
        <p:spPr>
          <a:xfrm>
            <a:off x="1636391" y="1938962"/>
            <a:ext cx="4713092" cy="2340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4488" y="4297452"/>
            <a:ext cx="4716704" cy="2657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95074" y="4297452"/>
            <a:ext cx="4716706" cy="2657297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Shot  6"/>
          <p:cNvSpPr txBox="1"/>
          <p:nvPr/>
        </p:nvSpPr>
        <p:spPr>
          <a:xfrm>
            <a:off x="549809" y="3845433"/>
            <a:ext cx="9423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 6</a:t>
            </a:r>
          </a:p>
        </p:txBody>
      </p:sp>
      <p:sp>
        <p:nvSpPr>
          <p:cNvPr id="286" name="Shot  7"/>
          <p:cNvSpPr txBox="1"/>
          <p:nvPr/>
        </p:nvSpPr>
        <p:spPr>
          <a:xfrm>
            <a:off x="6976126" y="3845433"/>
            <a:ext cx="9423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 7</a:t>
            </a:r>
          </a:p>
        </p:txBody>
      </p:sp>
      <p:sp>
        <p:nvSpPr>
          <p:cNvPr id="287" name="Shot  13"/>
          <p:cNvSpPr txBox="1"/>
          <p:nvPr/>
        </p:nvSpPr>
        <p:spPr>
          <a:xfrm>
            <a:off x="479199" y="6499731"/>
            <a:ext cx="1083565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 13</a:t>
            </a:r>
          </a:p>
        </p:txBody>
      </p:sp>
      <p:sp>
        <p:nvSpPr>
          <p:cNvPr id="288" name="Shot  15"/>
          <p:cNvSpPr txBox="1"/>
          <p:nvPr/>
        </p:nvSpPr>
        <p:spPr>
          <a:xfrm>
            <a:off x="6905514" y="6499731"/>
            <a:ext cx="1083565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 15</a:t>
            </a:r>
          </a:p>
        </p:txBody>
      </p:sp>
      <p:sp>
        <p:nvSpPr>
          <p:cNvPr id="289" name="Shot  16"/>
          <p:cNvSpPr txBox="1"/>
          <p:nvPr/>
        </p:nvSpPr>
        <p:spPr>
          <a:xfrm>
            <a:off x="479199" y="9154031"/>
            <a:ext cx="108356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 16</a:t>
            </a:r>
          </a:p>
        </p:txBody>
      </p:sp>
      <p:sp>
        <p:nvSpPr>
          <p:cNvPr id="290" name="Shot  25"/>
          <p:cNvSpPr txBox="1"/>
          <p:nvPr/>
        </p:nvSpPr>
        <p:spPr>
          <a:xfrm>
            <a:off x="6905514" y="9154031"/>
            <a:ext cx="108356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 25</a:t>
            </a:r>
          </a:p>
        </p:txBody>
      </p:sp>
      <p:pic>
        <p:nvPicPr>
          <p:cNvPr id="291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37693" y="6972861"/>
            <a:ext cx="4713500" cy="26554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677" y="6972861"/>
            <a:ext cx="4713500" cy="2655496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Psycho (Hitchcock, USA, 1960"/>
          <p:cNvSpPr txBox="1"/>
          <p:nvPr/>
        </p:nvSpPr>
        <p:spPr>
          <a:xfrm>
            <a:off x="5233382" y="48106"/>
            <a:ext cx="4427830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i="1">
                <a:solidFill>
                  <a:srgbClr val="FFFFFF"/>
                </a:solidFill>
              </a:defRPr>
            </a:pPr>
            <a:r>
              <a:t>Psycho </a:t>
            </a:r>
            <a:r>
              <a:rPr i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(Hitchcock, USA, 1960</a:t>
            </a:r>
            <a:r>
              <a:t> </a:t>
            </a:r>
          </a:p>
        </p:txBody>
      </p:sp>
      <p:sp>
        <p:nvSpPr>
          <p:cNvPr id="294" name="In what ways does the shower scene illustrate Hitchcock’s distinction between “horror” and the cinematic “thrill”?"/>
          <p:cNvSpPr txBox="1"/>
          <p:nvPr/>
        </p:nvSpPr>
        <p:spPr>
          <a:xfrm>
            <a:off x="8635" y="557607"/>
            <a:ext cx="12987529" cy="8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In what ways does the shower scene illustrate Wood’s use of Brecht’s “alienation effect” (WOODS p.146)?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Key Terms"/>
          <p:cNvSpPr txBox="1"/>
          <p:nvPr>
            <p:ph type="title"/>
          </p:nvPr>
        </p:nvSpPr>
        <p:spPr>
          <a:xfrm>
            <a:off x="1270000" y="114300"/>
            <a:ext cx="10464800" cy="842963"/>
          </a:xfrm>
          <a:prstGeom prst="rect">
            <a:avLst/>
          </a:prstGeom>
        </p:spPr>
        <p:txBody>
          <a:bodyPr/>
          <a:lstStyle/>
          <a:p>
            <a:pPr/>
            <a:r>
              <a:t>Key Terms</a:t>
            </a:r>
          </a:p>
        </p:txBody>
      </p:sp>
      <p:sp>
        <p:nvSpPr>
          <p:cNvPr id="150" name="Subjectivity…"/>
          <p:cNvSpPr txBox="1"/>
          <p:nvPr/>
        </p:nvSpPr>
        <p:spPr>
          <a:xfrm>
            <a:off x="315805" y="2892033"/>
            <a:ext cx="5178249" cy="2670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</a:defRPr>
            </a:pP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Alienation effect (Brecht)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Grand Guignol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Affect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The thrill (Hitchcock)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Horror vs. thriller (Hitchcock)</a:t>
            </a:r>
          </a:p>
          <a:p>
            <a:pPr lvl="2" indent="457200" algn="l">
              <a:defRPr b="1">
                <a:solidFill>
                  <a:srgbClr val="FFFFFF"/>
                </a:solidFill>
              </a:defRPr>
            </a:pPr>
            <a:r>
              <a:t>Terror vs. Suspense (Hitchcock)</a:t>
            </a:r>
          </a:p>
        </p:txBody>
      </p:sp>
      <p:pic>
        <p:nvPicPr>
          <p:cNvPr id="15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50731" y="1099654"/>
            <a:ext cx="6978922" cy="46441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314" r="0" b="3313"/>
          <a:stretch>
            <a:fillRect/>
          </a:stretch>
        </p:blipFill>
        <p:spPr>
          <a:xfrm>
            <a:off x="57403" y="2176632"/>
            <a:ext cx="4423194" cy="2196450"/>
          </a:xfrm>
          <a:prstGeom prst="rect">
            <a:avLst/>
          </a:prstGeom>
        </p:spPr>
      </p:pic>
      <p:sp>
        <p:nvSpPr>
          <p:cNvPr id="154" name="The Imaginary Signifier"/>
          <p:cNvSpPr txBox="1"/>
          <p:nvPr/>
        </p:nvSpPr>
        <p:spPr>
          <a:xfrm>
            <a:off x="3749044" y="43552"/>
            <a:ext cx="5297933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The Imaginary Signifier</a:t>
            </a:r>
          </a:p>
        </p:txBody>
      </p:sp>
      <p:sp>
        <p:nvSpPr>
          <p:cNvPr id="155" name="It Should Happen to You (George Kukor, USA, 1954)"/>
          <p:cNvSpPr txBox="1"/>
          <p:nvPr/>
        </p:nvSpPr>
        <p:spPr>
          <a:xfrm>
            <a:off x="448192" y="4575147"/>
            <a:ext cx="3641599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200">
                <a:solidFill>
                  <a:srgbClr val="FFFFFF"/>
                </a:solidFill>
              </a:defRPr>
            </a:pPr>
            <a:r>
              <a:t>It Should Happen to You </a:t>
            </a:r>
            <a:r>
              <a:rPr i="0"/>
              <a:t>(George Kukor, USA, 1954)</a:t>
            </a:r>
          </a:p>
        </p:txBody>
      </p:sp>
      <p:sp>
        <p:nvSpPr>
          <p:cNvPr id="156" name="All that Heaven Allows, (Douglas Sirk, USA, 1955)"/>
          <p:cNvSpPr txBox="1"/>
          <p:nvPr/>
        </p:nvSpPr>
        <p:spPr>
          <a:xfrm>
            <a:off x="5180772" y="4575147"/>
            <a:ext cx="3038552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i="1" sz="1200">
                <a:solidFill>
                  <a:srgbClr val="FFFFFF"/>
                </a:solidFill>
              </a:defRPr>
            </a:lvl1pPr>
          </a:lstStyle>
          <a:p>
            <a:pPr/>
            <a:r>
              <a:t>Imitation of Life, (Douglas Sirk, USA, 1959) </a:t>
            </a:r>
          </a:p>
        </p:txBody>
      </p:sp>
      <p:sp>
        <p:nvSpPr>
          <p:cNvPr id="157" name="Film Camera"/>
          <p:cNvSpPr/>
          <p:nvPr/>
        </p:nvSpPr>
        <p:spPr>
          <a:xfrm>
            <a:off x="3639237" y="6573294"/>
            <a:ext cx="840445" cy="15092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491" y="0"/>
                </a:moveTo>
                <a:cubicBezTo>
                  <a:pt x="2011" y="0"/>
                  <a:pt x="0" y="1120"/>
                  <a:pt x="0" y="2501"/>
                </a:cubicBezTo>
                <a:cubicBezTo>
                  <a:pt x="0" y="3422"/>
                  <a:pt x="896" y="4224"/>
                  <a:pt x="2227" y="4658"/>
                </a:cubicBezTo>
                <a:cubicBezTo>
                  <a:pt x="1928" y="4864"/>
                  <a:pt x="1748" y="5126"/>
                  <a:pt x="1748" y="5410"/>
                </a:cubicBezTo>
                <a:lnTo>
                  <a:pt x="1748" y="9410"/>
                </a:lnTo>
                <a:cubicBezTo>
                  <a:pt x="1748" y="10070"/>
                  <a:pt x="2719" y="10613"/>
                  <a:pt x="3906" y="10613"/>
                </a:cubicBezTo>
                <a:lnTo>
                  <a:pt x="8012" y="10613"/>
                </a:lnTo>
                <a:lnTo>
                  <a:pt x="312" y="21546"/>
                </a:lnTo>
                <a:lnTo>
                  <a:pt x="1848" y="21546"/>
                </a:lnTo>
                <a:lnTo>
                  <a:pt x="8918" y="11618"/>
                </a:lnTo>
                <a:lnTo>
                  <a:pt x="8933" y="21600"/>
                </a:lnTo>
                <a:lnTo>
                  <a:pt x="10445" y="21600"/>
                </a:lnTo>
                <a:lnTo>
                  <a:pt x="10430" y="11699"/>
                </a:lnTo>
                <a:lnTo>
                  <a:pt x="17433" y="21546"/>
                </a:lnTo>
                <a:lnTo>
                  <a:pt x="19061" y="21546"/>
                </a:lnTo>
                <a:lnTo>
                  <a:pt x="11285" y="10613"/>
                </a:lnTo>
                <a:lnTo>
                  <a:pt x="15297" y="10613"/>
                </a:lnTo>
                <a:cubicBezTo>
                  <a:pt x="16484" y="10613"/>
                  <a:pt x="17455" y="10072"/>
                  <a:pt x="17455" y="9411"/>
                </a:cubicBezTo>
                <a:lnTo>
                  <a:pt x="17455" y="8659"/>
                </a:lnTo>
                <a:lnTo>
                  <a:pt x="17588" y="8701"/>
                </a:lnTo>
                <a:lnTo>
                  <a:pt x="21600" y="9990"/>
                </a:lnTo>
                <a:lnTo>
                  <a:pt x="21600" y="4830"/>
                </a:lnTo>
                <a:lnTo>
                  <a:pt x="17588" y="6121"/>
                </a:lnTo>
                <a:lnTo>
                  <a:pt x="17455" y="6163"/>
                </a:lnTo>
                <a:lnTo>
                  <a:pt x="17455" y="5410"/>
                </a:lnTo>
                <a:cubicBezTo>
                  <a:pt x="17455" y="5075"/>
                  <a:pt x="17202" y="4771"/>
                  <a:pt x="16800" y="4553"/>
                </a:cubicBezTo>
                <a:cubicBezTo>
                  <a:pt x="17965" y="4101"/>
                  <a:pt x="18730" y="3351"/>
                  <a:pt x="18730" y="2501"/>
                </a:cubicBezTo>
                <a:cubicBezTo>
                  <a:pt x="18730" y="1120"/>
                  <a:pt x="16719" y="0"/>
                  <a:pt x="14239" y="0"/>
                </a:cubicBezTo>
                <a:cubicBezTo>
                  <a:pt x="11760" y="0"/>
                  <a:pt x="9748" y="1120"/>
                  <a:pt x="9748" y="2501"/>
                </a:cubicBezTo>
                <a:cubicBezTo>
                  <a:pt x="9748" y="3162"/>
                  <a:pt x="10213" y="3761"/>
                  <a:pt x="10967" y="4209"/>
                </a:cubicBezTo>
                <a:lnTo>
                  <a:pt x="7764" y="4209"/>
                </a:lnTo>
                <a:cubicBezTo>
                  <a:pt x="8517" y="3761"/>
                  <a:pt x="8979" y="3162"/>
                  <a:pt x="8979" y="2501"/>
                </a:cubicBezTo>
                <a:cubicBezTo>
                  <a:pt x="8979" y="1120"/>
                  <a:pt x="6971" y="0"/>
                  <a:pt x="4491" y="0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8" name="Film Camera"/>
          <p:cNvSpPr/>
          <p:nvPr/>
        </p:nvSpPr>
        <p:spPr>
          <a:xfrm flipH="1">
            <a:off x="8618846" y="6573294"/>
            <a:ext cx="840443" cy="15092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491" y="0"/>
                </a:moveTo>
                <a:cubicBezTo>
                  <a:pt x="2011" y="0"/>
                  <a:pt x="0" y="1120"/>
                  <a:pt x="0" y="2501"/>
                </a:cubicBezTo>
                <a:cubicBezTo>
                  <a:pt x="0" y="3422"/>
                  <a:pt x="896" y="4224"/>
                  <a:pt x="2227" y="4657"/>
                </a:cubicBezTo>
                <a:cubicBezTo>
                  <a:pt x="1928" y="4864"/>
                  <a:pt x="1748" y="5126"/>
                  <a:pt x="1748" y="5410"/>
                </a:cubicBezTo>
                <a:lnTo>
                  <a:pt x="1748" y="9409"/>
                </a:lnTo>
                <a:cubicBezTo>
                  <a:pt x="1748" y="10070"/>
                  <a:pt x="2719" y="10613"/>
                  <a:pt x="3906" y="10613"/>
                </a:cubicBezTo>
                <a:lnTo>
                  <a:pt x="8012" y="10613"/>
                </a:lnTo>
                <a:lnTo>
                  <a:pt x="312" y="21546"/>
                </a:lnTo>
                <a:lnTo>
                  <a:pt x="1848" y="21546"/>
                </a:lnTo>
                <a:lnTo>
                  <a:pt x="8918" y="11618"/>
                </a:lnTo>
                <a:lnTo>
                  <a:pt x="8933" y="21600"/>
                </a:lnTo>
                <a:lnTo>
                  <a:pt x="10445" y="21600"/>
                </a:lnTo>
                <a:lnTo>
                  <a:pt x="10430" y="11699"/>
                </a:lnTo>
                <a:lnTo>
                  <a:pt x="17433" y="21546"/>
                </a:lnTo>
                <a:lnTo>
                  <a:pt x="19061" y="21546"/>
                </a:lnTo>
                <a:lnTo>
                  <a:pt x="11285" y="10613"/>
                </a:lnTo>
                <a:lnTo>
                  <a:pt x="15297" y="10613"/>
                </a:lnTo>
                <a:cubicBezTo>
                  <a:pt x="16484" y="10613"/>
                  <a:pt x="17455" y="10072"/>
                  <a:pt x="17455" y="9411"/>
                </a:cubicBezTo>
                <a:lnTo>
                  <a:pt x="17455" y="8659"/>
                </a:lnTo>
                <a:lnTo>
                  <a:pt x="17588" y="8701"/>
                </a:lnTo>
                <a:lnTo>
                  <a:pt x="21600" y="9990"/>
                </a:lnTo>
                <a:lnTo>
                  <a:pt x="21600" y="4830"/>
                </a:lnTo>
                <a:lnTo>
                  <a:pt x="17588" y="6121"/>
                </a:lnTo>
                <a:lnTo>
                  <a:pt x="17455" y="6163"/>
                </a:lnTo>
                <a:lnTo>
                  <a:pt x="17455" y="5410"/>
                </a:lnTo>
                <a:cubicBezTo>
                  <a:pt x="17455" y="5075"/>
                  <a:pt x="17202" y="4771"/>
                  <a:pt x="16800" y="4553"/>
                </a:cubicBezTo>
                <a:cubicBezTo>
                  <a:pt x="17965" y="4101"/>
                  <a:pt x="18730" y="3351"/>
                  <a:pt x="18730" y="2501"/>
                </a:cubicBezTo>
                <a:cubicBezTo>
                  <a:pt x="18730" y="1120"/>
                  <a:pt x="16719" y="0"/>
                  <a:pt x="14239" y="0"/>
                </a:cubicBezTo>
                <a:cubicBezTo>
                  <a:pt x="11760" y="0"/>
                  <a:pt x="9748" y="1120"/>
                  <a:pt x="9748" y="2501"/>
                </a:cubicBezTo>
                <a:cubicBezTo>
                  <a:pt x="9748" y="3162"/>
                  <a:pt x="10213" y="3761"/>
                  <a:pt x="10967" y="4209"/>
                </a:cubicBezTo>
                <a:lnTo>
                  <a:pt x="7764" y="4209"/>
                </a:lnTo>
                <a:cubicBezTo>
                  <a:pt x="8517" y="3761"/>
                  <a:pt x="8979" y="3162"/>
                  <a:pt x="8979" y="2501"/>
                </a:cubicBezTo>
                <a:cubicBezTo>
                  <a:pt x="8979" y="1120"/>
                  <a:pt x="6971" y="0"/>
                  <a:pt x="4491" y="0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9" name="Line"/>
          <p:cNvSpPr/>
          <p:nvPr/>
        </p:nvSpPr>
        <p:spPr>
          <a:xfrm>
            <a:off x="4509337" y="7137458"/>
            <a:ext cx="4384184" cy="97651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0" name="Line"/>
          <p:cNvSpPr/>
          <p:nvPr/>
        </p:nvSpPr>
        <p:spPr>
          <a:xfrm flipV="1">
            <a:off x="4524397" y="6067226"/>
            <a:ext cx="4354284" cy="1066407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1" name="Line"/>
          <p:cNvSpPr/>
          <p:nvPr/>
        </p:nvSpPr>
        <p:spPr>
          <a:xfrm flipH="1">
            <a:off x="4204537" y="7150158"/>
            <a:ext cx="4384183" cy="97651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2" name="Line"/>
          <p:cNvSpPr/>
          <p:nvPr/>
        </p:nvSpPr>
        <p:spPr>
          <a:xfrm flipH="1" flipV="1">
            <a:off x="4219596" y="6079926"/>
            <a:ext cx="4354282" cy="106640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3" name="Line"/>
          <p:cNvSpPr/>
          <p:nvPr/>
        </p:nvSpPr>
        <p:spPr>
          <a:xfrm flipV="1">
            <a:off x="6549262" y="5829351"/>
            <a:ext cx="4" cy="275478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4" name="Image/Reflection"/>
          <p:cNvSpPr txBox="1"/>
          <p:nvPr/>
        </p:nvSpPr>
        <p:spPr>
          <a:xfrm>
            <a:off x="7735285" y="8684897"/>
            <a:ext cx="260756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Image/Reflection</a:t>
            </a:r>
          </a:p>
        </p:txBody>
      </p:sp>
      <p:sp>
        <p:nvSpPr>
          <p:cNvPr id="165" name="Screen/Mirror"/>
          <p:cNvSpPr txBox="1"/>
          <p:nvPr/>
        </p:nvSpPr>
        <p:spPr>
          <a:xfrm>
            <a:off x="5481547" y="5281269"/>
            <a:ext cx="213543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Screen/Mirror</a:t>
            </a:r>
          </a:p>
        </p:txBody>
      </p:sp>
      <p:sp>
        <p:nvSpPr>
          <p:cNvPr id="166" name="Camera/Spectator"/>
          <p:cNvSpPr txBox="1"/>
          <p:nvPr/>
        </p:nvSpPr>
        <p:spPr>
          <a:xfrm>
            <a:off x="2658902" y="8684897"/>
            <a:ext cx="280111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Camera/Spectator</a:t>
            </a:r>
          </a:p>
        </p:txBody>
      </p:sp>
      <p:sp>
        <p:nvSpPr>
          <p:cNvPr id="167" name="Mirror Stage"/>
          <p:cNvSpPr txBox="1"/>
          <p:nvPr/>
        </p:nvSpPr>
        <p:spPr>
          <a:xfrm>
            <a:off x="5583349" y="861669"/>
            <a:ext cx="193182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Mirror Stage</a:t>
            </a:r>
          </a:p>
        </p:txBody>
      </p:sp>
      <p:sp>
        <p:nvSpPr>
          <p:cNvPr id="168" name="Projection"/>
          <p:cNvSpPr txBox="1"/>
          <p:nvPr/>
        </p:nvSpPr>
        <p:spPr>
          <a:xfrm>
            <a:off x="5198993" y="6904966"/>
            <a:ext cx="1169836" cy="362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700">
                <a:solidFill>
                  <a:srgbClr val="FFFFFF"/>
                </a:solidFill>
              </a:defRPr>
            </a:lvl1pPr>
          </a:lstStyle>
          <a:p>
            <a:pPr/>
            <a:r>
              <a:t>Projection</a:t>
            </a:r>
          </a:p>
        </p:txBody>
      </p:sp>
      <p:sp>
        <p:nvSpPr>
          <p:cNvPr id="169" name="Introjection"/>
          <p:cNvSpPr txBox="1"/>
          <p:nvPr/>
        </p:nvSpPr>
        <p:spPr>
          <a:xfrm>
            <a:off x="6729696" y="6904966"/>
            <a:ext cx="1293546" cy="362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700">
                <a:solidFill>
                  <a:srgbClr val="FFFFFF"/>
                </a:solidFill>
              </a:defRPr>
            </a:lvl1pPr>
          </a:lstStyle>
          <a:p>
            <a:pPr/>
            <a:r>
              <a:t>Introjection</a:t>
            </a:r>
          </a:p>
        </p:txBody>
      </p:sp>
      <p:sp>
        <p:nvSpPr>
          <p:cNvPr id="170" name="Phantasy"/>
          <p:cNvSpPr txBox="1"/>
          <p:nvPr/>
        </p:nvSpPr>
        <p:spPr>
          <a:xfrm>
            <a:off x="540918" y="6855458"/>
            <a:ext cx="145816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Phantasy</a:t>
            </a:r>
          </a:p>
        </p:txBody>
      </p:sp>
      <p:sp>
        <p:nvSpPr>
          <p:cNvPr id="171" name="Cinematic Signifier"/>
          <p:cNvSpPr txBox="1"/>
          <p:nvPr/>
        </p:nvSpPr>
        <p:spPr>
          <a:xfrm>
            <a:off x="10057938" y="6855458"/>
            <a:ext cx="286695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Cinematic Signifier</a:t>
            </a:r>
          </a:p>
        </p:txBody>
      </p:sp>
      <p:sp>
        <p:nvSpPr>
          <p:cNvPr id="172" name="Line"/>
          <p:cNvSpPr/>
          <p:nvPr/>
        </p:nvSpPr>
        <p:spPr>
          <a:xfrm flipH="1">
            <a:off x="1583044" y="7153247"/>
            <a:ext cx="2436677" cy="657453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3" name="Line"/>
          <p:cNvSpPr/>
          <p:nvPr/>
        </p:nvSpPr>
        <p:spPr>
          <a:xfrm flipH="1" flipV="1">
            <a:off x="1598333" y="6608429"/>
            <a:ext cx="2406546" cy="540994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174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0" r="50107" b="50840"/>
          <a:stretch>
            <a:fillRect/>
          </a:stretch>
        </p:blipFill>
        <p:spPr>
          <a:xfrm>
            <a:off x="8920884" y="2148253"/>
            <a:ext cx="4047424" cy="225318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Psycho, (Alfred Hitchcock, USA, 1960)"/>
          <p:cNvSpPr txBox="1"/>
          <p:nvPr/>
        </p:nvSpPr>
        <p:spPr>
          <a:xfrm>
            <a:off x="9562206" y="4575147"/>
            <a:ext cx="2764689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i="1" sz="1200">
                <a:solidFill>
                  <a:srgbClr val="FFFFFF"/>
                </a:solidFill>
              </a:defRPr>
            </a:lvl1pPr>
          </a:lstStyle>
          <a:p>
            <a:pPr/>
            <a:r>
              <a:t>Psycho, (Alfred Hitchcock, USA, 1960) </a:t>
            </a:r>
          </a:p>
        </p:txBody>
      </p:sp>
      <p:pic>
        <p:nvPicPr>
          <p:cNvPr id="17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76382" y="2155737"/>
            <a:ext cx="4047334" cy="22380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0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5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" grpId="7"/>
      <p:bldP build="whole" bldLvl="1" animBg="1" rev="0" advAuto="0" spid="160" grpId="1"/>
      <p:bldP build="whole" bldLvl="1" animBg="1" rev="0" advAuto="0" spid="172" grpId="12"/>
      <p:bldP build="whole" bldLvl="1" animBg="1" rev="0" advAuto="0" spid="159" grpId="2"/>
      <p:bldP build="whole" bldLvl="1" animBg="1" rev="0" advAuto="0" spid="162" grpId="6"/>
      <p:bldP build="whole" bldLvl="1" animBg="1" rev="0" advAuto="0" spid="173" grpId="11"/>
      <p:bldP build="whole" bldLvl="1" animBg="1" rev="0" advAuto="0" spid="171" grpId="9"/>
      <p:bldP build="whole" bldLvl="1" animBg="1" rev="0" advAuto="0" spid="158" grpId="4"/>
      <p:bldP build="whole" bldLvl="1" animBg="1" rev="0" advAuto="0" spid="169" grpId="8"/>
      <p:bldP build="whole" bldLvl="1" animBg="1" rev="0" advAuto="0" spid="170" grpId="10"/>
      <p:bldP build="whole" bldLvl="1" animBg="1" rev="0" advAuto="0" spid="164" grpId="5"/>
      <p:bldP build="whole" bldLvl="1" animBg="1" rev="0" advAuto="0" spid="168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rimary Identification"/>
          <p:cNvSpPr txBox="1"/>
          <p:nvPr/>
        </p:nvSpPr>
        <p:spPr>
          <a:xfrm>
            <a:off x="4645976" y="110450"/>
            <a:ext cx="3712846" cy="548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Primary Identification</a:t>
            </a:r>
          </a:p>
        </p:txBody>
      </p:sp>
      <p:sp>
        <p:nvSpPr>
          <p:cNvPr id="179" name="In what ways does the opening sequence illustrate Metz’ definition  of primary identification?"/>
          <p:cNvSpPr txBox="1"/>
          <p:nvPr/>
        </p:nvSpPr>
        <p:spPr>
          <a:xfrm>
            <a:off x="-7233" y="1271490"/>
            <a:ext cx="13019266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What do we identify with? How does the opening illustrate Metz’ definition  of primary identification?</a:t>
            </a:r>
          </a:p>
        </p:txBody>
      </p:sp>
      <p:sp>
        <p:nvSpPr>
          <p:cNvPr id="180" name="Identification with the perspective of the Camera (606-607). It establishes the viewer as “The all perceiving subject”  and invites identification with the act of perception itself(Metz, 605)"/>
          <p:cNvSpPr txBox="1"/>
          <p:nvPr/>
        </p:nvSpPr>
        <p:spPr>
          <a:xfrm>
            <a:off x="1132225" y="644927"/>
            <a:ext cx="10740350" cy="7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Identification with the perspective of the Camera (606-607). It establishes the viewer as “The all perceiving subject”  and invites identification with the act of perception itself(Metz, 605)</a:t>
            </a:r>
          </a:p>
        </p:txBody>
      </p:sp>
      <p:sp>
        <p:nvSpPr>
          <p:cNvPr id="181" name="Psycho, (Hitchcock, USA, 1960)"/>
          <p:cNvSpPr txBox="1"/>
          <p:nvPr/>
        </p:nvSpPr>
        <p:spPr>
          <a:xfrm>
            <a:off x="4276973" y="9094579"/>
            <a:ext cx="445085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Psycho, (Hitchcock, USA, 1960)</a:t>
            </a:r>
          </a:p>
        </p:txBody>
      </p:sp>
      <p:pic>
        <p:nvPicPr>
          <p:cNvPr id="182" name="Psycho (Opening Scene)" descr="Psycho (Opening Scene)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Psycho (Opening Scene)" aiw:author="Wimy Wimy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1710988" y="3678723"/>
            <a:ext cx="9582825" cy="5390339"/>
          </a:xfrm>
          <a:prstGeom prst="rect">
            <a:avLst/>
          </a:prstGeom>
        </p:spPr>
      </p:pic>
      <p:pic>
        <p:nvPicPr>
          <p:cNvPr id="18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8492" y="1722898"/>
            <a:ext cx="3056778" cy="19529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06206" y="1859452"/>
            <a:ext cx="2962414" cy="1666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599553" y="1890622"/>
            <a:ext cx="2962414" cy="166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92903" y="1866974"/>
            <a:ext cx="3056778" cy="17117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82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18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econdary Identification"/>
          <p:cNvSpPr txBox="1"/>
          <p:nvPr/>
        </p:nvSpPr>
        <p:spPr>
          <a:xfrm>
            <a:off x="3693412" y="44596"/>
            <a:ext cx="5617973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Secondary Identification</a:t>
            </a:r>
          </a:p>
        </p:txBody>
      </p:sp>
      <p:sp>
        <p:nvSpPr>
          <p:cNvPr id="189" name="Who do we identify with?  Why?  How might an analysis that begins with secondary identification allow for more penetrating social, political, historical critique?"/>
          <p:cNvSpPr txBox="1"/>
          <p:nvPr/>
        </p:nvSpPr>
        <p:spPr>
          <a:xfrm>
            <a:off x="717753" y="1975905"/>
            <a:ext cx="11569294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Who do we identify with?  Why?  How does primary identification inform/affect secondary identification?</a:t>
            </a:r>
          </a:p>
        </p:txBody>
      </p:sp>
      <p:sp>
        <p:nvSpPr>
          <p:cNvPr id="190" name="Identification with the “looks” (perspectives) of the characters. Establishes the chains of connections between characters and objects within the diegesis."/>
          <p:cNvSpPr txBox="1"/>
          <p:nvPr/>
        </p:nvSpPr>
        <p:spPr>
          <a:xfrm>
            <a:off x="195706" y="754659"/>
            <a:ext cx="12613387" cy="7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Identification with the “looks” (perspectives) of the characters. Establishes the chains of connections between characters and objects within the diegesis.</a:t>
            </a:r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5859" y="2915865"/>
            <a:ext cx="9973081" cy="56347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What does Wood’s mean when he says that “the camera becomes subjective” on page 146?"/>
          <p:cNvSpPr txBox="1"/>
          <p:nvPr>
            <p:ph type="title"/>
          </p:nvPr>
        </p:nvSpPr>
        <p:spPr>
          <a:xfrm>
            <a:off x="987286" y="328985"/>
            <a:ext cx="10464801" cy="842963"/>
          </a:xfrm>
          <a:prstGeom prst="rect">
            <a:avLst/>
          </a:prstGeom>
        </p:spPr>
        <p:txBody>
          <a:bodyPr/>
          <a:lstStyle>
            <a:lvl1pPr defTabSz="449833">
              <a:spcBef>
                <a:spcPts val="3200"/>
              </a:spcBef>
              <a:defRPr sz="2400"/>
            </a:lvl1pPr>
          </a:lstStyle>
          <a:p>
            <a:pPr/>
            <a:r>
              <a:t>What does Wood’s mean when he says that “the camera becomes subjective” on page 146?</a:t>
            </a:r>
          </a:p>
        </p:txBody>
      </p:sp>
      <p:pic>
        <p:nvPicPr>
          <p:cNvPr id="19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2199" y="1828800"/>
            <a:ext cx="10820401" cy="6096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According to Hitchcock in what ways does the “spectator” “participate” in film?…"/>
          <p:cNvSpPr txBox="1"/>
          <p:nvPr>
            <p:ph type="title"/>
          </p:nvPr>
        </p:nvSpPr>
        <p:spPr>
          <a:xfrm>
            <a:off x="2399502" y="755644"/>
            <a:ext cx="8205793" cy="1261524"/>
          </a:xfrm>
          <a:prstGeom prst="rect">
            <a:avLst/>
          </a:prstGeom>
        </p:spPr>
        <p:txBody>
          <a:bodyPr/>
          <a:lstStyle/>
          <a:p>
            <a:pPr defTabSz="329661">
              <a:spcBef>
                <a:spcPts val="2200"/>
              </a:spcBef>
              <a:defRPr sz="1700"/>
            </a:pPr>
            <a:r>
              <a:t>According to Woods what ways does the “spectator” “participate” in film? </a:t>
            </a:r>
          </a:p>
          <a:p>
            <a:pPr defTabSz="329661">
              <a:spcBef>
                <a:spcPts val="2200"/>
              </a:spcBef>
              <a:defRPr sz="1700"/>
            </a:pPr>
            <a:r>
              <a:t>How does “participation”/identification contribute to the production of the cinematic “thrills”?</a:t>
            </a:r>
          </a:p>
        </p:txBody>
      </p:sp>
      <p:sp>
        <p:nvSpPr>
          <p:cNvPr id="197" name="Hell's Angels (Howard Hughes, USA, 1930)"/>
          <p:cNvSpPr txBox="1"/>
          <p:nvPr/>
        </p:nvSpPr>
        <p:spPr>
          <a:xfrm>
            <a:off x="4403395" y="6598008"/>
            <a:ext cx="4198011" cy="33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2" invalidUrl="" action="" tgtFrame="" tooltip="" history="1" highlightClick="0" endSnd="0"/>
              </a:rPr>
              <a:t>Hell's Angels (Howard Hughes, USA, 1930)</a:t>
            </a:r>
          </a:p>
        </p:txBody>
      </p:sp>
      <p:pic>
        <p:nvPicPr>
          <p:cNvPr id="19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30914" y="2488164"/>
            <a:ext cx="4876805" cy="3638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6485" y="2389887"/>
            <a:ext cx="4876802" cy="383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1:00:00-1:00:34"/>
          <p:cNvSpPr txBox="1"/>
          <p:nvPr/>
        </p:nvSpPr>
        <p:spPr>
          <a:xfrm>
            <a:off x="5726021" y="6841896"/>
            <a:ext cx="1552753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rgbClr val="FFFFFF"/>
                </a:solidFill>
              </a:defRPr>
            </a:lvl1pPr>
          </a:lstStyle>
          <a:p>
            <a:pPr/>
            <a:r>
              <a:t>1:00:00-1:00:34</a:t>
            </a:r>
          </a:p>
        </p:txBody>
      </p:sp>
      <p:sp>
        <p:nvSpPr>
          <p:cNvPr id="201" name="Participation and Identification"/>
          <p:cNvSpPr txBox="1"/>
          <p:nvPr/>
        </p:nvSpPr>
        <p:spPr>
          <a:xfrm>
            <a:off x="4213961" y="163169"/>
            <a:ext cx="457687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Participation and Identification</a:t>
            </a:r>
          </a:p>
        </p:txBody>
      </p:sp>
      <p:sp>
        <p:nvSpPr>
          <p:cNvPr id="202" name="Disavowal: “In this there is no harm, because in our subconscious we are aware that we are safe, sitting in a comfortable armchair, watching a screen.”  Hitchcock, p. 110"/>
          <p:cNvSpPr txBox="1"/>
          <p:nvPr/>
        </p:nvSpPr>
        <p:spPr>
          <a:xfrm>
            <a:off x="717559" y="7822586"/>
            <a:ext cx="10706081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2000">
                <a:solidFill>
                  <a:schemeClr val="accent5"/>
                </a:solidFill>
              </a:defRPr>
            </a:pPr>
            <a:r>
              <a:t>Disavowal:</a:t>
            </a:r>
            <a:r>
              <a:rPr>
                <a:solidFill>
                  <a:srgbClr val="FFFFFF"/>
                </a:solidFill>
              </a:rPr>
              <a:t> “In this there is no harm, because in our subconscious we are aware that we are safe, sitting in a comfortable armchair, watching a screen.”  Hitchcock, p. 110</a:t>
            </a:r>
          </a:p>
        </p:txBody>
      </p:sp>
      <p:sp>
        <p:nvSpPr>
          <p:cNvPr id="203" name="Projection:   audience projects itself into the consciousness of the character"/>
          <p:cNvSpPr txBox="1"/>
          <p:nvPr/>
        </p:nvSpPr>
        <p:spPr>
          <a:xfrm>
            <a:off x="693162" y="7258742"/>
            <a:ext cx="9408669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5"/>
                </a:solidFill>
              </a:defRPr>
            </a:pPr>
            <a:r>
              <a:t>Projection:</a:t>
            </a:r>
            <a:r>
              <a:rPr>
                <a:solidFill>
                  <a:srgbClr val="FFFFFF"/>
                </a:solidFill>
              </a:rPr>
              <a:t>   audience projects itself into the consciousness of the character </a:t>
            </a:r>
          </a:p>
        </p:txBody>
      </p:sp>
      <p:sp>
        <p:nvSpPr>
          <p:cNvPr id="204" name="The Sublime: The cinema can leave the spectator with a subconscious assur- ance of absolute safety, and yet surprise his imagination into play- ing tricks on him."/>
          <p:cNvSpPr txBox="1"/>
          <p:nvPr/>
        </p:nvSpPr>
        <p:spPr>
          <a:xfrm>
            <a:off x="599175" y="8560519"/>
            <a:ext cx="10706076" cy="1093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ts val="4100"/>
              </a:lnSpc>
              <a:spcBef>
                <a:spcPts val="1200"/>
              </a:spcBef>
              <a:defRPr b="1" sz="2000">
                <a:solidFill>
                  <a:schemeClr val="accent5"/>
                </a:solidFill>
              </a:defRPr>
            </a:pPr>
            <a:r>
              <a:t>The Sublime: </a:t>
            </a:r>
            <a:r>
              <a:rPr>
                <a:solidFill>
                  <a:srgbClr val="FFFFFF"/>
                </a:solidFill>
              </a:rPr>
              <a:t>The cinema can leave the spectator with a subconscious assurance of absolute safety, and yet surprise his imagination into playing tricks on him.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12931" y="1244878"/>
            <a:ext cx="3000907" cy="3843015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Caspar David Friedrich, Wanderer Above the Sea of Fog, c. 1818"/>
          <p:cNvSpPr txBox="1"/>
          <p:nvPr/>
        </p:nvSpPr>
        <p:spPr>
          <a:xfrm>
            <a:off x="4869874" y="5205079"/>
            <a:ext cx="3887021" cy="578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Caspar David Friedrich, Wanderer Above the Sea of Fog, c. 1818</a:t>
            </a:r>
          </a:p>
        </p:txBody>
      </p:sp>
      <p:sp>
        <p:nvSpPr>
          <p:cNvPr id="208" name="The Sublime"/>
          <p:cNvSpPr txBox="1"/>
          <p:nvPr/>
        </p:nvSpPr>
        <p:spPr>
          <a:xfrm>
            <a:off x="5636550" y="100290"/>
            <a:ext cx="186446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Sublime</a:t>
            </a:r>
          </a:p>
        </p:txBody>
      </p:sp>
      <p:pic>
        <p:nvPicPr>
          <p:cNvPr id="20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2392" y="5071612"/>
            <a:ext cx="4853807" cy="3598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2392" y="2057350"/>
            <a:ext cx="4853807" cy="2730269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Le Théâtre du Grand-Guignold, 1897-1962"/>
          <p:cNvSpPr txBox="1"/>
          <p:nvPr/>
        </p:nvSpPr>
        <p:spPr>
          <a:xfrm>
            <a:off x="465012" y="876059"/>
            <a:ext cx="3946653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Le Théâtre du Grand-Guignol, 1897-1962</a:t>
            </a:r>
          </a:p>
        </p:txBody>
      </p:sp>
      <p:sp>
        <p:nvSpPr>
          <p:cNvPr id="212" name="Horror"/>
          <p:cNvSpPr txBox="1"/>
          <p:nvPr/>
        </p:nvSpPr>
        <p:spPr>
          <a:xfrm>
            <a:off x="1998599" y="100290"/>
            <a:ext cx="101224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Horror</a:t>
            </a:r>
          </a:p>
        </p:txBody>
      </p:sp>
      <p:sp>
        <p:nvSpPr>
          <p:cNvPr id="213" name="Suspense"/>
          <p:cNvSpPr txBox="1"/>
          <p:nvPr/>
        </p:nvSpPr>
        <p:spPr>
          <a:xfrm>
            <a:off x="10124893" y="100291"/>
            <a:ext cx="150327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Suspense</a:t>
            </a:r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28967" y="625365"/>
            <a:ext cx="3946654" cy="2223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722314" y="5260587"/>
            <a:ext cx="3959960" cy="21335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722314" y="2983870"/>
            <a:ext cx="3959960" cy="2141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624410" y="7529154"/>
            <a:ext cx="4155769" cy="2127755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What is seen vs. what is imagined"/>
          <p:cNvSpPr txBox="1"/>
          <p:nvPr/>
        </p:nvSpPr>
        <p:spPr>
          <a:xfrm>
            <a:off x="4676888" y="482143"/>
            <a:ext cx="3783788" cy="38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800">
                <a:solidFill>
                  <a:srgbClr val="FFFFFF"/>
                </a:solidFill>
              </a:defRPr>
            </a:lvl1pPr>
          </a:lstStyle>
          <a:p>
            <a:pPr/>
            <a:r>
              <a:t>What is seen vs. what is imagined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7" grpId="5"/>
      <p:bldP build="whole" bldLvl="1" animBg="1" rev="0" advAuto="0" spid="216" grpId="7"/>
      <p:bldP build="whole" bldLvl="1" animBg="1" rev="0" advAuto="0" spid="214" grpId="6"/>
      <p:bldP build="whole" bldLvl="1" animBg="1" rev="0" advAuto="0" spid="209" grpId="3"/>
      <p:bldP build="whole" bldLvl="1" animBg="1" rev="0" advAuto="0" spid="215" grpId="8"/>
      <p:bldP build="whole" bldLvl="1" animBg="1" rev="0" advAuto="0" spid="211" grpId="1"/>
      <p:bldP build="whole" bldLvl="1" animBg="1" rev="0" advAuto="0" spid="217" grpId="9"/>
      <p:bldP build="whole" bldLvl="1" animBg="1" rev="0" advAuto="0" spid="206" grpId="4"/>
      <p:bldP build="whole" bldLvl="1" animBg="1" rev="0" advAuto="0" spid="21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“The whole sequence, with its discoveries in the bedroom, attic, and cellar has clear Freudian overtones.” (Woods, p. 147)"/>
          <p:cNvSpPr txBox="1"/>
          <p:nvPr>
            <p:ph type="title"/>
          </p:nvPr>
        </p:nvSpPr>
        <p:spPr>
          <a:xfrm>
            <a:off x="32853" y="1219530"/>
            <a:ext cx="12939094" cy="842964"/>
          </a:xfrm>
          <a:prstGeom prst="rect">
            <a:avLst/>
          </a:prstGeom>
        </p:spPr>
        <p:txBody>
          <a:bodyPr/>
          <a:lstStyle>
            <a:lvl1pPr defTabSz="449833">
              <a:spcBef>
                <a:spcPts val="3200"/>
              </a:spcBef>
              <a:defRPr sz="2400"/>
            </a:lvl1pPr>
          </a:lstStyle>
          <a:p>
            <a:pPr/>
            <a:r>
              <a:t>“The whole sequence, with its discoveries in the bedroom, attic, and cellar has clear Freudian overtones.” (Woods, p. 147)</a:t>
            </a:r>
          </a:p>
        </p:txBody>
      </p:sp>
      <p:sp>
        <p:nvSpPr>
          <p:cNvPr id="221" name="Mise-en-scene"/>
          <p:cNvSpPr txBox="1"/>
          <p:nvPr/>
        </p:nvSpPr>
        <p:spPr>
          <a:xfrm>
            <a:off x="5090312" y="279014"/>
            <a:ext cx="2824176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rgbClr val="FFFFFF"/>
                </a:solidFill>
              </a:defRPr>
            </a:lvl1pPr>
          </a:lstStyle>
          <a:p>
            <a:pPr/>
            <a:r>
              <a:t>Mise-en-scene</a:t>
            </a:r>
          </a:p>
        </p:txBody>
      </p:sp>
      <p:pic>
        <p:nvPicPr>
          <p:cNvPr id="2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77828" y="2458991"/>
            <a:ext cx="5929555" cy="3262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040" y="2409103"/>
            <a:ext cx="5929555" cy="3362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040" y="6118447"/>
            <a:ext cx="5929555" cy="33405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08991" y="6107376"/>
            <a:ext cx="6067231" cy="33627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