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/>
          <p:nvPr>
            <p:ph type="pic" idx="21"/>
          </p:nvPr>
        </p:nvSpPr>
        <p:spPr>
          <a:xfrm>
            <a:off x="317499" y="304800"/>
            <a:ext cx="12369804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7" name="Title Text"/>
          <p:cNvSpPr txBox="1"/>
          <p:nvPr>
            <p:ph type="title"/>
          </p:nvPr>
        </p:nvSpPr>
        <p:spPr>
          <a:xfrm>
            <a:off x="1270000" y="6718300"/>
            <a:ext cx="10464800" cy="842963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  <a:defRPr sz="32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7.tif"/><Relationship Id="rId3" Type="http://schemas.openxmlformats.org/officeDocument/2006/relationships/image" Target="../media/image18.tif"/><Relationship Id="rId4" Type="http://schemas.openxmlformats.org/officeDocument/2006/relationships/image" Target="../media/image19.tif"/><Relationship Id="rId5" Type="http://schemas.openxmlformats.org/officeDocument/2006/relationships/image" Target="../media/image20.tif"/><Relationship Id="rId6" Type="http://schemas.openxmlformats.org/officeDocument/2006/relationships/image" Target="../media/image21.tif"/><Relationship Id="rId7" Type="http://schemas.openxmlformats.org/officeDocument/2006/relationships/image" Target="../media/image22.tif"/><Relationship Id="rId8" Type="http://schemas.openxmlformats.org/officeDocument/2006/relationships/image" Target="../media/image3.png"/><Relationship Id="rId9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.tif"/><Relationship Id="rId5" Type="http://schemas.openxmlformats.org/officeDocument/2006/relationships/image" Target="../media/image2.tif"/><Relationship Id="rId6" Type="http://schemas.openxmlformats.org/officeDocument/2006/relationships/image" Target="../media/image3.tif"/><Relationship Id="rId7" Type="http://schemas.openxmlformats.org/officeDocument/2006/relationships/image" Target="../media/image4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tif"/><Relationship Id="rId3" Type="http://schemas.openxmlformats.org/officeDocument/2006/relationships/image" Target="../media/image6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.tif"/><Relationship Id="rId3" Type="http://schemas.openxmlformats.org/officeDocument/2006/relationships/image" Target="../media/image6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.tif"/><Relationship Id="rId3" Type="http://schemas.openxmlformats.org/officeDocument/2006/relationships/image" Target="../media/image9.tif"/><Relationship Id="rId4" Type="http://schemas.openxmlformats.org/officeDocument/2006/relationships/image" Target="../media/image10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tif"/><Relationship Id="rId3" Type="http://schemas.openxmlformats.org/officeDocument/2006/relationships/image" Target="../media/image12.tif"/><Relationship Id="rId4" Type="http://schemas.openxmlformats.org/officeDocument/2006/relationships/image" Target="../media/image13.tif"/><Relationship Id="rId5" Type="http://schemas.openxmlformats.org/officeDocument/2006/relationships/image" Target="../media/image14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video" Target="https://www.youtube.com/embed/1nf3D0AGZkU?feature=oembed" TargetMode="External"/><Relationship Id="rId3" Type="http://schemas.openxmlformats.org/officeDocument/2006/relationships/image" Target="../media/image1.jpeg"/><Relationship Id="rId4" Type="http://schemas.openxmlformats.org/officeDocument/2006/relationships/image" Target="../media/image3.tif"/><Relationship Id="rId5" Type="http://schemas.openxmlformats.org/officeDocument/2006/relationships/image" Target="../media/image15.tif"/><Relationship Id="rId6" Type="http://schemas.openxmlformats.org/officeDocument/2006/relationships/image" Target="../media/image16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Identification in the Cinem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38" name="Session 5: Lighting (cont.) and cinematography…"/>
          <p:cNvSpPr txBox="1"/>
          <p:nvPr>
            <p:ph type="body" sz="quarter" idx="1"/>
          </p:nvPr>
        </p:nvSpPr>
        <p:spPr>
          <a:xfrm>
            <a:off x="3565681" y="4950883"/>
            <a:ext cx="5873444" cy="816610"/>
          </a:xfrm>
          <a:prstGeom prst="rect">
            <a:avLst/>
          </a:prstGeom>
        </p:spPr>
        <p:txBody>
          <a:bodyPr/>
          <a:lstStyle>
            <a:lvl1pPr defTabSz="249953"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Session 13:  On Suture and Tutor-Code of Classical Cinema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uture: Shot Reverse Shot"/>
          <p:cNvSpPr txBox="1"/>
          <p:nvPr/>
        </p:nvSpPr>
        <p:spPr>
          <a:xfrm>
            <a:off x="4440935" y="16668"/>
            <a:ext cx="412292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Suture: Silverman</a:t>
            </a:r>
          </a:p>
        </p:txBody>
      </p:sp>
      <p:sp>
        <p:nvSpPr>
          <p:cNvPr id="246" name="The inscription of the law into the fictional level of the film through the figure of the policeman"/>
          <p:cNvSpPr txBox="1"/>
          <p:nvPr/>
        </p:nvSpPr>
        <p:spPr>
          <a:xfrm>
            <a:off x="1171447" y="595984"/>
            <a:ext cx="10661905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The inscription of the law into the fictional level of the film through the figure of the policeman</a:t>
            </a:r>
          </a:p>
        </p:txBody>
      </p:sp>
      <p:pic>
        <p:nvPicPr>
          <p:cNvPr id="24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9132" y="1045709"/>
            <a:ext cx="3817185" cy="2150528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1. Opening long shot"/>
          <p:cNvSpPr txBox="1"/>
          <p:nvPr/>
        </p:nvSpPr>
        <p:spPr>
          <a:xfrm>
            <a:off x="1225518" y="3195788"/>
            <a:ext cx="2064411" cy="33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1. Opening long shot</a:t>
            </a:r>
          </a:p>
        </p:txBody>
      </p:sp>
      <p:sp>
        <p:nvSpPr>
          <p:cNvPr id="249" name="2. Establishing the officers POV"/>
          <p:cNvSpPr txBox="1"/>
          <p:nvPr/>
        </p:nvSpPr>
        <p:spPr>
          <a:xfrm>
            <a:off x="4715540" y="3195788"/>
            <a:ext cx="3118817" cy="33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2. Establishing the officers POV </a:t>
            </a:r>
          </a:p>
        </p:txBody>
      </p:sp>
      <p:pic>
        <p:nvPicPr>
          <p:cNvPr id="25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79488" y="1045709"/>
            <a:ext cx="3790922" cy="21357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383582" y="1119779"/>
            <a:ext cx="3689739" cy="2078725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3. POV- police officer"/>
          <p:cNvSpPr txBox="1"/>
          <p:nvPr/>
        </p:nvSpPr>
        <p:spPr>
          <a:xfrm>
            <a:off x="9180903" y="3195788"/>
            <a:ext cx="2095095" cy="33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3. POV- police officer</a:t>
            </a:r>
          </a:p>
        </p:txBody>
      </p:sp>
      <p:sp>
        <p:nvSpPr>
          <p:cNvPr id="253" name="4. Shot Reverse Shot Sequence"/>
          <p:cNvSpPr txBox="1"/>
          <p:nvPr/>
        </p:nvSpPr>
        <p:spPr>
          <a:xfrm>
            <a:off x="4504876" y="5860465"/>
            <a:ext cx="3088133" cy="337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4. Shot Reverse Shot Sequence</a:t>
            </a:r>
          </a:p>
        </p:txBody>
      </p:sp>
      <p:pic>
        <p:nvPicPr>
          <p:cNvPr id="25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79169" y="3731921"/>
            <a:ext cx="3790922" cy="21357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379809" y="3724523"/>
            <a:ext cx="3817185" cy="2150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522223" y="6261644"/>
            <a:ext cx="3954550" cy="21505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pasted-movie.png" descr="pasted-movi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81821" y="6269042"/>
            <a:ext cx="3973453" cy="21357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pasted-movie.png" descr="pasted-movie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640340" y="6266574"/>
            <a:ext cx="3982639" cy="2140669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5. The license: this Shot Reverse Shot pattern inscribes Marion as a passive object:.“The reverse shot discloses not Marion, but the license plate which seems to speak for her with greater authority, and to do so through a legal discourse which renders h"/>
          <p:cNvSpPr txBox="1"/>
          <p:nvPr/>
        </p:nvSpPr>
        <p:spPr>
          <a:xfrm>
            <a:off x="221390" y="8611297"/>
            <a:ext cx="12562020" cy="819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5. The license: this Shot Reverse Shot pattern inscribes Marion as a passive object:.“The reverse shot discloses not Marion, but the license plate which seems to speak for her with greater authority, and to do so through a legal discourse which renders her even more passive.” Silverman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8" grpId="13"/>
      <p:bldP build="whole" bldLvl="1" animBg="1" rev="0" advAuto="0" spid="259" grpId="11"/>
      <p:bldP build="whole" bldLvl="1" animBg="1" rev="0" advAuto="0" spid="247" grpId="1"/>
      <p:bldP build="whole" bldLvl="1" animBg="1" rev="0" advAuto="0" spid="248" grpId="2"/>
      <p:bldP build="whole" bldLvl="1" animBg="1" rev="0" advAuto="0" spid="251" grpId="5"/>
      <p:bldP build="whole" bldLvl="1" animBg="1" rev="0" advAuto="0" spid="257" grpId="10"/>
      <p:bldP build="whole" bldLvl="1" animBg="1" rev="0" advAuto="0" spid="252" grpId="6"/>
      <p:bldP build="whole" bldLvl="1" animBg="1" rev="0" advAuto="0" spid="253" grpId="9"/>
      <p:bldP build="whole" bldLvl="1" animBg="1" rev="0" advAuto="0" spid="250" grpId="3"/>
      <p:bldP build="whole" bldLvl="1" animBg="1" rev="0" advAuto="0" spid="249" grpId="4"/>
      <p:bldP build="whole" bldLvl="1" animBg="1" rev="0" advAuto="0" spid="256" grpId="12"/>
      <p:bldP build="whole" bldLvl="1" animBg="1" rev="0" advAuto="0" spid="254" grpId="8"/>
      <p:bldP build="whole" bldLvl="1" animBg="1" rev="0" advAuto="0" spid="255" grpId="7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Key Terms"/>
          <p:cNvSpPr txBox="1"/>
          <p:nvPr>
            <p:ph type="title"/>
          </p:nvPr>
        </p:nvSpPr>
        <p:spPr>
          <a:xfrm>
            <a:off x="1270000" y="114300"/>
            <a:ext cx="10464800" cy="842963"/>
          </a:xfrm>
          <a:prstGeom prst="rect">
            <a:avLst/>
          </a:prstGeom>
        </p:spPr>
        <p:txBody>
          <a:bodyPr/>
          <a:lstStyle/>
          <a:p>
            <a:pPr/>
            <a:r>
              <a:t>Key Terms</a:t>
            </a:r>
          </a:p>
        </p:txBody>
      </p:sp>
      <p:sp>
        <p:nvSpPr>
          <p:cNvPr id="141" name="Subjectivity…"/>
          <p:cNvSpPr txBox="1"/>
          <p:nvPr/>
        </p:nvSpPr>
        <p:spPr>
          <a:xfrm>
            <a:off x="953694" y="1515719"/>
            <a:ext cx="9784358" cy="6722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Mirror Stage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“Tutor Code”</a:t>
            </a:r>
          </a:p>
          <a:p>
            <a:pPr lvl="2" indent="457200" algn="l"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Suture- Shot/reverse shot</a:t>
            </a:r>
            <a:endParaRPr>
              <a:solidFill>
                <a:srgbClr val="FFFFFF"/>
              </a:solidFill>
            </a:endParaRPr>
          </a:p>
          <a:p>
            <a:pPr lvl="3" indent="457200" algn="l"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Shot/reverse shot (</a:t>
            </a:r>
            <a:r>
              <a:rPr>
                <a:solidFill>
                  <a:srgbClr val="FFFFFF"/>
                </a:solidFill>
              </a:rPr>
              <a:t>Dayan)</a:t>
            </a:r>
            <a:endParaRPr>
              <a:solidFill>
                <a:srgbClr val="FFFFFF"/>
              </a:solidFill>
            </a:endParaRPr>
          </a:p>
          <a:p>
            <a:pPr lvl="3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Process of Negation (Stephen Heath p. 204)</a:t>
            </a:r>
          </a:p>
          <a:p>
            <a:pPr lvl="3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Structuring Losses that subtend film (Silverman p. 205)</a:t>
            </a:r>
          </a:p>
          <a:p>
            <a:pPr lvl="3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Suture and Story (Silverman)</a:t>
            </a:r>
          </a:p>
          <a:p>
            <a:pPr lvl="3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        Cinematic space transformed into dramatic space</a:t>
            </a:r>
          </a:p>
          <a:p>
            <a:pPr lvl="5" indent="457200" algn="l"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Idealist</a:t>
            </a:r>
            <a:r>
              <a:rPr>
                <a:solidFill>
                  <a:srgbClr val="FFFFFF"/>
                </a:solidFill>
              </a:rPr>
              <a:t> Critique</a:t>
            </a:r>
            <a:endParaRPr>
              <a:solidFill>
                <a:srgbClr val="FFFFFF"/>
              </a:solidFill>
            </a:endParaRPr>
          </a:p>
          <a:p>
            <a:pPr lvl="5" indent="457200" algn="l"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Phenomenological</a:t>
            </a:r>
            <a:r>
              <a:rPr>
                <a:solidFill>
                  <a:srgbClr val="FFFFFF"/>
                </a:solidFill>
              </a:rPr>
              <a:t> Critique</a:t>
            </a:r>
            <a:endParaRPr>
              <a:solidFill>
                <a:srgbClr val="FFFFFF"/>
              </a:solidFill>
            </a:endParaRPr>
          </a:p>
          <a:p>
            <a:pPr lvl="5" indent="457200" algn="l"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Structuralist </a:t>
            </a:r>
            <a:r>
              <a:rPr>
                <a:solidFill>
                  <a:srgbClr val="FFFFFF"/>
                </a:solidFill>
              </a:rPr>
              <a:t>Critique</a:t>
            </a:r>
            <a:endParaRPr>
              <a:solidFill>
                <a:srgbClr val="FFFFFF"/>
              </a:solidFill>
            </a:endParaRPr>
          </a:p>
          <a:p>
            <a:pPr lvl="5" indent="457200" algn="l">
              <a:defRPr b="1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Semiotic/Marxist </a:t>
            </a:r>
            <a:r>
              <a:rPr>
                <a:solidFill>
                  <a:srgbClr val="FFFFFF"/>
                </a:solidFill>
              </a:rPr>
              <a:t>Critique</a:t>
            </a:r>
            <a:endParaRPr>
              <a:solidFill>
                <a:srgbClr val="FFFFFF"/>
              </a:solidFill>
            </a:endParaRP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Fiction (“organization of film content”) vs Filmic Enunciation (“system that negotiate the viewer’s access  to the film- the system that ‘speaks’ the fiction.”) </a:t>
            </a: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Ideology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al"/>
          <p:cNvSpPr txBox="1"/>
          <p:nvPr>
            <p:ph type="title"/>
          </p:nvPr>
        </p:nvSpPr>
        <p:spPr>
          <a:xfrm>
            <a:off x="5726705" y="392649"/>
            <a:ext cx="1416818" cy="8429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/>
            <a:r>
              <a:t>Real</a:t>
            </a:r>
          </a:p>
        </p:txBody>
      </p:sp>
      <p:sp>
        <p:nvSpPr>
          <p:cNvPr id="144" name="Lacan and Psychic Experience"/>
          <p:cNvSpPr txBox="1"/>
          <p:nvPr/>
        </p:nvSpPr>
        <p:spPr>
          <a:xfrm>
            <a:off x="3005541" y="-27825"/>
            <a:ext cx="7138607" cy="511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27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 Psychoanalytic Reading: Lacan and Psycho</a:t>
            </a:r>
          </a:p>
        </p:txBody>
      </p:sp>
      <p:sp>
        <p:nvSpPr>
          <p:cNvPr id="145" name="Imaginary"/>
          <p:cNvSpPr txBox="1"/>
          <p:nvPr/>
        </p:nvSpPr>
        <p:spPr>
          <a:xfrm>
            <a:off x="404030" y="527720"/>
            <a:ext cx="1890675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Imaginary</a:t>
            </a:r>
          </a:p>
        </p:txBody>
      </p:sp>
      <p:sp>
        <p:nvSpPr>
          <p:cNvPr id="146" name="Symbolic"/>
          <p:cNvSpPr txBox="1"/>
          <p:nvPr/>
        </p:nvSpPr>
        <p:spPr>
          <a:xfrm>
            <a:off x="7611980" y="527720"/>
            <a:ext cx="1800454" cy="5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spcBef>
                <a:spcPts val="4200"/>
              </a:spcBef>
              <a:defRPr sz="3200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Symbolic</a:t>
            </a:r>
          </a:p>
        </p:txBody>
      </p:sp>
      <p:sp>
        <p:nvSpPr>
          <p:cNvPr id="147" name="Binary"/>
          <p:cNvSpPr txBox="1"/>
          <p:nvPr/>
        </p:nvSpPr>
        <p:spPr>
          <a:xfrm>
            <a:off x="2749965" y="583602"/>
            <a:ext cx="1039978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Binary</a:t>
            </a:r>
          </a:p>
        </p:txBody>
      </p:sp>
      <p:sp>
        <p:nvSpPr>
          <p:cNvPr id="148" name="Tripartite"/>
          <p:cNvSpPr txBox="1"/>
          <p:nvPr/>
        </p:nvSpPr>
        <p:spPr>
          <a:xfrm>
            <a:off x="9759946" y="583602"/>
            <a:ext cx="141762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Tripartite</a:t>
            </a:r>
          </a:p>
        </p:txBody>
      </p:sp>
      <p:sp>
        <p:nvSpPr>
          <p:cNvPr id="149" name="Image"/>
          <p:cNvSpPr txBox="1"/>
          <p:nvPr/>
        </p:nvSpPr>
        <p:spPr>
          <a:xfrm>
            <a:off x="3911215" y="583602"/>
            <a:ext cx="1016509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1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Image</a:t>
            </a:r>
          </a:p>
        </p:txBody>
      </p:sp>
      <p:sp>
        <p:nvSpPr>
          <p:cNvPr id="150" name="Language"/>
          <p:cNvSpPr txBox="1"/>
          <p:nvPr/>
        </p:nvSpPr>
        <p:spPr>
          <a:xfrm>
            <a:off x="11389963" y="583602"/>
            <a:ext cx="155387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chemeClr val="accent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Language</a:t>
            </a:r>
          </a:p>
        </p:txBody>
      </p:sp>
      <p:sp>
        <p:nvSpPr>
          <p:cNvPr id="151" name="Missed         Encounter"/>
          <p:cNvSpPr txBox="1"/>
          <p:nvPr/>
        </p:nvSpPr>
        <p:spPr>
          <a:xfrm>
            <a:off x="5051485" y="3442735"/>
            <a:ext cx="2767259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19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Missed </a:t>
            </a:r>
            <a:r>
              <a:rPr sz="2000"/>
              <a:t>Encounter</a:t>
            </a:r>
            <a:r>
              <a:rPr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52" name="Line"/>
          <p:cNvSpPr/>
          <p:nvPr/>
        </p:nvSpPr>
        <p:spPr>
          <a:xfrm flipV="1">
            <a:off x="5191302" y="1338343"/>
            <a:ext cx="2" cy="8165060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3" name="Escapes     Representation"/>
          <p:cNvSpPr txBox="1"/>
          <p:nvPr/>
        </p:nvSpPr>
        <p:spPr>
          <a:xfrm>
            <a:off x="4827757" y="4321573"/>
            <a:ext cx="3039959" cy="729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Escapes </a:t>
            </a:r>
          </a:p>
          <a:p>
            <a:pPr>
              <a:defRPr b="1" sz="20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representation.</a:t>
            </a:r>
          </a:p>
        </p:txBody>
      </p:sp>
      <p:grpSp>
        <p:nvGrpSpPr>
          <p:cNvPr id="156" name="Arrow"/>
          <p:cNvGrpSpPr/>
          <p:nvPr/>
        </p:nvGrpSpPr>
        <p:grpSpPr>
          <a:xfrm>
            <a:off x="4695253" y="4621126"/>
            <a:ext cx="992098" cy="1311419"/>
            <a:chOff x="0" y="0"/>
            <a:chExt cx="992097" cy="1311417"/>
          </a:xfrm>
        </p:grpSpPr>
        <p:sp>
          <p:nvSpPr>
            <p:cNvPr id="154" name="Arrow"/>
            <p:cNvSpPr/>
            <p:nvPr/>
          </p:nvSpPr>
          <p:spPr>
            <a:xfrm rot="10800000">
              <a:off x="47323" y="115947"/>
              <a:ext cx="906674" cy="1079523"/>
            </a:xfrm>
            <a:prstGeom prst="rightArrow">
              <a:avLst>
                <a:gd name="adj1" fmla="val 20264"/>
                <a:gd name="adj2" fmla="val 4386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pic>
          <p:nvPicPr>
            <p:cNvPr id="155" name="Arrow" descr="Arrow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0800000">
              <a:off x="0" y="-1"/>
              <a:ext cx="992098" cy="13114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57" name="Disrupts     Representation"/>
          <p:cNvSpPr txBox="1"/>
          <p:nvPr/>
        </p:nvSpPr>
        <p:spPr>
          <a:xfrm>
            <a:off x="5495947" y="5414455"/>
            <a:ext cx="1878331" cy="729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0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Disrupts </a:t>
            </a:r>
          </a:p>
          <a:p>
            <a:pPr>
              <a:defRPr b="1" sz="20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representation</a:t>
            </a:r>
          </a:p>
        </p:txBody>
      </p:sp>
      <p:sp>
        <p:nvSpPr>
          <p:cNvPr id="158" name="Subject"/>
          <p:cNvSpPr txBox="1"/>
          <p:nvPr/>
        </p:nvSpPr>
        <p:spPr>
          <a:xfrm>
            <a:off x="46231" y="4829116"/>
            <a:ext cx="2673148" cy="89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b="1" sz="17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Subject (Psychoanalysis)</a:t>
            </a:r>
          </a:p>
          <a:p>
            <a:pPr algn="l">
              <a:defRPr b="1" sz="17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Sign (Semiotics)</a:t>
            </a:r>
          </a:p>
          <a:p>
            <a:pPr algn="l">
              <a:defRPr b="1" sz="17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Film (Theory)</a:t>
            </a:r>
          </a:p>
        </p:txBody>
      </p:sp>
      <p:sp>
        <p:nvSpPr>
          <p:cNvPr id="159" name="Traumatic Event"/>
          <p:cNvSpPr txBox="1"/>
          <p:nvPr/>
        </p:nvSpPr>
        <p:spPr>
          <a:xfrm>
            <a:off x="5312176" y="2563898"/>
            <a:ext cx="2071117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Traumatic Event</a:t>
            </a:r>
          </a:p>
        </p:txBody>
      </p:sp>
      <p:sp>
        <p:nvSpPr>
          <p:cNvPr id="160" name="Line"/>
          <p:cNvSpPr/>
          <p:nvPr/>
        </p:nvSpPr>
        <p:spPr>
          <a:xfrm flipV="1">
            <a:off x="7675926" y="1338344"/>
            <a:ext cx="2" cy="8165059"/>
          </a:xfrm>
          <a:prstGeom prst="line">
            <a:avLst/>
          </a:prstGeom>
          <a:ln w="25400">
            <a:solidFill>
              <a:schemeClr val="accent4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163" name="Arrow"/>
          <p:cNvGrpSpPr/>
          <p:nvPr/>
        </p:nvGrpSpPr>
        <p:grpSpPr>
          <a:xfrm>
            <a:off x="7219360" y="4691948"/>
            <a:ext cx="913134" cy="1300548"/>
            <a:chOff x="0" y="0"/>
            <a:chExt cx="913132" cy="1300546"/>
          </a:xfrm>
        </p:grpSpPr>
        <p:sp>
          <p:nvSpPr>
            <p:cNvPr id="161" name="Arrow"/>
            <p:cNvSpPr/>
            <p:nvPr/>
          </p:nvSpPr>
          <p:spPr>
            <a:xfrm>
              <a:off x="38100" y="115947"/>
              <a:ext cx="827710" cy="1068652"/>
            </a:xfrm>
            <a:prstGeom prst="rightArrow">
              <a:avLst>
                <a:gd name="adj1" fmla="val 20264"/>
                <a:gd name="adj2" fmla="val 4756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pic>
          <p:nvPicPr>
            <p:cNvPr id="162" name="Arrow" descr="Arrow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13133" cy="13005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64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133" t="50922" r="50251" b="0"/>
          <a:stretch>
            <a:fillRect/>
          </a:stretch>
        </p:blipFill>
        <p:spPr>
          <a:xfrm>
            <a:off x="241765" y="6835667"/>
            <a:ext cx="4848422" cy="27654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943070" y="6829975"/>
            <a:ext cx="4942063" cy="27768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9511" y="1408309"/>
            <a:ext cx="4732741" cy="2549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928023" y="1338343"/>
            <a:ext cx="4972158" cy="26898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0" presetID="1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clickEffect" presetSubtype="0" presetID="1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Subtype="0" presetID="1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0" presetID="1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Class="entr" nodeType="clickEffect" presetSubtype="0" presetID="1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9" grpId="14"/>
      <p:bldP build="whole" bldLvl="1" animBg="1" rev="0" advAuto="0" spid="152" grpId="4"/>
      <p:bldP build="whole" bldLvl="1" animBg="1" rev="0" advAuto="0" spid="153" grpId="16"/>
      <p:bldP build="whole" bldLvl="1" animBg="1" rev="0" advAuto="0" spid="166" grpId="5"/>
      <p:bldP build="whole" bldLvl="1" animBg="1" rev="0" advAuto="0" spid="146" grpId="7"/>
      <p:bldP build="whole" bldLvl="1" animBg="1" rev="0" advAuto="0" spid="163" grpId="19"/>
      <p:bldP build="whole" bldLvl="1" animBg="1" rev="0" advAuto="0" spid="147" grpId="2"/>
      <p:bldP build="whole" bldLvl="1" animBg="1" rev="0" advAuto="0" spid="167" grpId="11"/>
      <p:bldP build="whole" bldLvl="1" animBg="1" rev="0" advAuto="0" spid="149" grpId="3"/>
      <p:bldP build="whole" bldLvl="1" animBg="1" rev="0" advAuto="0" spid="160" grpId="10"/>
      <p:bldP build="whole" bldLvl="1" animBg="1" rev="0" advAuto="0" spid="143" grpId="13"/>
      <p:bldP build="whole" bldLvl="1" animBg="1" rev="0" advAuto="0" spid="151" grpId="15"/>
      <p:bldP build="whole" bldLvl="1" animBg="1" rev="0" advAuto="0" spid="157" grpId="17"/>
      <p:bldP build="whole" bldLvl="1" animBg="1" rev="0" advAuto="0" spid="150" grpId="9"/>
      <p:bldP build="whole" bldLvl="1" animBg="1" rev="0" advAuto="0" spid="164" grpId="6"/>
      <p:bldP build="whole" bldLvl="1" animBg="1" rev="0" advAuto="0" spid="165" grpId="12"/>
      <p:bldP build="whole" bldLvl="1" animBg="1" rev="0" advAuto="0" spid="148" grpId="8"/>
      <p:bldP build="whole" bldLvl="1" animBg="1" rev="0" advAuto="0" spid="156" grpId="18"/>
      <p:bldP build="whole" bldLvl="1" animBg="1" rev="0" advAuto="0" spid="14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71376" y="1495621"/>
            <a:ext cx="6543452" cy="7528643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Diego Velázquez, Las Meninas, 1656"/>
          <p:cNvSpPr txBox="1"/>
          <p:nvPr/>
        </p:nvSpPr>
        <p:spPr>
          <a:xfrm>
            <a:off x="6924867" y="9221464"/>
            <a:ext cx="523646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Diego Velázquez, Las Meninas, 1656</a:t>
            </a:r>
          </a:p>
        </p:txBody>
      </p:sp>
      <p:sp>
        <p:nvSpPr>
          <p:cNvPr id="171" name="Arrow"/>
          <p:cNvSpPr/>
          <p:nvPr/>
        </p:nvSpPr>
        <p:spPr>
          <a:xfrm>
            <a:off x="5141424" y="5572137"/>
            <a:ext cx="3597667" cy="435664"/>
          </a:xfrm>
          <a:prstGeom prst="rightArrow">
            <a:avLst>
              <a:gd name="adj1" fmla="val 32000"/>
              <a:gd name="adj2" fmla="val 182607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50800" tIns="50800" rIns="50800" bIns="50800" anchor="ctr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2" name="Mirror:"/>
          <p:cNvSpPr txBox="1"/>
          <p:nvPr/>
        </p:nvSpPr>
        <p:spPr>
          <a:xfrm>
            <a:off x="3352910" y="5584099"/>
            <a:ext cx="2160622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Mirror:</a:t>
            </a:r>
          </a:p>
        </p:txBody>
      </p:sp>
      <p:sp>
        <p:nvSpPr>
          <p:cNvPr id="173" name="Connection Line"/>
          <p:cNvSpPr/>
          <p:nvPr/>
        </p:nvSpPr>
        <p:spPr>
          <a:xfrm>
            <a:off x="3046429" y="1522675"/>
            <a:ext cx="3181123" cy="7494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0" h="21600" fill="norm" stroke="1" extrusionOk="0">
                <a:moveTo>
                  <a:pt x="16200" y="21600"/>
                </a:moveTo>
                <a:cubicBezTo>
                  <a:pt x="-5304" y="16372"/>
                  <a:pt x="-5400" y="9172"/>
                  <a:pt x="15913" y="0"/>
                </a:cubicBezTo>
              </a:path>
            </a:pathLst>
          </a:custGeom>
          <a:ln w="25400">
            <a:solidFill>
              <a:schemeClr val="accent4"/>
            </a:solidFill>
          </a:ln>
        </p:spPr>
        <p:txBody>
          <a:bodyPr lIns="50800" tIns="50800" rIns="50800" bIns="50800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4" name="Painting:"/>
          <p:cNvSpPr txBox="1"/>
          <p:nvPr/>
        </p:nvSpPr>
        <p:spPr>
          <a:xfrm>
            <a:off x="189972" y="5584099"/>
            <a:ext cx="264636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solidFill>
                  <a:schemeClr val="accent4">
                    <a:satOff val="-5343"/>
                    <a:lumOff val="12843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Painting:</a:t>
            </a:r>
          </a:p>
        </p:txBody>
      </p:sp>
      <p:sp>
        <p:nvSpPr>
          <p:cNvPr id="175" name="Represents the viewer"/>
          <p:cNvSpPr txBox="1"/>
          <p:nvPr/>
        </p:nvSpPr>
        <p:spPr>
          <a:xfrm>
            <a:off x="3475394" y="6487728"/>
            <a:ext cx="2726183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Represents the viewer</a:t>
            </a:r>
          </a:p>
        </p:txBody>
      </p:sp>
      <p:sp>
        <p:nvSpPr>
          <p:cNvPr id="176" name="Embodiment of the glance of the subject"/>
          <p:cNvSpPr txBox="1"/>
          <p:nvPr/>
        </p:nvSpPr>
        <p:spPr>
          <a:xfrm>
            <a:off x="432847" y="6170228"/>
            <a:ext cx="2160618" cy="1046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solidFill>
                  <a:schemeClr val="accent4">
                    <a:satOff val="-5343"/>
                    <a:lumOff val="12843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Embodiment of the glance of the subject</a:t>
            </a:r>
          </a:p>
        </p:txBody>
      </p:sp>
      <p:sp>
        <p:nvSpPr>
          <p:cNvPr id="177" name="Line"/>
          <p:cNvSpPr/>
          <p:nvPr/>
        </p:nvSpPr>
        <p:spPr>
          <a:xfrm flipV="1">
            <a:off x="9048112" y="1503113"/>
            <a:ext cx="3178255" cy="4316007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8" name="Line"/>
          <p:cNvSpPr/>
          <p:nvPr/>
        </p:nvSpPr>
        <p:spPr>
          <a:xfrm flipV="1">
            <a:off x="9087594" y="2417895"/>
            <a:ext cx="3605700" cy="3376589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9" name="Line"/>
          <p:cNvSpPr/>
          <p:nvPr/>
        </p:nvSpPr>
        <p:spPr>
          <a:xfrm>
            <a:off x="9110784" y="5789965"/>
            <a:ext cx="3623069" cy="6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0" name="Classical Representation"/>
          <p:cNvSpPr txBox="1"/>
          <p:nvPr/>
        </p:nvSpPr>
        <p:spPr>
          <a:xfrm>
            <a:off x="836" y="606917"/>
            <a:ext cx="7450912" cy="971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18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Dayan’s theorization of cinematic representation is grounded in Michel Foucault’s </a:t>
            </a:r>
            <a:r>
              <a:rPr>
                <a:solidFill>
                  <a:schemeClr val="accent5"/>
                </a:solidFill>
              </a:rPr>
              <a:t>epistemological</a:t>
            </a:r>
            <a:r>
              <a:t> approach to Classical Representation:</a:t>
            </a:r>
          </a:p>
        </p:txBody>
      </p:sp>
      <p:sp>
        <p:nvSpPr>
          <p:cNvPr id="181" name="Figurative System"/>
          <p:cNvSpPr txBox="1"/>
          <p:nvPr/>
        </p:nvSpPr>
        <p:spPr>
          <a:xfrm>
            <a:off x="10568630" y="886685"/>
            <a:ext cx="2217675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Figurative System</a:t>
            </a:r>
          </a:p>
        </p:txBody>
      </p:sp>
      <p:sp>
        <p:nvSpPr>
          <p:cNvPr id="182" name="Dayan,  The Tutor Code of Classical Cinema"/>
          <p:cNvSpPr txBox="1"/>
          <p:nvPr/>
        </p:nvSpPr>
        <p:spPr>
          <a:xfrm>
            <a:off x="3353508" y="168393"/>
            <a:ext cx="6297778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Dayan,  The Tutor Code of Classical Cinema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8" grpId="3"/>
      <p:bldP build="whole" bldLvl="1" animBg="1" rev="0" advAuto="0" spid="172" grpId="6"/>
      <p:bldP build="whole" bldLvl="1" animBg="1" rev="0" advAuto="0" spid="175" grpId="7"/>
      <p:bldP build="whole" bldLvl="1" animBg="1" rev="0" advAuto="0" spid="174" grpId="9"/>
      <p:bldP build="whole" bldLvl="1" animBg="1" rev="0" advAuto="0" spid="176" grpId="10"/>
      <p:bldP build="whole" bldLvl="1" animBg="1" rev="0" advAuto="0" spid="177" grpId="2"/>
      <p:bldP build="whole" bldLvl="1" animBg="1" rev="0" advAuto="0" spid="173" grpId="8"/>
      <p:bldP build="whole" bldLvl="1" animBg="1" rev="0" advAuto="0" spid="179" grpId="4"/>
      <p:bldP build="whole" bldLvl="1" animBg="1" rev="0" advAuto="0" spid="181" grpId="1"/>
      <p:bldP build="whole" bldLvl="1" animBg="1" rev="0" advAuto="0" spid="171" grpId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40358" y="1651267"/>
            <a:ext cx="5606887" cy="6451066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Diego Velázquez, Las Meninas, 1656"/>
          <p:cNvSpPr txBox="1"/>
          <p:nvPr/>
        </p:nvSpPr>
        <p:spPr>
          <a:xfrm>
            <a:off x="7525566" y="8719776"/>
            <a:ext cx="523646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Diego Velázquez, Las Meninas, 1656</a:t>
            </a:r>
          </a:p>
        </p:txBody>
      </p:sp>
      <p:sp>
        <p:nvSpPr>
          <p:cNvPr id="186" name="The Filmic Image"/>
          <p:cNvSpPr txBox="1"/>
          <p:nvPr/>
        </p:nvSpPr>
        <p:spPr>
          <a:xfrm>
            <a:off x="2400462" y="329299"/>
            <a:ext cx="251429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The Filmic Image</a:t>
            </a:r>
          </a:p>
        </p:txBody>
      </p:sp>
      <p:pic>
        <p:nvPicPr>
          <p:cNvPr id="18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792" y="3012072"/>
            <a:ext cx="7121637" cy="4016604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Who is Watching this?"/>
          <p:cNvSpPr txBox="1"/>
          <p:nvPr/>
        </p:nvSpPr>
        <p:spPr>
          <a:xfrm>
            <a:off x="948079" y="806133"/>
            <a:ext cx="5419063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Who is Watching this? Who is ordering these shots?</a:t>
            </a:r>
          </a:p>
        </p:txBody>
      </p:sp>
      <p:sp>
        <p:nvSpPr>
          <p:cNvPr id="189" name="Connection Line"/>
          <p:cNvSpPr/>
          <p:nvPr/>
        </p:nvSpPr>
        <p:spPr>
          <a:xfrm>
            <a:off x="385792" y="6407608"/>
            <a:ext cx="6803293" cy="1284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16" fill="norm" stroke="1" extrusionOk="0">
                <a:moveTo>
                  <a:pt x="0" y="1953"/>
                </a:moveTo>
                <a:cubicBezTo>
                  <a:pt x="6916" y="21600"/>
                  <a:pt x="14116" y="20949"/>
                  <a:pt x="21600" y="0"/>
                </a:cubicBezTo>
              </a:path>
            </a:pathLst>
          </a:custGeom>
          <a:ln w="25400">
            <a:solidFill>
              <a:schemeClr val="accent1"/>
            </a:solidFill>
          </a:ln>
        </p:spPr>
        <p:txBody>
          <a:bodyPr lIns="50800" tIns="50800" rIns="50800" bIns="50800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0" name="Frame"/>
          <p:cNvSpPr txBox="1"/>
          <p:nvPr/>
        </p:nvSpPr>
        <p:spPr>
          <a:xfrm>
            <a:off x="3008215" y="7769182"/>
            <a:ext cx="1006451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Frame</a:t>
            </a:r>
          </a:p>
        </p:txBody>
      </p:sp>
      <p:sp>
        <p:nvSpPr>
          <p:cNvPr id="191" name="The Absent One"/>
          <p:cNvSpPr txBox="1"/>
          <p:nvPr/>
        </p:nvSpPr>
        <p:spPr>
          <a:xfrm>
            <a:off x="1023510" y="9074060"/>
            <a:ext cx="4975861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The Absent One/the other (Oudart)</a:t>
            </a:r>
          </a:p>
        </p:txBody>
      </p:sp>
      <p:sp>
        <p:nvSpPr>
          <p:cNvPr id="192" name="Arrow"/>
          <p:cNvSpPr/>
          <p:nvPr/>
        </p:nvSpPr>
        <p:spPr>
          <a:xfrm rot="5403880">
            <a:off x="3071460" y="8301445"/>
            <a:ext cx="879669" cy="890858"/>
          </a:xfrm>
          <a:prstGeom prst="rightArrow">
            <a:avLst>
              <a:gd name="adj1" fmla="val 36230"/>
              <a:gd name="adj2" fmla="val 64814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50800" tIns="50800" rIns="50800" bIns="50800" anchor="ctr"/>
          <a:lstStyle/>
          <a:p>
            <a:pPr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3" name="Line"/>
          <p:cNvSpPr/>
          <p:nvPr/>
        </p:nvSpPr>
        <p:spPr>
          <a:xfrm>
            <a:off x="3912577" y="8417955"/>
            <a:ext cx="3066548" cy="5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4" name="Line"/>
          <p:cNvSpPr/>
          <p:nvPr/>
        </p:nvSpPr>
        <p:spPr>
          <a:xfrm>
            <a:off x="104001" y="8417955"/>
            <a:ext cx="3066551" cy="5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5" name="Painting"/>
          <p:cNvSpPr txBox="1"/>
          <p:nvPr/>
        </p:nvSpPr>
        <p:spPr>
          <a:xfrm>
            <a:off x="8765339" y="329300"/>
            <a:ext cx="2756917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The Painted Image</a:t>
            </a:r>
          </a:p>
        </p:txBody>
      </p:sp>
      <p:sp>
        <p:nvSpPr>
          <p:cNvPr id="196" name="Who is Watching this?"/>
          <p:cNvSpPr txBox="1"/>
          <p:nvPr/>
        </p:nvSpPr>
        <p:spPr>
          <a:xfrm>
            <a:off x="7171018" y="806133"/>
            <a:ext cx="5945567" cy="82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Who is looking at this?  Whose “look” is structuring this painting?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Class="entr" nodeType="after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5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3" grpId="6"/>
      <p:bldP build="whole" bldLvl="1" animBg="1" rev="0" advAuto="0" spid="196" grpId="1"/>
      <p:bldP build="whole" bldLvl="1" animBg="1" rev="0" advAuto="0" spid="187" grpId="2"/>
      <p:bldP build="whole" bldLvl="1" animBg="1" rev="0" advAuto="0" spid="191" grpId="9"/>
      <p:bldP build="whole" bldLvl="1" animBg="1" rev="0" advAuto="0" spid="192" grpId="8"/>
      <p:bldP build="whole" bldLvl="1" animBg="1" rev="0" advAuto="0" spid="194" grpId="7"/>
      <p:bldP build="whole" bldLvl="1" animBg="1" rev="0" advAuto="0" spid="188" grpId="3"/>
      <p:bldP build="whole" bldLvl="1" animBg="1" rev="0" advAuto="0" spid="189" grpId="4"/>
      <p:bldP build="whole" bldLvl="1" animBg="1" rev="0" advAuto="0" spid="190" grpId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he System of the Absent One: Shot/Reverse Shot"/>
          <p:cNvSpPr txBox="1"/>
          <p:nvPr/>
        </p:nvSpPr>
        <p:spPr>
          <a:xfrm>
            <a:off x="300567" y="390286"/>
            <a:ext cx="722315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The System of the Absent One: Shot/Reverse Shot</a:t>
            </a:r>
          </a:p>
        </p:txBody>
      </p:sp>
      <p:pic>
        <p:nvPicPr>
          <p:cNvPr id="19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92739" y="6106045"/>
            <a:ext cx="5521636" cy="3120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86780" y="1552674"/>
            <a:ext cx="5533550" cy="3120926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On Screen"/>
          <p:cNvSpPr txBox="1"/>
          <p:nvPr/>
        </p:nvSpPr>
        <p:spPr>
          <a:xfrm>
            <a:off x="7316705" y="803131"/>
            <a:ext cx="158831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On Screen</a:t>
            </a:r>
          </a:p>
        </p:txBody>
      </p:sp>
      <p:sp>
        <p:nvSpPr>
          <p:cNvPr id="202" name="On Screen"/>
          <p:cNvSpPr txBox="1"/>
          <p:nvPr/>
        </p:nvSpPr>
        <p:spPr>
          <a:xfrm>
            <a:off x="7316705" y="5502723"/>
            <a:ext cx="158831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On Screen</a:t>
            </a:r>
          </a:p>
        </p:txBody>
      </p:sp>
      <p:sp>
        <p:nvSpPr>
          <p:cNvPr id="203" name="Off Screen"/>
          <p:cNvSpPr txBox="1"/>
          <p:nvPr/>
        </p:nvSpPr>
        <p:spPr>
          <a:xfrm>
            <a:off x="11281518" y="4752352"/>
            <a:ext cx="1599896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Off Screen</a:t>
            </a:r>
          </a:p>
        </p:txBody>
      </p:sp>
      <p:sp>
        <p:nvSpPr>
          <p:cNvPr id="204" name="Off Screen"/>
          <p:cNvSpPr txBox="1"/>
          <p:nvPr/>
        </p:nvSpPr>
        <p:spPr>
          <a:xfrm>
            <a:off x="11281518" y="9197298"/>
            <a:ext cx="1599896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Off Screen</a:t>
            </a:r>
          </a:p>
        </p:txBody>
      </p:sp>
      <p:sp>
        <p:nvSpPr>
          <p:cNvPr id="205" name="Shot 1"/>
          <p:cNvSpPr txBox="1"/>
          <p:nvPr/>
        </p:nvSpPr>
        <p:spPr>
          <a:xfrm>
            <a:off x="5990792" y="1408914"/>
            <a:ext cx="102321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1</a:t>
            </a:r>
          </a:p>
        </p:txBody>
      </p:sp>
      <p:sp>
        <p:nvSpPr>
          <p:cNvPr id="206" name="Shot 2"/>
          <p:cNvSpPr txBox="1"/>
          <p:nvPr/>
        </p:nvSpPr>
        <p:spPr>
          <a:xfrm>
            <a:off x="5990792" y="6129397"/>
            <a:ext cx="102321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Shot 2</a:t>
            </a:r>
          </a:p>
        </p:txBody>
      </p:sp>
      <p:sp>
        <p:nvSpPr>
          <p:cNvPr id="207" name="Real"/>
          <p:cNvSpPr txBox="1"/>
          <p:nvPr>
            <p:ph type="title"/>
          </p:nvPr>
        </p:nvSpPr>
        <p:spPr>
          <a:xfrm>
            <a:off x="14458" y="4677559"/>
            <a:ext cx="1416815" cy="842964"/>
          </a:xfrm>
          <a:prstGeom prst="rect">
            <a:avLst/>
          </a:prstGeom>
        </p:spPr>
        <p:txBody>
          <a:bodyPr/>
          <a:lstStyle/>
          <a:p>
            <a:pPr/>
            <a:r>
              <a:t>Real</a:t>
            </a:r>
          </a:p>
        </p:txBody>
      </p:sp>
      <p:sp>
        <p:nvSpPr>
          <p:cNvPr id="208" name="Line"/>
          <p:cNvSpPr/>
          <p:nvPr/>
        </p:nvSpPr>
        <p:spPr>
          <a:xfrm>
            <a:off x="66404" y="4707490"/>
            <a:ext cx="5521637" cy="5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9" name="Line"/>
          <p:cNvSpPr/>
          <p:nvPr/>
        </p:nvSpPr>
        <p:spPr>
          <a:xfrm>
            <a:off x="7292739" y="4707490"/>
            <a:ext cx="5521636" cy="5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0" name="Arrow"/>
          <p:cNvSpPr/>
          <p:nvPr/>
        </p:nvSpPr>
        <p:spPr>
          <a:xfrm rot="16220870">
            <a:off x="6326744" y="5416412"/>
            <a:ext cx="739915" cy="625772"/>
          </a:xfrm>
          <a:prstGeom prst="rightArrow">
            <a:avLst>
              <a:gd name="adj1" fmla="val 20008"/>
              <a:gd name="adj2" fmla="val 66569"/>
            </a:avLst>
          </a:prstGeom>
          <a:solidFill>
            <a:srgbClr val="00A2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1" name="Subject"/>
          <p:cNvSpPr txBox="1"/>
          <p:nvPr/>
        </p:nvSpPr>
        <p:spPr>
          <a:xfrm>
            <a:off x="134539" y="4291293"/>
            <a:ext cx="1552653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Imaginary</a:t>
            </a:r>
          </a:p>
        </p:txBody>
      </p:sp>
      <p:sp>
        <p:nvSpPr>
          <p:cNvPr id="212" name="Subject"/>
          <p:cNvSpPr txBox="1"/>
          <p:nvPr/>
        </p:nvSpPr>
        <p:spPr>
          <a:xfrm>
            <a:off x="5720753" y="4868510"/>
            <a:ext cx="1542594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Spectator</a:t>
            </a:r>
          </a:p>
        </p:txBody>
      </p:sp>
      <p:sp>
        <p:nvSpPr>
          <p:cNvPr id="213" name="Suture"/>
          <p:cNvSpPr txBox="1"/>
          <p:nvPr/>
        </p:nvSpPr>
        <p:spPr>
          <a:xfrm>
            <a:off x="5985154" y="4476960"/>
            <a:ext cx="103449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Suture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ntr" nodeType="click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Class="entr" nodeType="click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ntr" nodeType="click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Class="entr" nodeType="clickEffect" presetID="10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2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Class="entr" nodeType="clickEffect" presetID="10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0" grpId="13"/>
      <p:bldP build="whole" bldLvl="1" animBg="1" rev="0" advAuto="0" spid="213" grpId="14"/>
      <p:bldP build="whole" bldLvl="1" animBg="1" rev="0" advAuto="0" spid="204" grpId="15"/>
      <p:bldP build="whole" bldLvl="1" animBg="1" rev="0" advAuto="0" spid="207" grpId="9"/>
      <p:bldP build="whole" bldLvl="1" animBg="1" rev="0" advAuto="0" spid="212" grpId="7"/>
      <p:bldP build="whole" bldLvl="1" animBg="1" rev="0" advAuto="0" spid="205" grpId="1"/>
      <p:bldP build="whole" bldLvl="1" animBg="1" rev="0" advAuto="0" spid="202" grpId="12"/>
      <p:bldP build="whole" bldLvl="1" animBg="1" rev="0" advAuto="0" spid="201" grpId="3"/>
      <p:bldP build="whole" bldLvl="1" animBg="1" rev="0" advAuto="0" spid="209" grpId="5"/>
      <p:bldP build="whole" bldLvl="1" animBg="1" rev="0" advAuto="0" spid="203" grpId="8"/>
      <p:bldP build="whole" bldLvl="1" animBg="1" rev="0" advAuto="0" spid="200" grpId="2"/>
      <p:bldP build="whole" bldLvl="1" animBg="1" rev="0" advAuto="0" spid="208" grpId="4"/>
      <p:bldP build="whole" bldLvl="1" animBg="1" rev="0" advAuto="0" spid="206" grpId="10"/>
      <p:bldP build="whole" bldLvl="1" animBg="1" rev="0" advAuto="0" spid="211" grpId="6"/>
      <p:bldP build="whole" bldLvl="1" animBg="1" rev="0" advAuto="0" spid="199" grpId="1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54066" y="3719200"/>
            <a:ext cx="3099515" cy="1859710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uture: Shot Reverse Shot"/>
          <p:cNvSpPr txBox="1"/>
          <p:nvPr/>
        </p:nvSpPr>
        <p:spPr>
          <a:xfrm>
            <a:off x="4440935" y="117629"/>
            <a:ext cx="412292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Suture: Silverman</a:t>
            </a:r>
          </a:p>
        </p:txBody>
      </p:sp>
      <p:pic>
        <p:nvPicPr>
          <p:cNvPr id="21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23335" y="3369643"/>
            <a:ext cx="4549018" cy="2558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2447" y="3479491"/>
            <a:ext cx="4351865" cy="2339128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““Although camera movements, entrances into and exits from the frame ….all function as devices aiding in the organization of the film object…the shot transition [remains] the basic element of [that organization].”  Shot relationships are seen as the equi"/>
          <p:cNvSpPr txBox="1"/>
          <p:nvPr/>
        </p:nvSpPr>
        <p:spPr>
          <a:xfrm>
            <a:off x="24637" y="6179644"/>
            <a:ext cx="12955525" cy="1465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560830">
              <a:spcBef>
                <a:spcPts val="4000"/>
              </a:spcBef>
              <a:defRPr sz="2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““Although camera movements, entrances into and exits from the frame ….all function as devices aiding in the organization of the film object…the shot transition [remains] the basic element of [that organization].”  Shot relationships are seen as the equivalent of syntactic ones in linguistic discourse.”  201</a:t>
            </a:r>
          </a:p>
        </p:txBody>
      </p:sp>
      <p:sp>
        <p:nvSpPr>
          <p:cNvPr id="220" name="Shot"/>
          <p:cNvSpPr txBox="1"/>
          <p:nvPr/>
        </p:nvSpPr>
        <p:spPr>
          <a:xfrm>
            <a:off x="10079352" y="2348537"/>
            <a:ext cx="83698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Shot </a:t>
            </a:r>
          </a:p>
        </p:txBody>
      </p:sp>
      <p:sp>
        <p:nvSpPr>
          <p:cNvPr id="221" name="Reverse Shot"/>
          <p:cNvSpPr txBox="1"/>
          <p:nvPr/>
        </p:nvSpPr>
        <p:spPr>
          <a:xfrm>
            <a:off x="1436828" y="2348537"/>
            <a:ext cx="194310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Reverse Shot</a:t>
            </a:r>
          </a:p>
        </p:txBody>
      </p:sp>
      <p:sp>
        <p:nvSpPr>
          <p:cNvPr id="222" name="According to Silverman, Jean Pierre Oudart and Daniel Dayan base their definition/description of suture on the shot revers shot structure."/>
          <p:cNvSpPr txBox="1"/>
          <p:nvPr/>
        </p:nvSpPr>
        <p:spPr>
          <a:xfrm>
            <a:off x="-75160" y="928053"/>
            <a:ext cx="12957964" cy="829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According to Silverman, Jean Pierre Oudart and Daniel Dayan base their definition/description of suture on the shot revers shot structure.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ot  6"/>
          <p:cNvSpPr txBox="1"/>
          <p:nvPr/>
        </p:nvSpPr>
        <p:spPr>
          <a:xfrm>
            <a:off x="122690" y="7412764"/>
            <a:ext cx="11512043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For Heath this is about the processes of negation  that occur with a film’s positive assertions(205)</a:t>
            </a:r>
          </a:p>
        </p:txBody>
      </p:sp>
      <p:sp>
        <p:nvSpPr>
          <p:cNvPr id="225" name="Shot  13"/>
          <p:cNvSpPr txBox="1"/>
          <p:nvPr/>
        </p:nvSpPr>
        <p:spPr>
          <a:xfrm>
            <a:off x="187400" y="7815071"/>
            <a:ext cx="11984349" cy="168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The unseen apparatus of enunciation (The camera)-&gt; Primary Identification (Metz)</a:t>
            </a: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The subjects willingness to become absent to itself and identify with character or point of view</a:t>
            </a: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The camera’s operations of cutting and excluding: the frame never reveals everything all at once.</a:t>
            </a: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The cut becomes the primary agent of disclosure. “The cut guarantees that both the preceding and subsequent shots will function as structuring absences to the present shot.” (205)</a:t>
            </a:r>
          </a:p>
        </p:txBody>
      </p:sp>
      <p:sp>
        <p:nvSpPr>
          <p:cNvPr id="226" name="Suture: Shot Reverse Shot"/>
          <p:cNvSpPr txBox="1"/>
          <p:nvPr/>
        </p:nvSpPr>
        <p:spPr>
          <a:xfrm>
            <a:off x="4440935" y="117629"/>
            <a:ext cx="412292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Suture: Silverman</a:t>
            </a:r>
          </a:p>
        </p:txBody>
      </p:sp>
      <p:sp>
        <p:nvSpPr>
          <p:cNvPr id="227" name="According to Silverman, Stephen Heath suggests that the shot/reverse shot structure is “only one element in a much larger system, and emphasizes features of the editing process that are common to all shot transitions.” (201)"/>
          <p:cNvSpPr txBox="1"/>
          <p:nvPr/>
        </p:nvSpPr>
        <p:spPr>
          <a:xfrm>
            <a:off x="38505" y="777801"/>
            <a:ext cx="12927788" cy="11979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According to Silverman, Stephen Heath suggests that the shot/reverse shot structure is “only one element in a much larger system, and emphasizes features of the editing process that are common to all shot transitions.” (201)</a:t>
            </a:r>
          </a:p>
        </p:txBody>
      </p:sp>
      <p:pic>
        <p:nvPicPr>
          <p:cNvPr id="228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5928" r="0" b="5927"/>
          <a:stretch>
            <a:fillRect/>
          </a:stretch>
        </p:blipFill>
        <p:spPr>
          <a:xfrm>
            <a:off x="833714" y="4620917"/>
            <a:ext cx="4716129" cy="2341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0" t="5926" r="0" b="5928"/>
          <a:stretch>
            <a:fillRect/>
          </a:stretch>
        </p:blipFill>
        <p:spPr>
          <a:xfrm>
            <a:off x="833515" y="2109200"/>
            <a:ext cx="4716195" cy="2341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64947" y="2062861"/>
            <a:ext cx="4477839" cy="2522726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hot  6"/>
          <p:cNvSpPr txBox="1"/>
          <p:nvPr/>
        </p:nvSpPr>
        <p:spPr>
          <a:xfrm>
            <a:off x="376180" y="4108972"/>
            <a:ext cx="42011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S6</a:t>
            </a:r>
          </a:p>
        </p:txBody>
      </p:sp>
      <p:sp>
        <p:nvSpPr>
          <p:cNvPr id="232" name="Shot  7"/>
          <p:cNvSpPr txBox="1"/>
          <p:nvPr/>
        </p:nvSpPr>
        <p:spPr>
          <a:xfrm>
            <a:off x="376180" y="6653909"/>
            <a:ext cx="420117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S7</a:t>
            </a:r>
          </a:p>
        </p:txBody>
      </p:sp>
      <p:sp>
        <p:nvSpPr>
          <p:cNvPr id="233" name="Shot  15"/>
          <p:cNvSpPr txBox="1"/>
          <p:nvPr/>
        </p:nvSpPr>
        <p:spPr>
          <a:xfrm>
            <a:off x="7584957" y="4108972"/>
            <a:ext cx="56134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S15</a:t>
            </a:r>
          </a:p>
        </p:txBody>
      </p:sp>
      <p:sp>
        <p:nvSpPr>
          <p:cNvPr id="234" name="Shot  16"/>
          <p:cNvSpPr txBox="1"/>
          <p:nvPr/>
        </p:nvSpPr>
        <p:spPr>
          <a:xfrm>
            <a:off x="7584957" y="6653909"/>
            <a:ext cx="561341" cy="411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S16</a:t>
            </a:r>
          </a:p>
        </p:txBody>
      </p:sp>
      <p:pic>
        <p:nvPicPr>
          <p:cNvPr id="235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164999" y="4584590"/>
            <a:ext cx="4477833" cy="25227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5" grpId="9"/>
      <p:bldP build="whole" bldLvl="1" animBg="1" rev="0" advAuto="0" spid="228" grpId="5"/>
      <p:bldP build="whole" bldLvl="1" animBg="1" rev="0" advAuto="0" spid="231" grpId="4"/>
      <p:bldP build="whole" bldLvl="1" animBg="1" rev="0" advAuto="0" spid="234" grpId="10"/>
      <p:bldP build="whole" bldLvl="1" animBg="1" rev="0" advAuto="0" spid="225" grpId="2"/>
      <p:bldP build="whole" bldLvl="1" animBg="1" rev="0" advAuto="0" spid="232" grpId="6"/>
      <p:bldP build="whole" bldLvl="1" animBg="1" rev="0" advAuto="0" spid="229" grpId="3"/>
      <p:bldP build="whole" bldLvl="1" animBg="1" rev="0" advAuto="0" spid="233" grpId="8"/>
      <p:bldP build="whole" bldLvl="1" animBg="1" rev="0" advAuto="0" spid="230" grpId="7"/>
      <p:bldP build="whole" bldLvl="1" animBg="1" rev="0" advAuto="0" spid="22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uture: Shot Reverse Shot"/>
          <p:cNvSpPr txBox="1"/>
          <p:nvPr/>
        </p:nvSpPr>
        <p:spPr>
          <a:xfrm>
            <a:off x="4440935" y="117629"/>
            <a:ext cx="412292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spcBef>
                <a:spcPts val="4200"/>
              </a:spcBef>
              <a:defRPr sz="4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Suture: Silverman</a:t>
            </a:r>
          </a:p>
        </p:txBody>
      </p:sp>
      <p:sp>
        <p:nvSpPr>
          <p:cNvPr id="238" name="Silverman goes on to discuss the ways in which the processes of negation of the frame and the cut relate to other positive elements of cinematic suture"/>
          <p:cNvSpPr txBox="1"/>
          <p:nvPr/>
        </p:nvSpPr>
        <p:spPr>
          <a:xfrm>
            <a:off x="178866" y="961952"/>
            <a:ext cx="12647068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Silverman goes on to discuss the ways in which the processes of negation of the frame and the cut relate to other positive elements of cinematic suture</a:t>
            </a:r>
          </a:p>
        </p:txBody>
      </p:sp>
      <p:sp>
        <p:nvSpPr>
          <p:cNvPr id="239" name="Camera movement: opening sequence (p206)…"/>
          <p:cNvSpPr txBox="1"/>
          <p:nvPr/>
        </p:nvSpPr>
        <p:spPr>
          <a:xfrm>
            <a:off x="38505" y="7869953"/>
            <a:ext cx="12927790" cy="1364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Camera movement: opening sequence (p206)</a:t>
            </a: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Sound: (210)</a:t>
            </a:r>
          </a:p>
          <a:p>
            <a:pPr marL="200526" indent="-200526" algn="l">
              <a:buSzPct val="100000"/>
              <a:buChar char="•"/>
              <a:defRPr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Narrative diegesis and story (213)</a:t>
            </a:r>
          </a:p>
        </p:txBody>
      </p:sp>
      <p:pic>
        <p:nvPicPr>
          <p:cNvPr id="240" name="Psycho (Opening Scene)" descr="Psycho (Opening Scene)"/>
          <p:cNvPicPr>
            <a:picLocks noChangeAspect="0"/>
          </p:cNvPicPr>
          <p:nvPr>
            <a:videoFile xmlns:mc="http://schemas.openxmlformats.org/markup-compatibility/2006" xmlns:aiw="http://developer.apple.com/namespaces/iwork" r:link="rId2" mc:Ignorable="aiw" aiw:title="Psycho (Opening Scene)" aiw:author="Wimy Wimy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580853" y="2305399"/>
            <a:ext cx="4122929" cy="2319148"/>
          </a:xfrm>
          <a:prstGeom prst="rect">
            <a:avLst/>
          </a:prstGeom>
        </p:spPr>
      </p:pic>
      <p:pic>
        <p:nvPicPr>
          <p:cNvPr id="24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1298" y="5192653"/>
            <a:ext cx="3862039" cy="20806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301163" y="2189428"/>
            <a:ext cx="3537944" cy="23543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Image" descr="Image"/>
          <p:cNvPicPr>
            <a:picLocks noChangeAspect="1"/>
          </p:cNvPicPr>
          <p:nvPr/>
        </p:nvPicPr>
        <p:blipFill>
          <a:blip r:embed="rId6">
            <a:extLst/>
          </a:blip>
          <a:srcRect l="0" t="8309" r="0" b="3468"/>
          <a:stretch>
            <a:fillRect/>
          </a:stretch>
        </p:blipFill>
        <p:spPr>
          <a:xfrm>
            <a:off x="7703767" y="4941580"/>
            <a:ext cx="4732626" cy="23501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nodeType="click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mediacall" nodeType="clickEffect" presetSubtype="0" presetID="3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" dur="1000" fill="hold"/>
                                        <p:tgtEl>
                                          <p:spTgt spid="2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6" fill="hold" display="0">
                  <p:stCondLst>
                    <p:cond delay="indefinite"/>
                  </p:stCondLst>
                </p:cTn>
                <p:tgtEl>
                  <p:spTgt spid="240"/>
                </p:tgtEl>
              </p:cMediaNode>
            </p:video>
            <p:seq concurrent="1" prevAc="none" nextAc="seek">
              <p:cTn id="17" evtFilter="cancelBubble" nodeType="interactiveSeq" restart="whenNotActive" fill="hold">
                <p:stCondLst>
                  <p:cond delay="0" evt="onClick">
                    <p:tgtEl>
                      <p:spTgt spid="240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40"/>
                  </p:tgtEl>
                </p:cond>
              </p:nextCondLst>
            </p:seq>
          </p:childTnLst>
        </p:cTn>
      </p:par>
    </p:tnLst>
    <p:bldLst>
      <p:bldP build="whole" bldLvl="1" animBg="1" rev="0" advAuto="0" spid="23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