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1270000" y="4308599"/>
            <a:ext cx="10464800" cy="609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929606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"/>
          <p:cNvSpPr/>
          <p:nvPr>
            <p:ph type="pic" idx="21"/>
          </p:nvPr>
        </p:nvSpPr>
        <p:spPr>
          <a:xfrm>
            <a:off x="317499" y="304800"/>
            <a:ext cx="12369804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7" name="Title Text"/>
          <p:cNvSpPr txBox="1"/>
          <p:nvPr>
            <p:ph type="title"/>
          </p:nvPr>
        </p:nvSpPr>
        <p:spPr>
          <a:xfrm>
            <a:off x="1270000" y="6718300"/>
            <a:ext cx="10464800" cy="842963"/>
          </a:xfrm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  <a:defRPr sz="32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451056" y="-138499"/>
            <a:ext cx="13525505" cy="90170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7350" y="639232"/>
            <a:ext cx="5880100" cy="39200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3.tif"/><Relationship Id="rId5" Type="http://schemas.openxmlformats.org/officeDocument/2006/relationships/image" Target="../media/image4.tif"/><Relationship Id="rId6" Type="http://schemas.openxmlformats.org/officeDocument/2006/relationships/image" Target="../media/image5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video" Target="https://www.youtube.com/embed/1nf3D0AGZkU?feature=oembed" TargetMode="External"/><Relationship Id="rId3" Type="http://schemas.openxmlformats.org/officeDocument/2006/relationships/image" Target="../media/image1.jpeg"/><Relationship Id="rId4" Type="http://schemas.openxmlformats.org/officeDocument/2006/relationships/image" Target="../media/image6.tif"/><Relationship Id="rId5" Type="http://schemas.openxmlformats.org/officeDocument/2006/relationships/image" Target="../media/image7.tif"/><Relationship Id="rId6" Type="http://schemas.openxmlformats.org/officeDocument/2006/relationships/image" Target="../media/image8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tif"/><Relationship Id="rId3" Type="http://schemas.openxmlformats.org/officeDocument/2006/relationships/image" Target="../media/image10.tif"/><Relationship Id="rId4" Type="http://schemas.openxmlformats.org/officeDocument/2006/relationships/image" Target="../media/image11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tif"/><Relationship Id="rId3" Type="http://schemas.openxmlformats.org/officeDocument/2006/relationships/image" Target="../media/image13.tif"/><Relationship Id="rId4" Type="http://schemas.openxmlformats.org/officeDocument/2006/relationships/image" Target="../media/image14.tif"/><Relationship Id="rId5" Type="http://schemas.openxmlformats.org/officeDocument/2006/relationships/image" Target="../media/image15.tif"/><Relationship Id="rId6" Type="http://schemas.openxmlformats.org/officeDocument/2006/relationships/image" Target="../media/image16.tif"/><Relationship Id="rId7" Type="http://schemas.openxmlformats.org/officeDocument/2006/relationships/image" Target="../media/image17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8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9.tif"/><Relationship Id="rId3" Type="http://schemas.openxmlformats.org/officeDocument/2006/relationships/image" Target="../media/image20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1.tif"/><Relationship Id="rId3" Type="http://schemas.openxmlformats.org/officeDocument/2006/relationships/image" Target="../media/image22.tif"/><Relationship Id="rId4" Type="http://schemas.openxmlformats.org/officeDocument/2006/relationships/image" Target="../media/image23.tif"/><Relationship Id="rId5" Type="http://schemas.openxmlformats.org/officeDocument/2006/relationships/image" Target="../media/image12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Identification in the Cinem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Identification in the Cinema</a:t>
            </a:r>
          </a:p>
        </p:txBody>
      </p:sp>
      <p:sp>
        <p:nvSpPr>
          <p:cNvPr id="138" name="Session 5: Lighting (cont.) and cinematography…"/>
          <p:cNvSpPr txBox="1"/>
          <p:nvPr>
            <p:ph type="body" sz="quarter" idx="1"/>
          </p:nvPr>
        </p:nvSpPr>
        <p:spPr>
          <a:xfrm>
            <a:off x="3565681" y="4950883"/>
            <a:ext cx="5873445" cy="816611"/>
          </a:xfrm>
          <a:prstGeom prst="rect">
            <a:avLst/>
          </a:prstGeom>
        </p:spPr>
        <p:txBody>
          <a:bodyPr/>
          <a:lstStyle>
            <a:lvl1pPr defTabSz="244644"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Session 16:  The Puzzling Film- Blow-Up Suture and the Alienation Effect</a:t>
            </a:r>
          </a:p>
        </p:txBody>
      </p:sp>
      <p:sp>
        <p:nvSpPr>
          <p:cNvPr id="139" name="“You never figure out who the murderer is?  What kind of movie is that then?”"/>
          <p:cNvSpPr txBox="1"/>
          <p:nvPr/>
        </p:nvSpPr>
        <p:spPr>
          <a:xfrm>
            <a:off x="848357" y="6221069"/>
            <a:ext cx="11308081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“You never figure out who the murderer is?  What kind of movie is that then?”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Key Terms"/>
          <p:cNvSpPr txBox="1"/>
          <p:nvPr>
            <p:ph type="title"/>
          </p:nvPr>
        </p:nvSpPr>
        <p:spPr>
          <a:xfrm>
            <a:off x="1270000" y="114300"/>
            <a:ext cx="10464800" cy="842963"/>
          </a:xfrm>
          <a:prstGeom prst="rect">
            <a:avLst/>
          </a:prstGeom>
        </p:spPr>
        <p:txBody>
          <a:bodyPr/>
          <a:lstStyle/>
          <a:p>
            <a:pPr/>
            <a:r>
              <a:t>Key Terms</a:t>
            </a:r>
          </a:p>
        </p:txBody>
      </p:sp>
      <p:sp>
        <p:nvSpPr>
          <p:cNvPr id="142" name="Subjectivity…"/>
          <p:cNvSpPr txBox="1"/>
          <p:nvPr/>
        </p:nvSpPr>
        <p:spPr>
          <a:xfrm>
            <a:off x="953694" y="2252320"/>
            <a:ext cx="9784358" cy="5248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Identification- idiopathic (antagonistic identification of a threat)</a:t>
            </a:r>
          </a:p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                      - heteropathic (positive identification)</a:t>
            </a:r>
          </a:p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“Tutor Code” (Dayan) and Ideology</a:t>
            </a:r>
          </a:p>
          <a:p>
            <a:pPr lvl="2" indent="457200" algn="l"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Suture (Silverman)</a:t>
            </a:r>
          </a:p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     </a:t>
            </a:r>
            <a:r>
              <a:rPr>
                <a:solidFill>
                  <a:schemeClr val="accent5"/>
                </a:solidFill>
              </a:rPr>
              <a:t>Shot/reverse shot (</a:t>
            </a:r>
            <a:r>
              <a:t>Dayan)</a:t>
            </a:r>
          </a:p>
          <a:p>
            <a:pPr lvl="3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       Process of Negation (Stephen Heath Silverman p. 204)</a:t>
            </a:r>
          </a:p>
          <a:p>
            <a:pPr lvl="3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       Structuring Losses that subtend film (in Silverman p. 205)</a:t>
            </a:r>
          </a:p>
          <a:p>
            <a:pPr lvl="3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       Suture and Story (Silverman)</a:t>
            </a:r>
          </a:p>
          <a:p>
            <a:pPr lvl="3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       Cinematic space transformed into dramatic space</a:t>
            </a:r>
          </a:p>
          <a:p>
            <a:pPr lvl="5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Distancing (alienation) effect</a:t>
            </a:r>
          </a:p>
          <a:p>
            <a:pPr lvl="5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Auteur-</a:t>
            </a:r>
          </a:p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93706" y="3431040"/>
            <a:ext cx="3099513" cy="1859711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Suture: Shot Reverse Shot"/>
          <p:cNvSpPr txBox="1"/>
          <p:nvPr/>
        </p:nvSpPr>
        <p:spPr>
          <a:xfrm>
            <a:off x="4440935" y="117628"/>
            <a:ext cx="4122929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Suture: Silverman</a:t>
            </a:r>
          </a:p>
        </p:txBody>
      </p:sp>
      <p:pic>
        <p:nvPicPr>
          <p:cNvPr id="14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1004" y="4034018"/>
            <a:ext cx="4549019" cy="2558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346902" y="4143866"/>
            <a:ext cx="4351864" cy="2339129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ot"/>
          <p:cNvSpPr txBox="1"/>
          <p:nvPr/>
        </p:nvSpPr>
        <p:spPr>
          <a:xfrm>
            <a:off x="2047020" y="3472514"/>
            <a:ext cx="836982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Shot </a:t>
            </a:r>
          </a:p>
        </p:txBody>
      </p:sp>
      <p:sp>
        <p:nvSpPr>
          <p:cNvPr id="149" name="Reverse Shot"/>
          <p:cNvSpPr txBox="1"/>
          <p:nvPr/>
        </p:nvSpPr>
        <p:spPr>
          <a:xfrm>
            <a:off x="9551282" y="3472514"/>
            <a:ext cx="194310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Reverse Shot</a:t>
            </a:r>
          </a:p>
        </p:txBody>
      </p:sp>
      <p:sp>
        <p:nvSpPr>
          <p:cNvPr id="150" name="According to Silverman, Jean Pierre Oudart and Daniel Dayan base their definition/description of suture on the shot revers shot structure: “Although camera movements, entrances into and exits from the frame ….all function as devices aiding in the organiz"/>
          <p:cNvSpPr txBox="1"/>
          <p:nvPr/>
        </p:nvSpPr>
        <p:spPr>
          <a:xfrm>
            <a:off x="147870" y="976717"/>
            <a:ext cx="12709060" cy="1364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According to Silverman, Jean Pierre Oudart and Daniel Dayan base their definition/description of suture on the shot revers shot structure: “Although camera movements, entrances into and exits from the frame ….all function as devices aiding in the organization of the film object…the shot transition [remains] the basic element of [that organization].”</a:t>
            </a:r>
          </a:p>
        </p:txBody>
      </p:sp>
      <p:pic>
        <p:nvPicPr>
          <p:cNvPr id="15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56233" y="7081201"/>
            <a:ext cx="4418559" cy="24862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Image" descr="Image"/>
          <p:cNvPicPr>
            <a:picLocks noChangeAspect="1"/>
          </p:cNvPicPr>
          <p:nvPr/>
        </p:nvPicPr>
        <p:blipFill>
          <a:blip r:embed="rId6">
            <a:extLst/>
          </a:blip>
          <a:srcRect l="0" t="5637" r="0" b="5634"/>
          <a:stretch>
            <a:fillRect/>
          </a:stretch>
        </p:blipFill>
        <p:spPr>
          <a:xfrm>
            <a:off x="8231871" y="7186679"/>
            <a:ext cx="4581792" cy="2275206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“Shot relationships are seen as the equivalent of syntactic ones in linguistic discourse.”  201"/>
          <p:cNvSpPr txBox="1"/>
          <p:nvPr/>
        </p:nvSpPr>
        <p:spPr>
          <a:xfrm>
            <a:off x="239812" y="2502960"/>
            <a:ext cx="11415180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“Shot relationships are seen as the equivalent of </a:t>
            </a:r>
            <a:r>
              <a:rPr b="1"/>
              <a:t>syntactic</a:t>
            </a:r>
            <a:r>
              <a:t> ones in </a:t>
            </a:r>
            <a:r>
              <a:rPr b="1"/>
              <a:t>linguistic discourse</a:t>
            </a:r>
            <a:r>
              <a:t>.”  201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1" grpId="6"/>
      <p:bldP build="whole" bldLvl="1" animBg="1" rev="0" advAuto="0" spid="146" grpId="5"/>
      <p:bldP build="whole" bldLvl="1" animBg="1" rev="0" advAuto="0" spid="148" grpId="1"/>
      <p:bldP build="whole" bldLvl="1" animBg="1" rev="0" advAuto="0" spid="153" grpId="4"/>
      <p:bldP build="whole" bldLvl="1" animBg="1" rev="0" advAuto="0" spid="147" grpId="7"/>
      <p:bldP build="whole" bldLvl="1" animBg="1" rev="0" advAuto="0" spid="149" grpId="2"/>
      <p:bldP build="whole" bldLvl="1" animBg="1" rev="0" advAuto="0" spid="144" grpId="3"/>
      <p:bldP build="whole" bldLvl="1" animBg="1" rev="0" advAuto="0" spid="152" grpId="8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uture: Shot Reverse Shot"/>
          <p:cNvSpPr txBox="1"/>
          <p:nvPr/>
        </p:nvSpPr>
        <p:spPr>
          <a:xfrm>
            <a:off x="4440935" y="117629"/>
            <a:ext cx="4122929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Suture: Silverman</a:t>
            </a:r>
          </a:p>
        </p:txBody>
      </p:sp>
      <p:sp>
        <p:nvSpPr>
          <p:cNvPr id="156" name="Silverman goes on to discuss the ways in which the processes of negation of the frame and the cut relate to other positive elements of cinematic suture"/>
          <p:cNvSpPr txBox="1"/>
          <p:nvPr/>
        </p:nvSpPr>
        <p:spPr>
          <a:xfrm>
            <a:off x="178865" y="961952"/>
            <a:ext cx="12647068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Silverman goes on to discuss the ways in which the processes of negation of the frame and the cut relate to other positive elements of cinematic suture</a:t>
            </a:r>
          </a:p>
        </p:txBody>
      </p:sp>
      <p:sp>
        <p:nvSpPr>
          <p:cNvPr id="157" name="Camera movement: opening sequence (p206)…"/>
          <p:cNvSpPr txBox="1"/>
          <p:nvPr/>
        </p:nvSpPr>
        <p:spPr>
          <a:xfrm>
            <a:off x="38505" y="7869952"/>
            <a:ext cx="12927790" cy="1364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  <a:p>
            <a:pPr marL="200526" indent="-200526" algn="l">
              <a:buSzPct val="100000"/>
              <a:buChar char="•"/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Camera movement: opening sequence (p206)</a:t>
            </a:r>
          </a:p>
          <a:p>
            <a:pPr marL="200526" indent="-200526" algn="l">
              <a:buSzPct val="100000"/>
              <a:buChar char="•"/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Sound: (210)</a:t>
            </a:r>
          </a:p>
          <a:p>
            <a:pPr marL="200526" indent="-200526" algn="l">
              <a:buSzPct val="100000"/>
              <a:buChar char="•"/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Narrative diegesis and story (213)</a:t>
            </a:r>
          </a:p>
        </p:txBody>
      </p:sp>
      <p:pic>
        <p:nvPicPr>
          <p:cNvPr id="158" name="Psycho (Opening Scene)" descr="Psycho (Opening Scene)"/>
          <p:cNvPicPr>
            <a:picLocks noChangeAspect="0"/>
          </p:cNvPicPr>
          <p:nvPr>
            <a:videoFile xmlns:mc="http://schemas.openxmlformats.org/markup-compatibility/2006" xmlns:aiw="http://developer.apple.com/namespaces/iwork" r:link="rId2" mc:Ignorable="aiw" aiw:title="Psycho (Opening Scene)" aiw:author="Wimy Wimy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580853" y="2305399"/>
            <a:ext cx="4122929" cy="2319148"/>
          </a:xfrm>
          <a:prstGeom prst="rect">
            <a:avLst/>
          </a:prstGeom>
        </p:spPr>
      </p:pic>
      <p:pic>
        <p:nvPicPr>
          <p:cNvPr id="15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1298" y="5192652"/>
            <a:ext cx="3862040" cy="2080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301163" y="2189427"/>
            <a:ext cx="3537945" cy="23543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Image" descr="Image"/>
          <p:cNvPicPr>
            <a:picLocks noChangeAspect="1"/>
          </p:cNvPicPr>
          <p:nvPr/>
        </p:nvPicPr>
        <p:blipFill>
          <a:blip r:embed="rId6">
            <a:extLst/>
          </a:blip>
          <a:srcRect l="0" t="8309" r="0" b="3467"/>
          <a:stretch>
            <a:fillRect/>
          </a:stretch>
        </p:blipFill>
        <p:spPr>
          <a:xfrm>
            <a:off x="7703766" y="4941579"/>
            <a:ext cx="4732627" cy="23501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mediacall" nodeType="clickEffect" presetSubtype="0" presetID="3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" dur="1000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6" fill="hold" display="0">
                  <p:stCondLst>
                    <p:cond delay="indefinite"/>
                  </p:stCondLst>
                </p:cTn>
                <p:tgtEl>
                  <p:spTgt spid="158"/>
                </p:tgtEl>
              </p:cMediaNode>
            </p:video>
            <p:seq concurrent="1" prevAc="none" nextAc="seek">
              <p:cTn id="17" evtFilter="cancelBubble" nodeType="interactiveSeq" restart="whenNotActive" fill="hold">
                <p:stCondLst>
                  <p:cond delay="0" evt="onClick">
                    <p:tgtEl>
                      <p:spTgt spid="158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58"/>
                  </p:tgtEl>
                </p:cond>
              </p:nextCondLst>
            </p:seq>
          </p:childTnLst>
        </p:cTn>
      </p:par>
    </p:tnLst>
    <p:bldLst>
      <p:bldP build="whole" bldLvl="1" animBg="1" rev="0" advAuto="0" spid="15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Alienation Effect- Strike a pose there’s nothing to it"/>
          <p:cNvSpPr txBox="1"/>
          <p:nvPr/>
        </p:nvSpPr>
        <p:spPr>
          <a:xfrm>
            <a:off x="306618" y="784097"/>
            <a:ext cx="5621934" cy="3384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Auteur Theory</a:t>
            </a:r>
          </a:p>
          <a:p>
            <a:pPr algn="l">
              <a:defRPr b="1"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“The art cinema foregrounds the </a:t>
            </a:r>
            <a:r>
              <a:rPr i="1"/>
              <a:t>author</a:t>
            </a:r>
            <a:r>
              <a:t> as a structure in the film ’s system.  Not that the author is represented as a biographical individual…but rather the author becomes a formal component, the overriding intelligence organizing the film for our comprehension…Within the frame of reference, the author is the textual force “who” communicates (what is the film </a:t>
            </a:r>
            <a:r>
              <a:rPr i="1"/>
              <a:t>saying?</a:t>
            </a:r>
            <a:r>
              <a:t>) And “who” expresses (what is the artist’s </a:t>
            </a:r>
            <a:r>
              <a:rPr i="1"/>
              <a:t>personal vision?).” </a:t>
            </a:r>
            <a:r>
              <a:t>Bordwell, 584</a:t>
            </a:r>
          </a:p>
        </p:txBody>
      </p:sp>
      <p:sp>
        <p:nvSpPr>
          <p:cNvPr id="164" name="Mary Quant"/>
          <p:cNvSpPr txBox="1"/>
          <p:nvPr/>
        </p:nvSpPr>
        <p:spPr>
          <a:xfrm>
            <a:off x="7944711" y="2904838"/>
            <a:ext cx="4072319" cy="324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Alain Resnais, Last Year at Marienbad, 1961</a:t>
            </a:r>
          </a:p>
        </p:txBody>
      </p:sp>
      <p:pic>
        <p:nvPicPr>
          <p:cNvPr id="16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41840" y="271704"/>
            <a:ext cx="4678062" cy="263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41840" y="3416255"/>
            <a:ext cx="4678062" cy="2631410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Ingmar Bergman, Cries and Whispers, 1972"/>
          <p:cNvSpPr txBox="1"/>
          <p:nvPr/>
        </p:nvSpPr>
        <p:spPr>
          <a:xfrm>
            <a:off x="7963380" y="6065579"/>
            <a:ext cx="4034981" cy="324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Ingmar Bergman, Cries and Whispers, 1972</a:t>
            </a:r>
          </a:p>
        </p:txBody>
      </p:sp>
      <p:pic>
        <p:nvPicPr>
          <p:cNvPr id="16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41840" y="6560805"/>
            <a:ext cx="4678062" cy="263141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Robert Altman, Three Women, 1977"/>
          <p:cNvSpPr txBox="1"/>
          <p:nvPr/>
        </p:nvSpPr>
        <p:spPr>
          <a:xfrm>
            <a:off x="8322282" y="9226319"/>
            <a:ext cx="3317178" cy="324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Robert Altman, Three Women, 1977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104" r="0" b="11053"/>
          <a:stretch>
            <a:fillRect/>
          </a:stretch>
        </p:blipFill>
        <p:spPr>
          <a:xfrm>
            <a:off x="207026" y="967236"/>
            <a:ext cx="6396691" cy="317644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Alienation Effect- Strike a pose there’s nothing to it"/>
          <p:cNvSpPr txBox="1"/>
          <p:nvPr/>
        </p:nvSpPr>
        <p:spPr>
          <a:xfrm>
            <a:off x="2596233" y="239920"/>
            <a:ext cx="7812330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Strike a pose there’s nothing to it: The Cultural Milieu</a:t>
            </a:r>
          </a:p>
        </p:txBody>
      </p:sp>
      <p:pic>
        <p:nvPicPr>
          <p:cNvPr id="17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76256" y="1645747"/>
            <a:ext cx="5909463" cy="32086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92761" y="5189173"/>
            <a:ext cx="3290350" cy="32803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278779" y="5125263"/>
            <a:ext cx="3408192" cy="34081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15513" y="5125263"/>
            <a:ext cx="4681581" cy="3408189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Mary Quant"/>
          <p:cNvSpPr txBox="1"/>
          <p:nvPr/>
        </p:nvSpPr>
        <p:spPr>
          <a:xfrm>
            <a:off x="2152264" y="8843522"/>
            <a:ext cx="1808074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Mary Quant</a:t>
            </a:r>
          </a:p>
        </p:txBody>
      </p:sp>
      <p:sp>
        <p:nvSpPr>
          <p:cNvPr id="178" name="Jean Shrimpton"/>
          <p:cNvSpPr txBox="1"/>
          <p:nvPr/>
        </p:nvSpPr>
        <p:spPr>
          <a:xfrm>
            <a:off x="6132144" y="8843522"/>
            <a:ext cx="241157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Jean Shrimpton</a:t>
            </a:r>
          </a:p>
        </p:txBody>
      </p:sp>
      <p:sp>
        <p:nvSpPr>
          <p:cNvPr id="179" name="Veruschka and Richard Avedon"/>
          <p:cNvSpPr txBox="1"/>
          <p:nvPr/>
        </p:nvSpPr>
        <p:spPr>
          <a:xfrm>
            <a:off x="9337698" y="8659372"/>
            <a:ext cx="3290352" cy="82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Veruschka and Richard Avedon</a:t>
            </a:r>
          </a:p>
        </p:txBody>
      </p:sp>
      <p:pic>
        <p:nvPicPr>
          <p:cNvPr id="180" name="Image" descr="Image"/>
          <p:cNvPicPr>
            <a:picLocks noChangeAspect="1"/>
          </p:cNvPicPr>
          <p:nvPr/>
        </p:nvPicPr>
        <p:blipFill>
          <a:blip r:embed="rId7">
            <a:extLst/>
          </a:blip>
          <a:srcRect l="0" t="5858" r="0" b="5858"/>
          <a:stretch>
            <a:fillRect/>
          </a:stretch>
        </p:blipFill>
        <p:spPr>
          <a:xfrm>
            <a:off x="6307673" y="960094"/>
            <a:ext cx="6490235" cy="32228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Class="exit" nodeType="after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33" dur="1000" fill="hold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4" grpId="5"/>
      <p:bldP build="whole" bldLvl="1" animBg="1" rev="0" advAuto="0" spid="176" grpId="2"/>
      <p:bldP build="whole" bldLvl="1" animBg="1" rev="0" advAuto="0" spid="173" grpId="4"/>
      <p:bldP build="whole" bldLvl="1" animBg="1" rev="0" advAuto="0" spid="178" grpId="6"/>
      <p:bldP build="whole" bldLvl="1" animBg="1" rev="0" advAuto="0" spid="179" grpId="10"/>
      <p:bldP build="whole" bldLvl="1" animBg="1" rev="0" advAuto="0" spid="177" grpId="3"/>
      <p:bldP build="whole" bldLvl="1" animBg="1" rev="0" advAuto="0" spid="171" grpId="1"/>
      <p:bldP build="whole" bldLvl="1" animBg="1" rev="0" advAuto="0" spid="180" grpId="7"/>
      <p:bldP build="whole" bldLvl="1" animBg="1" rev="0" advAuto="0" spid="173" grpId="8"/>
      <p:bldP build="whole" bldLvl="1" animBg="1" rev="0" advAuto="0" spid="175" grpId="9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Alienation Effect"/>
          <p:cNvSpPr txBox="1"/>
          <p:nvPr>
            <p:ph type="title"/>
          </p:nvPr>
        </p:nvSpPr>
        <p:spPr>
          <a:xfrm>
            <a:off x="1270000" y="100774"/>
            <a:ext cx="10464801" cy="842963"/>
          </a:xfrm>
          <a:prstGeom prst="rect">
            <a:avLst/>
          </a:prstGeom>
        </p:spPr>
        <p:txBody>
          <a:bodyPr/>
          <a:lstStyle/>
          <a:p>
            <a:pPr/>
            <a:r>
              <a:t>Alienation Effect</a:t>
            </a:r>
          </a:p>
        </p:txBody>
      </p:sp>
      <p:sp>
        <p:nvSpPr>
          <p:cNvPr id="183" name="Bertolt Brecht, “Alienation Effect in Chinese Acting,” 1936…"/>
          <p:cNvSpPr txBox="1"/>
          <p:nvPr/>
        </p:nvSpPr>
        <p:spPr>
          <a:xfrm>
            <a:off x="174292" y="819336"/>
            <a:ext cx="12656212" cy="3407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Bertolt Brecht, “Alienation Effect in Chinese Acting,” 1936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-derived from Russian Formalist device of “making strange”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-Rejection of naturalism: foregrounding the illusionistic devices (artifice) of theater (proscenium stage, mise-en-scène, script, acting)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-alienate/distance (prevent) the viewer from passive acceptance and enjoyment of the spectacle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-encourage critical (self)reflection on the ideological manipulations of theater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-encourage viewer to question the myth of the ideological neutrality of the medium,</a:t>
            </a:r>
          </a:p>
        </p:txBody>
      </p:sp>
      <p:pic>
        <p:nvPicPr>
          <p:cNvPr id="18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60162" y="4654727"/>
            <a:ext cx="6084476" cy="45633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“The efforts in question were directed to playing in such a way that the audience was hindered from simply identifying itself with the characters in the play.  Acceptance or rejection of their actions and utterances was meant to take place on a conscious"/>
          <p:cNvSpPr txBox="1"/>
          <p:nvPr/>
        </p:nvSpPr>
        <p:spPr>
          <a:xfrm>
            <a:off x="50543" y="4630975"/>
            <a:ext cx="12903709" cy="15659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“The efforts in question were directed to playing in such a way that the audience was hindered from simply identifying itself with the characters in the play.  Acceptance or rejection of their actions and utterances was meant to take place on a conscious plane, instead of, as hitherto, in the audiences subconscious.”</a:t>
            </a:r>
          </a:p>
        </p:txBody>
      </p:sp>
      <p:sp>
        <p:nvSpPr>
          <p:cNvPr id="187" name="“embody an act of alienation”…"/>
          <p:cNvSpPr txBox="1"/>
          <p:nvPr/>
        </p:nvSpPr>
        <p:spPr>
          <a:xfrm>
            <a:off x="-21693" y="6280482"/>
            <a:ext cx="13048184" cy="3407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“embody an act of alienation”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“the Chinese artist never </a:t>
            </a:r>
            <a:r>
              <a:rPr>
                <a:solidFill>
                  <a:srgbClr val="B51700"/>
                </a:solidFill>
              </a:rPr>
              <a:t>acts as if there were a fourth wall</a:t>
            </a:r>
            <a:r>
              <a:t> besides the three surrounding him.  He expresses his awareness of being watched.”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“…he will occasionally look at the audience…he also observes his own arms and legs…” 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“The artists object is to appear strange and even surprising to the audience.  He achieves this by looking strangely at himself and his own work.”</a:t>
            </a:r>
          </a:p>
        </p:txBody>
      </p:sp>
      <p:pic>
        <p:nvPicPr>
          <p:cNvPr id="18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3752" y="802255"/>
            <a:ext cx="6219532" cy="34872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81516" y="786642"/>
            <a:ext cx="6219531" cy="3518478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Applying Brecht to Blow-Up: Mise-en-Scene"/>
          <p:cNvSpPr txBox="1"/>
          <p:nvPr/>
        </p:nvSpPr>
        <p:spPr>
          <a:xfrm>
            <a:off x="2403396" y="109385"/>
            <a:ext cx="8198004" cy="5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Applying Brecht to Blow-Up: Mise-en-Scene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7" grpId="2"/>
      <p:bldP build="whole" bldLvl="1" animBg="1" rev="0" advAuto="0" spid="18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he System of the Absent One: Shot/Reverse Shot"/>
          <p:cNvSpPr txBox="1"/>
          <p:nvPr/>
        </p:nvSpPr>
        <p:spPr>
          <a:xfrm>
            <a:off x="1202842" y="107573"/>
            <a:ext cx="10599116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Applying Brecht to Blow-Up: Cinematography and the Disruption of Suture</a:t>
            </a:r>
          </a:p>
        </p:txBody>
      </p:sp>
      <p:pic>
        <p:nvPicPr>
          <p:cNvPr id="19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0774" y="5908145"/>
            <a:ext cx="5521638" cy="31209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682" y="828527"/>
            <a:ext cx="5533551" cy="3120927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On Screen"/>
          <p:cNvSpPr txBox="1"/>
          <p:nvPr/>
        </p:nvSpPr>
        <p:spPr>
          <a:xfrm>
            <a:off x="5730399" y="1305502"/>
            <a:ext cx="1588314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On Screen</a:t>
            </a:r>
          </a:p>
        </p:txBody>
      </p:sp>
      <p:sp>
        <p:nvSpPr>
          <p:cNvPr id="196" name="On Screen"/>
          <p:cNvSpPr txBox="1"/>
          <p:nvPr/>
        </p:nvSpPr>
        <p:spPr>
          <a:xfrm>
            <a:off x="5730399" y="6313161"/>
            <a:ext cx="1588314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On Screen</a:t>
            </a:r>
          </a:p>
        </p:txBody>
      </p:sp>
      <p:sp>
        <p:nvSpPr>
          <p:cNvPr id="197" name="Off Screen"/>
          <p:cNvSpPr txBox="1"/>
          <p:nvPr/>
        </p:nvSpPr>
        <p:spPr>
          <a:xfrm>
            <a:off x="11281518" y="4752352"/>
            <a:ext cx="1599896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Off Screen</a:t>
            </a:r>
          </a:p>
        </p:txBody>
      </p:sp>
      <p:sp>
        <p:nvSpPr>
          <p:cNvPr id="198" name="Off Screen"/>
          <p:cNvSpPr txBox="1"/>
          <p:nvPr/>
        </p:nvSpPr>
        <p:spPr>
          <a:xfrm>
            <a:off x="11281518" y="9197298"/>
            <a:ext cx="1599896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Off Screen</a:t>
            </a:r>
          </a:p>
        </p:txBody>
      </p:sp>
      <p:sp>
        <p:nvSpPr>
          <p:cNvPr id="199" name="Shot 1"/>
          <p:cNvSpPr txBox="1"/>
          <p:nvPr/>
        </p:nvSpPr>
        <p:spPr>
          <a:xfrm>
            <a:off x="5740138" y="853161"/>
            <a:ext cx="1023214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Shot 1</a:t>
            </a:r>
          </a:p>
        </p:txBody>
      </p:sp>
      <p:sp>
        <p:nvSpPr>
          <p:cNvPr id="200" name="Shot 2"/>
          <p:cNvSpPr txBox="1"/>
          <p:nvPr/>
        </p:nvSpPr>
        <p:spPr>
          <a:xfrm>
            <a:off x="5740138" y="5889092"/>
            <a:ext cx="1023214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Shot 2</a:t>
            </a:r>
          </a:p>
        </p:txBody>
      </p:sp>
      <p:sp>
        <p:nvSpPr>
          <p:cNvPr id="201" name="Real"/>
          <p:cNvSpPr txBox="1"/>
          <p:nvPr>
            <p:ph type="title"/>
          </p:nvPr>
        </p:nvSpPr>
        <p:spPr>
          <a:xfrm>
            <a:off x="14458" y="4752352"/>
            <a:ext cx="1416815" cy="842964"/>
          </a:xfrm>
          <a:prstGeom prst="rect">
            <a:avLst/>
          </a:prstGeom>
        </p:spPr>
        <p:txBody>
          <a:bodyPr/>
          <a:lstStyle/>
          <a:p>
            <a:pPr/>
            <a:r>
              <a:t>Real</a:t>
            </a:r>
          </a:p>
        </p:txBody>
      </p:sp>
      <p:sp>
        <p:nvSpPr>
          <p:cNvPr id="202" name="Line"/>
          <p:cNvSpPr/>
          <p:nvPr/>
        </p:nvSpPr>
        <p:spPr>
          <a:xfrm>
            <a:off x="66404" y="4707490"/>
            <a:ext cx="5521638" cy="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3" name="Line"/>
          <p:cNvSpPr/>
          <p:nvPr/>
        </p:nvSpPr>
        <p:spPr>
          <a:xfrm>
            <a:off x="7292739" y="4707490"/>
            <a:ext cx="5521637" cy="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4" name="Arrow"/>
          <p:cNvSpPr/>
          <p:nvPr/>
        </p:nvSpPr>
        <p:spPr>
          <a:xfrm rot="16220870">
            <a:off x="5983189" y="4525509"/>
            <a:ext cx="1036108" cy="507557"/>
          </a:xfrm>
          <a:prstGeom prst="rightArrow">
            <a:avLst>
              <a:gd name="adj1" fmla="val 32889"/>
              <a:gd name="adj2" fmla="val 66146"/>
            </a:avLst>
          </a:prstGeom>
          <a:solidFill>
            <a:srgbClr val="00A2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5" name="Subject"/>
          <p:cNvSpPr txBox="1"/>
          <p:nvPr/>
        </p:nvSpPr>
        <p:spPr>
          <a:xfrm>
            <a:off x="134539" y="3978464"/>
            <a:ext cx="155265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Imaginary</a:t>
            </a:r>
          </a:p>
        </p:txBody>
      </p:sp>
      <p:sp>
        <p:nvSpPr>
          <p:cNvPr id="206" name="Subject"/>
          <p:cNvSpPr txBox="1"/>
          <p:nvPr/>
        </p:nvSpPr>
        <p:spPr>
          <a:xfrm>
            <a:off x="4091366" y="4865320"/>
            <a:ext cx="1542593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Spectator</a:t>
            </a:r>
          </a:p>
        </p:txBody>
      </p:sp>
      <p:sp>
        <p:nvSpPr>
          <p:cNvPr id="207" name="Suture"/>
          <p:cNvSpPr txBox="1"/>
          <p:nvPr/>
        </p:nvSpPr>
        <p:spPr>
          <a:xfrm>
            <a:off x="5985154" y="5253676"/>
            <a:ext cx="103449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Suture</a:t>
            </a:r>
          </a:p>
        </p:txBody>
      </p:sp>
      <p:sp>
        <p:nvSpPr>
          <p:cNvPr id="208" name="Line"/>
          <p:cNvSpPr/>
          <p:nvPr/>
        </p:nvSpPr>
        <p:spPr>
          <a:xfrm>
            <a:off x="118066" y="9127118"/>
            <a:ext cx="5521637" cy="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9" name="Line"/>
          <p:cNvSpPr/>
          <p:nvPr/>
        </p:nvSpPr>
        <p:spPr>
          <a:xfrm>
            <a:off x="7344401" y="9127118"/>
            <a:ext cx="5521637" cy="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0" name="Line"/>
          <p:cNvSpPr/>
          <p:nvPr/>
        </p:nvSpPr>
        <p:spPr>
          <a:xfrm>
            <a:off x="128415" y="5484205"/>
            <a:ext cx="5521637" cy="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1" name="Line"/>
          <p:cNvSpPr/>
          <p:nvPr/>
        </p:nvSpPr>
        <p:spPr>
          <a:xfrm>
            <a:off x="7354747" y="5484205"/>
            <a:ext cx="5521637" cy="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2" name="Real"/>
          <p:cNvSpPr txBox="1"/>
          <p:nvPr/>
        </p:nvSpPr>
        <p:spPr>
          <a:xfrm>
            <a:off x="14458" y="9006346"/>
            <a:ext cx="1416815" cy="842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spcBef>
                <a:spcPts val="4200"/>
              </a:spcBef>
              <a:defRPr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Real</a:t>
            </a:r>
          </a:p>
        </p:txBody>
      </p:sp>
      <p:sp>
        <p:nvSpPr>
          <p:cNvPr id="213" name="Arrow"/>
          <p:cNvSpPr/>
          <p:nvPr/>
        </p:nvSpPr>
        <p:spPr>
          <a:xfrm rot="16220870">
            <a:off x="5983189" y="8509123"/>
            <a:ext cx="1036108" cy="507557"/>
          </a:xfrm>
          <a:prstGeom prst="rightArrow">
            <a:avLst>
              <a:gd name="adj1" fmla="val 32889"/>
              <a:gd name="adj2" fmla="val 66146"/>
            </a:avLst>
          </a:prstGeom>
          <a:solidFill>
            <a:srgbClr val="00A2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4" name="Suture"/>
          <p:cNvSpPr txBox="1"/>
          <p:nvPr/>
        </p:nvSpPr>
        <p:spPr>
          <a:xfrm>
            <a:off x="5985154" y="9237291"/>
            <a:ext cx="103449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Suture</a:t>
            </a:r>
          </a:p>
        </p:txBody>
      </p:sp>
      <p:pic>
        <p:nvPicPr>
          <p:cNvPr id="215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0" t="11274" r="0" b="0"/>
          <a:stretch>
            <a:fillRect/>
          </a:stretch>
        </p:blipFill>
        <p:spPr>
          <a:xfrm>
            <a:off x="7405306" y="6122804"/>
            <a:ext cx="5420510" cy="26916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Image" descr="Image"/>
          <p:cNvPicPr>
            <a:picLocks noChangeAspect="1"/>
          </p:cNvPicPr>
          <p:nvPr/>
        </p:nvPicPr>
        <p:blipFill>
          <a:blip r:embed="rId5">
            <a:extLst/>
          </a:blip>
          <a:srcRect l="0" t="104" r="0" b="11054"/>
          <a:stretch>
            <a:fillRect/>
          </a:stretch>
        </p:blipFill>
        <p:spPr>
          <a:xfrm>
            <a:off x="7275131" y="978495"/>
            <a:ext cx="5680965" cy="28210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5" grpId="1"/>
      <p:bldP build="whole" bldLvl="1" animBg="1" rev="0" advAuto="0" spid="216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