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1pPr>
    <a:lvl2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2pPr>
    <a:lvl3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3pPr>
    <a:lvl4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4pPr>
    <a:lvl5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5pPr>
    <a:lvl6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6pPr>
    <a:lvl7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7pPr>
    <a:lvl8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8pPr>
    <a:lvl9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D5E6"/>
          </a:solidFill>
        </a:fill>
      </a:tcStyle>
    </a:wholeTbl>
    <a:band2H>
      <a:tcTxStyle b="def" i="def"/>
      <a:tcStyle>
        <a:tcBdr/>
        <a:fill>
          <a:solidFill>
            <a:srgbClr val="E6EBF3"/>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BE4CA"/>
          </a:solidFill>
        </a:fill>
      </a:tcStyle>
    </a:wholeTbl>
    <a:band2H>
      <a:tcTxStyle b="def" i="def"/>
      <a:tcStyle>
        <a:tcBdr/>
        <a:fill>
          <a:solidFill>
            <a:srgbClr val="E7F2E6"/>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ECCBD6"/>
          </a:solidFill>
        </a:fill>
      </a:tcStyle>
    </a:wholeTbl>
    <a:band2H>
      <a:tcTxStyle b="def" i="def"/>
      <a:tcStyle>
        <a:tcBdr/>
        <a:fill>
          <a:solidFill>
            <a:srgbClr val="F6E7EC"/>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000000"/>
          </a:solidFill>
        </a:fill>
      </a:tcStyle>
    </a:band2H>
    <a:firstCol>
      <a:tcTxStyle b="on"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00000"/>
          </a:solidFill>
        </a:fill>
      </a:tcStyle>
    </a:lastRow>
    <a:firstRow>
      <a:tcTxStyle b="on" i="off">
        <a:fontRef idx="major">
          <a:srgbClr val="000000"/>
        </a:fontRef>
        <a:srgbClr val="0000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86" name="Shape 186"/>
          <p:cNvSpPr/>
          <p:nvPr>
            <p:ph type="sldImg"/>
          </p:nvPr>
        </p:nvSpPr>
        <p:spPr>
          <a:xfrm>
            <a:off x="1143000" y="685800"/>
            <a:ext cx="4572000" cy="3429000"/>
          </a:xfrm>
          <a:prstGeom prst="rect">
            <a:avLst/>
          </a:prstGeom>
        </p:spPr>
        <p:txBody>
          <a:bodyPr/>
          <a:lstStyle/>
          <a:p>
            <a:pPr/>
          </a:p>
        </p:txBody>
      </p:sp>
      <p:sp>
        <p:nvSpPr>
          <p:cNvPr id="187" name="Shape 18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spTree>
      <p:nvGrpSpPr>
        <p:cNvPr id="1" name=""/>
        <p:cNvGrpSpPr/>
        <p:nvPr/>
      </p:nvGrpSpPr>
      <p:grpSpPr>
        <a:xfrm>
          <a:off x="0" y="0"/>
          <a:ext cx="0" cy="0"/>
          <a:chOff x="0" y="0"/>
          <a:chExt cx="0" cy="0"/>
        </a:xfrm>
      </p:grpSpPr>
      <p:sp>
        <p:nvSpPr>
          <p:cNvPr id="11" name="Body Level One…"/>
          <p:cNvSpPr txBox="1"/>
          <p:nvPr>
            <p:ph type="body" sz="quarter" idx="1" hasCustomPrompt="1"/>
          </p:nvPr>
        </p:nvSpPr>
        <p:spPr>
          <a:xfrm>
            <a:off x="1206496" y="11839047"/>
            <a:ext cx="21971006" cy="636981"/>
          </a:xfrm>
          <a:prstGeom prst="rect">
            <a:avLst/>
          </a:prstGeom>
        </p:spPr>
        <p:txBody>
          <a:bodyPr lIns="45718" tIns="45718" rIns="45718" bIns="45718" numCol="1" spcCol="38100" anchor="b"/>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Author and Date</a:t>
            </a:r>
          </a:p>
          <a:p>
            <a:pPr lvl="1"/>
            <a:r>
              <a:t/>
            </a:r>
          </a:p>
          <a:p>
            <a:pPr lvl="2"/>
            <a:r>
              <a:t/>
            </a:r>
          </a:p>
          <a:p>
            <a:pPr lvl="3"/>
            <a:r>
              <a:t/>
            </a:r>
          </a:p>
          <a:p>
            <a:pPr lvl="4"/>
            <a:r>
              <a:t/>
            </a:r>
          </a:p>
        </p:txBody>
      </p:sp>
      <p:sp>
        <p:nvSpPr>
          <p:cNvPr id="12" name="Presentation Title"/>
          <p:cNvSpPr txBox="1"/>
          <p:nvPr>
            <p:ph type="title" hasCustomPrompt="1"/>
          </p:nvPr>
        </p:nvSpPr>
        <p:spPr>
          <a:xfrm>
            <a:off x="1206496" y="2574991"/>
            <a:ext cx="21971005" cy="4648203"/>
          </a:xfrm>
          <a:prstGeom prst="rect">
            <a:avLst/>
          </a:prstGeom>
        </p:spPr>
        <p:txBody>
          <a:bodyPr anchor="b"/>
          <a:lstStyle>
            <a:lvl1pPr>
              <a:defRPr spc="-232" sz="11600"/>
            </a:lvl1pPr>
          </a:lstStyle>
          <a:p>
            <a:pPr/>
            <a:r>
              <a:t>Presentation Title</a:t>
            </a:r>
          </a:p>
        </p:txBody>
      </p:sp>
      <p:sp>
        <p:nvSpPr>
          <p:cNvPr id="13" name="Body Level One…"/>
          <p:cNvSpPr txBox="1"/>
          <p:nvPr>
            <p:ph type="body" sz="quarter" idx="21" hasCustomPrompt="1"/>
          </p:nvPr>
        </p:nvSpPr>
        <p:spPr>
          <a:xfrm>
            <a:off x="1206500" y="7196865"/>
            <a:ext cx="21971000" cy="1905003"/>
          </a:xfrm>
          <a:prstGeom prst="rect">
            <a:avLst/>
          </a:prstGeom>
        </p:spPr>
        <p:txBody>
          <a:bodyPr numCol="1" spcCol="38100"/>
          <a:lstStyle>
            <a:lvl1pPr marL="0" indent="0" defTabSz="825500">
              <a:lnSpc>
                <a:spcPct val="100000"/>
              </a:lnSpc>
              <a:spcBef>
                <a:spcPts val="0"/>
              </a:spcBef>
              <a:buSzTx/>
              <a:buNone/>
              <a:defRPr b="1" sz="5500"/>
            </a:lvl1pPr>
          </a:lstStyle>
          <a:p>
            <a:pPr/>
            <a:r>
              <a:t>Presentation Subtitle</a:t>
            </a:r>
          </a:p>
        </p:txBody>
      </p:sp>
      <p:sp>
        <p:nvSpPr>
          <p:cNvPr id="14" name="Slide Number"/>
          <p:cNvSpPr txBox="1"/>
          <p:nvPr>
            <p:ph type="sldNum" sz="quarter" idx="2"/>
          </p:nvPr>
        </p:nvSpPr>
        <p:spPr>
          <a:xfrm>
            <a:off x="12007748" y="13080999"/>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99" name="Slide Title"/>
          <p:cNvSpPr txBox="1"/>
          <p:nvPr>
            <p:ph type="title" hasCustomPrompt="1"/>
          </p:nvPr>
        </p:nvSpPr>
        <p:spPr>
          <a:xfrm>
            <a:off x="1206500" y="952500"/>
            <a:ext cx="21971000" cy="1434951"/>
          </a:xfrm>
          <a:prstGeom prst="rect">
            <a:avLst/>
          </a:prstGeom>
        </p:spPr>
        <p:txBody>
          <a:bodyPr/>
          <a:lstStyle/>
          <a:p>
            <a:pPr/>
            <a:r>
              <a:t>Slide Title</a:t>
            </a:r>
          </a:p>
        </p:txBody>
      </p:sp>
      <p:sp>
        <p:nvSpPr>
          <p:cNvPr id="100" name="Body Level One…"/>
          <p:cNvSpPr txBox="1"/>
          <p:nvPr>
            <p:ph type="body" sz="quarter" idx="1" hasCustomPrompt="1"/>
          </p:nvPr>
        </p:nvSpPr>
        <p:spPr>
          <a:xfrm>
            <a:off x="1206500" y="2245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10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108" name="Agenda Title"/>
          <p:cNvSpPr txBox="1"/>
          <p:nvPr>
            <p:ph type="title" hasCustomPrompt="1"/>
          </p:nvPr>
        </p:nvSpPr>
        <p:spPr>
          <a:xfrm>
            <a:off x="1206500" y="952500"/>
            <a:ext cx="21971000" cy="1435100"/>
          </a:xfrm>
          <a:prstGeom prst="rect">
            <a:avLst/>
          </a:prstGeom>
        </p:spPr>
        <p:txBody>
          <a:bodyPr/>
          <a:lstStyle/>
          <a:p>
            <a:pPr/>
            <a:r>
              <a:t>Agenda Title</a:t>
            </a:r>
          </a:p>
        </p:txBody>
      </p:sp>
      <p:sp>
        <p:nvSpPr>
          <p:cNvPr id="109" name="Body Level One…"/>
          <p:cNvSpPr txBox="1"/>
          <p:nvPr>
            <p:ph type="body" sz="quarter" idx="1" hasCustomPrompt="1"/>
          </p:nvPr>
        </p:nvSpPr>
        <p:spPr>
          <a:xfrm>
            <a:off x="1206500" y="2245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Agenda Subtitle</a:t>
            </a:r>
          </a:p>
          <a:p>
            <a:pPr lvl="1"/>
            <a:r>
              <a:t/>
            </a:r>
          </a:p>
          <a:p>
            <a:pPr lvl="2"/>
            <a:r>
              <a:t/>
            </a:r>
          </a:p>
          <a:p>
            <a:pPr lvl="3"/>
            <a:r>
              <a:t/>
            </a:r>
          </a:p>
          <a:p>
            <a:pPr lvl="4"/>
            <a:r>
              <a:t/>
            </a:r>
          </a:p>
        </p:txBody>
      </p:sp>
      <p:sp>
        <p:nvSpPr>
          <p:cNvPr id="110" name="Body Level One…"/>
          <p:cNvSpPr txBox="1"/>
          <p:nvPr>
            <p:ph type="body" idx="21" hasCustomPrompt="1"/>
          </p:nvPr>
        </p:nvSpPr>
        <p:spPr>
          <a:xfrm>
            <a:off x="1206500" y="4248503"/>
            <a:ext cx="21971000" cy="8256015"/>
          </a:xfrm>
          <a:prstGeom prst="rect">
            <a:avLst/>
          </a:prstGeom>
        </p:spPr>
        <p:txBody>
          <a:bodyPr numCol="1" spcCol="38100"/>
          <a:lstStyle>
            <a:lvl1pPr marL="0" indent="0" defTabSz="825500">
              <a:lnSpc>
                <a:spcPct val="100000"/>
              </a:lnSpc>
              <a:spcBef>
                <a:spcPts val="1800"/>
              </a:spcBef>
              <a:buSzTx/>
              <a:buNone/>
              <a:defRPr spc="-99" sz="5500"/>
            </a:lvl1pPr>
          </a:lstStyle>
          <a:p>
            <a:pPr/>
            <a:r>
              <a:t>Agenda Topics</a:t>
            </a:r>
          </a:p>
        </p:txBody>
      </p:sp>
      <p:sp>
        <p:nvSpPr>
          <p:cNvPr id="1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118" name="Body Level One…"/>
          <p:cNvSpPr txBox="1"/>
          <p:nvPr>
            <p:ph type="body" sz="half" idx="1" hasCustomPrompt="1"/>
          </p:nvPr>
        </p:nvSpPr>
        <p:spPr>
          <a:xfrm>
            <a:off x="1206500" y="4920843"/>
            <a:ext cx="21971000" cy="3874314"/>
          </a:xfrm>
          <a:prstGeom prst="rect">
            <a:avLst/>
          </a:prstGeom>
        </p:spPr>
        <p:txBody>
          <a:bodyPr numCol="1" spcCol="38100"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26" name="Body Level One…"/>
          <p:cNvSpPr txBox="1"/>
          <p:nvPr>
            <p:ph type="body" sz="quarter" idx="1" hasCustomPrompt="1"/>
          </p:nvPr>
        </p:nvSpPr>
        <p:spPr>
          <a:xfrm>
            <a:off x="1206500" y="8262180"/>
            <a:ext cx="21971000" cy="934782"/>
          </a:xfrm>
          <a:prstGeom prst="rect">
            <a:avLst/>
          </a:prstGeom>
        </p:spPr>
        <p:txBody>
          <a:bodyPr lIns="45718" tIns="45718" rIns="45718" bIns="45718" numCol="1" spcCol="38100"/>
          <a:lstStyle>
            <a:lvl1pPr marL="0" indent="0" algn="ctr" defTabSz="825500">
              <a:lnSpc>
                <a:spcPct val="100000"/>
              </a:lnSpc>
              <a:spcBef>
                <a:spcPts val="0"/>
              </a:spcBef>
              <a:buSzTx/>
              <a:buNone/>
              <a:defRPr b="1" sz="5500"/>
            </a:lvl1pPr>
            <a:lvl2pPr marL="1308100" indent="-698500" algn="ctr" defTabSz="825500">
              <a:lnSpc>
                <a:spcPct val="100000"/>
              </a:lnSpc>
              <a:spcBef>
                <a:spcPts val="0"/>
              </a:spcBef>
              <a:defRPr b="1" sz="5500"/>
            </a:lvl2pPr>
            <a:lvl3pPr marL="1917700" indent="-698500" algn="ctr" defTabSz="825500">
              <a:lnSpc>
                <a:spcPct val="100000"/>
              </a:lnSpc>
              <a:spcBef>
                <a:spcPts val="0"/>
              </a:spcBef>
              <a:defRPr b="1" sz="5500"/>
            </a:lvl3pPr>
            <a:lvl4pPr marL="2527300" indent="-698500" algn="ctr" defTabSz="825500">
              <a:lnSpc>
                <a:spcPct val="100000"/>
              </a:lnSpc>
              <a:spcBef>
                <a:spcPts val="0"/>
              </a:spcBef>
              <a:defRPr b="1" sz="5500"/>
            </a:lvl4pPr>
            <a:lvl5pPr marL="3136900" indent="-698500" algn="ctr" defTabSz="825500">
              <a:lnSpc>
                <a:spcPct val="100000"/>
              </a:lnSpc>
              <a:spcBef>
                <a:spcPts val="0"/>
              </a:spcBef>
              <a:defRPr b="1" sz="5500"/>
            </a:lvl5pPr>
          </a:lstStyle>
          <a:p>
            <a:pPr/>
            <a:r>
              <a:t>Fact information</a:t>
            </a:r>
          </a:p>
          <a:p>
            <a:pPr lvl="1"/>
            <a:r>
              <a:t/>
            </a:r>
          </a:p>
          <a:p>
            <a:pPr lvl="2"/>
            <a:r>
              <a:t/>
            </a:r>
          </a:p>
          <a:p>
            <a:pPr lvl="3"/>
            <a:r>
              <a:t/>
            </a:r>
          </a:p>
          <a:p>
            <a:pPr lvl="4"/>
            <a:r>
              <a:t/>
            </a:r>
          </a:p>
        </p:txBody>
      </p:sp>
      <p:sp>
        <p:nvSpPr>
          <p:cNvPr id="127" name="Body Level One…"/>
          <p:cNvSpPr txBox="1"/>
          <p:nvPr>
            <p:ph type="body" idx="21" hasCustomPrompt="1"/>
          </p:nvPr>
        </p:nvSpPr>
        <p:spPr>
          <a:xfrm>
            <a:off x="1206500" y="935257"/>
            <a:ext cx="21971000" cy="7359065"/>
          </a:xfrm>
          <a:prstGeom prst="rect">
            <a:avLst/>
          </a:prstGeom>
        </p:spPr>
        <p:txBody>
          <a:bodyPr numCol="1" spcCol="38100" anchor="b"/>
          <a:lstStyle/>
          <a:p>
            <a:pPr lvl="4" marL="0" indent="2121408" algn="ctr" defTabSz="1072868">
              <a:lnSpc>
                <a:spcPct val="80000"/>
              </a:lnSpc>
              <a:spcBef>
                <a:spcPts val="0"/>
              </a:spcBef>
              <a:buSzTx/>
              <a:buNone/>
              <a:defRPr b="1" spc="-199" sz="11000"/>
            </a:pPr>
            <a:r>
              <a:t>100%
</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35" name="Body Level One…"/>
          <p:cNvSpPr txBox="1"/>
          <p:nvPr>
            <p:ph type="body" sz="quarter" idx="1" hasCustomPrompt="1"/>
          </p:nvPr>
        </p:nvSpPr>
        <p:spPr>
          <a:xfrm>
            <a:off x="2480823" y="10675453"/>
            <a:ext cx="20149255" cy="636981"/>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Attribution</a:t>
            </a:r>
          </a:p>
          <a:p>
            <a:pPr lvl="1"/>
            <a:r>
              <a:t/>
            </a:r>
          </a:p>
          <a:p>
            <a:pPr lvl="2"/>
            <a:r>
              <a:t/>
            </a:r>
          </a:p>
          <a:p>
            <a:pPr lvl="3"/>
            <a:r>
              <a:t/>
            </a:r>
          </a:p>
          <a:p>
            <a:pPr lvl="4"/>
            <a:r>
              <a:t/>
            </a:r>
          </a:p>
        </p:txBody>
      </p:sp>
      <p:sp>
        <p:nvSpPr>
          <p:cNvPr id="136" name="Body Level One…"/>
          <p:cNvSpPr txBox="1"/>
          <p:nvPr>
            <p:ph type="body" sz="half" idx="21" hasCustomPrompt="1"/>
          </p:nvPr>
        </p:nvSpPr>
        <p:spPr>
          <a:xfrm>
            <a:off x="1753923" y="4939860"/>
            <a:ext cx="20876154" cy="3836282"/>
          </a:xfrm>
          <a:prstGeom prst="rect">
            <a:avLst/>
          </a:prstGeom>
        </p:spPr>
        <p:txBody>
          <a:bodyPr numCol="1" spcCol="38100" anchor="ctr"/>
          <a:lstStyle/>
          <a:p>
            <a:pPr lvl="4" marL="0" indent="2323846" defTabSz="1511768">
              <a:spcBef>
                <a:spcPts val="0"/>
              </a:spcBef>
              <a:buSzTx/>
              <a:buNone/>
              <a:defRPr spc="-200" sz="5200">
                <a:latin typeface="Helvetica Neue Medium"/>
                <a:ea typeface="Helvetica Neue Medium"/>
                <a:cs typeface="Helvetica Neue Medium"/>
                <a:sym typeface="Helvetica Neue Medium"/>
              </a:defRPr>
            </a:pPr>
            <a:r>
              <a:t>“Notable Quote”
</a:t>
            </a:r>
          </a:p>
        </p:txBody>
      </p:sp>
      <p:sp>
        <p:nvSpPr>
          <p:cNvPr id="1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44" name="Close-up of wild plants growing between rocks"/>
          <p:cNvSpPr/>
          <p:nvPr>
            <p:ph type="pic" sz="quarter" idx="21"/>
          </p:nvPr>
        </p:nvSpPr>
        <p:spPr>
          <a:xfrm>
            <a:off x="15430500" y="7085409"/>
            <a:ext cx="8128000" cy="5410203"/>
          </a:xfrm>
          <a:prstGeom prst="rect">
            <a:avLst/>
          </a:prstGeom>
        </p:spPr>
        <p:txBody>
          <a:bodyPr lIns="91439" tIns="45719" rIns="91439" bIns="45719" numCol="1" spcCol="38100">
            <a:noAutofit/>
          </a:bodyPr>
          <a:lstStyle/>
          <a:p>
            <a:pPr/>
          </a:p>
        </p:txBody>
      </p:sp>
      <p:sp>
        <p:nvSpPr>
          <p:cNvPr id="145" name="Large rock formation under dark clouds with a dirt road in the foreground"/>
          <p:cNvSpPr/>
          <p:nvPr>
            <p:ph type="pic" idx="22"/>
          </p:nvPr>
        </p:nvSpPr>
        <p:spPr>
          <a:xfrm>
            <a:off x="-2933700" y="1270000"/>
            <a:ext cx="22699133" cy="11277600"/>
          </a:xfrm>
          <a:prstGeom prst="rect">
            <a:avLst/>
          </a:prstGeom>
        </p:spPr>
        <p:txBody>
          <a:bodyPr lIns="91439" tIns="45719" rIns="91439" bIns="45719" numCol="1" spcCol="38100">
            <a:noAutofit/>
          </a:bodyPr>
          <a:lstStyle/>
          <a:p>
            <a:pPr/>
          </a:p>
        </p:txBody>
      </p:sp>
      <p:sp>
        <p:nvSpPr>
          <p:cNvPr id="146" name="Close-up of a wild plant growing between lava rocks"/>
          <p:cNvSpPr/>
          <p:nvPr>
            <p:ph type="pic" sz="quarter" idx="23"/>
          </p:nvPr>
        </p:nvSpPr>
        <p:spPr>
          <a:xfrm>
            <a:off x="15430500" y="1270000"/>
            <a:ext cx="8128000" cy="5410200"/>
          </a:xfrm>
          <a:prstGeom prst="rect">
            <a:avLst/>
          </a:prstGeom>
        </p:spPr>
        <p:txBody>
          <a:bodyPr lIns="91439" tIns="45719" rIns="91439" bIns="45719" numCol="1" spcCol="38100">
            <a:noAutofit/>
          </a:bodyPr>
          <a:lstStyle/>
          <a:p>
            <a:pPr/>
          </a:p>
        </p:txBody>
      </p:sp>
      <p:sp>
        <p:nvSpPr>
          <p:cNvPr id="14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54" name="waterfall surrounded by a green rocky landscape"/>
          <p:cNvSpPr/>
          <p:nvPr>
            <p:ph type="pic" idx="21"/>
          </p:nvPr>
        </p:nvSpPr>
        <p:spPr>
          <a:xfrm>
            <a:off x="-1511300" y="-3721100"/>
            <a:ext cx="28511500" cy="19030242"/>
          </a:xfrm>
          <a:prstGeom prst="rect">
            <a:avLst/>
          </a:prstGeom>
        </p:spPr>
        <p:txBody>
          <a:bodyPr lIns="91439" tIns="45719" rIns="91439" bIns="45719" numCol="1" spcCol="38100">
            <a:noAutofit/>
          </a:bodyPr>
          <a:lstStyle/>
          <a:p>
            <a:pPr/>
          </a:p>
        </p:txBody>
      </p:sp>
      <p:sp>
        <p:nvSpPr>
          <p:cNvPr id="15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6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169" name="Image"/>
          <p:cNvSpPr/>
          <p:nvPr>
            <p:ph type="pic" idx="21"/>
          </p:nvPr>
        </p:nvSpPr>
        <p:spPr>
          <a:xfrm>
            <a:off x="3494482" y="428625"/>
            <a:ext cx="17395038" cy="8637945"/>
          </a:xfrm>
          <a:prstGeom prst="rect">
            <a:avLst/>
          </a:prstGeom>
        </p:spPr>
        <p:txBody>
          <a:bodyPr lIns="91439" tIns="45719" rIns="91439" bIns="45719" numCol="1" spcCol="38100">
            <a:noAutofit/>
          </a:bodyPr>
          <a:lstStyle/>
          <a:p>
            <a:pPr/>
          </a:p>
        </p:txBody>
      </p:sp>
      <p:sp>
        <p:nvSpPr>
          <p:cNvPr id="170" name="Title Text"/>
          <p:cNvSpPr txBox="1"/>
          <p:nvPr>
            <p:ph type="title"/>
          </p:nvPr>
        </p:nvSpPr>
        <p:spPr>
          <a:xfrm>
            <a:off x="4833937" y="9447609"/>
            <a:ext cx="14716127" cy="1185420"/>
          </a:xfrm>
          <a:prstGeom prst="rect">
            <a:avLst/>
          </a:prstGeom>
        </p:spPr>
        <p:txBody>
          <a:bodyPr lIns="71435" tIns="71435" rIns="71435" bIns="71435" anchor="ctr"/>
          <a:lstStyle>
            <a:lvl1pPr algn="ctr" defTabSz="821529">
              <a:lnSpc>
                <a:spcPct val="100000"/>
              </a:lnSpc>
              <a:spcBef>
                <a:spcPts val="5900"/>
              </a:spcBef>
              <a:defRPr b="0" spc="0" sz="4400"/>
            </a:lvl1pPr>
          </a:lstStyle>
          <a:p>
            <a:pPr/>
            <a:r>
              <a:t>Title Text</a:t>
            </a:r>
          </a:p>
        </p:txBody>
      </p:sp>
      <p:sp>
        <p:nvSpPr>
          <p:cNvPr id="171" name="Slide Number"/>
          <p:cNvSpPr txBox="1"/>
          <p:nvPr>
            <p:ph type="sldNum" sz="quarter" idx="2"/>
          </p:nvPr>
        </p:nvSpPr>
        <p:spPr>
          <a:xfrm>
            <a:off x="11954104" y="13073062"/>
            <a:ext cx="466266" cy="477668"/>
          </a:xfrm>
          <a:prstGeom prst="rect">
            <a:avLst/>
          </a:prstGeom>
        </p:spPr>
        <p:txBody>
          <a:bodyPr lIns="71435" tIns="71435" rIns="71435" bIns="71435" anchor="t"/>
          <a:lstStyle>
            <a:lvl1pPr defTabSz="821529">
              <a:defRPr sz="2200">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78" name="Title Text"/>
          <p:cNvSpPr txBox="1"/>
          <p:nvPr>
            <p:ph type="title"/>
          </p:nvPr>
        </p:nvSpPr>
        <p:spPr>
          <a:xfrm>
            <a:off x="4833937" y="2303858"/>
            <a:ext cx="14716127" cy="4643440"/>
          </a:xfrm>
          <a:prstGeom prst="rect">
            <a:avLst/>
          </a:prstGeom>
        </p:spPr>
        <p:txBody>
          <a:bodyPr lIns="71435" tIns="71435" rIns="71435" bIns="71435" anchor="b"/>
          <a:lstStyle>
            <a:lvl1pPr algn="ctr" defTabSz="821529">
              <a:lnSpc>
                <a:spcPct val="100000"/>
              </a:lnSpc>
              <a:defRPr b="0" spc="0" sz="11200">
                <a:latin typeface="Helvetica Neue Medium"/>
                <a:ea typeface="Helvetica Neue Medium"/>
                <a:cs typeface="Helvetica Neue Medium"/>
                <a:sym typeface="Helvetica Neue Medium"/>
              </a:defRPr>
            </a:lvl1pPr>
          </a:lstStyle>
          <a:p>
            <a:pPr/>
            <a:r>
              <a:t>Title Text</a:t>
            </a:r>
          </a:p>
        </p:txBody>
      </p:sp>
      <p:sp>
        <p:nvSpPr>
          <p:cNvPr id="179" name="Body Level One…"/>
          <p:cNvSpPr txBox="1"/>
          <p:nvPr>
            <p:ph type="body" sz="quarter" idx="1"/>
          </p:nvPr>
        </p:nvSpPr>
        <p:spPr>
          <a:xfrm>
            <a:off x="4833937" y="7072310"/>
            <a:ext cx="14716127" cy="1589487"/>
          </a:xfrm>
          <a:prstGeom prst="rect">
            <a:avLst/>
          </a:prstGeom>
        </p:spPr>
        <p:txBody>
          <a:bodyPr lIns="71435" tIns="71435" rIns="71435" bIns="71435" numCol="1" spcCol="38100"/>
          <a:lstStyle>
            <a:lvl1pPr marL="0" indent="0" algn="ctr" defTabSz="821529">
              <a:lnSpc>
                <a:spcPct val="100000"/>
              </a:lnSpc>
              <a:spcBef>
                <a:spcPts val="0"/>
              </a:spcBef>
              <a:buSzTx/>
              <a:buNone/>
              <a:defRPr sz="5200"/>
            </a:lvl1pPr>
            <a:lvl2pPr marL="0" indent="0" algn="ctr" defTabSz="821529">
              <a:lnSpc>
                <a:spcPct val="100000"/>
              </a:lnSpc>
              <a:spcBef>
                <a:spcPts val="0"/>
              </a:spcBef>
              <a:buSzTx/>
              <a:buNone/>
              <a:defRPr sz="5200"/>
            </a:lvl2pPr>
            <a:lvl3pPr marL="0" indent="0" algn="ctr" defTabSz="821529">
              <a:lnSpc>
                <a:spcPct val="100000"/>
              </a:lnSpc>
              <a:spcBef>
                <a:spcPts val="0"/>
              </a:spcBef>
              <a:buSzTx/>
              <a:buNone/>
              <a:defRPr sz="5200"/>
            </a:lvl3pPr>
            <a:lvl4pPr marL="0" indent="0" algn="ctr" defTabSz="821529">
              <a:lnSpc>
                <a:spcPct val="100000"/>
              </a:lnSpc>
              <a:spcBef>
                <a:spcPts val="0"/>
              </a:spcBef>
              <a:buSzTx/>
              <a:buNone/>
              <a:defRPr sz="5200"/>
            </a:lvl4pPr>
            <a:lvl5pPr marL="0" indent="0" algn="ctr" defTabSz="821529">
              <a:lnSpc>
                <a:spcPct val="100000"/>
              </a:lnSpc>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180" name="Slide Number"/>
          <p:cNvSpPr txBox="1"/>
          <p:nvPr>
            <p:ph type="sldNum" sz="quarter" idx="2"/>
          </p:nvPr>
        </p:nvSpPr>
        <p:spPr>
          <a:xfrm>
            <a:off x="11954104" y="13073062"/>
            <a:ext cx="466266" cy="477668"/>
          </a:xfrm>
          <a:prstGeom prst="rect">
            <a:avLst/>
          </a:prstGeom>
        </p:spPr>
        <p:txBody>
          <a:bodyPr lIns="71435" tIns="71435" rIns="71435" bIns="71435" anchor="t"/>
          <a:lstStyle>
            <a:lvl1pPr defTabSz="821529">
              <a:defRPr sz="2200">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Green, hilly landscape"/>
          <p:cNvSpPr/>
          <p:nvPr>
            <p:ph type="pic" idx="21"/>
          </p:nvPr>
        </p:nvSpPr>
        <p:spPr>
          <a:xfrm>
            <a:off x="-431800" y="-4038600"/>
            <a:ext cx="29464000" cy="18034000"/>
          </a:xfrm>
          <a:prstGeom prst="rect">
            <a:avLst/>
          </a:prstGeom>
        </p:spPr>
        <p:txBody>
          <a:bodyPr lIns="91439" tIns="45719" rIns="91439" bIns="45719" numCol="1" spcCol="38100">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lvl1pPr>
          </a:lstStyle>
          <a:p>
            <a:pPr/>
            <a:r>
              <a:t>Presentation Title</a:t>
            </a:r>
          </a:p>
        </p:txBody>
      </p:sp>
      <p:sp>
        <p:nvSpPr>
          <p:cNvPr id="23" name="Body Level One…"/>
          <p:cNvSpPr txBox="1"/>
          <p:nvPr>
            <p:ph type="body" sz="quarter" idx="1" hasCustomPrompt="1"/>
          </p:nvPr>
        </p:nvSpPr>
        <p:spPr>
          <a:xfrm>
            <a:off x="1207690" y="1106137"/>
            <a:ext cx="21968621" cy="636981"/>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Author and Date</a:t>
            </a:r>
          </a:p>
          <a:p>
            <a:pPr lvl="1"/>
            <a:r>
              <a:t/>
            </a:r>
          </a:p>
          <a:p>
            <a:pPr lvl="2"/>
            <a:r>
              <a:t/>
            </a:r>
          </a:p>
          <a:p>
            <a:pPr lvl="3"/>
            <a:r>
              <a:t/>
            </a:r>
          </a:p>
          <a:p>
            <a:pPr lvl="4"/>
            <a:r>
              <a:t/>
            </a:r>
          </a:p>
        </p:txBody>
      </p:sp>
      <p:sp>
        <p:nvSpPr>
          <p:cNvPr id="24" name="Body Level One…"/>
          <p:cNvSpPr txBox="1"/>
          <p:nvPr>
            <p:ph type="body" sz="quarter" idx="22" hasCustomPrompt="1"/>
          </p:nvPr>
        </p:nvSpPr>
        <p:spPr>
          <a:xfrm>
            <a:off x="1206500" y="11609909"/>
            <a:ext cx="21971000" cy="1144690"/>
          </a:xfrm>
          <a:prstGeom prst="rect">
            <a:avLst/>
          </a:prstGeom>
        </p:spPr>
        <p:txBody>
          <a:bodyPr numCol="1" spcCol="38100"/>
          <a:lstStyle>
            <a:lvl1pPr marL="0" indent="0" defTabSz="825500">
              <a:lnSpc>
                <a:spcPct val="100000"/>
              </a:lnSpc>
              <a:spcBef>
                <a:spcPts val="0"/>
              </a:spcBef>
              <a:buSzTx/>
              <a:buNone/>
              <a:defRPr b="1" sz="5500"/>
            </a:lvl1pPr>
          </a:lstStyle>
          <a:p>
            <a:pPr/>
            <a:r>
              <a:t>Presentation Subtitle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Slide Title"/>
          <p:cNvSpPr txBox="1"/>
          <p:nvPr>
            <p:ph type="title" hasCustomPrompt="1"/>
          </p:nvPr>
        </p:nvSpPr>
        <p:spPr>
          <a:xfrm>
            <a:off x="1206500" y="1270000"/>
            <a:ext cx="9779000" cy="5882274"/>
          </a:xfrm>
          <a:prstGeom prst="rect">
            <a:avLst/>
          </a:prstGeom>
        </p:spPr>
        <p:txBody>
          <a:bodyPr anchor="b"/>
          <a:lstStyle/>
          <a:p>
            <a:pPr/>
            <a:r>
              <a:t>Slide Title</a:t>
            </a:r>
          </a:p>
        </p:txBody>
      </p:sp>
      <p:sp>
        <p:nvSpPr>
          <p:cNvPr id="33" name="Body Level One…"/>
          <p:cNvSpPr txBox="1"/>
          <p:nvPr>
            <p:ph type="body" sz="quarter" idx="1" hasCustomPrompt="1"/>
          </p:nvPr>
        </p:nvSpPr>
        <p:spPr>
          <a:xfrm>
            <a:off x="1206500" y="7060576"/>
            <a:ext cx="9779000" cy="5382403"/>
          </a:xfrm>
          <a:prstGeom prst="rect">
            <a:avLst/>
          </a:prstGeom>
        </p:spPr>
        <p:txBody>
          <a:bodyPr numCol="1" spcCol="38100"/>
          <a:lstStyle>
            <a:lvl1pPr marL="0" indent="0" defTabSz="825500">
              <a:lnSpc>
                <a:spcPct val="100000"/>
              </a:lnSpc>
              <a:spcBef>
                <a:spcPts val="0"/>
              </a:spcBef>
              <a:buSzTx/>
              <a:buNone/>
              <a:defRPr b="1" sz="5500"/>
            </a:lvl1pPr>
            <a:lvl2pPr marL="0" indent="0" defTabSz="825500">
              <a:lnSpc>
                <a:spcPct val="100000"/>
              </a:lnSpc>
              <a:spcBef>
                <a:spcPts val="0"/>
              </a:spcBef>
              <a:buSzTx/>
              <a:buNone/>
              <a:defRPr b="1" sz="5500"/>
            </a:lvl2pPr>
            <a:lvl3pPr marL="0" indent="0" defTabSz="825500">
              <a:lnSpc>
                <a:spcPct val="100000"/>
              </a:lnSpc>
              <a:spcBef>
                <a:spcPts val="0"/>
              </a:spcBef>
              <a:buSzTx/>
              <a:buNone/>
              <a:defRPr b="1" sz="5500"/>
            </a:lvl3pPr>
            <a:lvl4pPr marL="0" indent="0" defTabSz="825500">
              <a:lnSpc>
                <a:spcPct val="100000"/>
              </a:lnSpc>
              <a:spcBef>
                <a:spcPts val="0"/>
              </a:spcBef>
              <a:buSzTx/>
              <a:buNone/>
              <a:defRPr b="1" sz="5500"/>
            </a:lvl4pPr>
            <a:lvl5pPr marL="0" indent="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4" name="Moss-covered rocks"/>
          <p:cNvSpPr/>
          <p:nvPr>
            <p:ph type="pic" sz="half" idx="21"/>
          </p:nvPr>
        </p:nvSpPr>
        <p:spPr>
          <a:xfrm>
            <a:off x="12052303" y="1270000"/>
            <a:ext cx="11188408" cy="11209889"/>
          </a:xfrm>
          <a:prstGeom prst="rect">
            <a:avLst/>
          </a:prstGeom>
        </p:spPr>
        <p:txBody>
          <a:bodyPr lIns="91439" tIns="45719" rIns="91439" bIns="45719" numCol="1" spcCol="38100">
            <a:noAutofit/>
          </a:bodyPr>
          <a:lstStyle/>
          <a:p>
            <a:pPr/>
          </a:p>
        </p:txBody>
      </p:sp>
      <p:sp>
        <p:nvSpPr>
          <p:cNvPr id="35" name="Slide Number"/>
          <p:cNvSpPr txBox="1"/>
          <p:nvPr>
            <p:ph type="sldNum" sz="quarter" idx="2"/>
          </p:nvPr>
        </p:nvSpPr>
        <p:spPr>
          <a:xfrm>
            <a:off x="12001500" y="13085233"/>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xfrm>
            <a:off x="1206500" y="952500"/>
            <a:ext cx="21971000" cy="1433164"/>
          </a:xfrm>
          <a:prstGeom prst="rect">
            <a:avLst/>
          </a:prstGeom>
        </p:spPr>
        <p:txBody>
          <a:bodyPr/>
          <a:lstStyle/>
          <a:p>
            <a:pPr/>
            <a:r>
              <a:t>Slide Title</a:t>
            </a:r>
          </a:p>
        </p:txBody>
      </p:sp>
      <p:sp>
        <p:nvSpPr>
          <p:cNvPr id="43" name="Body Level One…"/>
          <p:cNvSpPr txBox="1"/>
          <p:nvPr>
            <p:ph type="body" sz="quarter" idx="1" hasCustomPrompt="1"/>
          </p:nvPr>
        </p:nvSpPr>
        <p:spPr>
          <a:xfrm>
            <a:off x="1206500" y="2245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44" name="Body Level One…"/>
          <p:cNvSpPr txBox="1"/>
          <p:nvPr>
            <p:ph type="body" idx="21" hasCustomPrompt="1"/>
          </p:nvPr>
        </p:nvSpPr>
        <p:spPr>
          <a:xfrm>
            <a:off x="1206500" y="4248503"/>
            <a:ext cx="21971000" cy="8256015"/>
          </a:xfrm>
          <a:prstGeom prst="rect">
            <a:avLst/>
          </a:prstGeom>
        </p:spPr>
        <p:txBody>
          <a:bodyPr numCol="1" spcCol="38100"/>
          <a:lstStyle/>
          <a:p>
            <a:pPr/>
            <a:r>
              <a:t>Slide bullet text</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61" name="Body Level One…"/>
          <p:cNvSpPr txBox="1"/>
          <p:nvPr>
            <p:ph type="body" sz="quarter" idx="1" hasCustomPrompt="1"/>
          </p:nvPr>
        </p:nvSpPr>
        <p:spPr>
          <a:xfrm>
            <a:off x="1206500" y="2245960"/>
            <a:ext cx="9779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62" name="Body Level One…"/>
          <p:cNvSpPr txBox="1"/>
          <p:nvPr>
            <p:ph type="body" sz="half" idx="21" hasCustomPrompt="1"/>
          </p:nvPr>
        </p:nvSpPr>
        <p:spPr>
          <a:xfrm>
            <a:off x="1206500" y="4248503"/>
            <a:ext cx="9779000" cy="8256015"/>
          </a:xfrm>
          <a:prstGeom prst="rect">
            <a:avLst/>
          </a:prstGeom>
        </p:spPr>
        <p:txBody>
          <a:bodyPr numCol="1" spcCol="38100"/>
          <a:lstStyle/>
          <a:p>
            <a:pPr/>
            <a:r>
              <a:t>Slide bullet text</a:t>
            </a:r>
          </a:p>
        </p:txBody>
      </p:sp>
      <p:sp>
        <p:nvSpPr>
          <p:cNvPr id="63" name="Large rock formation under dark clouds with a dirt road in the foreground"/>
          <p:cNvSpPr/>
          <p:nvPr>
            <p:ph type="pic" idx="22"/>
          </p:nvPr>
        </p:nvSpPr>
        <p:spPr>
          <a:xfrm>
            <a:off x="6380200" y="1263846"/>
            <a:ext cx="22529802" cy="11193473"/>
          </a:xfrm>
          <a:prstGeom prst="rect">
            <a:avLst/>
          </a:prstGeom>
        </p:spPr>
        <p:txBody>
          <a:bodyPr lIns="91439" tIns="45719" rIns="91439" bIns="45719" numCol="1" spcCol="38100">
            <a:noAutofit/>
          </a:bodyPr>
          <a:lstStyle/>
          <a:p>
            <a:pP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1"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72" name="Body Level One…"/>
          <p:cNvSpPr txBox="1"/>
          <p:nvPr>
            <p:ph type="body" sz="quarter" idx="1" hasCustomPrompt="1"/>
          </p:nvPr>
        </p:nvSpPr>
        <p:spPr>
          <a:xfrm>
            <a:off x="1206500" y="2245960"/>
            <a:ext cx="9779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73" name="Body Level One…"/>
          <p:cNvSpPr txBox="1"/>
          <p:nvPr>
            <p:ph type="body" sz="half" idx="21" hasCustomPrompt="1"/>
          </p:nvPr>
        </p:nvSpPr>
        <p:spPr>
          <a:xfrm>
            <a:off x="1206500" y="4248503"/>
            <a:ext cx="9779000" cy="8256015"/>
          </a:xfrm>
          <a:prstGeom prst="rect">
            <a:avLst/>
          </a:prstGeom>
        </p:spPr>
        <p:txBody>
          <a:bodyPr numCol="1" spcCol="38100"/>
          <a:lstStyle/>
          <a:p>
            <a:pPr/>
            <a:r>
              <a:t>Slide bullet text</a:t>
            </a:r>
          </a:p>
        </p:txBody>
      </p:sp>
      <p:sp>
        <p:nvSpPr>
          <p:cNvPr id="7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1"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82" name="Body Level One…"/>
          <p:cNvSpPr txBox="1"/>
          <p:nvPr>
            <p:ph type="body" sz="quarter" idx="1" hasCustomPrompt="1"/>
          </p:nvPr>
        </p:nvSpPr>
        <p:spPr>
          <a:xfrm>
            <a:off x="1206500" y="2245960"/>
            <a:ext cx="9779000" cy="934782"/>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83" name="Body Level One…"/>
          <p:cNvSpPr txBox="1"/>
          <p:nvPr>
            <p:ph type="body" sz="half" idx="21" hasCustomPrompt="1"/>
          </p:nvPr>
        </p:nvSpPr>
        <p:spPr>
          <a:xfrm>
            <a:off x="1206500" y="4248503"/>
            <a:ext cx="9779000" cy="8256015"/>
          </a:xfrm>
          <a:prstGeom prst="rect">
            <a:avLst/>
          </a:prstGeom>
        </p:spPr>
        <p:txBody>
          <a:bodyPr numCol="1" spcCol="38100"/>
          <a:lstStyle/>
          <a:p>
            <a:pPr/>
            <a:r>
              <a:t>Slide bullet text</a:t>
            </a:r>
          </a:p>
        </p:txBody>
      </p:sp>
      <p:sp>
        <p:nvSpPr>
          <p:cNvPr id="8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91" name="Section Title"/>
          <p:cNvSpPr txBox="1"/>
          <p:nvPr>
            <p:ph type="title" hasCustomPrompt="1"/>
          </p:nvPr>
        </p:nvSpPr>
        <p:spPr>
          <a:xfrm>
            <a:off x="1206496" y="4533900"/>
            <a:ext cx="21971005"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Section Title</a:t>
            </a:r>
          </a:p>
        </p:txBody>
      </p:sp>
      <p:sp>
        <p:nvSpPr>
          <p:cNvPr id="92" name="Slide Number"/>
          <p:cNvSpPr txBox="1"/>
          <p:nvPr>
            <p:ph type="sldNum" sz="quarter" idx="2"/>
          </p:nvPr>
        </p:nvSpPr>
        <p:spPr>
          <a:xfrm>
            <a:off x="12001500" y="13085233"/>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Body Level One…"/>
          <p:cNvSpPr txBox="1"/>
          <p:nvPr>
            <p:ph type="body" idx="1" hasCustomPrompt="1"/>
          </p:nvPr>
        </p:nvSpPr>
        <p:spPr>
          <a:xfrm>
            <a:off x="1206500" y="4248503"/>
            <a:ext cx="21971000" cy="82560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numCol="2" spcCol="1098550">
            <a:normAutofit fontScale="100000" lnSpcReduction="0"/>
          </a:bodyPr>
          <a:lstStyle/>
          <a:p>
            <a:pPr/>
            <a:r>
              <a:t>Slide bullet text</a:t>
            </a:r>
          </a:p>
          <a:p>
            <a:pPr lvl="1"/>
            <a:r>
              <a:t/>
            </a:r>
          </a:p>
          <a:p>
            <a:pPr lvl="2"/>
            <a:r>
              <a:t/>
            </a:r>
          </a:p>
          <a:p>
            <a:pPr lvl="3"/>
            <a:r>
              <a:t/>
            </a:r>
          </a:p>
          <a:p>
            <a:pPr lvl="4"/>
            <a:r>
              <a:t/>
            </a:r>
          </a:p>
        </p:txBody>
      </p:sp>
      <p:sp>
        <p:nvSpPr>
          <p:cNvPr id="3" name="Title Text"/>
          <p:cNvSpPr txBox="1"/>
          <p:nvPr>
            <p:ph type="title"/>
          </p:nvPr>
        </p:nvSpPr>
        <p:spPr>
          <a:xfrm>
            <a:off x="3653366" y="2743200"/>
            <a:ext cx="19507201" cy="150530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Title Text</a:t>
            </a:r>
          </a:p>
        </p:txBody>
      </p:sp>
      <p:sp>
        <p:nvSpPr>
          <p:cNvPr id="4" name="Slide Number"/>
          <p:cNvSpPr txBox="1"/>
          <p:nvPr>
            <p:ph type="sldNum" sz="quarter" idx="2"/>
          </p:nvPr>
        </p:nvSpPr>
        <p:spPr>
          <a:xfrm>
            <a:off x="12001500" y="13080999"/>
            <a:ext cx="368504"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solidFill>
                  <a:srgbClr val="FFFFFF"/>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transition xmlns:p14="http://schemas.microsoft.com/office/powerpoint/2010/main" spd="med" advClick="1"/>
  <p:txStyles>
    <p:titleStyle>
      <a:lvl1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1pPr>
      <a:lvl2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2pPr>
      <a:lvl3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3pPr>
      <a:lvl4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4pPr>
      <a:lvl5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5pPr>
      <a:lvl6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6pPr>
      <a:lvl7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7pPr>
      <a:lvl8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8pPr>
      <a:lvl9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j-lt"/>
          <a:ea typeface="+mj-ea"/>
          <a:cs typeface="+mj-cs"/>
          <a:sym typeface="Helvetica Neue"/>
        </a:defRPr>
      </a:lvl9pPr>
    </p:titleStyle>
    <p:bodyStyle>
      <a:lvl1pPr marL="609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j-lt"/>
          <a:ea typeface="+mj-ea"/>
          <a:cs typeface="+mj-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8.tif"/><Relationship Id="rId3" Type="http://schemas.openxmlformats.org/officeDocument/2006/relationships/image" Target="../media/image16.tif"/><Relationship Id="rId4" Type="http://schemas.openxmlformats.org/officeDocument/2006/relationships/hyperlink" Target="https://vimeo.com/34697541" TargetMode="External"/><Relationship Id="rId5" Type="http://schemas.openxmlformats.org/officeDocument/2006/relationships/image" Target="../media/image19.tif"/><Relationship Id="rId6" Type="http://schemas.openxmlformats.org/officeDocument/2006/relationships/image" Target="../media/image20.tif"/><Relationship Id="rId7" Type="http://schemas.openxmlformats.org/officeDocument/2006/relationships/image" Target="../media/image17.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6.tif"/><Relationship Id="rId3" Type="http://schemas.openxmlformats.org/officeDocument/2006/relationships/image" Target="../media/image7.tif"/><Relationship Id="rId4" Type="http://schemas.openxmlformats.org/officeDocument/2006/relationships/image" Target="../media/image8.tif"/><Relationship Id="rId5" Type="http://schemas.openxmlformats.org/officeDocument/2006/relationships/image" Target="../media/image9.tif"/></Relationships>

</file>

<file path=ppt/slides/_rels/slide12.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21.tif"/><Relationship Id="rId3" Type="http://schemas.openxmlformats.org/officeDocument/2006/relationships/image" Target="../media/image22.tif"/><Relationship Id="rId4" Type="http://schemas.openxmlformats.org/officeDocument/2006/relationships/hyperlink" Target="https://vimeohttps//www.youtube.com/watch?v=Q62gRiUrylw.com/34697541" TargetMode="Externa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23.tif"/><Relationship Id="rId3" Type="http://schemas.openxmlformats.org/officeDocument/2006/relationships/image" Target="../media/image24.tif"/><Relationship Id="rId4" Type="http://schemas.openxmlformats.org/officeDocument/2006/relationships/image" Target="../media/image21.tif"/><Relationship Id="rId5" Type="http://schemas.openxmlformats.org/officeDocument/2006/relationships/image" Target="../media/image22.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2.tif"/><Relationship Id="rId3" Type="http://schemas.openxmlformats.org/officeDocument/2006/relationships/video" Target="https://www.youtube.com/embed/ac6_et4vhPk?feature=oembed" TargetMode="External"/><Relationship Id="rId4" Type="http://schemas.openxmlformats.org/officeDocument/2006/relationships/image" Target="../media/image1.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3.tif"/></Relationships>

</file>

<file path=ppt/slides/_rels/slide6.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video" Target="https://player.vimeo.com/video/120901413?app_id=122963" TargetMode="External"/><Relationship Id="rId3" Type="http://schemas.openxmlformats.org/officeDocument/2006/relationships/image" Target="../media/image2.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tif"/><Relationship Id="rId3" Type="http://schemas.openxmlformats.org/officeDocument/2006/relationships/image" Target="../media/image5.tif"/></Relationships>

</file>

<file path=ppt/slides/_rels/slide8.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6.tif"/><Relationship Id="rId3" Type="http://schemas.openxmlformats.org/officeDocument/2006/relationships/image" Target="../media/image7.tif"/><Relationship Id="rId4" Type="http://schemas.openxmlformats.org/officeDocument/2006/relationships/image" Target="../media/image8.tif"/><Relationship Id="rId5" Type="http://schemas.openxmlformats.org/officeDocument/2006/relationships/image" Target="../media/image9.tif"/><Relationship Id="rId6" Type="http://schemas.openxmlformats.org/officeDocument/2006/relationships/image" Target="../media/image10.tif"/><Relationship Id="rId7" Type="http://schemas.openxmlformats.org/officeDocument/2006/relationships/image" Target="../media/image11.tif"/><Relationship Id="rId8" Type="http://schemas.openxmlformats.org/officeDocument/2006/relationships/image" Target="../media/image12.tif"/><Relationship Id="rId9" Type="http://schemas.openxmlformats.org/officeDocument/2006/relationships/image" Target="../media/image13.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4.tif"/><Relationship Id="rId3" Type="http://schemas.openxmlformats.org/officeDocument/2006/relationships/image" Target="../media/image15.tif"/><Relationship Id="rId4" Type="http://schemas.openxmlformats.org/officeDocument/2006/relationships/image" Target="../media/image16.tif"/><Relationship Id="rId5" Type="http://schemas.openxmlformats.org/officeDocument/2006/relationships/image" Target="../media/image17.t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Identification in the Cinema"/>
          <p:cNvSpPr txBox="1"/>
          <p:nvPr>
            <p:ph type="title"/>
          </p:nvPr>
        </p:nvSpPr>
        <p:spPr>
          <a:xfrm>
            <a:off x="4833937" y="2303859"/>
            <a:ext cx="14716127" cy="4643438"/>
          </a:xfrm>
          <a:prstGeom prst="rect">
            <a:avLst/>
          </a:prstGeom>
        </p:spPr>
        <p:txBody>
          <a:bodyPr/>
          <a:lstStyle/>
          <a:p>
            <a:pPr/>
            <a:r>
              <a:t>Identification in the Cinema</a:t>
            </a:r>
          </a:p>
        </p:txBody>
      </p:sp>
      <p:sp>
        <p:nvSpPr>
          <p:cNvPr id="190" name="Session 5: Lighting (cont.) and cinematography…"/>
          <p:cNvSpPr txBox="1"/>
          <p:nvPr>
            <p:ph type="body" sz="quarter" idx="1"/>
          </p:nvPr>
        </p:nvSpPr>
        <p:spPr>
          <a:xfrm>
            <a:off x="8062239" y="6962178"/>
            <a:ext cx="8745637" cy="1148358"/>
          </a:xfrm>
          <a:prstGeom prst="rect">
            <a:avLst/>
          </a:prstGeom>
        </p:spPr>
        <p:txBody>
          <a:bodyPr/>
          <a:lstStyle>
            <a:lvl1pPr defTabSz="351352">
              <a:defRPr sz="3400">
                <a:latin typeface="Gill Sans"/>
                <a:ea typeface="Gill Sans"/>
                <a:cs typeface="Gill Sans"/>
                <a:sym typeface="Gill Sans"/>
              </a:defRPr>
            </a:lvl1pPr>
          </a:lstStyle>
          <a:p>
            <a:pPr/>
            <a:r>
              <a:t>Session 17:  Blow-Up Art Cinema and Ambiguity of  Visual Appearance</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3" name="Image" descr="Image"/>
          <p:cNvPicPr>
            <a:picLocks noChangeAspect="1"/>
          </p:cNvPicPr>
          <p:nvPr>
            <p:ph type="pic" idx="21"/>
          </p:nvPr>
        </p:nvPicPr>
        <p:blipFill>
          <a:blip r:embed="rId2">
            <a:extLst/>
          </a:blip>
          <a:srcRect l="0" t="5637" r="0" b="5637"/>
          <a:stretch>
            <a:fillRect/>
          </a:stretch>
        </p:blipFill>
        <p:spPr>
          <a:xfrm>
            <a:off x="3172097" y="2373055"/>
            <a:ext cx="7622590" cy="3785191"/>
          </a:xfrm>
          <a:prstGeom prst="rect">
            <a:avLst/>
          </a:prstGeom>
        </p:spPr>
      </p:pic>
      <p:sp>
        <p:nvSpPr>
          <p:cNvPr id="264" name="Shot 3:"/>
          <p:cNvSpPr txBox="1"/>
          <p:nvPr>
            <p:ph type="title"/>
          </p:nvPr>
        </p:nvSpPr>
        <p:spPr>
          <a:xfrm>
            <a:off x="3326281" y="12027503"/>
            <a:ext cx="1992399" cy="1185419"/>
          </a:xfrm>
          <a:prstGeom prst="rect">
            <a:avLst/>
          </a:prstGeom>
        </p:spPr>
        <p:txBody>
          <a:bodyPr/>
          <a:lstStyle/>
          <a:p>
            <a:pPr/>
            <a:r>
              <a:t>Shot 3:</a:t>
            </a:r>
          </a:p>
        </p:txBody>
      </p:sp>
      <p:pic>
        <p:nvPicPr>
          <p:cNvPr id="265" name="Image" descr="Image"/>
          <p:cNvPicPr>
            <a:picLocks noChangeAspect="1"/>
          </p:cNvPicPr>
          <p:nvPr/>
        </p:nvPicPr>
        <p:blipFill>
          <a:blip r:embed="rId3">
            <a:extLst/>
          </a:blip>
          <a:srcRect l="0" t="11274" r="0" b="0"/>
          <a:stretch>
            <a:fillRect/>
          </a:stretch>
        </p:blipFill>
        <p:spPr>
          <a:xfrm>
            <a:off x="3172097" y="8161069"/>
            <a:ext cx="7622590" cy="3785193"/>
          </a:xfrm>
          <a:prstGeom prst="rect">
            <a:avLst/>
          </a:prstGeom>
          <a:ln w="12700">
            <a:miter lim="400000"/>
          </a:ln>
        </p:spPr>
      </p:pic>
      <p:sp>
        <p:nvSpPr>
          <p:cNvPr id="266" name="Shot 4-6:"/>
          <p:cNvSpPr txBox="1"/>
          <p:nvPr/>
        </p:nvSpPr>
        <p:spPr>
          <a:xfrm>
            <a:off x="13970804" y="12217448"/>
            <a:ext cx="1992397" cy="805536"/>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normAutofit fontScale="100000" lnSpcReduction="0"/>
          </a:bodyPr>
          <a:lstStyle>
            <a:lvl1pPr algn="ctr" defTabSz="632576">
              <a:lnSpc>
                <a:spcPct val="100000"/>
              </a:lnSpc>
              <a:defRPr sz="3200">
                <a:solidFill>
                  <a:srgbClr val="FFFFFF"/>
                </a:solidFill>
              </a:defRPr>
            </a:lvl1pPr>
          </a:lstStyle>
          <a:p>
            <a:pPr/>
            <a:r>
              <a:t>Shot 4-6:</a:t>
            </a:r>
          </a:p>
        </p:txBody>
      </p:sp>
      <p:sp>
        <p:nvSpPr>
          <p:cNvPr id="267" name="Complex layering…"/>
          <p:cNvSpPr txBox="1"/>
          <p:nvPr/>
        </p:nvSpPr>
        <p:spPr>
          <a:xfrm>
            <a:off x="16066053" y="6235272"/>
            <a:ext cx="3618762" cy="805535"/>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normAutofit fontScale="100000" lnSpcReduction="0"/>
          </a:bodyPr>
          <a:lstStyle>
            <a:lvl1pPr algn="ctr" defTabSz="334443">
              <a:lnSpc>
                <a:spcPct val="100000"/>
              </a:lnSpc>
              <a:spcBef>
                <a:spcPts val="2300"/>
              </a:spcBef>
              <a:defRPr sz="1700">
                <a:solidFill>
                  <a:srgbClr val="FFFFFF"/>
                </a:solidFill>
              </a:defRPr>
            </a:lvl1pPr>
          </a:lstStyle>
          <a:p>
            <a:pPr/>
            <a:r>
              <a:t>Jump Cuts produce a complex layering of subject positions, looks</a:t>
            </a:r>
          </a:p>
        </p:txBody>
      </p:sp>
      <p:sp>
        <p:nvSpPr>
          <p:cNvPr id="268" name="Shot 1:"/>
          <p:cNvSpPr txBox="1"/>
          <p:nvPr/>
        </p:nvSpPr>
        <p:spPr>
          <a:xfrm>
            <a:off x="3487470" y="6664449"/>
            <a:ext cx="1946527" cy="787626"/>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5900"/>
              </a:spcBef>
              <a:defRPr sz="4400">
                <a:solidFill>
                  <a:srgbClr val="FFFFFF"/>
                </a:solidFill>
              </a:defRPr>
            </a:lvl1pPr>
          </a:lstStyle>
          <a:p>
            <a:pPr/>
            <a:r>
              <a:t>Shot 1:</a:t>
            </a:r>
          </a:p>
        </p:txBody>
      </p:sp>
      <p:sp>
        <p:nvSpPr>
          <p:cNvPr id="269" name="Point of View?  Eyeline Match?"/>
          <p:cNvSpPr txBox="1"/>
          <p:nvPr/>
        </p:nvSpPr>
        <p:spPr>
          <a:xfrm>
            <a:off x="5457006" y="12217448"/>
            <a:ext cx="4203511" cy="805536"/>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normAutofit fontScale="100000" lnSpcReduction="0"/>
          </a:bodyPr>
          <a:lstStyle/>
          <a:p>
            <a:pPr algn="ctr" defTabSz="350626">
              <a:lnSpc>
                <a:spcPct val="100000"/>
              </a:lnSpc>
              <a:spcBef>
                <a:spcPts val="0"/>
              </a:spcBef>
              <a:defRPr sz="2100">
                <a:solidFill>
                  <a:srgbClr val="FFFFFF"/>
                </a:solidFill>
              </a:defRPr>
            </a:pPr>
            <a:r>
              <a:t>Wandering Narrative:</a:t>
            </a:r>
          </a:p>
          <a:p>
            <a:pPr algn="ctr" defTabSz="350626">
              <a:lnSpc>
                <a:spcPct val="100000"/>
              </a:lnSpc>
              <a:spcBef>
                <a:spcPts val="0"/>
              </a:spcBef>
              <a:defRPr sz="2100">
                <a:solidFill>
                  <a:srgbClr val="FFFFFF"/>
                </a:solidFill>
              </a:defRPr>
            </a:pPr>
            <a:r>
              <a:t>Point of View?  Eyeline Match?</a:t>
            </a:r>
          </a:p>
        </p:txBody>
      </p:sp>
      <p:sp>
        <p:nvSpPr>
          <p:cNvPr id="270" name="Shot 2:"/>
          <p:cNvSpPr txBox="1"/>
          <p:nvPr/>
        </p:nvSpPr>
        <p:spPr>
          <a:xfrm>
            <a:off x="14224914" y="6507074"/>
            <a:ext cx="1946527" cy="787627"/>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5900"/>
              </a:spcBef>
              <a:defRPr sz="4400">
                <a:solidFill>
                  <a:srgbClr val="FFFFFF"/>
                </a:solidFill>
              </a:defRPr>
            </a:lvl1pPr>
          </a:lstStyle>
          <a:p>
            <a:pPr/>
            <a:r>
              <a:t>Shot 2:</a:t>
            </a:r>
          </a:p>
        </p:txBody>
      </p:sp>
      <p:sp>
        <p:nvSpPr>
          <p:cNvPr id="271" name="Cinematography/ Sound"/>
          <p:cNvSpPr txBox="1"/>
          <p:nvPr/>
        </p:nvSpPr>
        <p:spPr>
          <a:xfrm>
            <a:off x="5543055" y="7078188"/>
            <a:ext cx="4742575" cy="805536"/>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normAutofit fontScale="100000" lnSpcReduction="0"/>
          </a:bodyPr>
          <a:lstStyle>
            <a:lvl1pPr defTabSz="805099">
              <a:lnSpc>
                <a:spcPct val="100000"/>
              </a:lnSpc>
              <a:spcBef>
                <a:spcPts val="5700"/>
              </a:spcBef>
              <a:defRPr sz="3200">
                <a:solidFill>
                  <a:srgbClr val="FFFFFF"/>
                </a:solidFill>
              </a:defRPr>
            </a:lvl1pPr>
          </a:lstStyle>
          <a:p>
            <a:pPr/>
            <a:r>
              <a:t>Cinematography/ Sound</a:t>
            </a:r>
          </a:p>
        </p:txBody>
      </p:sp>
      <p:sp>
        <p:nvSpPr>
          <p:cNvPr id="272" name="Pan Left"/>
          <p:cNvSpPr txBox="1"/>
          <p:nvPr/>
        </p:nvSpPr>
        <p:spPr>
          <a:xfrm>
            <a:off x="16980453" y="12255741"/>
            <a:ext cx="3618762" cy="648801"/>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normAutofit fontScale="100000" lnSpcReduction="0"/>
          </a:bodyPr>
          <a:lstStyle>
            <a:lvl1pPr algn="ctr" defTabSz="599716">
              <a:lnSpc>
                <a:spcPct val="100000"/>
              </a:lnSpc>
              <a:spcBef>
                <a:spcPts val="4200"/>
              </a:spcBef>
              <a:defRPr sz="3200">
                <a:solidFill>
                  <a:srgbClr val="FFFFFF"/>
                </a:solidFill>
              </a:defRPr>
            </a:lvl1pPr>
          </a:lstStyle>
          <a:p>
            <a:pPr/>
            <a:r>
              <a:t>Pan Left</a:t>
            </a:r>
          </a:p>
        </p:txBody>
      </p:sp>
      <p:sp>
        <p:nvSpPr>
          <p:cNvPr id="273" name="Distraction"/>
          <p:cNvSpPr txBox="1"/>
          <p:nvPr/>
        </p:nvSpPr>
        <p:spPr>
          <a:xfrm>
            <a:off x="5749380" y="6089689"/>
            <a:ext cx="3618763" cy="1096693"/>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spAutoFit/>
          </a:bodyPr>
          <a:lstStyle>
            <a:lvl1pPr defTabSz="821529">
              <a:lnSpc>
                <a:spcPct val="100000"/>
              </a:lnSpc>
              <a:spcBef>
                <a:spcPts val="5900"/>
              </a:spcBef>
              <a:defRPr sz="3200">
                <a:solidFill>
                  <a:srgbClr val="FFFFFF"/>
                </a:solidFill>
              </a:defRPr>
            </a:lvl1pPr>
          </a:lstStyle>
          <a:p>
            <a:pPr/>
            <a:r>
              <a:t>Realism-location vs. distraction</a:t>
            </a:r>
          </a:p>
        </p:txBody>
      </p:sp>
      <p:sp>
        <p:nvSpPr>
          <p:cNvPr id="274" name="Temporal and Spatial Ambiguity in the Mime Sequence"/>
          <p:cNvSpPr txBox="1"/>
          <p:nvPr/>
        </p:nvSpPr>
        <p:spPr>
          <a:xfrm>
            <a:off x="3172113" y="910828"/>
            <a:ext cx="13924608" cy="676171"/>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defTabSz="821529">
              <a:lnSpc>
                <a:spcPct val="100000"/>
              </a:lnSpc>
              <a:spcBef>
                <a:spcPts val="5900"/>
              </a:spcBef>
              <a:defRPr sz="3600">
                <a:solidFill>
                  <a:srgbClr val="FFFFFF"/>
                </a:solidFill>
              </a:defRPr>
            </a:lvl1pPr>
          </a:lstStyle>
          <a:p>
            <a:pPr/>
            <a:r>
              <a:t>Against cause and effect: why is the camera doing what it is doing?</a:t>
            </a:r>
          </a:p>
        </p:txBody>
      </p:sp>
      <p:sp>
        <p:nvSpPr>
          <p:cNvPr id="275" name="Blow-Up (Michelangelo Antonioni, U.K., 1966)"/>
          <p:cNvSpPr txBox="1"/>
          <p:nvPr/>
        </p:nvSpPr>
        <p:spPr>
          <a:xfrm>
            <a:off x="7900427" y="12919491"/>
            <a:ext cx="9059390" cy="6263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b="1" i="1" sz="3200" u="sng">
                <a:solidFill>
                  <a:srgbClr val="0000FF"/>
                </a:solidFill>
                <a:uFill>
                  <a:solidFill>
                    <a:srgbClr val="0000FF"/>
                  </a:solidFill>
                </a:uFill>
                <a:hlinkClick r:id="rId4" invalidUrl="" action="" tgtFrame="" tooltip="" history="1" highlightClick="0" endSnd="0"/>
              </a:defRPr>
            </a:lvl1pPr>
          </a:lstStyle>
          <a:p>
            <a:pPr/>
            <a:r>
              <a:rPr>
                <a:hlinkClick r:id="rId4" invalidUrl="" action="" tgtFrame="" tooltip="" history="1" highlightClick="0" endSnd="0"/>
              </a:rPr>
              <a:t>Blow-Up (Michelangelo Antonioni, U.K., 1966) </a:t>
            </a:r>
          </a:p>
        </p:txBody>
      </p:sp>
      <p:pic>
        <p:nvPicPr>
          <p:cNvPr id="276" name="Image" descr="Image"/>
          <p:cNvPicPr>
            <a:picLocks noChangeAspect="1"/>
          </p:cNvPicPr>
          <p:nvPr/>
        </p:nvPicPr>
        <p:blipFill>
          <a:blip r:embed="rId5">
            <a:extLst/>
          </a:blip>
          <a:srcRect l="0" t="5637" r="0" b="5634"/>
          <a:stretch>
            <a:fillRect/>
          </a:stretch>
        </p:blipFill>
        <p:spPr>
          <a:xfrm>
            <a:off x="13589294" y="8161069"/>
            <a:ext cx="7622591" cy="3785193"/>
          </a:xfrm>
          <a:prstGeom prst="rect">
            <a:avLst/>
          </a:prstGeom>
          <a:ln w="12700">
            <a:miter lim="400000"/>
          </a:ln>
        </p:spPr>
      </p:pic>
      <p:sp>
        <p:nvSpPr>
          <p:cNvPr id="277" name="Ellipsis"/>
          <p:cNvSpPr txBox="1"/>
          <p:nvPr/>
        </p:nvSpPr>
        <p:spPr>
          <a:xfrm>
            <a:off x="11430443" y="4244757"/>
            <a:ext cx="1523109" cy="6263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b="1" sz="3200">
                <a:solidFill>
                  <a:srgbClr val="FFFFFF"/>
                </a:solidFill>
              </a:defRPr>
            </a:lvl1pPr>
          </a:lstStyle>
          <a:p>
            <a:pPr/>
            <a:r>
              <a:t>Ellipsis</a:t>
            </a:r>
          </a:p>
        </p:txBody>
      </p:sp>
      <p:pic>
        <p:nvPicPr>
          <p:cNvPr id="278" name="Image" descr="Image"/>
          <p:cNvPicPr>
            <a:picLocks noChangeAspect="1"/>
          </p:cNvPicPr>
          <p:nvPr/>
        </p:nvPicPr>
        <p:blipFill>
          <a:blip r:embed="rId6">
            <a:extLst/>
          </a:blip>
          <a:srcRect l="0" t="0" r="0" b="11158"/>
          <a:stretch>
            <a:fillRect/>
          </a:stretch>
        </p:blipFill>
        <p:spPr>
          <a:xfrm>
            <a:off x="13589294" y="2373054"/>
            <a:ext cx="7622591" cy="3785194"/>
          </a:xfrm>
          <a:prstGeom prst="rect">
            <a:avLst/>
          </a:prstGeom>
          <a:ln w="12700">
            <a:miter lim="400000"/>
          </a:ln>
        </p:spPr>
      </p:pic>
      <p:pic>
        <p:nvPicPr>
          <p:cNvPr id="279" name="Image" descr="Image"/>
          <p:cNvPicPr>
            <a:picLocks noChangeAspect="1"/>
          </p:cNvPicPr>
          <p:nvPr/>
        </p:nvPicPr>
        <p:blipFill>
          <a:blip r:embed="rId7">
            <a:extLst/>
          </a:blip>
          <a:srcRect l="0" t="104" r="0" b="11054"/>
          <a:stretch>
            <a:fillRect/>
          </a:stretch>
        </p:blipFill>
        <p:spPr>
          <a:xfrm>
            <a:off x="13589294" y="2373054"/>
            <a:ext cx="7622591" cy="3785194"/>
          </a:xfrm>
          <a:prstGeom prst="rect">
            <a:avLst/>
          </a:prstGeom>
          <a:ln w="12700">
            <a:miter lim="400000"/>
          </a:ln>
        </p:spPr>
      </p:pic>
      <p:sp>
        <p:nvSpPr>
          <p:cNvPr id="280" name="Chatman, p. 157"/>
          <p:cNvSpPr txBox="1"/>
          <p:nvPr/>
        </p:nvSpPr>
        <p:spPr>
          <a:xfrm>
            <a:off x="3687900" y="1674403"/>
            <a:ext cx="2297453" cy="477669"/>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b="1" sz="2200">
                <a:solidFill>
                  <a:srgbClr val="FFFFFF"/>
                </a:solidFill>
              </a:defRPr>
            </a:lvl1pPr>
          </a:lstStyle>
          <a:p>
            <a:pPr/>
            <a:r>
              <a:t>Bordwell 582-84</a:t>
            </a:r>
          </a:p>
        </p:txBody>
      </p:sp>
      <p:sp>
        <p:nvSpPr>
          <p:cNvPr id="281" name="Chatman, p. 157"/>
          <p:cNvSpPr txBox="1"/>
          <p:nvPr/>
        </p:nvSpPr>
        <p:spPr>
          <a:xfrm>
            <a:off x="7357277" y="1674404"/>
            <a:ext cx="2313658" cy="477668"/>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b="1" sz="2200">
                <a:solidFill>
                  <a:srgbClr val="FFFFFF"/>
                </a:solidFill>
              </a:defRPr>
            </a:lvl1pPr>
          </a:lstStyle>
          <a:p>
            <a:pPr/>
            <a:r>
              <a:t>Chatman, p. 157</a:t>
            </a:r>
          </a:p>
        </p:txBody>
      </p:sp>
      <p:sp>
        <p:nvSpPr>
          <p:cNvPr id="282" name="Temporal and Spatial Ambiguity in the Mime Sequence"/>
          <p:cNvSpPr txBox="1"/>
          <p:nvPr/>
        </p:nvSpPr>
        <p:spPr>
          <a:xfrm>
            <a:off x="3152233" y="43339"/>
            <a:ext cx="17559349" cy="973859"/>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defTabSz="821529">
              <a:lnSpc>
                <a:spcPct val="100000"/>
              </a:lnSpc>
              <a:spcBef>
                <a:spcPts val="5900"/>
              </a:spcBef>
              <a:defRPr sz="5600">
                <a:solidFill>
                  <a:srgbClr val="FFFFFF"/>
                </a:solidFill>
              </a:defRPr>
            </a:lvl1pPr>
          </a:lstStyle>
          <a:p>
            <a:pPr/>
            <a:r>
              <a:t>Temporal and Spatial Ambiguity in the Mime Sequence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63"/>
                                        </p:tgtEl>
                                        <p:attrNameLst>
                                          <p:attrName>style.visibility</p:attrName>
                                        </p:attrNameLst>
                                      </p:cBhvr>
                                      <p:to>
                                        <p:strVal val="visible"/>
                                      </p:to>
                                    </p:set>
                                    <p:animEffect filter="fade" transition="in">
                                      <p:cBhvr>
                                        <p:cTn id="7" dur="1000"/>
                                        <p:tgtEl>
                                          <p:spTgt spid="263"/>
                                        </p:tgtEl>
                                      </p:cBhvr>
                                    </p:animEffec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273"/>
                                        </p:tgtEl>
                                        <p:attrNameLst>
                                          <p:attrName>style.visibility</p:attrName>
                                        </p:attrNameLst>
                                      </p:cBhvr>
                                      <p:to>
                                        <p:strVal val="visible"/>
                                      </p:to>
                                    </p:set>
                                    <p:animEffect filter="fade" transition="in">
                                      <p:cBhvr>
                                        <p:cTn id="11" dur="1000"/>
                                        <p:tgtEl>
                                          <p:spTgt spid="273"/>
                                        </p:tgtEl>
                                      </p:cBhvr>
                                    </p:animEffect>
                                  </p:childTnLst>
                                </p:cTn>
                              </p:par>
                            </p:childTnLst>
                          </p:cTn>
                        </p:par>
                      </p:childTnLst>
                    </p:cTn>
                  </p:par>
                  <p:par>
                    <p:cTn id="12" fill="hold">
                      <p:stCondLst>
                        <p:cond delay="indefinite"/>
                      </p:stCondLst>
                      <p:childTnLst>
                        <p:par>
                          <p:cTn id="13" fill="hold">
                            <p:stCondLst>
                              <p:cond delay="0"/>
                            </p:stCondLst>
                            <p:childTnLst>
                              <p:par>
                                <p:cTn id="14" presetClass="entr" nodeType="clickEffect" presetID="10" grpId="3" fill="hold">
                                  <p:stCondLst>
                                    <p:cond delay="0"/>
                                  </p:stCondLst>
                                  <p:iterate type="el" backwards="0">
                                    <p:tmAbs val="0"/>
                                  </p:iterate>
                                  <p:childTnLst>
                                    <p:set>
                                      <p:cBhvr>
                                        <p:cTn id="15" fill="hold"/>
                                        <p:tgtEl>
                                          <p:spTgt spid="271"/>
                                        </p:tgtEl>
                                        <p:attrNameLst>
                                          <p:attrName>style.visibility</p:attrName>
                                        </p:attrNameLst>
                                      </p:cBhvr>
                                      <p:to>
                                        <p:strVal val="visible"/>
                                      </p:to>
                                    </p:set>
                                    <p:animEffect filter="fade" transition="in">
                                      <p:cBhvr>
                                        <p:cTn id="16" dur="1000"/>
                                        <p:tgtEl>
                                          <p:spTgt spid="271"/>
                                        </p:tgtEl>
                                      </p:cBhvr>
                                    </p:animEffect>
                                  </p:childTnLst>
                                </p:cTn>
                              </p:par>
                            </p:childTnLst>
                          </p:cTn>
                        </p:par>
                      </p:childTnLst>
                    </p:cTn>
                  </p:par>
                  <p:par>
                    <p:cTn id="17" fill="hold">
                      <p:stCondLst>
                        <p:cond delay="indefinite"/>
                      </p:stCondLst>
                      <p:childTnLst>
                        <p:par>
                          <p:cTn id="18" fill="hold">
                            <p:stCondLst>
                              <p:cond delay="0"/>
                            </p:stCondLst>
                            <p:childTnLst>
                              <p:par>
                                <p:cTn id="19" presetClass="entr" nodeType="clickEffect" presetID="10" grpId="4" fill="hold">
                                  <p:stCondLst>
                                    <p:cond delay="0"/>
                                  </p:stCondLst>
                                  <p:iterate type="el" backwards="0">
                                    <p:tmAbs val="0"/>
                                  </p:iterate>
                                  <p:childTnLst>
                                    <p:set>
                                      <p:cBhvr>
                                        <p:cTn id="20" fill="hold"/>
                                        <p:tgtEl>
                                          <p:spTgt spid="277"/>
                                        </p:tgtEl>
                                        <p:attrNameLst>
                                          <p:attrName>style.visibility</p:attrName>
                                        </p:attrNameLst>
                                      </p:cBhvr>
                                      <p:to>
                                        <p:strVal val="visible"/>
                                      </p:to>
                                    </p:set>
                                    <p:animEffect filter="fade" transition="in">
                                      <p:cBhvr>
                                        <p:cTn id="21" dur="1000"/>
                                        <p:tgtEl>
                                          <p:spTgt spid="277"/>
                                        </p:tgtEl>
                                      </p:cBhvr>
                                    </p:animEffect>
                                  </p:childTnLst>
                                </p:cTn>
                              </p:par>
                            </p:childTnLst>
                          </p:cTn>
                        </p:par>
                      </p:childTnLst>
                    </p:cTn>
                  </p:par>
                  <p:par>
                    <p:cTn id="22" fill="hold">
                      <p:stCondLst>
                        <p:cond delay="indefinite"/>
                      </p:stCondLst>
                      <p:childTnLst>
                        <p:par>
                          <p:cTn id="23" fill="hold">
                            <p:stCondLst>
                              <p:cond delay="0"/>
                            </p:stCondLst>
                            <p:childTnLst>
                              <p:par>
                                <p:cTn id="24" presetClass="entr" nodeType="clickEffect" presetID="10" grpId="5" fill="hold">
                                  <p:stCondLst>
                                    <p:cond delay="0"/>
                                  </p:stCondLst>
                                  <p:iterate type="el" backwards="0">
                                    <p:tmAbs val="0"/>
                                  </p:iterate>
                                  <p:childTnLst>
                                    <p:set>
                                      <p:cBhvr>
                                        <p:cTn id="25" fill="hold"/>
                                        <p:tgtEl>
                                          <p:spTgt spid="278"/>
                                        </p:tgtEl>
                                        <p:attrNameLst>
                                          <p:attrName>style.visibility</p:attrName>
                                        </p:attrNameLst>
                                      </p:cBhvr>
                                      <p:to>
                                        <p:strVal val="visible"/>
                                      </p:to>
                                    </p:set>
                                    <p:animEffect filter="fade" transition="in">
                                      <p:cBhvr>
                                        <p:cTn id="26" dur="1000"/>
                                        <p:tgtEl>
                                          <p:spTgt spid="278"/>
                                        </p:tgtEl>
                                      </p:cBhvr>
                                    </p:animEffect>
                                  </p:childTnLst>
                                </p:cTn>
                              </p:par>
                            </p:childTnLst>
                          </p:cTn>
                        </p:par>
                      </p:childTnLst>
                    </p:cTn>
                  </p:par>
                  <p:par>
                    <p:cTn id="27" fill="hold">
                      <p:stCondLst>
                        <p:cond delay="indefinite"/>
                      </p:stCondLst>
                      <p:childTnLst>
                        <p:par>
                          <p:cTn id="28" fill="hold">
                            <p:stCondLst>
                              <p:cond delay="0"/>
                            </p:stCondLst>
                            <p:childTnLst>
                              <p:par>
                                <p:cTn id="29" presetClass="entr" nodeType="clickEffect" presetID="10" grpId="6" fill="hold">
                                  <p:stCondLst>
                                    <p:cond delay="0"/>
                                  </p:stCondLst>
                                  <p:iterate type="el" backwards="0">
                                    <p:tmAbs val="0"/>
                                  </p:iterate>
                                  <p:childTnLst>
                                    <p:set>
                                      <p:cBhvr>
                                        <p:cTn id="30" fill="hold"/>
                                        <p:tgtEl>
                                          <p:spTgt spid="279"/>
                                        </p:tgtEl>
                                        <p:attrNameLst>
                                          <p:attrName>style.visibility</p:attrName>
                                        </p:attrNameLst>
                                      </p:cBhvr>
                                      <p:to>
                                        <p:strVal val="visible"/>
                                      </p:to>
                                    </p:set>
                                    <p:animEffect filter="fade" transition="in">
                                      <p:cBhvr>
                                        <p:cTn id="31" dur="1000"/>
                                        <p:tgtEl>
                                          <p:spTgt spid="279"/>
                                        </p:tgtEl>
                                      </p:cBhvr>
                                    </p:animEffect>
                                  </p:childTnLst>
                                </p:cTn>
                              </p:par>
                            </p:childTnLst>
                          </p:cTn>
                        </p:par>
                      </p:childTnLst>
                    </p:cTn>
                  </p:par>
                  <p:par>
                    <p:cTn id="32" fill="hold">
                      <p:stCondLst>
                        <p:cond delay="indefinite"/>
                      </p:stCondLst>
                      <p:childTnLst>
                        <p:par>
                          <p:cTn id="33" fill="hold">
                            <p:stCondLst>
                              <p:cond delay="0"/>
                            </p:stCondLst>
                            <p:childTnLst>
                              <p:par>
                                <p:cTn id="34" presetClass="entr" nodeType="clickEffect" presetID="10" grpId="7" fill="hold">
                                  <p:stCondLst>
                                    <p:cond delay="0"/>
                                  </p:stCondLst>
                                  <p:iterate type="el" backwards="0">
                                    <p:tmAbs val="0"/>
                                  </p:iterate>
                                  <p:childTnLst>
                                    <p:set>
                                      <p:cBhvr>
                                        <p:cTn id="35" fill="hold"/>
                                        <p:tgtEl>
                                          <p:spTgt spid="267"/>
                                        </p:tgtEl>
                                        <p:attrNameLst>
                                          <p:attrName>style.visibility</p:attrName>
                                        </p:attrNameLst>
                                      </p:cBhvr>
                                      <p:to>
                                        <p:strVal val="visible"/>
                                      </p:to>
                                    </p:set>
                                    <p:animEffect filter="fade" transition="in">
                                      <p:cBhvr>
                                        <p:cTn id="36" dur="1000"/>
                                        <p:tgtEl>
                                          <p:spTgt spid="267"/>
                                        </p:tgtEl>
                                      </p:cBhvr>
                                    </p:animEffect>
                                  </p:childTnLst>
                                </p:cTn>
                              </p:par>
                            </p:childTnLst>
                          </p:cTn>
                        </p:par>
                      </p:childTnLst>
                    </p:cTn>
                  </p:par>
                  <p:par>
                    <p:cTn id="37" fill="hold">
                      <p:stCondLst>
                        <p:cond delay="indefinite"/>
                      </p:stCondLst>
                      <p:childTnLst>
                        <p:par>
                          <p:cTn id="38" fill="hold">
                            <p:stCondLst>
                              <p:cond delay="0"/>
                            </p:stCondLst>
                            <p:childTnLst>
                              <p:par>
                                <p:cTn id="39" presetClass="entr" nodeType="clickEffect" presetID="10" grpId="8" fill="hold">
                                  <p:stCondLst>
                                    <p:cond delay="0"/>
                                  </p:stCondLst>
                                  <p:iterate type="el" backwards="0">
                                    <p:tmAbs val="0"/>
                                  </p:iterate>
                                  <p:childTnLst>
                                    <p:set>
                                      <p:cBhvr>
                                        <p:cTn id="40" fill="hold"/>
                                        <p:tgtEl>
                                          <p:spTgt spid="265"/>
                                        </p:tgtEl>
                                        <p:attrNameLst>
                                          <p:attrName>style.visibility</p:attrName>
                                        </p:attrNameLst>
                                      </p:cBhvr>
                                      <p:to>
                                        <p:strVal val="visible"/>
                                      </p:to>
                                    </p:set>
                                    <p:animEffect filter="fade" transition="in">
                                      <p:cBhvr>
                                        <p:cTn id="41" dur="1000"/>
                                        <p:tgtEl>
                                          <p:spTgt spid="265"/>
                                        </p:tgtEl>
                                      </p:cBhvr>
                                    </p:animEffect>
                                  </p:childTnLst>
                                </p:cTn>
                              </p:par>
                            </p:childTnLst>
                          </p:cTn>
                        </p:par>
                      </p:childTnLst>
                    </p:cTn>
                  </p:par>
                  <p:par>
                    <p:cTn id="42" fill="hold">
                      <p:stCondLst>
                        <p:cond delay="indefinite"/>
                      </p:stCondLst>
                      <p:childTnLst>
                        <p:par>
                          <p:cTn id="43" fill="hold">
                            <p:stCondLst>
                              <p:cond delay="0"/>
                            </p:stCondLst>
                            <p:childTnLst>
                              <p:par>
                                <p:cTn id="44" presetClass="entr" nodeType="clickEffect" presetID="10" grpId="9" fill="hold">
                                  <p:stCondLst>
                                    <p:cond delay="0"/>
                                  </p:stCondLst>
                                  <p:iterate type="el" backwards="0">
                                    <p:tmAbs val="0"/>
                                  </p:iterate>
                                  <p:childTnLst>
                                    <p:set>
                                      <p:cBhvr>
                                        <p:cTn id="45" fill="hold"/>
                                        <p:tgtEl>
                                          <p:spTgt spid="269"/>
                                        </p:tgtEl>
                                        <p:attrNameLst>
                                          <p:attrName>style.visibility</p:attrName>
                                        </p:attrNameLst>
                                      </p:cBhvr>
                                      <p:to>
                                        <p:strVal val="visible"/>
                                      </p:to>
                                    </p:set>
                                    <p:animEffect filter="fade" transition="in">
                                      <p:cBhvr>
                                        <p:cTn id="46" dur="1000"/>
                                        <p:tgtEl>
                                          <p:spTgt spid="269"/>
                                        </p:tgtEl>
                                      </p:cBhvr>
                                    </p:animEffect>
                                  </p:childTnLst>
                                </p:cTn>
                              </p:par>
                            </p:childTnLst>
                          </p:cTn>
                        </p:par>
                      </p:childTnLst>
                    </p:cTn>
                  </p:par>
                  <p:par>
                    <p:cTn id="47" fill="hold">
                      <p:stCondLst>
                        <p:cond delay="indefinite"/>
                      </p:stCondLst>
                      <p:childTnLst>
                        <p:par>
                          <p:cTn id="48" fill="hold">
                            <p:stCondLst>
                              <p:cond delay="0"/>
                            </p:stCondLst>
                            <p:childTnLst>
                              <p:par>
                                <p:cTn id="49" presetClass="entr" nodeType="clickEffect" presetID="10" grpId="10" fill="hold">
                                  <p:stCondLst>
                                    <p:cond delay="0"/>
                                  </p:stCondLst>
                                  <p:iterate type="el" backwards="0">
                                    <p:tmAbs val="0"/>
                                  </p:iterate>
                                  <p:childTnLst>
                                    <p:set>
                                      <p:cBhvr>
                                        <p:cTn id="50" fill="hold"/>
                                        <p:tgtEl>
                                          <p:spTgt spid="276"/>
                                        </p:tgtEl>
                                        <p:attrNameLst>
                                          <p:attrName>style.visibility</p:attrName>
                                        </p:attrNameLst>
                                      </p:cBhvr>
                                      <p:to>
                                        <p:strVal val="visible"/>
                                      </p:to>
                                    </p:set>
                                    <p:animEffect filter="fade" transition="in">
                                      <p:cBhvr>
                                        <p:cTn id="51" dur="1000"/>
                                        <p:tgtEl>
                                          <p:spTgt spid="2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9" grpId="9"/>
      <p:bldP build="whole" bldLvl="1" animBg="1" rev="0" advAuto="0" spid="273" grpId="2"/>
      <p:bldP build="whole" bldLvl="1" animBg="1" rev="0" advAuto="0" spid="271" grpId="3"/>
      <p:bldP build="whole" bldLvl="1" animBg="1" rev="0" advAuto="0" spid="277" grpId="4"/>
      <p:bldP build="whole" bldLvl="1" animBg="1" rev="0" advAuto="0" spid="267" grpId="7"/>
      <p:bldP build="whole" bldLvl="1" animBg="1" rev="0" advAuto="0" spid="265" grpId="8"/>
      <p:bldP build="whole" bldLvl="1" animBg="1" rev="0" advAuto="0" spid="278" grpId="5"/>
      <p:bldP build="whole" bldLvl="1" animBg="1" rev="0" advAuto="0" spid="263" grpId="1"/>
      <p:bldP build="whole" bldLvl="1" animBg="1" rev="0" advAuto="0" spid="276" grpId="10"/>
      <p:bldP build="whole" bldLvl="1" animBg="1" rev="0" advAuto="0" spid="279" grpId="6"/>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4" name="Image" descr="Image"/>
          <p:cNvPicPr>
            <a:picLocks noChangeAspect="1"/>
          </p:cNvPicPr>
          <p:nvPr>
            <p:ph type="pic" idx="21"/>
          </p:nvPr>
        </p:nvPicPr>
        <p:blipFill>
          <a:blip r:embed="rId2">
            <a:extLst/>
          </a:blip>
          <a:srcRect l="0" t="5820" r="0" b="5820"/>
          <a:stretch>
            <a:fillRect/>
          </a:stretch>
        </p:blipFill>
        <p:spPr>
          <a:xfrm>
            <a:off x="1146976" y="5693064"/>
            <a:ext cx="5539334" cy="2750700"/>
          </a:xfrm>
          <a:prstGeom prst="rect">
            <a:avLst/>
          </a:prstGeom>
        </p:spPr>
      </p:pic>
      <p:pic>
        <p:nvPicPr>
          <p:cNvPr id="285" name="Image" descr="Image"/>
          <p:cNvPicPr>
            <a:picLocks noChangeAspect="1"/>
          </p:cNvPicPr>
          <p:nvPr/>
        </p:nvPicPr>
        <p:blipFill>
          <a:blip r:embed="rId3">
            <a:extLst/>
          </a:blip>
          <a:srcRect l="0" t="11641" r="0" b="0"/>
          <a:stretch>
            <a:fillRect/>
          </a:stretch>
        </p:blipFill>
        <p:spPr>
          <a:xfrm>
            <a:off x="8783477" y="10110658"/>
            <a:ext cx="5538702" cy="2750388"/>
          </a:xfrm>
          <a:prstGeom prst="rect">
            <a:avLst/>
          </a:prstGeom>
          <a:ln w="12700">
            <a:miter lim="400000"/>
          </a:ln>
        </p:spPr>
      </p:pic>
      <p:sp>
        <p:nvSpPr>
          <p:cNvPr id="286" name="The Formation of Narrative. “narrative array”. “textualization”(Chatman 149)"/>
          <p:cNvSpPr txBox="1"/>
          <p:nvPr/>
        </p:nvSpPr>
        <p:spPr>
          <a:xfrm>
            <a:off x="16063159" y="9223301"/>
            <a:ext cx="6962462" cy="638787"/>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normAutofit fontScale="100000" lnSpcReduction="0"/>
          </a:bodyPr>
          <a:lstStyle>
            <a:lvl1pPr algn="ctr" defTabSz="821529">
              <a:lnSpc>
                <a:spcPct val="100000"/>
              </a:lnSpc>
              <a:spcBef>
                <a:spcPts val="0"/>
              </a:spcBef>
              <a:defRPr sz="2800">
                <a:solidFill>
                  <a:srgbClr val="FFFFFF"/>
                </a:solidFill>
              </a:defRPr>
            </a:lvl1pPr>
          </a:lstStyle>
          <a:p>
            <a:pPr/>
            <a:r>
              <a:t>The Formation of Narrative.. Chatman 149</a:t>
            </a:r>
          </a:p>
        </p:txBody>
      </p:sp>
      <p:sp>
        <p:nvSpPr>
          <p:cNvPr id="287" name="MS- Storyboard"/>
          <p:cNvSpPr txBox="1"/>
          <p:nvPr/>
        </p:nvSpPr>
        <p:spPr>
          <a:xfrm>
            <a:off x="606718" y="8544173"/>
            <a:ext cx="6619703" cy="1428316"/>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spAutoFit/>
          </a:bodyPr>
          <a:lstStyle>
            <a:lvl1pPr algn="ctr" defTabSz="821529">
              <a:lnSpc>
                <a:spcPct val="100000"/>
              </a:lnSpc>
              <a:spcBef>
                <a:spcPts val="5900"/>
              </a:spcBef>
              <a:defRPr sz="2800">
                <a:solidFill>
                  <a:srgbClr val="FFFFFF"/>
                </a:solidFill>
              </a:defRPr>
            </a:lvl1pPr>
          </a:lstStyle>
          <a:p>
            <a:pPr/>
            <a:r>
              <a:t>MS- “narrative array” Semiotic Structure- chains of signifiers.  Chatman 146</a:t>
            </a:r>
          </a:p>
        </p:txBody>
      </p:sp>
      <p:sp>
        <p:nvSpPr>
          <p:cNvPr id="288" name="MS- Performing the zoom. Chatman p.146"/>
          <p:cNvSpPr txBox="1"/>
          <p:nvPr/>
        </p:nvSpPr>
        <p:spPr>
          <a:xfrm>
            <a:off x="8002765" y="9174473"/>
            <a:ext cx="7284050" cy="574673"/>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spAutoFit/>
          </a:bodyPr>
          <a:lstStyle>
            <a:lvl1pPr defTabSz="642937">
              <a:lnSpc>
                <a:spcPct val="100000"/>
              </a:lnSpc>
              <a:spcBef>
                <a:spcPts val="0"/>
              </a:spcBef>
              <a:defRPr sz="2800">
                <a:solidFill>
                  <a:srgbClr val="FFFFFF"/>
                </a:solidFill>
                <a:latin typeface="+mn-lt"/>
                <a:ea typeface="+mn-ea"/>
                <a:cs typeface="+mn-cs"/>
                <a:sym typeface="Helvetica"/>
              </a:defRPr>
            </a:lvl1pPr>
          </a:lstStyle>
          <a:p>
            <a:pPr/>
            <a:r>
              <a:t>MS- Performing the zoom. Chatman 146 </a:t>
            </a:r>
          </a:p>
        </p:txBody>
      </p:sp>
      <p:sp>
        <p:nvSpPr>
          <p:cNvPr id="289" name="Textualization in the Darkroom Sequence"/>
          <p:cNvSpPr txBox="1"/>
          <p:nvPr/>
        </p:nvSpPr>
        <p:spPr>
          <a:xfrm>
            <a:off x="652817" y="3989427"/>
            <a:ext cx="12503326" cy="638782"/>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defTabSz="821529">
              <a:lnSpc>
                <a:spcPct val="100000"/>
              </a:lnSpc>
              <a:spcBef>
                <a:spcPts val="5900"/>
              </a:spcBef>
              <a:defRPr sz="3400">
                <a:solidFill>
                  <a:srgbClr val="FFFFFF"/>
                </a:solidFill>
              </a:defRPr>
            </a:lvl1pPr>
          </a:lstStyle>
          <a:p>
            <a:pPr/>
            <a:r>
              <a:t>The darkroom sequence illustrates this process of Textualization</a:t>
            </a:r>
          </a:p>
        </p:txBody>
      </p:sp>
      <p:pic>
        <p:nvPicPr>
          <p:cNvPr id="290" name="Image" descr="Image"/>
          <p:cNvPicPr>
            <a:picLocks noChangeAspect="1"/>
          </p:cNvPicPr>
          <p:nvPr/>
        </p:nvPicPr>
        <p:blipFill>
          <a:blip r:embed="rId4">
            <a:extLst/>
          </a:blip>
          <a:srcRect l="0" t="3404" r="0" b="3403"/>
          <a:stretch>
            <a:fillRect/>
          </a:stretch>
        </p:blipFill>
        <p:spPr>
          <a:xfrm>
            <a:off x="8782683" y="6250616"/>
            <a:ext cx="5540297" cy="2751178"/>
          </a:xfrm>
          <a:prstGeom prst="rect">
            <a:avLst/>
          </a:prstGeom>
          <a:ln w="12700">
            <a:miter lim="400000"/>
          </a:ln>
        </p:spPr>
      </p:pic>
      <p:pic>
        <p:nvPicPr>
          <p:cNvPr id="291" name="Image" descr="Image"/>
          <p:cNvPicPr>
            <a:picLocks noChangeAspect="1"/>
          </p:cNvPicPr>
          <p:nvPr/>
        </p:nvPicPr>
        <p:blipFill>
          <a:blip r:embed="rId5">
            <a:extLst/>
          </a:blip>
          <a:srcRect l="0" t="6267" r="0" b="6266"/>
          <a:stretch>
            <a:fillRect/>
          </a:stretch>
        </p:blipFill>
        <p:spPr>
          <a:xfrm>
            <a:off x="16774002" y="6142906"/>
            <a:ext cx="5540910" cy="2751480"/>
          </a:xfrm>
          <a:prstGeom prst="rect">
            <a:avLst/>
          </a:prstGeom>
          <a:ln w="12700">
            <a:miter lim="400000"/>
          </a:ln>
        </p:spPr>
      </p:pic>
      <p:sp>
        <p:nvSpPr>
          <p:cNvPr id="292" name="CU:  The Gaze"/>
          <p:cNvSpPr txBox="1"/>
          <p:nvPr/>
        </p:nvSpPr>
        <p:spPr>
          <a:xfrm>
            <a:off x="8731090" y="12944250"/>
            <a:ext cx="5643563" cy="564717"/>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spAutoFit/>
          </a:bodyPr>
          <a:lstStyle>
            <a:lvl1pPr algn="ctr" defTabSz="821529">
              <a:lnSpc>
                <a:spcPct val="100000"/>
              </a:lnSpc>
              <a:spcBef>
                <a:spcPts val="0"/>
              </a:spcBef>
              <a:defRPr sz="2800">
                <a:solidFill>
                  <a:srgbClr val="FFFFFF"/>
                </a:solidFill>
              </a:defRPr>
            </a:lvl1pPr>
          </a:lstStyle>
          <a:p>
            <a:pPr/>
            <a:r>
              <a:t>CU:  The Gaze. Chatman 149-150</a:t>
            </a:r>
          </a:p>
        </p:txBody>
      </p:sp>
      <p:sp>
        <p:nvSpPr>
          <p:cNvPr id="293" name="The ambiguity of visual appearance. Chatman 144"/>
          <p:cNvSpPr txBox="1"/>
          <p:nvPr/>
        </p:nvSpPr>
        <p:spPr>
          <a:xfrm>
            <a:off x="565942" y="1029142"/>
            <a:ext cx="21405134" cy="2213148"/>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spAutoFit/>
          </a:bodyPr>
          <a:lstStyle>
            <a:lvl1pPr defTabSz="821529">
              <a:lnSpc>
                <a:spcPct val="100000"/>
              </a:lnSpc>
              <a:spcBef>
                <a:spcPts val="0"/>
              </a:spcBef>
              <a:defRPr sz="3400">
                <a:solidFill>
                  <a:srgbClr val="FFFFFF"/>
                </a:solidFill>
                <a:latin typeface="Helvetica Neue Medium"/>
                <a:ea typeface="Helvetica Neue Medium"/>
                <a:cs typeface="Helvetica Neue Medium"/>
                <a:sym typeface="Helvetica Neue Medium"/>
              </a:defRPr>
            </a:lvl1pPr>
          </a:lstStyle>
          <a:p>
            <a:pPr/>
            <a:r>
              <a:t>The Enigma that Blow-Up wrestles with has to do with the “ambiguity of visual appearance.”   The relationship between the photographic image and the reality that it represents is tenuous.  The truth claims of the image depend on the ways in which the image is contextualized (as a sign within a signifying system) Chatman 144</a:t>
            </a:r>
          </a:p>
        </p:txBody>
      </p:sp>
      <p:sp>
        <p:nvSpPr>
          <p:cNvPr id="294" name="Surface and Distraction"/>
          <p:cNvSpPr txBox="1"/>
          <p:nvPr/>
        </p:nvSpPr>
        <p:spPr>
          <a:xfrm>
            <a:off x="1767283" y="5375347"/>
            <a:ext cx="4298567" cy="601721"/>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p>
            <a:pPr lvl="1" defTabSz="821529">
              <a:lnSpc>
                <a:spcPct val="100000"/>
              </a:lnSpc>
              <a:spcBef>
                <a:spcPts val="0"/>
              </a:spcBef>
              <a:defRPr sz="3000">
                <a:solidFill>
                  <a:schemeClr val="accent5"/>
                </a:solidFill>
                <a:latin typeface="Helvetica Neue Medium"/>
                <a:ea typeface="Helvetica Neue Medium"/>
                <a:cs typeface="Helvetica Neue Medium"/>
                <a:sym typeface="Helvetica Neue Medium"/>
              </a:defRPr>
            </a:pPr>
            <a:r>
              <a:t>Surface and Distraction</a:t>
            </a:r>
          </a:p>
        </p:txBody>
      </p:sp>
      <p:sp>
        <p:nvSpPr>
          <p:cNvPr id="295" name="Depth and Absorption"/>
          <p:cNvSpPr txBox="1"/>
          <p:nvPr/>
        </p:nvSpPr>
        <p:spPr>
          <a:xfrm>
            <a:off x="9428191" y="5375347"/>
            <a:ext cx="4433202" cy="601721"/>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spAutoFit/>
          </a:bodyPr>
          <a:lstStyle/>
          <a:p>
            <a:pPr lvl="1" defTabSz="821529">
              <a:lnSpc>
                <a:spcPct val="100000"/>
              </a:lnSpc>
              <a:spcBef>
                <a:spcPts val="0"/>
              </a:spcBef>
              <a:defRPr sz="3000">
                <a:solidFill>
                  <a:schemeClr val="accent4"/>
                </a:solidFill>
                <a:latin typeface="Helvetica Neue Medium"/>
                <a:ea typeface="Helvetica Neue Medium"/>
                <a:cs typeface="Helvetica Neue Medium"/>
                <a:sym typeface="Helvetica Neue Medium"/>
              </a:defRPr>
            </a:pPr>
            <a:r>
              <a:t>Depth and Absorption</a:t>
            </a:r>
          </a:p>
        </p:txBody>
      </p:sp>
      <p:sp>
        <p:nvSpPr>
          <p:cNvPr id="296" name="Chatman"/>
          <p:cNvSpPr txBox="1"/>
          <p:nvPr/>
        </p:nvSpPr>
        <p:spPr>
          <a:xfrm>
            <a:off x="689808" y="316140"/>
            <a:ext cx="1856356" cy="6263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lvl1pPr>
          </a:lstStyle>
          <a:p>
            <a:pPr/>
            <a:r>
              <a:t>Chatman</a:t>
            </a:r>
          </a:p>
        </p:txBody>
      </p:sp>
      <p:sp>
        <p:nvSpPr>
          <p:cNvPr id="297" name="“textualization.”"/>
          <p:cNvSpPr txBox="1"/>
          <p:nvPr/>
        </p:nvSpPr>
        <p:spPr>
          <a:xfrm>
            <a:off x="18236237" y="5414486"/>
            <a:ext cx="2616302" cy="5234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defTabSz="821529">
              <a:lnSpc>
                <a:spcPct val="100000"/>
              </a:lnSpc>
              <a:spcBef>
                <a:spcPts val="0"/>
              </a:spcBef>
              <a:defRPr sz="2800">
                <a:solidFill>
                  <a:srgbClr val="D75E02"/>
                </a:solidFill>
              </a:defRPr>
            </a:lvl1pPr>
          </a:lstStyle>
          <a:p>
            <a:pPr/>
            <a:r>
              <a:t>“textualization.”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9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3" fill="hold">
                                  <p:stCondLst>
                                    <p:cond delay="0"/>
                                  </p:stCondLst>
                                  <p:iterate type="el" backwards="0">
                                    <p:tmAbs val="0"/>
                                  </p:iterate>
                                  <p:childTnLst>
                                    <p:set>
                                      <p:cBhvr>
                                        <p:cTn id="14" fill="hold"/>
                                        <p:tgtEl>
                                          <p:spTgt spid="284"/>
                                        </p:tgtEl>
                                        <p:attrNameLst>
                                          <p:attrName>style.visibility</p:attrName>
                                        </p:attrNameLst>
                                      </p:cBhvr>
                                      <p:to>
                                        <p:strVal val="visible"/>
                                      </p:to>
                                    </p:set>
                                    <p:animEffect filter="fade" transition="in">
                                      <p:cBhvr>
                                        <p:cTn id="15" dur="1000"/>
                                        <p:tgtEl>
                                          <p:spTgt spid="284"/>
                                        </p:tgtEl>
                                      </p:cBhvr>
                                    </p:animEffect>
                                  </p:childTnLst>
                                </p:cTn>
                              </p:par>
                            </p:childTnLst>
                          </p:cTn>
                        </p:par>
                        <p:par>
                          <p:cTn id="16" fill="hold">
                            <p:stCondLst>
                              <p:cond delay="1000"/>
                            </p:stCondLst>
                            <p:childTnLst>
                              <p:par>
                                <p:cTn id="17" presetClass="entr" nodeType="afterEffect" presetSubtype="0" presetID="1" grpId="4" fill="hold">
                                  <p:stCondLst>
                                    <p:cond delay="0"/>
                                  </p:stCondLst>
                                  <p:iterate type="el" backwards="0">
                                    <p:tmAbs val="0"/>
                                  </p:iterate>
                                  <p:childTnLst>
                                    <p:set>
                                      <p:cBhvr>
                                        <p:cTn id="18" fill="hold"/>
                                        <p:tgtEl>
                                          <p:spTgt spid="28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29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ID="10" grpId="6" fill="hold">
                                  <p:stCondLst>
                                    <p:cond delay="0"/>
                                  </p:stCondLst>
                                  <p:iterate type="el" backwards="0">
                                    <p:tmAbs val="0"/>
                                  </p:iterate>
                                  <p:childTnLst>
                                    <p:set>
                                      <p:cBhvr>
                                        <p:cTn id="26" fill="hold"/>
                                        <p:tgtEl>
                                          <p:spTgt spid="290"/>
                                        </p:tgtEl>
                                        <p:attrNameLst>
                                          <p:attrName>style.visibility</p:attrName>
                                        </p:attrNameLst>
                                      </p:cBhvr>
                                      <p:to>
                                        <p:strVal val="visible"/>
                                      </p:to>
                                    </p:set>
                                    <p:animEffect filter="fade" transition="in">
                                      <p:cBhvr>
                                        <p:cTn id="27" dur="1000"/>
                                        <p:tgtEl>
                                          <p:spTgt spid="290"/>
                                        </p:tgtEl>
                                      </p:cBhvr>
                                    </p:animEffect>
                                  </p:childTnLst>
                                </p:cTn>
                              </p:par>
                            </p:childTnLst>
                          </p:cTn>
                        </p:par>
                        <p:par>
                          <p:cTn id="28" fill="hold">
                            <p:stCondLst>
                              <p:cond delay="1000"/>
                            </p:stCondLst>
                            <p:childTnLst>
                              <p:par>
                                <p:cTn id="29" presetClass="entr" nodeType="afterEffect" presetID="10" grpId="7" fill="hold">
                                  <p:stCondLst>
                                    <p:cond delay="0"/>
                                  </p:stCondLst>
                                  <p:iterate type="el" backwards="0">
                                    <p:tmAbs val="0"/>
                                  </p:iterate>
                                  <p:childTnLst>
                                    <p:set>
                                      <p:cBhvr>
                                        <p:cTn id="30" fill="hold"/>
                                        <p:tgtEl>
                                          <p:spTgt spid="288"/>
                                        </p:tgtEl>
                                        <p:attrNameLst>
                                          <p:attrName>style.visibility</p:attrName>
                                        </p:attrNameLst>
                                      </p:cBhvr>
                                      <p:to>
                                        <p:strVal val="visible"/>
                                      </p:to>
                                    </p:set>
                                    <p:animEffect filter="fade" transition="in">
                                      <p:cBhvr>
                                        <p:cTn id="31" dur="1000"/>
                                        <p:tgtEl>
                                          <p:spTgt spid="288"/>
                                        </p:tgtEl>
                                      </p:cBhvr>
                                    </p:animEffect>
                                  </p:childTnLst>
                                </p:cTn>
                              </p:par>
                            </p:childTnLst>
                          </p:cTn>
                        </p:par>
                      </p:childTnLst>
                    </p:cTn>
                  </p:par>
                  <p:par>
                    <p:cTn id="32" fill="hold">
                      <p:stCondLst>
                        <p:cond delay="indefinite"/>
                      </p:stCondLst>
                      <p:childTnLst>
                        <p:par>
                          <p:cTn id="33" fill="hold">
                            <p:stCondLst>
                              <p:cond delay="0"/>
                            </p:stCondLst>
                            <p:childTnLst>
                              <p:par>
                                <p:cTn id="34" presetClass="entr" nodeType="clickEffect" presetID="10" grpId="8" fill="hold">
                                  <p:stCondLst>
                                    <p:cond delay="0"/>
                                  </p:stCondLst>
                                  <p:iterate type="el" backwards="0">
                                    <p:tmAbs val="0"/>
                                  </p:iterate>
                                  <p:childTnLst>
                                    <p:set>
                                      <p:cBhvr>
                                        <p:cTn id="35" fill="hold"/>
                                        <p:tgtEl>
                                          <p:spTgt spid="285"/>
                                        </p:tgtEl>
                                        <p:attrNameLst>
                                          <p:attrName>style.visibility</p:attrName>
                                        </p:attrNameLst>
                                      </p:cBhvr>
                                      <p:to>
                                        <p:strVal val="visible"/>
                                      </p:to>
                                    </p:set>
                                    <p:animEffect filter="fade" transition="in">
                                      <p:cBhvr>
                                        <p:cTn id="36" dur="1000"/>
                                        <p:tgtEl>
                                          <p:spTgt spid="285"/>
                                        </p:tgtEl>
                                      </p:cBhvr>
                                    </p:animEffect>
                                  </p:childTnLst>
                                </p:cTn>
                              </p:par>
                            </p:childTnLst>
                          </p:cTn>
                        </p:par>
                        <p:par>
                          <p:cTn id="37" fill="hold">
                            <p:stCondLst>
                              <p:cond delay="1000"/>
                            </p:stCondLst>
                            <p:childTnLst>
                              <p:par>
                                <p:cTn id="38" presetClass="entr" nodeType="afterEffect" presetID="10" grpId="9" fill="hold">
                                  <p:stCondLst>
                                    <p:cond delay="0"/>
                                  </p:stCondLst>
                                  <p:iterate type="el" backwards="0">
                                    <p:tmAbs val="0"/>
                                  </p:iterate>
                                  <p:childTnLst>
                                    <p:set>
                                      <p:cBhvr>
                                        <p:cTn id="39" fill="hold"/>
                                        <p:tgtEl>
                                          <p:spTgt spid="292"/>
                                        </p:tgtEl>
                                        <p:attrNameLst>
                                          <p:attrName>style.visibility</p:attrName>
                                        </p:attrNameLst>
                                      </p:cBhvr>
                                      <p:to>
                                        <p:strVal val="visible"/>
                                      </p:to>
                                    </p:set>
                                    <p:animEffect filter="fade" transition="in">
                                      <p:cBhvr>
                                        <p:cTn id="40" dur="500"/>
                                        <p:tgtEl>
                                          <p:spTgt spid="292"/>
                                        </p:tgtEl>
                                      </p:cBhvr>
                                    </p:animEffect>
                                  </p:childTnLst>
                                </p:cTn>
                              </p:par>
                            </p:childTnLst>
                          </p:cTn>
                        </p:par>
                      </p:childTnLst>
                    </p:cTn>
                  </p:par>
                  <p:par>
                    <p:cTn id="41" fill="hold">
                      <p:stCondLst>
                        <p:cond delay="indefinite"/>
                      </p:stCondLst>
                      <p:childTnLst>
                        <p:par>
                          <p:cTn id="42" fill="hold">
                            <p:stCondLst>
                              <p:cond delay="0"/>
                            </p:stCondLst>
                            <p:childTnLst>
                              <p:par>
                                <p:cTn id="43" presetClass="entr" nodeType="clickEffect" presetSubtype="0" presetID="1" grpId="10" fill="hold">
                                  <p:stCondLst>
                                    <p:cond delay="0"/>
                                  </p:stCondLst>
                                  <p:iterate type="el" backwards="0">
                                    <p:tmAbs val="0"/>
                                  </p:iterate>
                                  <p:childTnLst>
                                    <p:set>
                                      <p:cBhvr>
                                        <p:cTn id="44" fill="hold"/>
                                        <p:tgtEl>
                                          <p:spTgt spid="29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Class="entr" nodeType="clickEffect" presetSubtype="0" presetID="1" grpId="11" fill="hold">
                                  <p:stCondLst>
                                    <p:cond delay="0"/>
                                  </p:stCondLst>
                                  <p:iterate type="el" backwards="0">
                                    <p:tmAbs val="0"/>
                                  </p:iterate>
                                  <p:childTnLst>
                                    <p:set>
                                      <p:cBhvr>
                                        <p:cTn id="48" fill="hold"/>
                                        <p:tgtEl>
                                          <p:spTgt spid="291"/>
                                        </p:tgtEl>
                                        <p:attrNameLst>
                                          <p:attrName>style.visibility</p:attrName>
                                        </p:attrNameLst>
                                      </p:cBhvr>
                                      <p:to>
                                        <p:strVal val="visible"/>
                                      </p:to>
                                    </p:set>
                                  </p:childTnLst>
                                </p:cTn>
                              </p:par>
                            </p:childTnLst>
                          </p:cTn>
                        </p:par>
                        <p:par>
                          <p:cTn id="49" fill="hold">
                            <p:stCondLst>
                              <p:cond delay="0"/>
                            </p:stCondLst>
                            <p:childTnLst>
                              <p:par>
                                <p:cTn id="50" presetClass="entr" nodeType="afterEffect" presetSubtype="0" presetID="1" grpId="12" fill="hold">
                                  <p:stCondLst>
                                    <p:cond delay="0"/>
                                  </p:stCondLst>
                                  <p:iterate type="el" backwards="0">
                                    <p:tmAbs val="0"/>
                                  </p:iterate>
                                  <p:childTnLst>
                                    <p:set>
                                      <p:cBhvr>
                                        <p:cTn id="51" fill="hold"/>
                                        <p:tgtEl>
                                          <p:spTgt spid="2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5" grpId="8"/>
      <p:bldP build="whole" bldLvl="1" animBg="1" rev="0" advAuto="0" spid="290" grpId="6"/>
      <p:bldP build="whole" bldLvl="1" animBg="1" rev="0" advAuto="0" spid="294" grpId="2"/>
      <p:bldP build="whole" bldLvl="1" animBg="1" rev="0" advAuto="0" spid="289" grpId="1"/>
      <p:bldP build="whole" bldLvl="1" animBg="1" rev="0" advAuto="0" spid="292" grpId="9"/>
      <p:bldP build="whole" bldLvl="1" animBg="1" rev="0" advAuto="0" spid="291" grpId="11"/>
      <p:bldP build="whole" bldLvl="1" animBg="1" rev="0" advAuto="0" spid="284" grpId="3"/>
      <p:bldP build="whole" bldLvl="1" animBg="1" rev="0" advAuto="0" spid="297" grpId="10"/>
      <p:bldP build="whole" bldLvl="1" animBg="1" rev="0" advAuto="0" spid="288" grpId="7"/>
      <p:bldP build="whole" bldLvl="1" animBg="1" rev="0" advAuto="0" spid="286" grpId="12"/>
      <p:bldP build="whole" bldLvl="1" animBg="1" rev="0" advAuto="0" spid="287" grpId="4"/>
      <p:bldP build="whole" bldLvl="1" animBg="1" rev="0" advAuto="0" spid="295" grpId="5"/>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9" name="Image" descr="Image"/>
          <p:cNvPicPr>
            <a:picLocks noChangeAspect="1"/>
          </p:cNvPicPr>
          <p:nvPr>
            <p:ph type="pic" idx="21"/>
          </p:nvPr>
        </p:nvPicPr>
        <p:blipFill>
          <a:blip r:embed="rId2">
            <a:extLst/>
          </a:blip>
          <a:srcRect l="0" t="5579" r="0" b="5579"/>
          <a:stretch>
            <a:fillRect/>
          </a:stretch>
        </p:blipFill>
        <p:spPr>
          <a:xfrm>
            <a:off x="9624965" y="7858076"/>
            <a:ext cx="11563386" cy="5742094"/>
          </a:xfrm>
          <a:prstGeom prst="rect">
            <a:avLst/>
          </a:prstGeom>
        </p:spPr>
      </p:pic>
      <p:pic>
        <p:nvPicPr>
          <p:cNvPr id="300" name="Image" descr="Image"/>
          <p:cNvPicPr>
            <a:picLocks noChangeAspect="1"/>
          </p:cNvPicPr>
          <p:nvPr/>
        </p:nvPicPr>
        <p:blipFill>
          <a:blip r:embed="rId3">
            <a:extLst/>
          </a:blip>
          <a:srcRect l="0" t="5637" r="0" b="5634"/>
          <a:stretch>
            <a:fillRect/>
          </a:stretch>
        </p:blipFill>
        <p:spPr>
          <a:xfrm>
            <a:off x="9624689" y="1750334"/>
            <a:ext cx="11563903" cy="5742353"/>
          </a:xfrm>
          <a:prstGeom prst="rect">
            <a:avLst/>
          </a:prstGeom>
          <a:ln w="12700">
            <a:miter lim="400000"/>
          </a:ln>
        </p:spPr>
      </p:pic>
      <p:sp>
        <p:nvSpPr>
          <p:cNvPr id="301" name="The Three Orders of Phenomena"/>
          <p:cNvSpPr txBox="1"/>
          <p:nvPr/>
        </p:nvSpPr>
        <p:spPr>
          <a:xfrm>
            <a:off x="2982096" y="1969585"/>
            <a:ext cx="6222386" cy="1222271"/>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spAutoFit/>
          </a:bodyPr>
          <a:lstStyle>
            <a:lvl1pPr algn="ctr" defTabSz="821529">
              <a:lnSpc>
                <a:spcPct val="100000"/>
              </a:lnSpc>
              <a:spcBef>
                <a:spcPts val="5900"/>
              </a:spcBef>
              <a:defRPr sz="3600">
                <a:solidFill>
                  <a:srgbClr val="FFFFFF"/>
                </a:solidFill>
              </a:defRPr>
            </a:lvl1pPr>
          </a:lstStyle>
          <a:p>
            <a:pPr/>
            <a:r>
              <a:t>The Three Orders of Phenomena.  Chatman 145</a:t>
            </a:r>
          </a:p>
        </p:txBody>
      </p:sp>
      <p:sp>
        <p:nvSpPr>
          <p:cNvPr id="302" name="1.  The Event (Visual Perception)"/>
          <p:cNvSpPr txBox="1"/>
          <p:nvPr/>
        </p:nvSpPr>
        <p:spPr>
          <a:xfrm>
            <a:off x="3259378" y="3527049"/>
            <a:ext cx="6006239" cy="1188802"/>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normAutofit fontScale="100000" lnSpcReduction="0"/>
          </a:bodyPr>
          <a:lstStyle>
            <a:lvl1pPr algn="ctr" defTabSz="821529">
              <a:lnSpc>
                <a:spcPct val="100000"/>
              </a:lnSpc>
              <a:spcBef>
                <a:spcPts val="5900"/>
              </a:spcBef>
              <a:defRPr sz="3200">
                <a:solidFill>
                  <a:srgbClr val="FFFFFF"/>
                </a:solidFill>
              </a:defRPr>
            </a:lvl1pPr>
          </a:lstStyle>
          <a:p>
            <a:pPr/>
            <a:r>
              <a:t>1.  The Event (Visual Perception)</a:t>
            </a:r>
          </a:p>
        </p:txBody>
      </p:sp>
      <p:sp>
        <p:nvSpPr>
          <p:cNvPr id="303" name="The Puzzle of Visual Reality"/>
          <p:cNvSpPr txBox="1"/>
          <p:nvPr/>
        </p:nvSpPr>
        <p:spPr>
          <a:xfrm>
            <a:off x="7746799" y="26951"/>
            <a:ext cx="8846437" cy="973860"/>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defTabSz="821529">
              <a:lnSpc>
                <a:spcPct val="100000"/>
              </a:lnSpc>
              <a:spcBef>
                <a:spcPts val="5900"/>
              </a:spcBef>
              <a:defRPr sz="5600">
                <a:solidFill>
                  <a:srgbClr val="FFFFFF"/>
                </a:solidFill>
              </a:defRPr>
            </a:lvl1pPr>
          </a:lstStyle>
          <a:p>
            <a:pPr/>
            <a:r>
              <a:t>The Puzzle of Visual Reality</a:t>
            </a:r>
          </a:p>
        </p:txBody>
      </p:sp>
      <p:sp>
        <p:nvSpPr>
          <p:cNvPr id="304" name="Blow-Up (Michelangelo Antonioni, U.K., 1966)"/>
          <p:cNvSpPr txBox="1"/>
          <p:nvPr/>
        </p:nvSpPr>
        <p:spPr>
          <a:xfrm>
            <a:off x="7662302" y="996379"/>
            <a:ext cx="9059390" cy="6263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b="1" i="1" sz="3200" u="sng">
                <a:solidFill>
                  <a:srgbClr val="0000FF"/>
                </a:solidFill>
                <a:uFill>
                  <a:solidFill>
                    <a:srgbClr val="0000FF"/>
                  </a:solidFill>
                </a:uFill>
                <a:hlinkClick r:id="rId4" invalidUrl="" action="" tgtFrame="" tooltip="" history="1" highlightClick="0" endSnd="0"/>
              </a:defRPr>
            </a:lvl1pPr>
          </a:lstStyle>
          <a:p>
            <a:pPr/>
            <a:r>
              <a:rPr>
                <a:hlinkClick r:id="rId4" invalidUrl="" action="" tgtFrame="" tooltip="" history="1" highlightClick="0" endSnd="0"/>
              </a:rPr>
              <a:t>Blow-Up (Michelangelo Antonioni, U.K., 1966) </a:t>
            </a:r>
          </a:p>
        </p:txBody>
      </p:sp>
      <p:sp>
        <p:nvSpPr>
          <p:cNvPr id="305" name="2.   The Image (Photographic Representation)"/>
          <p:cNvSpPr txBox="1"/>
          <p:nvPr/>
        </p:nvSpPr>
        <p:spPr>
          <a:xfrm>
            <a:off x="3161607" y="9710331"/>
            <a:ext cx="5501990" cy="1096694"/>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spAutoFit/>
          </a:bodyPr>
          <a:lstStyle>
            <a:lvl1pPr algn="ctr" defTabSz="821529">
              <a:lnSpc>
                <a:spcPct val="100000"/>
              </a:lnSpc>
              <a:spcBef>
                <a:spcPts val="5900"/>
              </a:spcBef>
              <a:defRPr sz="3200">
                <a:solidFill>
                  <a:srgbClr val="FFFFFF"/>
                </a:solidFill>
              </a:defRPr>
            </a:lvl1pPr>
          </a:lstStyle>
          <a:p>
            <a:pPr/>
            <a:r>
              <a:t>2.   The Image (Photographic Representation)</a:t>
            </a:r>
          </a:p>
        </p:txBody>
      </p:sp>
      <p:sp>
        <p:nvSpPr>
          <p:cNvPr id="306" name="Reality vs. realistic illusion"/>
          <p:cNvSpPr txBox="1"/>
          <p:nvPr/>
        </p:nvSpPr>
        <p:spPr>
          <a:xfrm>
            <a:off x="3171467" y="7249938"/>
            <a:ext cx="5898017" cy="6263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p>
            <a:pPr lvl="2" indent="642937" defTabSz="821529">
              <a:lnSpc>
                <a:spcPct val="100000"/>
              </a:lnSpc>
              <a:spcBef>
                <a:spcPts val="0"/>
              </a:spcBef>
              <a:defRPr b="1" sz="3200">
                <a:solidFill>
                  <a:srgbClr val="FFFFFF"/>
                </a:solidFill>
              </a:defRPr>
            </a:pPr>
            <a:r>
              <a:t>Reality vs. realistic illusion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30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3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5" grpId="3"/>
      <p:bldP build="whole" bldLvl="1" animBg="1" rev="0" advAuto="0" spid="301" grpId="1"/>
      <p:bldP build="whole" bldLvl="1" animBg="1" rev="0" advAuto="0" spid="302" grpId="2"/>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8" name="Image" descr="Image"/>
          <p:cNvPicPr>
            <a:picLocks noChangeAspect="1"/>
          </p:cNvPicPr>
          <p:nvPr/>
        </p:nvPicPr>
        <p:blipFill>
          <a:blip r:embed="rId2">
            <a:extLst/>
          </a:blip>
          <a:srcRect l="0" t="5579" r="0" b="5578"/>
          <a:stretch>
            <a:fillRect/>
          </a:stretch>
        </p:blipFill>
        <p:spPr>
          <a:xfrm>
            <a:off x="12237622" y="3237833"/>
            <a:ext cx="8890363" cy="4414736"/>
          </a:xfrm>
          <a:prstGeom prst="rect">
            <a:avLst/>
          </a:prstGeom>
          <a:ln w="12700">
            <a:miter lim="400000"/>
          </a:ln>
        </p:spPr>
      </p:pic>
      <p:pic>
        <p:nvPicPr>
          <p:cNvPr id="309" name="Image" descr="Image"/>
          <p:cNvPicPr>
            <a:picLocks noChangeAspect="1"/>
          </p:cNvPicPr>
          <p:nvPr/>
        </p:nvPicPr>
        <p:blipFill>
          <a:blip r:embed="rId3">
            <a:extLst/>
          </a:blip>
          <a:srcRect l="0" t="5579" r="0" b="5579"/>
          <a:stretch>
            <a:fillRect/>
          </a:stretch>
        </p:blipFill>
        <p:spPr>
          <a:xfrm>
            <a:off x="12366869" y="9124335"/>
            <a:ext cx="8746764" cy="4343434"/>
          </a:xfrm>
          <a:prstGeom prst="rect">
            <a:avLst/>
          </a:prstGeom>
          <a:ln w="12700">
            <a:miter lim="400000"/>
          </a:ln>
        </p:spPr>
      </p:pic>
      <p:pic>
        <p:nvPicPr>
          <p:cNvPr id="310" name="Image" descr="Image"/>
          <p:cNvPicPr>
            <a:picLocks noChangeAspect="1"/>
          </p:cNvPicPr>
          <p:nvPr/>
        </p:nvPicPr>
        <p:blipFill>
          <a:blip r:embed="rId4">
            <a:extLst/>
          </a:blip>
          <a:srcRect l="0" t="5579" r="0" b="5578"/>
          <a:stretch>
            <a:fillRect/>
          </a:stretch>
        </p:blipFill>
        <p:spPr>
          <a:xfrm>
            <a:off x="3313565" y="9088618"/>
            <a:ext cx="8889729" cy="4414426"/>
          </a:xfrm>
          <a:prstGeom prst="rect">
            <a:avLst/>
          </a:prstGeom>
          <a:ln w="12700">
            <a:miter lim="400000"/>
          </a:ln>
        </p:spPr>
      </p:pic>
      <p:pic>
        <p:nvPicPr>
          <p:cNvPr id="311" name="Image" descr="Image"/>
          <p:cNvPicPr>
            <a:picLocks noChangeAspect="1"/>
          </p:cNvPicPr>
          <p:nvPr/>
        </p:nvPicPr>
        <p:blipFill>
          <a:blip r:embed="rId5">
            <a:extLst/>
          </a:blip>
          <a:srcRect l="0" t="5637" r="0" b="5637"/>
          <a:stretch>
            <a:fillRect/>
          </a:stretch>
        </p:blipFill>
        <p:spPr>
          <a:xfrm>
            <a:off x="3255752" y="3237833"/>
            <a:ext cx="8890352" cy="4414732"/>
          </a:xfrm>
          <a:prstGeom prst="rect">
            <a:avLst/>
          </a:prstGeom>
          <a:ln w="12700">
            <a:miter lim="400000"/>
          </a:ln>
        </p:spPr>
      </p:pic>
      <p:sp>
        <p:nvSpPr>
          <p:cNvPr id="312" name="3.   Narrative (Textual Reconstruction)"/>
          <p:cNvSpPr txBox="1"/>
          <p:nvPr/>
        </p:nvSpPr>
        <p:spPr>
          <a:xfrm>
            <a:off x="3090168" y="7822186"/>
            <a:ext cx="6006241" cy="1096693"/>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spAutoFit/>
          </a:bodyPr>
          <a:lstStyle>
            <a:lvl1pPr algn="ctr" defTabSz="821529">
              <a:lnSpc>
                <a:spcPct val="100000"/>
              </a:lnSpc>
              <a:spcBef>
                <a:spcPts val="5900"/>
              </a:spcBef>
              <a:defRPr sz="3200">
                <a:solidFill>
                  <a:srgbClr val="FFFFFF"/>
                </a:solidFill>
              </a:defRPr>
            </a:lvl1pPr>
          </a:lstStyle>
          <a:p>
            <a:pPr/>
            <a:r>
              <a:t>3.   Narrative (Textual Reconstruction)</a:t>
            </a:r>
          </a:p>
        </p:txBody>
      </p:sp>
      <p:sp>
        <p:nvSpPr>
          <p:cNvPr id="313" name="The Puzzle of Visual Reality"/>
          <p:cNvSpPr txBox="1"/>
          <p:nvPr/>
        </p:nvSpPr>
        <p:spPr>
          <a:xfrm>
            <a:off x="7746799" y="26951"/>
            <a:ext cx="8846437" cy="973860"/>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defTabSz="821529">
              <a:lnSpc>
                <a:spcPct val="100000"/>
              </a:lnSpc>
              <a:spcBef>
                <a:spcPts val="5900"/>
              </a:spcBef>
              <a:defRPr sz="5600">
                <a:solidFill>
                  <a:srgbClr val="FFFFFF"/>
                </a:solidFill>
              </a:defRPr>
            </a:lvl1pPr>
          </a:lstStyle>
          <a:p>
            <a:pPr/>
            <a:r>
              <a:t>The Puzzle of Visual Reality</a:t>
            </a:r>
          </a:p>
        </p:txBody>
      </p:sp>
      <p:sp>
        <p:nvSpPr>
          <p:cNvPr id="314" name="The Three Orders of Phenomena"/>
          <p:cNvSpPr txBox="1"/>
          <p:nvPr/>
        </p:nvSpPr>
        <p:spPr>
          <a:xfrm>
            <a:off x="2982096" y="1306798"/>
            <a:ext cx="6222386" cy="2108427"/>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spAutoFit/>
          </a:bodyPr>
          <a:lstStyle>
            <a:lvl1pPr algn="ctr" defTabSz="821529">
              <a:lnSpc>
                <a:spcPct val="100000"/>
              </a:lnSpc>
              <a:spcBef>
                <a:spcPts val="5900"/>
              </a:spcBef>
              <a:defRPr sz="4400">
                <a:solidFill>
                  <a:srgbClr val="FFFFFF"/>
                </a:solidFill>
              </a:defRPr>
            </a:lvl1pPr>
          </a:lstStyle>
          <a:p>
            <a:pPr/>
            <a:r>
              <a:t>The Three Orders of Phenomena.  Chatman 145-</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Key Terms"/>
          <p:cNvSpPr txBox="1"/>
          <p:nvPr>
            <p:ph type="title"/>
          </p:nvPr>
        </p:nvSpPr>
        <p:spPr>
          <a:xfrm>
            <a:off x="4833937" y="160734"/>
            <a:ext cx="14716127" cy="1185418"/>
          </a:xfrm>
          <a:prstGeom prst="rect">
            <a:avLst/>
          </a:prstGeom>
        </p:spPr>
        <p:txBody>
          <a:bodyPr/>
          <a:lstStyle/>
          <a:p>
            <a:pPr/>
            <a:r>
              <a:t>Key Terms</a:t>
            </a:r>
          </a:p>
        </p:txBody>
      </p:sp>
      <p:sp>
        <p:nvSpPr>
          <p:cNvPr id="193" name="Metacinema (aesthetic critic/critique of structures of visuality)…"/>
          <p:cNvSpPr txBox="1"/>
          <p:nvPr/>
        </p:nvSpPr>
        <p:spPr>
          <a:xfrm>
            <a:off x="3806223" y="1766802"/>
            <a:ext cx="12806818" cy="4588785"/>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p>
            <a:pPr defTabSz="821529">
              <a:lnSpc>
                <a:spcPct val="100000"/>
              </a:lnSpc>
              <a:spcBef>
                <a:spcPts val="0"/>
              </a:spcBef>
              <a:defRPr b="1" sz="3200">
                <a:solidFill>
                  <a:srgbClr val="FFFFFF"/>
                </a:solidFill>
              </a:defRPr>
            </a:pPr>
          </a:p>
          <a:p>
            <a:pPr lvl="2" indent="642937" defTabSz="821529">
              <a:lnSpc>
                <a:spcPct val="100000"/>
              </a:lnSpc>
              <a:spcBef>
                <a:spcPts val="0"/>
              </a:spcBef>
              <a:defRPr b="1" sz="3200">
                <a:solidFill>
                  <a:srgbClr val="FFFFFF"/>
                </a:solidFill>
              </a:defRPr>
            </a:pPr>
            <a:r>
              <a:t>Metacinema (aesthetic critic/critique of structures of visuality)</a:t>
            </a:r>
          </a:p>
          <a:p>
            <a:pPr lvl="2" indent="642937" defTabSz="821529">
              <a:lnSpc>
                <a:spcPct val="100000"/>
              </a:lnSpc>
              <a:spcBef>
                <a:spcPts val="0"/>
              </a:spcBef>
              <a:defRPr b="1" sz="3200">
                <a:solidFill>
                  <a:srgbClr val="FFFFFF"/>
                </a:solidFill>
              </a:defRPr>
            </a:pPr>
            <a:r>
              <a:t>“Giallo” (italian pulp fiction, yellow covers)</a:t>
            </a:r>
          </a:p>
          <a:p>
            <a:pPr lvl="2" indent="642937" defTabSz="821529">
              <a:lnSpc>
                <a:spcPct val="100000"/>
              </a:lnSpc>
              <a:spcBef>
                <a:spcPts val="0"/>
              </a:spcBef>
              <a:defRPr b="1" sz="3200">
                <a:solidFill>
                  <a:srgbClr val="FFFFFF"/>
                </a:solidFill>
              </a:defRPr>
            </a:pPr>
            <a:r>
              <a:t>Textualization</a:t>
            </a:r>
          </a:p>
          <a:p>
            <a:pPr lvl="2" indent="642937" defTabSz="821529">
              <a:lnSpc>
                <a:spcPct val="100000"/>
              </a:lnSpc>
              <a:spcBef>
                <a:spcPts val="0"/>
              </a:spcBef>
              <a:defRPr b="1" sz="3200">
                <a:solidFill>
                  <a:srgbClr val="FFFFFF"/>
                </a:solidFill>
              </a:defRPr>
            </a:pPr>
            <a:r>
              <a:t>Intertextuality (open work)</a:t>
            </a:r>
          </a:p>
          <a:p>
            <a:pPr lvl="2" indent="642937" defTabSz="821529">
              <a:lnSpc>
                <a:spcPct val="100000"/>
              </a:lnSpc>
              <a:spcBef>
                <a:spcPts val="0"/>
              </a:spcBef>
              <a:defRPr b="1" sz="3200">
                <a:solidFill>
                  <a:srgbClr val="FFFFFF"/>
                </a:solidFill>
              </a:defRPr>
            </a:pPr>
            <a:r>
              <a:t>Discourse</a:t>
            </a:r>
          </a:p>
          <a:p>
            <a:pPr lvl="2" indent="642937" defTabSz="821529">
              <a:lnSpc>
                <a:spcPct val="100000"/>
              </a:lnSpc>
              <a:spcBef>
                <a:spcPts val="0"/>
              </a:spcBef>
              <a:defRPr b="1" sz="3200">
                <a:solidFill>
                  <a:srgbClr val="FFFFFF"/>
                </a:solidFill>
              </a:defRPr>
            </a:pPr>
            <a:r>
              <a:t>Simulation</a:t>
            </a:r>
          </a:p>
          <a:p>
            <a:pPr lvl="2" indent="642937" defTabSz="821529">
              <a:lnSpc>
                <a:spcPct val="100000"/>
              </a:lnSpc>
              <a:spcBef>
                <a:spcPts val="0"/>
              </a:spcBef>
              <a:defRPr b="1" sz="3200">
                <a:solidFill>
                  <a:srgbClr val="FFFFFF"/>
                </a:solidFill>
              </a:defRPr>
            </a:pPr>
            <a:r>
              <a:t>Alienation effect</a:t>
            </a:r>
          </a:p>
          <a:p>
            <a:pPr lvl="2" indent="642937" defTabSz="821529">
              <a:lnSpc>
                <a:spcPct val="100000"/>
              </a:lnSpc>
              <a:spcBef>
                <a:spcPts val="0"/>
              </a:spcBef>
              <a:defRPr b="1" sz="3200">
                <a:solidFill>
                  <a:srgbClr val="FFFFFF"/>
                </a:solidFill>
              </a:defRPr>
            </a:pPr>
            <a:r>
              <a:t>The fourth wall</a:t>
            </a:r>
          </a:p>
        </p:txBody>
      </p:sp>
      <p:sp>
        <p:nvSpPr>
          <p:cNvPr id="194" name="Key Themes"/>
          <p:cNvSpPr txBox="1"/>
          <p:nvPr/>
        </p:nvSpPr>
        <p:spPr>
          <a:xfrm>
            <a:off x="4833937" y="6265290"/>
            <a:ext cx="14716127" cy="1185420"/>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normAutofit fontScale="100000" lnSpcReduction="0"/>
          </a:bodyPr>
          <a:lstStyle>
            <a:lvl1pPr algn="ctr" defTabSz="821529">
              <a:lnSpc>
                <a:spcPct val="100000"/>
              </a:lnSpc>
              <a:spcBef>
                <a:spcPts val="5900"/>
              </a:spcBef>
              <a:defRPr sz="4400">
                <a:solidFill>
                  <a:srgbClr val="FFFFFF"/>
                </a:solidFill>
              </a:defRPr>
            </a:lvl1pPr>
          </a:lstStyle>
          <a:p>
            <a:pPr/>
            <a:r>
              <a:t>Key Themes</a:t>
            </a:r>
          </a:p>
        </p:txBody>
      </p:sp>
      <p:sp>
        <p:nvSpPr>
          <p:cNvPr id="195" name="Distraction vs. attention p. 140…"/>
          <p:cNvSpPr txBox="1"/>
          <p:nvPr/>
        </p:nvSpPr>
        <p:spPr>
          <a:xfrm>
            <a:off x="3806225" y="7111541"/>
            <a:ext cx="15327081" cy="4588784"/>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spAutoFit/>
          </a:bodyPr>
          <a:lstStyle/>
          <a:p>
            <a:pPr defTabSz="821529">
              <a:lnSpc>
                <a:spcPct val="100000"/>
              </a:lnSpc>
              <a:spcBef>
                <a:spcPts val="0"/>
              </a:spcBef>
              <a:defRPr b="1" sz="3200">
                <a:solidFill>
                  <a:srgbClr val="FFFFFF"/>
                </a:solidFill>
              </a:defRPr>
            </a:pPr>
          </a:p>
          <a:p>
            <a:pPr lvl="2" indent="642937" defTabSz="821529">
              <a:lnSpc>
                <a:spcPct val="100000"/>
              </a:lnSpc>
              <a:spcBef>
                <a:spcPts val="0"/>
              </a:spcBef>
              <a:defRPr b="1" sz="3200">
                <a:solidFill>
                  <a:srgbClr val="FFFFFF"/>
                </a:solidFill>
              </a:defRPr>
            </a:pPr>
            <a:r>
              <a:t>Distraction vs. attention (Chatman 140)</a:t>
            </a:r>
          </a:p>
          <a:p>
            <a:pPr lvl="2" indent="642937" defTabSz="821529">
              <a:lnSpc>
                <a:spcPct val="100000"/>
              </a:lnSpc>
              <a:spcBef>
                <a:spcPts val="0"/>
              </a:spcBef>
              <a:defRPr b="1" sz="3200">
                <a:solidFill>
                  <a:srgbClr val="FFFFFF"/>
                </a:solidFill>
              </a:defRPr>
            </a:pPr>
            <a:r>
              <a:t>The decomposition of the surface (image) as a vessel for visual truth, (Chatman141 152)</a:t>
            </a:r>
          </a:p>
          <a:p>
            <a:pPr lvl="2" indent="642937" defTabSz="821529">
              <a:lnSpc>
                <a:spcPct val="100000"/>
              </a:lnSpc>
              <a:spcBef>
                <a:spcPts val="0"/>
              </a:spcBef>
              <a:defRPr b="1" sz="3200">
                <a:solidFill>
                  <a:srgbClr val="FFFFFF"/>
                </a:solidFill>
              </a:defRPr>
            </a:pPr>
            <a:r>
              <a:t>Ambiguity of visual appearances (Chatman 144)</a:t>
            </a:r>
          </a:p>
          <a:p>
            <a:pPr lvl="3" indent="964404" defTabSz="821529">
              <a:lnSpc>
                <a:spcPct val="100000"/>
              </a:lnSpc>
              <a:spcBef>
                <a:spcPts val="0"/>
              </a:spcBef>
              <a:defRPr b="1" sz="3200">
                <a:solidFill>
                  <a:srgbClr val="FFFFFF"/>
                </a:solidFill>
              </a:defRPr>
            </a:pPr>
            <a:r>
              <a:t>The tension between surface and depth (Chatman 142, 153)</a:t>
            </a:r>
          </a:p>
          <a:p>
            <a:pPr lvl="3" indent="964404" defTabSz="821529">
              <a:lnSpc>
                <a:spcPct val="100000"/>
              </a:lnSpc>
              <a:spcBef>
                <a:spcPts val="0"/>
              </a:spcBef>
              <a:defRPr b="1" sz="3200">
                <a:solidFill>
                  <a:srgbClr val="FFFFFF"/>
                </a:solidFill>
              </a:defRPr>
            </a:pPr>
            <a:r>
              <a:t>Technical limits of  visibility (Chatman 152)</a:t>
            </a:r>
          </a:p>
          <a:p>
            <a:pPr lvl="2" indent="642937" defTabSz="821529">
              <a:lnSpc>
                <a:spcPct val="100000"/>
              </a:lnSpc>
              <a:spcBef>
                <a:spcPts val="0"/>
              </a:spcBef>
              <a:defRPr b="1" sz="3200">
                <a:solidFill>
                  <a:srgbClr val="FFFFFF"/>
                </a:solidFill>
              </a:defRPr>
            </a:pPr>
            <a:r>
              <a:t>Social record vs. aesthetic vision</a:t>
            </a:r>
          </a:p>
          <a:p>
            <a:pPr lvl="2" indent="642937" defTabSz="821529">
              <a:lnSpc>
                <a:spcPct val="100000"/>
              </a:lnSpc>
              <a:spcBef>
                <a:spcPts val="0"/>
              </a:spcBef>
              <a:defRPr b="1" sz="3200">
                <a:solidFill>
                  <a:srgbClr val="FFFFFF"/>
                </a:solidFill>
              </a:defRPr>
            </a:pPr>
            <a:r>
              <a:t>Reality vs. realistic illusion</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7" name="Image" descr="Image"/>
          <p:cNvPicPr>
            <a:picLocks noChangeAspect="1"/>
          </p:cNvPicPr>
          <p:nvPr>
            <p:ph type="pic" idx="21"/>
          </p:nvPr>
        </p:nvPicPr>
        <p:blipFill>
          <a:blip r:embed="rId2">
            <a:extLst/>
          </a:blip>
          <a:srcRect l="0" t="342" r="0" b="342"/>
          <a:stretch>
            <a:fillRect/>
          </a:stretch>
        </p:blipFill>
        <p:spPr>
          <a:xfrm>
            <a:off x="3494482" y="2297181"/>
            <a:ext cx="17395040" cy="8637948"/>
          </a:xfrm>
          <a:prstGeom prst="rect">
            <a:avLst/>
          </a:prstGeom>
        </p:spPr>
      </p:pic>
      <p:sp>
        <p:nvSpPr>
          <p:cNvPr id="198" name="Mothlight (Stan Brackage, USA, 1963)"/>
          <p:cNvSpPr txBox="1"/>
          <p:nvPr>
            <p:ph type="title"/>
          </p:nvPr>
        </p:nvSpPr>
        <p:spPr>
          <a:xfrm>
            <a:off x="4833937" y="11375800"/>
            <a:ext cx="14716127" cy="1185420"/>
          </a:xfrm>
          <a:prstGeom prst="rect">
            <a:avLst/>
          </a:prstGeom>
        </p:spPr>
        <p:txBody>
          <a:bodyPr/>
          <a:lstStyle/>
          <a:p>
            <a:pPr/>
            <a:r>
              <a:t>Mothlight (Stan Brackage, USA, 1963)</a:t>
            </a:r>
          </a:p>
        </p:txBody>
      </p:sp>
      <p:sp>
        <p:nvSpPr>
          <p:cNvPr id="199" name="Experimental film"/>
          <p:cNvSpPr txBox="1"/>
          <p:nvPr/>
        </p:nvSpPr>
        <p:spPr>
          <a:xfrm>
            <a:off x="3676508" y="1218984"/>
            <a:ext cx="6773797" cy="6263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lvl1pPr>
          </a:lstStyle>
          <a:p>
            <a:pPr/>
            <a:r>
              <a:t>Experimental film. (Bordwell p. 580)</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The Assassination of the Duke de Guise (Charles le Bargy and  Andre Calmettes, France, 1908)"/>
          <p:cNvSpPr txBox="1"/>
          <p:nvPr>
            <p:ph type="title"/>
          </p:nvPr>
        </p:nvSpPr>
        <p:spPr>
          <a:xfrm>
            <a:off x="4833937" y="11972145"/>
            <a:ext cx="14716127" cy="1185419"/>
          </a:xfrm>
          <a:prstGeom prst="rect">
            <a:avLst/>
          </a:prstGeom>
        </p:spPr>
        <p:txBody>
          <a:bodyPr/>
          <a:lstStyle>
            <a:lvl1pPr defTabSz="632576">
              <a:spcBef>
                <a:spcPts val="4500"/>
              </a:spcBef>
              <a:defRPr sz="3200"/>
            </a:lvl1pPr>
          </a:lstStyle>
          <a:p>
            <a:pPr/>
            <a:r>
              <a:t>The Assassination of the Duke de Guise (Charles le Bargy and  Andre Calmettes, France, 1908)</a:t>
            </a:r>
          </a:p>
        </p:txBody>
      </p:sp>
      <p:pic>
        <p:nvPicPr>
          <p:cNvPr id="202" name="Image" descr="Image"/>
          <p:cNvPicPr>
            <a:picLocks noChangeAspect="1"/>
          </p:cNvPicPr>
          <p:nvPr/>
        </p:nvPicPr>
        <p:blipFill>
          <a:blip r:embed="rId2">
            <a:extLst/>
          </a:blip>
          <a:stretch>
            <a:fillRect/>
          </a:stretch>
        </p:blipFill>
        <p:spPr>
          <a:xfrm>
            <a:off x="3538306" y="2023965"/>
            <a:ext cx="3396749" cy="4577643"/>
          </a:xfrm>
          <a:prstGeom prst="rect">
            <a:avLst/>
          </a:prstGeom>
          <a:ln w="12700">
            <a:miter lim="400000"/>
          </a:ln>
        </p:spPr>
      </p:pic>
      <p:pic>
        <p:nvPicPr>
          <p:cNvPr id="203" name="L'assassinat du Duc de Guise [The Assassination of the Duke of Guise] (1908) Music by C. Saint-Saëns" descr="L'assassinat du Duc de Guise [The Assassination of the Duke of Guise] (1908) Music by C. Saint-Saëns"/>
          <p:cNvPicPr>
            <a:picLocks noChangeAspect="0"/>
          </p:cNvPicPr>
          <p:nvPr>
            <a:videoFile xmlns:mc="http://schemas.openxmlformats.org/markup-compatibility/2006" xmlns:aiw="http://developer.apple.com/namespaces/iwork" r:link="rId3" mc:Ignorable="aiw" aiw:title="L'assassinat du Duc de Guise [The Assassination of the Duke of Guise] (1908) Music by C. Saint-Saëns" aiw:author="Cinema History"/>
          </p:nvPr>
        </p:nvPicPr>
        <p:blipFill>
          <a:blip r:embed="rId4">
            <a:extLst/>
          </a:blip>
          <a:stretch>
            <a:fillRect/>
          </a:stretch>
        </p:blipFill>
        <p:spPr>
          <a:xfrm>
            <a:off x="7400418" y="1118769"/>
            <a:ext cx="13445276" cy="10083960"/>
          </a:xfrm>
          <a:prstGeom prst="rect">
            <a:avLst/>
          </a:prstGeom>
        </p:spPr>
      </p:pic>
      <p:sp>
        <p:nvSpPr>
          <p:cNvPr id="204" name="Pre WWI- Film d’art (581)"/>
          <p:cNvSpPr txBox="1"/>
          <p:nvPr/>
        </p:nvSpPr>
        <p:spPr>
          <a:xfrm>
            <a:off x="4067678" y="740353"/>
            <a:ext cx="4838520" cy="626385"/>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lvl1pPr>
          </a:lstStyle>
          <a:p>
            <a:pPr/>
            <a:r>
              <a:t>Pre WWI- Film d’art (581)</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 fill="hold"/>
                                        <p:tgtEl>
                                          <p:spTgt spid="203"/>
                                        </p:tgtEl>
                                      </p:cBhvr>
                                    </p:cmd>
                                  </p:childTnLst>
                                </p:cTn>
                              </p:par>
                            </p:childTnLst>
                          </p:cTn>
                        </p:par>
                      </p:childTnLst>
                    </p:cTn>
                  </p:par>
                  <p:par>
                    <p:cTn id="7" fill="hold">
                      <p:stCondLst>
                        <p:cond delay="indefinite"/>
                      </p:stCondLst>
                      <p:childTnLst>
                        <p:par>
                          <p:cTn id="8" fill="hold">
                            <p:stCondLst>
                              <p:cond delay="0"/>
                            </p:stCondLst>
                            <p:childTnLst>
                              <p:par>
                                <p:cTn id="9" presetClass="mediacall" nodeType="clickEffect" presetSubtype="0" presetID="3" grpId="1" fill="hold">
                                  <p:stCondLst>
                                    <p:cond delay="0"/>
                                  </p:stCondLst>
                                  <p:childTnLst>
                                    <p:cmd type="call" cmd="stop">
                                      <p:cBhvr>
                                        <p:cTn id="10" dur="1000" fill="hold"/>
                                        <p:tgtEl>
                                          <p:spTgt spid="203"/>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80000">
                <p:cTn id="11" fill="hold" display="0">
                  <p:stCondLst>
                    <p:cond delay="indefinite"/>
                  </p:stCondLst>
                </p:cTn>
                <p:tgtEl>
                  <p:spTgt spid="203"/>
                </p:tgtEl>
              </p:cMediaNode>
            </p:video>
            <p:seq concurrent="1" prevAc="none" nextAc="seek">
              <p:cTn id="12" evtFilter="cancelBubble" nodeType="interactiveSeq" restart="whenNotActive" fill="hold">
                <p:stCondLst>
                  <p:cond delay="0" evt="onClick">
                    <p:tgtEl>
                      <p:spTgt spid="203"/>
                    </p:tgtEl>
                  </p:cond>
                </p:stCondLst>
                <p:endSync delay="0" evt="end">
                  <p:rtn val="all"/>
                </p:endSync>
                <p:childTnLst>
                  <p:par>
                    <p:cTn id="13" fill="hold">
                      <p:stCondLst>
                        <p:cond delay="0"/>
                      </p:stCondLst>
                      <p:childTnLst>
                        <p:par>
                          <p:cTn id="14" fill="hold">
                            <p:stCondLst>
                              <p:cond delay="0"/>
                            </p:stCondLst>
                            <p:childTnLst>
                              <p:par>
                                <p:cTn id="15" presetClass="mediacall" nodeType="clickEffect" presetSubtype="0" presetID="2" fill="hold">
                                  <p:stCondLst>
                                    <p:cond delay="0"/>
                                  </p:stCondLst>
                                  <p:childTnLst>
                                    <p:cmd type="call" cmd="togglePause">
                                      <p:cBhvr>
                                        <p:cTn id="16" dur="1" fill="hold"/>
                                        <p:tgtEl>
                                          <p:spTgt spid="203"/>
                                        </p:tgtEl>
                                      </p:cBhvr>
                                    </p:cmd>
                                  </p:childTnLst>
                                </p:cTn>
                              </p:par>
                            </p:childTnLst>
                          </p:cTn>
                        </p:par>
                      </p:childTnLst>
                    </p:cTn>
                  </p:par>
                </p:childTnLst>
              </p:cTn>
              <p:nextCondLst>
                <p:cond delay="0" evt="onClick">
                  <p:tgtEl>
                    <p:spTgt spid="20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6" name="Image" descr="Image"/>
          <p:cNvPicPr>
            <a:picLocks noChangeAspect="1"/>
          </p:cNvPicPr>
          <p:nvPr>
            <p:ph type="pic" idx="21"/>
          </p:nvPr>
        </p:nvPicPr>
        <p:blipFill>
          <a:blip r:embed="rId2">
            <a:extLst/>
          </a:blip>
          <a:srcRect l="0" t="0" r="0" b="11718"/>
          <a:stretch>
            <a:fillRect/>
          </a:stretch>
        </p:blipFill>
        <p:spPr>
          <a:xfrm>
            <a:off x="3494482" y="3271213"/>
            <a:ext cx="17395041" cy="8637949"/>
          </a:xfrm>
          <a:prstGeom prst="rect">
            <a:avLst/>
          </a:prstGeom>
        </p:spPr>
      </p:pic>
      <p:sp>
        <p:nvSpPr>
          <p:cNvPr id="207" name="The Bicycle Thieves (Vittorio di Sica, Italy, 1948)"/>
          <p:cNvSpPr txBox="1"/>
          <p:nvPr>
            <p:ph type="title"/>
          </p:nvPr>
        </p:nvSpPr>
        <p:spPr>
          <a:xfrm>
            <a:off x="4833937" y="12349833"/>
            <a:ext cx="14716127" cy="1185418"/>
          </a:xfrm>
          <a:prstGeom prst="rect">
            <a:avLst/>
          </a:prstGeom>
        </p:spPr>
        <p:txBody>
          <a:bodyPr/>
          <a:lstStyle/>
          <a:p>
            <a:pPr/>
            <a:r>
              <a:t>The Bicycle Thieves (Vittorio di Sica, Italy, 1948)</a:t>
            </a:r>
          </a:p>
        </p:txBody>
      </p:sp>
      <p:sp>
        <p:nvSpPr>
          <p:cNvPr id="208" name="Lack of narrative resolution"/>
          <p:cNvSpPr txBox="1"/>
          <p:nvPr/>
        </p:nvSpPr>
        <p:spPr>
          <a:xfrm>
            <a:off x="3657767" y="1793900"/>
            <a:ext cx="5260769" cy="626385"/>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lvl1pPr>
          </a:lstStyle>
          <a:p>
            <a:pPr/>
            <a:r>
              <a:t>Lack of narrative resolution</a:t>
            </a:r>
          </a:p>
        </p:txBody>
      </p:sp>
      <p:sp>
        <p:nvSpPr>
          <p:cNvPr id="209" name="Postwar European Film (581)…"/>
          <p:cNvSpPr txBox="1"/>
          <p:nvPr/>
        </p:nvSpPr>
        <p:spPr>
          <a:xfrm>
            <a:off x="3661383" y="274042"/>
            <a:ext cx="5531838" cy="11216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p>
            <a: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pPr>
            <a:r>
              <a:t>Postwar European Film (581)</a:t>
            </a:r>
          </a:p>
          <a:p>
            <a:pP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pPr>
            <a:r>
              <a:t>Italian Neo-realism</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1" name="Weekend, (Jean-Luc Godard, France, 1967)"/>
          <p:cNvSpPr txBox="1"/>
          <p:nvPr>
            <p:ph type="title"/>
          </p:nvPr>
        </p:nvSpPr>
        <p:spPr>
          <a:xfrm>
            <a:off x="4833936" y="12409468"/>
            <a:ext cx="14716127" cy="1185420"/>
          </a:xfrm>
          <a:prstGeom prst="rect">
            <a:avLst/>
          </a:prstGeom>
        </p:spPr>
        <p:txBody>
          <a:bodyPr/>
          <a:lstStyle/>
          <a:p>
            <a:pPr/>
            <a:r>
              <a:t>Weekend, (Jean-Luc Godard, France, 1967)</a:t>
            </a:r>
          </a:p>
        </p:txBody>
      </p:sp>
      <p:pic>
        <p:nvPicPr>
          <p:cNvPr id="212" name="Weekend OneShot Vimeo" descr="Weekend OneShot Vimeo"/>
          <p:cNvPicPr>
            <a:picLocks noChangeAspect="0"/>
          </p:cNvPicPr>
          <p:nvPr>
            <a:videoFile xmlns:mc="http://schemas.openxmlformats.org/markup-compatibility/2006" xmlns:aiw="http://developer.apple.com/namespaces/iwork" r:link="rId2" mc:Ignorable="aiw" aiw:title="Weekend OneShot Vimeo" aiw:author="Flip Films"/>
          </p:nvPr>
        </p:nvPicPr>
        <p:blipFill>
          <a:blip r:embed="rId3">
            <a:extLst/>
          </a:blip>
          <a:stretch>
            <a:fillRect/>
          </a:stretch>
        </p:blipFill>
        <p:spPr>
          <a:xfrm>
            <a:off x="3048000" y="2271089"/>
            <a:ext cx="18288005" cy="10287004"/>
          </a:xfrm>
          <a:prstGeom prst="rect">
            <a:avLst/>
          </a:prstGeom>
        </p:spPr>
      </p:pic>
      <p:sp>
        <p:nvSpPr>
          <p:cNvPr id="213" name="The  single tracking shot"/>
          <p:cNvSpPr txBox="1"/>
          <p:nvPr/>
        </p:nvSpPr>
        <p:spPr>
          <a:xfrm>
            <a:off x="4128493" y="1265502"/>
            <a:ext cx="4756021" cy="6263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lvl1pPr>
          </a:lstStyle>
          <a:p>
            <a:pPr/>
            <a:r>
              <a:t>The  single tracking shot</a:t>
            </a:r>
          </a:p>
        </p:txBody>
      </p:sp>
      <p:sp>
        <p:nvSpPr>
          <p:cNvPr id="214" name="Postwar European Film (581)…"/>
          <p:cNvSpPr txBox="1"/>
          <p:nvPr/>
        </p:nvSpPr>
        <p:spPr>
          <a:xfrm>
            <a:off x="4138461" y="75261"/>
            <a:ext cx="5531839" cy="11216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p>
            <a: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pPr>
            <a:r>
              <a:t>Postwar European Film (581)</a:t>
            </a:r>
          </a:p>
          <a:p>
            <a:pP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pPr>
            <a:r>
              <a:t>French New Wave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 fill="hold"/>
                                        <p:tgtEl>
                                          <p:spTgt spid="212"/>
                                        </p:tgtEl>
                                      </p:cBhvr>
                                    </p:cmd>
                                  </p:childTnLst>
                                </p:cTn>
                              </p:par>
                            </p:childTnLst>
                          </p:cTn>
                        </p:par>
                      </p:childTnLst>
                    </p:cTn>
                  </p:par>
                  <p:par>
                    <p:cTn id="7" fill="hold">
                      <p:stCondLst>
                        <p:cond delay="indefinite"/>
                      </p:stCondLst>
                      <p:childTnLst>
                        <p:par>
                          <p:cTn id="8" fill="hold">
                            <p:stCondLst>
                              <p:cond delay="0"/>
                            </p:stCondLst>
                            <p:childTnLst>
                              <p:par>
                                <p:cTn id="9" presetClass="mediacall" nodeType="clickEffect" presetSubtype="0" presetID="3" grpId="1" fill="hold">
                                  <p:stCondLst>
                                    <p:cond delay="0"/>
                                  </p:stCondLst>
                                  <p:childTnLst>
                                    <p:cmd type="call" cmd="stop">
                                      <p:cBhvr>
                                        <p:cTn id="10" dur="1000" fill="hold"/>
                                        <p:tgtEl>
                                          <p:spTgt spid="212"/>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80000">
                <p:cTn id="11" fill="hold" display="0">
                  <p:stCondLst>
                    <p:cond delay="indefinite"/>
                  </p:stCondLst>
                </p:cTn>
                <p:tgtEl>
                  <p:spTgt spid="212"/>
                </p:tgtEl>
              </p:cMediaNode>
            </p:video>
            <p:seq concurrent="1" prevAc="none" nextAc="seek">
              <p:cTn id="12" evtFilter="cancelBubble" nodeType="interactiveSeq" restart="whenNotActive" fill="hold">
                <p:stCondLst>
                  <p:cond delay="0" evt="onClick">
                    <p:tgtEl>
                      <p:spTgt spid="212"/>
                    </p:tgtEl>
                  </p:cond>
                </p:stCondLst>
                <p:endSync delay="0" evt="end">
                  <p:rtn val="all"/>
                </p:endSync>
                <p:childTnLst>
                  <p:par>
                    <p:cTn id="13" fill="hold">
                      <p:stCondLst>
                        <p:cond delay="0"/>
                      </p:stCondLst>
                      <p:childTnLst>
                        <p:par>
                          <p:cTn id="14" fill="hold">
                            <p:stCondLst>
                              <p:cond delay="0"/>
                            </p:stCondLst>
                            <p:childTnLst>
                              <p:par>
                                <p:cTn id="15" presetClass="mediacall" nodeType="clickEffect" presetSubtype="0" presetID="2" fill="hold">
                                  <p:stCondLst>
                                    <p:cond delay="0"/>
                                  </p:stCondLst>
                                  <p:childTnLst>
                                    <p:cmd type="call" cmd="togglePause">
                                      <p:cBhvr>
                                        <p:cTn id="16" dur="1" fill="hold"/>
                                        <p:tgtEl>
                                          <p:spTgt spid="212"/>
                                        </p:tgtEl>
                                      </p:cBhvr>
                                    </p:cmd>
                                  </p:childTnLst>
                                </p:cTn>
                              </p:par>
                            </p:childTnLst>
                          </p:cTn>
                        </p:par>
                      </p:childTnLst>
                    </p:cTn>
                  </p:par>
                </p:childTnLst>
              </p:cTn>
              <p:nextCondLst>
                <p:cond delay="0" evt="onClick">
                  <p:tgtEl>
                    <p:spTgt spid="21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6" name="The  single tracking shot"/>
          <p:cNvSpPr txBox="1"/>
          <p:nvPr/>
        </p:nvSpPr>
        <p:spPr>
          <a:xfrm>
            <a:off x="3335122" y="1174238"/>
            <a:ext cx="16963045" cy="40934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p>
            <a:pPr marL="320841" indent="-320841" defTabSz="821529">
              <a:lnSpc>
                <a:spcPct val="100000"/>
              </a:lnSpc>
              <a:spcBef>
                <a:spcPts val="0"/>
              </a:spcBef>
              <a:buSzPct val="100000"/>
              <a:buChar char="•"/>
              <a:defRPr sz="3200">
                <a:solidFill>
                  <a:srgbClr val="FFFFFF"/>
                </a:solidFill>
                <a:latin typeface="Helvetica Neue Medium"/>
                <a:ea typeface="Helvetica Neue Medium"/>
                <a:cs typeface="Helvetica Neue Medium"/>
                <a:sym typeface="Helvetica Neue Medium"/>
              </a:defRPr>
            </a:pPr>
            <a:r>
              <a:t>Realism- “real spaces” and “real problems”</a:t>
            </a:r>
          </a:p>
          <a:p>
            <a:pPr lvl="1" marL="701840" indent="-320841" defTabSz="821529">
              <a:lnSpc>
                <a:spcPct val="100000"/>
              </a:lnSpc>
              <a:spcBef>
                <a:spcPts val="0"/>
              </a:spcBef>
              <a:buSzPct val="100000"/>
              <a:buChar char="•"/>
              <a:defRPr sz="3200">
                <a:solidFill>
                  <a:srgbClr val="FFFFFF"/>
                </a:solidFill>
                <a:latin typeface="Helvetica Neue Medium"/>
                <a:ea typeface="Helvetica Neue Medium"/>
                <a:cs typeface="Helvetica Neue Medium"/>
                <a:sym typeface="Helvetica Neue Medium"/>
              </a:defRPr>
            </a:pPr>
            <a:r>
              <a:t>Spatiotemporal construction allows for the violation of classical film conventions (583)</a:t>
            </a:r>
          </a:p>
          <a:p>
            <a:pPr lvl="1" marL="701840" indent="-320841" defTabSz="821529">
              <a:lnSpc>
                <a:spcPct val="100000"/>
              </a:lnSpc>
              <a:spcBef>
                <a:spcPts val="0"/>
              </a:spcBef>
              <a:buSzPct val="100000"/>
              <a:buChar char="•"/>
              <a:defRPr sz="3200">
                <a:solidFill>
                  <a:srgbClr val="FFFFFF"/>
                </a:solidFill>
                <a:latin typeface="Helvetica Neue Medium"/>
                <a:ea typeface="Helvetica Neue Medium"/>
                <a:cs typeface="Helvetica Neue Medium"/>
                <a:sym typeface="Helvetica Neue Medium"/>
              </a:defRPr>
            </a:pPr>
            <a:r>
              <a:t>Psychological ambiguity, transgressive sexuality</a:t>
            </a:r>
          </a:p>
          <a:p>
            <a:pPr lvl="1" marL="701840" indent="-320841" defTabSz="821529">
              <a:lnSpc>
                <a:spcPct val="100000"/>
              </a:lnSpc>
              <a:spcBef>
                <a:spcPts val="0"/>
              </a:spcBef>
              <a:buSzPct val="100000"/>
              <a:buChar char="•"/>
              <a:defRPr sz="3200">
                <a:solidFill>
                  <a:srgbClr val="FFFFFF"/>
                </a:solidFill>
                <a:latin typeface="Helvetica Neue Medium"/>
                <a:ea typeface="Helvetica Neue Medium"/>
                <a:cs typeface="Helvetica Neue Medium"/>
                <a:sym typeface="Helvetica Neue Medium"/>
              </a:defRPr>
            </a:pPr>
            <a:r>
              <a:t>Thematic of the human condition (583)</a:t>
            </a:r>
          </a:p>
          <a:p>
            <a:pPr marL="320841" indent="-320841" defTabSz="821529">
              <a:lnSpc>
                <a:spcPct val="100000"/>
              </a:lnSpc>
              <a:spcBef>
                <a:spcPts val="0"/>
              </a:spcBef>
              <a:buSzPct val="100000"/>
              <a:buChar char="•"/>
              <a:defRPr sz="3200">
                <a:solidFill>
                  <a:srgbClr val="FFFFFF"/>
                </a:solidFill>
                <a:latin typeface="Helvetica Neue Medium"/>
                <a:ea typeface="Helvetica Neue Medium"/>
                <a:cs typeface="Helvetica Neue Medium"/>
                <a:sym typeface="Helvetica Neue Medium"/>
              </a:defRPr>
            </a:pPr>
            <a:r>
              <a:t>“Authorial expressivity” (auteur)</a:t>
            </a:r>
          </a:p>
          <a:p>
            <a:pPr lvl="1" marL="701840" indent="-320841" defTabSz="821529">
              <a:lnSpc>
                <a:spcPct val="100000"/>
              </a:lnSpc>
              <a:spcBef>
                <a:spcPts val="0"/>
              </a:spcBef>
              <a:buSzPct val="100000"/>
              <a:buChar char="•"/>
              <a:defRPr sz="3200">
                <a:solidFill>
                  <a:srgbClr val="FFFFFF"/>
                </a:solidFill>
                <a:latin typeface="Helvetica Neue Medium"/>
                <a:ea typeface="Helvetica Neue Medium"/>
                <a:cs typeface="Helvetica Neue Medium"/>
                <a:sym typeface="Helvetica Neue Medium"/>
              </a:defRPr>
            </a:pPr>
            <a:r>
              <a:t>The author functions at the level of form </a:t>
            </a:r>
          </a:p>
          <a:p>
            <a:pPr lvl="1" marL="701840" indent="-320841" defTabSz="821529">
              <a:lnSpc>
                <a:spcPct val="100000"/>
              </a:lnSpc>
              <a:spcBef>
                <a:spcPts val="0"/>
              </a:spcBef>
              <a:buSzPct val="100000"/>
              <a:buChar char="•"/>
              <a:defRPr sz="3200">
                <a:solidFill>
                  <a:srgbClr val="FFFFFF"/>
                </a:solidFill>
                <a:latin typeface="Helvetica Neue Medium"/>
                <a:ea typeface="Helvetica Neue Medium"/>
                <a:cs typeface="Helvetica Neue Medium"/>
                <a:sym typeface="Helvetica Neue Medium"/>
              </a:defRPr>
            </a:pPr>
            <a:r>
              <a:t>Formal elements become associated with a distinct author</a:t>
            </a:r>
          </a:p>
          <a:p>
            <a:pPr lvl="1" marL="701840" indent="-320841" defTabSz="821529">
              <a:lnSpc>
                <a:spcPct val="100000"/>
              </a:lnSpc>
              <a:spcBef>
                <a:spcPts val="0"/>
              </a:spcBef>
              <a:buSzPct val="100000"/>
              <a:buChar char="•"/>
              <a:defRPr sz="3200">
                <a:solidFill>
                  <a:srgbClr val="FFFFFF"/>
                </a:solidFill>
                <a:latin typeface="Helvetica Neue Medium"/>
                <a:ea typeface="Helvetica Neue Medium"/>
                <a:cs typeface="Helvetica Neue Medium"/>
                <a:sym typeface="Helvetica Neue Medium"/>
              </a:defRPr>
            </a:pPr>
            <a:r>
              <a:t>“Stylistic signature” (584)</a:t>
            </a:r>
          </a:p>
        </p:txBody>
      </p:sp>
      <p:sp>
        <p:nvSpPr>
          <p:cNvPr id="217" name="Features of the Art Film (582)"/>
          <p:cNvSpPr txBox="1"/>
          <p:nvPr/>
        </p:nvSpPr>
        <p:spPr>
          <a:xfrm>
            <a:off x="3983966" y="243396"/>
            <a:ext cx="5561912" cy="626385"/>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lvl1pPr>
          </a:lstStyle>
          <a:p>
            <a:pPr/>
            <a:r>
              <a:t>Features of the Art Film (582)</a:t>
            </a:r>
          </a:p>
        </p:txBody>
      </p:sp>
      <p:sp>
        <p:nvSpPr>
          <p:cNvPr id="218" name="Cries and Whispers (Ingmar Bergman, Sweden 1972)"/>
          <p:cNvSpPr txBox="1"/>
          <p:nvPr/>
        </p:nvSpPr>
        <p:spPr>
          <a:xfrm>
            <a:off x="14063093" y="12705467"/>
            <a:ext cx="8717830" cy="564716"/>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spAutoFit/>
          </a:bodyPr>
          <a:lstStyle>
            <a:lvl1pPr algn="ctr" defTabSz="821529">
              <a:lnSpc>
                <a:spcPct val="100000"/>
              </a:lnSpc>
              <a:spcBef>
                <a:spcPts val="5900"/>
              </a:spcBef>
              <a:defRPr sz="2800">
                <a:solidFill>
                  <a:srgbClr val="FFFFFF"/>
                </a:solidFill>
              </a:defRPr>
            </a:lvl1pPr>
          </a:lstStyle>
          <a:p>
            <a:pPr/>
            <a:r>
              <a:t>Cries and Whispers (Ingmar Bergman, Sweden 1972)</a:t>
            </a:r>
          </a:p>
        </p:txBody>
      </p:sp>
      <p:pic>
        <p:nvPicPr>
          <p:cNvPr id="219" name="Image" descr="Image"/>
          <p:cNvPicPr>
            <a:picLocks noChangeAspect="1"/>
          </p:cNvPicPr>
          <p:nvPr/>
        </p:nvPicPr>
        <p:blipFill>
          <a:blip r:embed="rId2">
            <a:extLst/>
          </a:blip>
          <a:stretch>
            <a:fillRect/>
          </a:stretch>
        </p:blipFill>
        <p:spPr>
          <a:xfrm>
            <a:off x="597417" y="5885553"/>
            <a:ext cx="9382887" cy="6202091"/>
          </a:xfrm>
          <a:prstGeom prst="rect">
            <a:avLst/>
          </a:prstGeom>
          <a:ln w="12700">
            <a:miter lim="400000"/>
          </a:ln>
        </p:spPr>
      </p:pic>
      <p:sp>
        <p:nvSpPr>
          <p:cNvPr id="220" name="Last Year at Marienbad (Alain Resnais, Sweden 1972)"/>
          <p:cNvSpPr txBox="1"/>
          <p:nvPr/>
        </p:nvSpPr>
        <p:spPr>
          <a:xfrm>
            <a:off x="1281692" y="12705467"/>
            <a:ext cx="8014333" cy="540027"/>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5900"/>
              </a:spcBef>
              <a:defRPr sz="2600">
                <a:solidFill>
                  <a:srgbClr val="FFFFFF"/>
                </a:solidFill>
              </a:defRPr>
            </a:lvl1pPr>
          </a:lstStyle>
          <a:p>
            <a:pPr/>
            <a:r>
              <a:t>Last Year at Marienbad (Alain Resnais, Sweden 1972)</a:t>
            </a:r>
          </a:p>
        </p:txBody>
      </p:sp>
      <p:pic>
        <p:nvPicPr>
          <p:cNvPr id="221" name="Image" descr="Image"/>
          <p:cNvPicPr>
            <a:picLocks noChangeAspect="1"/>
          </p:cNvPicPr>
          <p:nvPr/>
        </p:nvPicPr>
        <p:blipFill>
          <a:blip r:embed="rId3">
            <a:extLst/>
          </a:blip>
          <a:stretch>
            <a:fillRect/>
          </a:stretch>
        </p:blipFill>
        <p:spPr>
          <a:xfrm>
            <a:off x="12909039" y="5885553"/>
            <a:ext cx="11025935" cy="6202091"/>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3" name="Image" descr="Image"/>
          <p:cNvPicPr>
            <a:picLocks noChangeAspect="1"/>
          </p:cNvPicPr>
          <p:nvPr>
            <p:ph type="pic" idx="21"/>
          </p:nvPr>
        </p:nvPicPr>
        <p:blipFill>
          <a:blip r:embed="rId2">
            <a:extLst/>
          </a:blip>
          <a:srcRect l="0" t="5820" r="0" b="5819"/>
          <a:stretch>
            <a:fillRect/>
          </a:stretch>
        </p:blipFill>
        <p:spPr>
          <a:xfrm>
            <a:off x="12790496" y="4828280"/>
            <a:ext cx="5539333" cy="2750698"/>
          </a:xfrm>
          <a:prstGeom prst="rect">
            <a:avLst/>
          </a:prstGeom>
        </p:spPr>
      </p:pic>
      <p:pic>
        <p:nvPicPr>
          <p:cNvPr id="224" name="Image" descr="Image"/>
          <p:cNvPicPr>
            <a:picLocks noChangeAspect="1"/>
          </p:cNvPicPr>
          <p:nvPr/>
        </p:nvPicPr>
        <p:blipFill>
          <a:blip r:embed="rId3">
            <a:extLst/>
          </a:blip>
          <a:srcRect l="0" t="11641" r="0" b="0"/>
          <a:stretch>
            <a:fillRect/>
          </a:stretch>
        </p:blipFill>
        <p:spPr>
          <a:xfrm>
            <a:off x="18591023" y="4828280"/>
            <a:ext cx="5538704" cy="2750386"/>
          </a:xfrm>
          <a:prstGeom prst="rect">
            <a:avLst/>
          </a:prstGeom>
          <a:ln w="12700">
            <a:miter lim="400000"/>
          </a:ln>
        </p:spPr>
      </p:pic>
      <p:sp>
        <p:nvSpPr>
          <p:cNvPr id="225" name="Textualization in the Darkroom Sequence"/>
          <p:cNvSpPr txBox="1"/>
          <p:nvPr/>
        </p:nvSpPr>
        <p:spPr>
          <a:xfrm>
            <a:off x="1486025" y="704438"/>
            <a:ext cx="16177512" cy="651482"/>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p>
            <a:pPr defTabSz="821529">
              <a:lnSpc>
                <a:spcPct val="100000"/>
              </a:lnSpc>
              <a:spcBef>
                <a:spcPts val="5900"/>
              </a:spcBef>
              <a:defRPr sz="3400">
                <a:solidFill>
                  <a:srgbClr val="FFFFFF"/>
                </a:solidFill>
              </a:defRPr>
            </a:pPr>
            <a:r>
              <a:t>The </a:t>
            </a:r>
            <a:r>
              <a:rPr i="1"/>
              <a:t>author </a:t>
            </a:r>
            <a:r>
              <a:t> is the “overriding intelligence” of organization/ structure .Bordwell p584</a:t>
            </a:r>
          </a:p>
        </p:txBody>
      </p:sp>
      <p:pic>
        <p:nvPicPr>
          <p:cNvPr id="226" name="Image" descr="Image"/>
          <p:cNvPicPr>
            <a:picLocks noChangeAspect="1"/>
          </p:cNvPicPr>
          <p:nvPr/>
        </p:nvPicPr>
        <p:blipFill>
          <a:blip r:embed="rId4">
            <a:extLst/>
          </a:blip>
          <a:srcRect l="0" t="3404" r="0" b="3403"/>
          <a:stretch>
            <a:fillRect/>
          </a:stretch>
        </p:blipFill>
        <p:spPr>
          <a:xfrm>
            <a:off x="12789902" y="8466439"/>
            <a:ext cx="5540297" cy="2751178"/>
          </a:xfrm>
          <a:prstGeom prst="rect">
            <a:avLst/>
          </a:prstGeom>
          <a:ln w="12700">
            <a:miter lim="400000"/>
          </a:ln>
        </p:spPr>
      </p:pic>
      <p:pic>
        <p:nvPicPr>
          <p:cNvPr id="227" name="Image" descr="Image"/>
          <p:cNvPicPr>
            <a:picLocks noChangeAspect="1"/>
          </p:cNvPicPr>
          <p:nvPr/>
        </p:nvPicPr>
        <p:blipFill>
          <a:blip r:embed="rId5">
            <a:extLst/>
          </a:blip>
          <a:srcRect l="0" t="6267" r="0" b="6266"/>
          <a:stretch>
            <a:fillRect/>
          </a:stretch>
        </p:blipFill>
        <p:spPr>
          <a:xfrm>
            <a:off x="18590032" y="8466439"/>
            <a:ext cx="5540909" cy="2751482"/>
          </a:xfrm>
          <a:prstGeom prst="rect">
            <a:avLst/>
          </a:prstGeom>
          <a:ln w="12700">
            <a:miter lim="400000"/>
          </a:ln>
        </p:spPr>
      </p:pic>
      <p:sp>
        <p:nvSpPr>
          <p:cNvPr id="228" name="The Enigma of the classic detective film vs the Enigma of the art film (p. 585)"/>
          <p:cNvSpPr txBox="1"/>
          <p:nvPr/>
        </p:nvSpPr>
        <p:spPr>
          <a:xfrm>
            <a:off x="1461360" y="1755743"/>
            <a:ext cx="19236129" cy="713075"/>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p>
            <a:pPr algn="ctr" defTabSz="821529">
              <a:lnSpc>
                <a:spcPct val="100000"/>
              </a:lnSpc>
              <a:spcBef>
                <a:spcPts val="0"/>
              </a:spcBef>
              <a:defRPr sz="3800">
                <a:solidFill>
                  <a:srgbClr val="FFFFFF"/>
                </a:solidFill>
                <a:latin typeface="Helvetica Neue Medium"/>
                <a:ea typeface="Helvetica Neue Medium"/>
                <a:cs typeface="Helvetica Neue Medium"/>
                <a:sym typeface="Helvetica Neue Medium"/>
              </a:defRPr>
            </a:pPr>
            <a:r>
              <a:t>The Enigma of the </a:t>
            </a:r>
            <a:r>
              <a:rPr>
                <a:solidFill>
                  <a:schemeClr val="accent5"/>
                </a:solidFill>
              </a:rPr>
              <a:t>classic detective</a:t>
            </a:r>
            <a:r>
              <a:t> </a:t>
            </a:r>
            <a:r>
              <a:rPr>
                <a:solidFill>
                  <a:schemeClr val="accent5"/>
                </a:solidFill>
              </a:rPr>
              <a:t>film</a:t>
            </a:r>
            <a:r>
              <a:t> vs the Enigma of the </a:t>
            </a:r>
            <a:r>
              <a:rPr>
                <a:solidFill>
                  <a:schemeClr val="accent4"/>
                </a:solidFill>
              </a:rPr>
              <a:t>art film</a:t>
            </a:r>
            <a:r>
              <a:t> (p. Bordwell 585)</a:t>
            </a:r>
          </a:p>
        </p:txBody>
      </p:sp>
      <p:sp>
        <p:nvSpPr>
          <p:cNvPr id="229" name="Story- who did it? How? Why?"/>
          <p:cNvSpPr txBox="1"/>
          <p:nvPr/>
        </p:nvSpPr>
        <p:spPr>
          <a:xfrm>
            <a:off x="2044001" y="2868641"/>
            <a:ext cx="7266431" cy="1071622"/>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spAutoFit/>
          </a:bodyPr>
          <a:lstStyle/>
          <a:p>
            <a:pPr lvl="1" defTabSz="821529">
              <a:lnSpc>
                <a:spcPct val="100000"/>
              </a:lnSpc>
              <a:spcBef>
                <a:spcPts val="0"/>
              </a:spcBef>
              <a:defRPr sz="3000">
                <a:solidFill>
                  <a:schemeClr val="accent5"/>
                </a:solidFill>
                <a:latin typeface="Helvetica Neue Medium"/>
                <a:ea typeface="Helvetica Neue Medium"/>
                <a:cs typeface="Helvetica Neue Medium"/>
                <a:sym typeface="Helvetica Neue Medium"/>
              </a:defRPr>
            </a:pPr>
            <a:r>
              <a:t>Story</a:t>
            </a:r>
            <a:r>
              <a:rPr>
                <a:solidFill>
                  <a:srgbClr val="FFFFFF"/>
                </a:solidFill>
              </a:rPr>
              <a:t>- Who committed the crime? How did they do it? Why did they do it? </a:t>
            </a:r>
          </a:p>
        </p:txBody>
      </p:sp>
      <p:sp>
        <p:nvSpPr>
          <p:cNvPr id="230" name="Plot- Who is telling the story? How is it being told? Why is it being told"/>
          <p:cNvSpPr txBox="1"/>
          <p:nvPr/>
        </p:nvSpPr>
        <p:spPr>
          <a:xfrm>
            <a:off x="15556840" y="2868641"/>
            <a:ext cx="6778598" cy="1071622"/>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spAutoFit/>
          </a:bodyPr>
          <a:lstStyle/>
          <a:p>
            <a:pPr lvl="1" defTabSz="821529">
              <a:lnSpc>
                <a:spcPct val="100000"/>
              </a:lnSpc>
              <a:spcBef>
                <a:spcPts val="0"/>
              </a:spcBef>
              <a:defRPr sz="3000">
                <a:solidFill>
                  <a:schemeClr val="accent4"/>
                </a:solidFill>
                <a:latin typeface="Helvetica Neue Medium"/>
                <a:ea typeface="Helvetica Neue Medium"/>
                <a:cs typeface="Helvetica Neue Medium"/>
                <a:sym typeface="Helvetica Neue Medium"/>
              </a:defRPr>
            </a:pPr>
            <a:r>
              <a:t>Plot</a:t>
            </a:r>
            <a:r>
              <a:rPr>
                <a:solidFill>
                  <a:srgbClr val="FFFFFF"/>
                </a:solidFill>
              </a:rPr>
              <a:t>- Who is telling the story? How is it being told? Why is it being told</a:t>
            </a:r>
          </a:p>
        </p:txBody>
      </p:sp>
      <p:sp>
        <p:nvSpPr>
          <p:cNvPr id="231" name="Bordwell"/>
          <p:cNvSpPr txBox="1"/>
          <p:nvPr/>
        </p:nvSpPr>
        <p:spPr>
          <a:xfrm>
            <a:off x="407555" y="242272"/>
            <a:ext cx="1804745" cy="6263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lvl1pPr>
          </a:lstStyle>
          <a:p>
            <a:pPr/>
            <a:r>
              <a:t>Bordwell</a:t>
            </a:r>
          </a:p>
        </p:txBody>
      </p:sp>
      <p:pic>
        <p:nvPicPr>
          <p:cNvPr id="232" name="Image" descr="Image"/>
          <p:cNvPicPr>
            <a:picLocks noChangeAspect="1"/>
          </p:cNvPicPr>
          <p:nvPr/>
        </p:nvPicPr>
        <p:blipFill>
          <a:blip r:embed="rId6">
            <a:extLst/>
          </a:blip>
          <a:stretch>
            <a:fillRect/>
          </a:stretch>
        </p:blipFill>
        <p:spPr>
          <a:xfrm>
            <a:off x="5916281" y="8356806"/>
            <a:ext cx="5104226" cy="2875622"/>
          </a:xfrm>
          <a:prstGeom prst="rect">
            <a:avLst/>
          </a:prstGeom>
          <a:ln w="12700">
            <a:miter lim="400000"/>
          </a:ln>
        </p:spPr>
      </p:pic>
      <p:pic>
        <p:nvPicPr>
          <p:cNvPr id="233" name="Image" descr="Image"/>
          <p:cNvPicPr>
            <a:picLocks noChangeAspect="1"/>
          </p:cNvPicPr>
          <p:nvPr/>
        </p:nvPicPr>
        <p:blipFill>
          <a:blip r:embed="rId7">
            <a:extLst/>
          </a:blip>
          <a:stretch>
            <a:fillRect/>
          </a:stretch>
        </p:blipFill>
        <p:spPr>
          <a:xfrm>
            <a:off x="385013" y="4679686"/>
            <a:ext cx="5241829" cy="2953145"/>
          </a:xfrm>
          <a:prstGeom prst="rect">
            <a:avLst/>
          </a:prstGeom>
          <a:ln w="12700">
            <a:miter lim="400000"/>
          </a:ln>
        </p:spPr>
      </p:pic>
      <p:pic>
        <p:nvPicPr>
          <p:cNvPr id="234" name="Image" descr="Image"/>
          <p:cNvPicPr>
            <a:picLocks noChangeAspect="1"/>
          </p:cNvPicPr>
          <p:nvPr/>
        </p:nvPicPr>
        <p:blipFill>
          <a:blip r:embed="rId8">
            <a:extLst/>
          </a:blip>
          <a:stretch>
            <a:fillRect/>
          </a:stretch>
        </p:blipFill>
        <p:spPr>
          <a:xfrm>
            <a:off x="5916281" y="4718448"/>
            <a:ext cx="5104226" cy="2875622"/>
          </a:xfrm>
          <a:prstGeom prst="rect">
            <a:avLst/>
          </a:prstGeom>
          <a:ln w="12700">
            <a:miter lim="400000"/>
          </a:ln>
        </p:spPr>
      </p:pic>
      <p:pic>
        <p:nvPicPr>
          <p:cNvPr id="235" name="Image" descr="Image"/>
          <p:cNvPicPr>
            <a:picLocks noChangeAspect="1"/>
          </p:cNvPicPr>
          <p:nvPr/>
        </p:nvPicPr>
        <p:blipFill>
          <a:blip r:embed="rId9">
            <a:extLst/>
          </a:blip>
          <a:stretch>
            <a:fillRect/>
          </a:stretch>
        </p:blipFill>
        <p:spPr>
          <a:xfrm>
            <a:off x="453814" y="8356806"/>
            <a:ext cx="5104227" cy="287562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2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2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ID="10" grpId="7" fill="hold">
                                  <p:stCondLst>
                                    <p:cond delay="0"/>
                                  </p:stCondLst>
                                  <p:iterate type="el" backwards="0">
                                    <p:tmAbs val="0"/>
                                  </p:iterate>
                                  <p:childTnLst>
                                    <p:set>
                                      <p:cBhvr>
                                        <p:cTn id="30" fill="hold"/>
                                        <p:tgtEl>
                                          <p:spTgt spid="223"/>
                                        </p:tgtEl>
                                        <p:attrNameLst>
                                          <p:attrName>style.visibility</p:attrName>
                                        </p:attrNameLst>
                                      </p:cBhvr>
                                      <p:to>
                                        <p:strVal val="visible"/>
                                      </p:to>
                                    </p:set>
                                    <p:animEffect filter="fade" transition="in">
                                      <p:cBhvr>
                                        <p:cTn id="31" dur="1000"/>
                                        <p:tgtEl>
                                          <p:spTgt spid="223"/>
                                        </p:tgtEl>
                                      </p:cBhvr>
                                    </p:animEffect>
                                  </p:childTnLst>
                                </p:cTn>
                              </p:par>
                            </p:childTnLst>
                          </p:cTn>
                        </p:par>
                      </p:childTnLst>
                    </p:cTn>
                  </p:par>
                  <p:par>
                    <p:cTn id="32" fill="hold">
                      <p:stCondLst>
                        <p:cond delay="indefinite"/>
                      </p:stCondLst>
                      <p:childTnLst>
                        <p:par>
                          <p:cTn id="33" fill="hold">
                            <p:stCondLst>
                              <p:cond delay="0"/>
                            </p:stCondLst>
                            <p:childTnLst>
                              <p:par>
                                <p:cTn id="34" presetClass="entr" nodeType="clickEffect" presetID="10" grpId="8" fill="hold">
                                  <p:stCondLst>
                                    <p:cond delay="0"/>
                                  </p:stCondLst>
                                  <p:iterate type="el" backwards="0">
                                    <p:tmAbs val="0"/>
                                  </p:iterate>
                                  <p:childTnLst>
                                    <p:set>
                                      <p:cBhvr>
                                        <p:cTn id="35" fill="hold"/>
                                        <p:tgtEl>
                                          <p:spTgt spid="224"/>
                                        </p:tgtEl>
                                        <p:attrNameLst>
                                          <p:attrName>style.visibility</p:attrName>
                                        </p:attrNameLst>
                                      </p:cBhvr>
                                      <p:to>
                                        <p:strVal val="visible"/>
                                      </p:to>
                                    </p:set>
                                    <p:animEffect filter="fade" transition="in">
                                      <p:cBhvr>
                                        <p:cTn id="36" dur="1000"/>
                                        <p:tgtEl>
                                          <p:spTgt spid="224"/>
                                        </p:tgtEl>
                                      </p:cBhvr>
                                    </p:animEffect>
                                  </p:childTnLst>
                                </p:cTn>
                              </p:par>
                            </p:childTnLst>
                          </p:cTn>
                        </p:par>
                      </p:childTnLst>
                    </p:cTn>
                  </p:par>
                  <p:par>
                    <p:cTn id="37" fill="hold">
                      <p:stCondLst>
                        <p:cond delay="indefinite"/>
                      </p:stCondLst>
                      <p:childTnLst>
                        <p:par>
                          <p:cTn id="38" fill="hold">
                            <p:stCondLst>
                              <p:cond delay="0"/>
                            </p:stCondLst>
                            <p:childTnLst>
                              <p:par>
                                <p:cTn id="39" presetClass="entr" nodeType="clickEffect" presetID="10" grpId="9" fill="hold">
                                  <p:stCondLst>
                                    <p:cond delay="0"/>
                                  </p:stCondLst>
                                  <p:iterate type="el" backwards="0">
                                    <p:tmAbs val="0"/>
                                  </p:iterate>
                                  <p:childTnLst>
                                    <p:set>
                                      <p:cBhvr>
                                        <p:cTn id="40" fill="hold"/>
                                        <p:tgtEl>
                                          <p:spTgt spid="226"/>
                                        </p:tgtEl>
                                        <p:attrNameLst>
                                          <p:attrName>style.visibility</p:attrName>
                                        </p:attrNameLst>
                                      </p:cBhvr>
                                      <p:to>
                                        <p:strVal val="visible"/>
                                      </p:to>
                                    </p:set>
                                    <p:animEffect filter="fade" transition="in">
                                      <p:cBhvr>
                                        <p:cTn id="41" dur="1000"/>
                                        <p:tgtEl>
                                          <p:spTgt spid="226"/>
                                        </p:tgtEl>
                                      </p:cBhvr>
                                    </p:animEffect>
                                  </p:childTnLst>
                                </p:cTn>
                              </p:par>
                            </p:childTnLst>
                          </p:cTn>
                        </p:par>
                      </p:childTnLst>
                    </p:cTn>
                  </p:par>
                  <p:par>
                    <p:cTn id="42" fill="hold">
                      <p:stCondLst>
                        <p:cond delay="indefinite"/>
                      </p:stCondLst>
                      <p:childTnLst>
                        <p:par>
                          <p:cTn id="43" fill="hold">
                            <p:stCondLst>
                              <p:cond delay="0"/>
                            </p:stCondLst>
                            <p:childTnLst>
                              <p:par>
                                <p:cTn id="44" presetClass="entr" nodeType="clickEffect" presetSubtype="0" presetID="1" grpId="10" fill="hold">
                                  <p:stCondLst>
                                    <p:cond delay="0"/>
                                  </p:stCondLst>
                                  <p:iterate type="el" backwards="0">
                                    <p:tmAbs val="0"/>
                                  </p:iterate>
                                  <p:childTnLst>
                                    <p:set>
                                      <p:cBhvr>
                                        <p:cTn id="45" fill="hold"/>
                                        <p:tgtEl>
                                          <p:spTgt spid="227"/>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Class="entr" nodeType="clickEffect" presetSubtype="0" presetID="1" grpId="11" fill="hold">
                                  <p:stCondLst>
                                    <p:cond delay="0"/>
                                  </p:stCondLst>
                                  <p:iterate type="el" backwards="0">
                                    <p:tmAbs val="0"/>
                                  </p:iterate>
                                  <p:childTnLst>
                                    <p:set>
                                      <p:cBhvr>
                                        <p:cTn id="49" fill="hold"/>
                                        <p:tgtEl>
                                          <p:spTgt spid="2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6" grpId="9"/>
      <p:bldP build="whole" bldLvl="1" animBg="1" rev="0" advAuto="0" spid="230" grpId="6"/>
      <p:bldP build="whole" bldLvl="1" animBg="1" rev="0" advAuto="0" spid="225" grpId="11"/>
      <p:bldP build="whole" bldLvl="1" animBg="1" rev="0" advAuto="0" spid="235" grpId="4"/>
      <p:bldP build="whole" bldLvl="1" animBg="1" rev="0" advAuto="0" spid="234" grpId="3"/>
      <p:bldP build="whole" bldLvl="1" animBg="1" rev="0" advAuto="0" spid="232" grpId="5"/>
      <p:bldP build="whole" bldLvl="1" animBg="1" rev="0" advAuto="0" spid="229" grpId="1"/>
      <p:bldP build="whole" bldLvl="1" animBg="1" rev="0" advAuto="0" spid="233" grpId="2"/>
      <p:bldP build="whole" bldLvl="1" animBg="1" rev="0" advAuto="0" spid="224" grpId="8"/>
      <p:bldP build="whole" bldLvl="1" animBg="1" rev="0" advAuto="0" spid="227" grpId="10"/>
      <p:bldP build="whole" bldLvl="1" animBg="1" rev="0" advAuto="0" spid="223" grpId="7"/>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7" name="The System of the Absent One: Shot/Reverse Shot"/>
          <p:cNvSpPr txBox="1"/>
          <p:nvPr/>
        </p:nvSpPr>
        <p:spPr>
          <a:xfrm>
            <a:off x="5124333" y="162265"/>
            <a:ext cx="14135327" cy="6263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lvl1pPr>
          </a:lstStyle>
          <a:p>
            <a:pPr/>
            <a:r>
              <a:t>Applying Brecht to Blow-Up: Cinematography and the Disruption of Suture</a:t>
            </a:r>
          </a:p>
        </p:txBody>
      </p:sp>
      <p:pic>
        <p:nvPicPr>
          <p:cNvPr id="238" name="Image" descr="Image"/>
          <p:cNvPicPr>
            <a:picLocks noChangeAspect="1"/>
          </p:cNvPicPr>
          <p:nvPr/>
        </p:nvPicPr>
        <p:blipFill>
          <a:blip r:embed="rId2">
            <a:extLst/>
          </a:blip>
          <a:stretch>
            <a:fillRect/>
          </a:stretch>
        </p:blipFill>
        <p:spPr>
          <a:xfrm>
            <a:off x="3344402" y="8308329"/>
            <a:ext cx="7764803" cy="4388805"/>
          </a:xfrm>
          <a:prstGeom prst="rect">
            <a:avLst/>
          </a:prstGeom>
          <a:ln w="12700">
            <a:miter lim="400000"/>
          </a:ln>
        </p:spPr>
      </p:pic>
      <p:pic>
        <p:nvPicPr>
          <p:cNvPr id="239" name="Image" descr="Image"/>
          <p:cNvPicPr>
            <a:picLocks noChangeAspect="1"/>
          </p:cNvPicPr>
          <p:nvPr/>
        </p:nvPicPr>
        <p:blipFill>
          <a:blip r:embed="rId3">
            <a:extLst/>
          </a:blip>
          <a:stretch>
            <a:fillRect/>
          </a:stretch>
        </p:blipFill>
        <p:spPr>
          <a:xfrm>
            <a:off x="3316146" y="1165115"/>
            <a:ext cx="7781557" cy="4388806"/>
          </a:xfrm>
          <a:prstGeom prst="rect">
            <a:avLst/>
          </a:prstGeom>
          <a:ln w="12700">
            <a:miter lim="400000"/>
          </a:ln>
        </p:spPr>
      </p:pic>
      <p:sp>
        <p:nvSpPr>
          <p:cNvPr id="240" name="On Screen"/>
          <p:cNvSpPr txBox="1"/>
          <p:nvPr/>
        </p:nvSpPr>
        <p:spPr>
          <a:xfrm>
            <a:off x="11162696" y="1846851"/>
            <a:ext cx="2120923" cy="626385"/>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lvl1pPr>
          </a:lstStyle>
          <a:p>
            <a:pPr/>
            <a:r>
              <a:t>On Screen</a:t>
            </a:r>
          </a:p>
        </p:txBody>
      </p:sp>
      <p:sp>
        <p:nvSpPr>
          <p:cNvPr id="241" name="On Screen"/>
          <p:cNvSpPr txBox="1"/>
          <p:nvPr/>
        </p:nvSpPr>
        <p:spPr>
          <a:xfrm>
            <a:off x="11162696" y="8888872"/>
            <a:ext cx="2120923" cy="6263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lvl1pPr>
          </a:lstStyle>
          <a:p>
            <a:pPr/>
            <a:r>
              <a:t>On Screen</a:t>
            </a:r>
          </a:p>
        </p:txBody>
      </p:sp>
      <p:sp>
        <p:nvSpPr>
          <p:cNvPr id="242" name="Off Screen"/>
          <p:cNvSpPr txBox="1"/>
          <p:nvPr/>
        </p:nvSpPr>
        <p:spPr>
          <a:xfrm>
            <a:off x="18969376" y="6693985"/>
            <a:ext cx="2136367" cy="6263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lvl1pPr>
          </a:lstStyle>
          <a:p>
            <a:pPr/>
            <a:r>
              <a:t>Off Screen</a:t>
            </a:r>
          </a:p>
        </p:txBody>
      </p:sp>
      <p:sp>
        <p:nvSpPr>
          <p:cNvPr id="243" name="Off Screen"/>
          <p:cNvSpPr txBox="1"/>
          <p:nvPr/>
        </p:nvSpPr>
        <p:spPr>
          <a:xfrm>
            <a:off x="18969376" y="12944688"/>
            <a:ext cx="2136367" cy="626385"/>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lvl1pPr>
          </a:lstStyle>
          <a:p>
            <a:pPr/>
            <a:r>
              <a:t>Off Screen</a:t>
            </a:r>
          </a:p>
        </p:txBody>
      </p:sp>
      <p:sp>
        <p:nvSpPr>
          <p:cNvPr id="244" name="Shot 1"/>
          <p:cNvSpPr txBox="1"/>
          <p:nvPr/>
        </p:nvSpPr>
        <p:spPr>
          <a:xfrm>
            <a:off x="11155784" y="1210748"/>
            <a:ext cx="1367458" cy="6263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lvl1pPr>
          </a:lstStyle>
          <a:p>
            <a:pPr/>
            <a:r>
              <a:t>Shot 1</a:t>
            </a:r>
          </a:p>
        </p:txBody>
      </p:sp>
      <p:sp>
        <p:nvSpPr>
          <p:cNvPr id="245" name="Shot 2"/>
          <p:cNvSpPr txBox="1"/>
          <p:nvPr/>
        </p:nvSpPr>
        <p:spPr>
          <a:xfrm>
            <a:off x="11155784" y="8292524"/>
            <a:ext cx="1367458" cy="626385"/>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lvl1pPr>
          </a:lstStyle>
          <a:p>
            <a:pPr/>
            <a:r>
              <a:t>Shot 2</a:t>
            </a:r>
          </a:p>
        </p:txBody>
      </p:sp>
      <p:sp>
        <p:nvSpPr>
          <p:cNvPr id="246" name="Real"/>
          <p:cNvSpPr txBox="1"/>
          <p:nvPr>
            <p:ph type="title"/>
          </p:nvPr>
        </p:nvSpPr>
        <p:spPr>
          <a:xfrm>
            <a:off x="3068329" y="6682995"/>
            <a:ext cx="1992399" cy="1185420"/>
          </a:xfrm>
          <a:prstGeom prst="rect">
            <a:avLst/>
          </a:prstGeom>
        </p:spPr>
        <p:txBody>
          <a:bodyPr/>
          <a:lstStyle/>
          <a:p>
            <a:pPr/>
            <a:r>
              <a:t>Real</a:t>
            </a:r>
          </a:p>
        </p:txBody>
      </p:sp>
      <p:sp>
        <p:nvSpPr>
          <p:cNvPr id="247" name="Line"/>
          <p:cNvSpPr/>
          <p:nvPr/>
        </p:nvSpPr>
        <p:spPr>
          <a:xfrm>
            <a:off x="3141379" y="6619908"/>
            <a:ext cx="7764804" cy="7"/>
          </a:xfrm>
          <a:prstGeom prst="line">
            <a:avLst/>
          </a:prstGeom>
          <a:ln w="25400">
            <a:solidFill>
              <a:srgbClr val="FFFFFF"/>
            </a:solidFill>
            <a:miter lim="400000"/>
          </a:ln>
        </p:spPr>
        <p:txBody>
          <a:bodyPr lIns="45718" tIns="45718" rIns="45718" bIns="45718"/>
          <a:lstStyle/>
          <a:p>
            <a:pPr/>
          </a:p>
        </p:txBody>
      </p:sp>
      <p:sp>
        <p:nvSpPr>
          <p:cNvPr id="248" name="Line"/>
          <p:cNvSpPr/>
          <p:nvPr/>
        </p:nvSpPr>
        <p:spPr>
          <a:xfrm>
            <a:off x="13303414" y="6619908"/>
            <a:ext cx="7764803" cy="7"/>
          </a:xfrm>
          <a:prstGeom prst="line">
            <a:avLst/>
          </a:prstGeom>
          <a:ln w="25400">
            <a:solidFill>
              <a:srgbClr val="FFFFFF"/>
            </a:solidFill>
            <a:miter lim="400000"/>
          </a:ln>
        </p:spPr>
        <p:txBody>
          <a:bodyPr lIns="45718" tIns="45718" rIns="45718" bIns="45718"/>
          <a:lstStyle/>
          <a:p>
            <a:pPr/>
          </a:p>
        </p:txBody>
      </p:sp>
      <p:sp>
        <p:nvSpPr>
          <p:cNvPr id="249" name="Arrow"/>
          <p:cNvSpPr/>
          <p:nvPr/>
        </p:nvSpPr>
        <p:spPr>
          <a:xfrm rot="16220870">
            <a:off x="11461860" y="6363996"/>
            <a:ext cx="1457027" cy="713752"/>
          </a:xfrm>
          <a:prstGeom prst="rightArrow">
            <a:avLst>
              <a:gd name="adj1" fmla="val 32889"/>
              <a:gd name="adj2" fmla="val 66146"/>
            </a:avLst>
          </a:prstGeom>
          <a:solidFill>
            <a:srgbClr val="00A2FF"/>
          </a:solidFill>
          <a:ln w="12700">
            <a:miter lim="400000"/>
          </a:ln>
        </p:spPr>
        <p:txBody>
          <a:bodyPr lIns="50800" tIns="50800" rIns="50800" bIns="50800" anchor="ctr"/>
          <a:lstStyle/>
          <a:p>
            <a:pPr algn="ctr" defTabSz="821529">
              <a:lnSpc>
                <a:spcPct val="100000"/>
              </a:lnSpc>
              <a:spcBef>
                <a:spcPts val="0"/>
              </a:spcBef>
              <a:defRPr sz="3000">
                <a:solidFill>
                  <a:srgbClr val="FFFFFF"/>
                </a:solidFill>
                <a:latin typeface="Helvetica Neue Medium"/>
                <a:ea typeface="Helvetica Neue Medium"/>
                <a:cs typeface="Helvetica Neue Medium"/>
                <a:sym typeface="Helvetica Neue Medium"/>
              </a:defRPr>
            </a:pPr>
          </a:p>
        </p:txBody>
      </p:sp>
      <p:sp>
        <p:nvSpPr>
          <p:cNvPr id="250" name="Subject"/>
          <p:cNvSpPr txBox="1"/>
          <p:nvPr/>
        </p:nvSpPr>
        <p:spPr>
          <a:xfrm>
            <a:off x="3292216" y="5605705"/>
            <a:ext cx="2073374" cy="626384"/>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b="1" sz="3200">
                <a:solidFill>
                  <a:srgbClr val="FFFFFF"/>
                </a:solidFill>
              </a:defRPr>
            </a:lvl1pPr>
          </a:lstStyle>
          <a:p>
            <a:pPr/>
            <a:r>
              <a:t>Imaginary</a:t>
            </a:r>
          </a:p>
        </p:txBody>
      </p:sp>
      <p:sp>
        <p:nvSpPr>
          <p:cNvPr id="251" name="Subject"/>
          <p:cNvSpPr txBox="1"/>
          <p:nvPr/>
        </p:nvSpPr>
        <p:spPr>
          <a:xfrm>
            <a:off x="8856136" y="6852842"/>
            <a:ext cx="2059964" cy="626385"/>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b="1" sz="3200">
                <a:solidFill>
                  <a:srgbClr val="FFFFFF"/>
                </a:solidFill>
              </a:defRPr>
            </a:lvl1pPr>
          </a:lstStyle>
          <a:p>
            <a:pPr/>
            <a:r>
              <a:t>Spectator</a:t>
            </a:r>
          </a:p>
        </p:txBody>
      </p:sp>
      <p:sp>
        <p:nvSpPr>
          <p:cNvPr id="252" name="Suture"/>
          <p:cNvSpPr txBox="1"/>
          <p:nvPr/>
        </p:nvSpPr>
        <p:spPr>
          <a:xfrm>
            <a:off x="11500749" y="7398970"/>
            <a:ext cx="1382495" cy="626385"/>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lvl1pPr>
          </a:lstStyle>
          <a:p>
            <a:pPr/>
            <a:r>
              <a:t>Suture</a:t>
            </a:r>
          </a:p>
        </p:txBody>
      </p:sp>
      <p:sp>
        <p:nvSpPr>
          <p:cNvPr id="253" name="Line"/>
          <p:cNvSpPr/>
          <p:nvPr/>
        </p:nvSpPr>
        <p:spPr>
          <a:xfrm>
            <a:off x="3214029" y="12835011"/>
            <a:ext cx="7764802" cy="7"/>
          </a:xfrm>
          <a:prstGeom prst="line">
            <a:avLst/>
          </a:prstGeom>
          <a:ln w="25400">
            <a:solidFill>
              <a:srgbClr val="FFFFFF"/>
            </a:solidFill>
            <a:miter lim="400000"/>
          </a:ln>
        </p:spPr>
        <p:txBody>
          <a:bodyPr lIns="45718" tIns="45718" rIns="45718" bIns="45718"/>
          <a:lstStyle/>
          <a:p>
            <a:pPr/>
          </a:p>
        </p:txBody>
      </p:sp>
      <p:sp>
        <p:nvSpPr>
          <p:cNvPr id="254" name="Line"/>
          <p:cNvSpPr/>
          <p:nvPr/>
        </p:nvSpPr>
        <p:spPr>
          <a:xfrm>
            <a:off x="13376064" y="12835011"/>
            <a:ext cx="7764800" cy="7"/>
          </a:xfrm>
          <a:prstGeom prst="line">
            <a:avLst/>
          </a:prstGeom>
          <a:ln w="25400">
            <a:solidFill>
              <a:srgbClr val="FFFFFF"/>
            </a:solidFill>
            <a:miter lim="400000"/>
          </a:ln>
        </p:spPr>
        <p:txBody>
          <a:bodyPr lIns="45718" tIns="45718" rIns="45718" bIns="45718"/>
          <a:lstStyle/>
          <a:p>
            <a:pPr/>
          </a:p>
        </p:txBody>
      </p:sp>
      <p:sp>
        <p:nvSpPr>
          <p:cNvPr id="255" name="Line"/>
          <p:cNvSpPr/>
          <p:nvPr/>
        </p:nvSpPr>
        <p:spPr>
          <a:xfrm>
            <a:off x="3228583" y="7712164"/>
            <a:ext cx="7764801" cy="7"/>
          </a:xfrm>
          <a:prstGeom prst="line">
            <a:avLst/>
          </a:prstGeom>
          <a:ln w="25400">
            <a:solidFill>
              <a:srgbClr val="FFFFFF"/>
            </a:solidFill>
            <a:miter lim="400000"/>
          </a:ln>
        </p:spPr>
        <p:txBody>
          <a:bodyPr lIns="45718" tIns="45718" rIns="45718" bIns="45718"/>
          <a:lstStyle/>
          <a:p>
            <a:pPr/>
          </a:p>
        </p:txBody>
      </p:sp>
      <p:sp>
        <p:nvSpPr>
          <p:cNvPr id="256" name="Line"/>
          <p:cNvSpPr/>
          <p:nvPr/>
        </p:nvSpPr>
        <p:spPr>
          <a:xfrm>
            <a:off x="13390615" y="7712164"/>
            <a:ext cx="7764800" cy="7"/>
          </a:xfrm>
          <a:prstGeom prst="line">
            <a:avLst/>
          </a:prstGeom>
          <a:ln w="25400">
            <a:solidFill>
              <a:srgbClr val="FFFFFF"/>
            </a:solidFill>
            <a:miter lim="400000"/>
          </a:ln>
        </p:spPr>
        <p:txBody>
          <a:bodyPr lIns="45718" tIns="45718" rIns="45718" bIns="45718"/>
          <a:lstStyle/>
          <a:p>
            <a:pPr/>
          </a:p>
        </p:txBody>
      </p:sp>
      <p:sp>
        <p:nvSpPr>
          <p:cNvPr id="257" name="Real"/>
          <p:cNvSpPr txBox="1"/>
          <p:nvPr/>
        </p:nvSpPr>
        <p:spPr>
          <a:xfrm>
            <a:off x="3068329" y="12665174"/>
            <a:ext cx="1992399" cy="1185420"/>
          </a:xfrm>
          <a:prstGeom prst="rect">
            <a:avLst/>
          </a:prstGeom>
          <a:ln w="12700">
            <a:miter lim="400000"/>
          </a:ln>
          <a:extLst>
            <a:ext uri="{C572A759-6A51-4108-AA02-DFA0A04FC94B}">
              <ma14:wrappingTextBoxFlag xmlns:ma14="http://schemas.microsoft.com/office/mac/drawingml/2011/main" val="1"/>
            </a:ext>
          </a:extLst>
        </p:spPr>
        <p:txBody>
          <a:bodyPr lIns="71435" tIns="71435" rIns="71435" bIns="71435" anchor="ctr">
            <a:normAutofit fontScale="100000" lnSpcReduction="0"/>
          </a:bodyPr>
          <a:lstStyle>
            <a:lvl1pPr algn="ctr" defTabSz="821529">
              <a:lnSpc>
                <a:spcPct val="100000"/>
              </a:lnSpc>
              <a:spcBef>
                <a:spcPts val="5900"/>
              </a:spcBef>
              <a:defRPr sz="4400">
                <a:solidFill>
                  <a:srgbClr val="FFFFFF"/>
                </a:solidFill>
              </a:defRPr>
            </a:lvl1pPr>
          </a:lstStyle>
          <a:p>
            <a:pPr/>
            <a:r>
              <a:t>Real</a:t>
            </a:r>
          </a:p>
        </p:txBody>
      </p:sp>
      <p:sp>
        <p:nvSpPr>
          <p:cNvPr id="258" name="Arrow"/>
          <p:cNvSpPr/>
          <p:nvPr/>
        </p:nvSpPr>
        <p:spPr>
          <a:xfrm rot="16220870">
            <a:off x="11461860" y="11965954"/>
            <a:ext cx="1457027" cy="713752"/>
          </a:xfrm>
          <a:prstGeom prst="rightArrow">
            <a:avLst>
              <a:gd name="adj1" fmla="val 32889"/>
              <a:gd name="adj2" fmla="val 66146"/>
            </a:avLst>
          </a:prstGeom>
          <a:solidFill>
            <a:srgbClr val="00A2FF"/>
          </a:solidFill>
          <a:ln w="12700">
            <a:miter lim="400000"/>
          </a:ln>
        </p:spPr>
        <p:txBody>
          <a:bodyPr lIns="50800" tIns="50800" rIns="50800" bIns="50800" anchor="ctr"/>
          <a:lstStyle/>
          <a:p>
            <a:pPr algn="ctr" defTabSz="821529">
              <a:lnSpc>
                <a:spcPct val="100000"/>
              </a:lnSpc>
              <a:spcBef>
                <a:spcPts val="0"/>
              </a:spcBef>
              <a:defRPr sz="3000">
                <a:solidFill>
                  <a:srgbClr val="FFFFFF"/>
                </a:solidFill>
                <a:latin typeface="Helvetica Neue Medium"/>
                <a:ea typeface="Helvetica Neue Medium"/>
                <a:cs typeface="Helvetica Neue Medium"/>
                <a:sym typeface="Helvetica Neue Medium"/>
              </a:defRPr>
            </a:pPr>
          </a:p>
        </p:txBody>
      </p:sp>
      <p:sp>
        <p:nvSpPr>
          <p:cNvPr id="259" name="Suture"/>
          <p:cNvSpPr txBox="1"/>
          <p:nvPr/>
        </p:nvSpPr>
        <p:spPr>
          <a:xfrm>
            <a:off x="11500749" y="13000928"/>
            <a:ext cx="1382495" cy="626385"/>
          </a:xfrm>
          <a:prstGeom prst="rect">
            <a:avLst/>
          </a:prstGeom>
          <a:ln w="12700">
            <a:miter lim="400000"/>
          </a:ln>
          <a:extLst>
            <a:ext uri="{C572A759-6A51-4108-AA02-DFA0A04FC94B}">
              <ma14:wrappingTextBoxFlag xmlns:ma14="http://schemas.microsoft.com/office/mac/drawingml/2011/main" val="1"/>
            </a:ext>
          </a:extLst>
        </p:spPr>
        <p:txBody>
          <a:bodyPr wrap="none" lIns="71435" tIns="71435" rIns="71435" bIns="71435" anchor="ctr">
            <a:spAutoFit/>
          </a:bodyPr>
          <a:lstStyle>
            <a:lvl1pPr algn="ctr" defTabSz="821529">
              <a:lnSpc>
                <a:spcPct val="100000"/>
              </a:lnSpc>
              <a:spcBef>
                <a:spcPts val="0"/>
              </a:spcBef>
              <a:defRPr sz="3200">
                <a:solidFill>
                  <a:srgbClr val="FFFFFF"/>
                </a:solidFill>
                <a:latin typeface="Helvetica Neue Medium"/>
                <a:ea typeface="Helvetica Neue Medium"/>
                <a:cs typeface="Helvetica Neue Medium"/>
                <a:sym typeface="Helvetica Neue Medium"/>
              </a:defRPr>
            </a:lvl1pPr>
          </a:lstStyle>
          <a:p>
            <a:pPr/>
            <a:r>
              <a:t>Suture</a:t>
            </a:r>
          </a:p>
        </p:txBody>
      </p:sp>
      <p:pic>
        <p:nvPicPr>
          <p:cNvPr id="260" name="Image" descr="Image"/>
          <p:cNvPicPr>
            <a:picLocks noChangeAspect="1"/>
          </p:cNvPicPr>
          <p:nvPr/>
        </p:nvPicPr>
        <p:blipFill>
          <a:blip r:embed="rId4">
            <a:extLst/>
          </a:blip>
          <a:srcRect l="0" t="11274" r="0" b="0"/>
          <a:stretch>
            <a:fillRect/>
          </a:stretch>
        </p:blipFill>
        <p:spPr>
          <a:xfrm>
            <a:off x="13461711" y="8610193"/>
            <a:ext cx="7622593" cy="3785195"/>
          </a:xfrm>
          <a:prstGeom prst="rect">
            <a:avLst/>
          </a:prstGeom>
          <a:ln w="12700">
            <a:miter lim="400000"/>
          </a:ln>
        </p:spPr>
      </p:pic>
      <p:pic>
        <p:nvPicPr>
          <p:cNvPr id="261" name="Image" descr="Image"/>
          <p:cNvPicPr>
            <a:picLocks noChangeAspect="1"/>
          </p:cNvPicPr>
          <p:nvPr/>
        </p:nvPicPr>
        <p:blipFill>
          <a:blip r:embed="rId5">
            <a:extLst/>
          </a:blip>
          <a:srcRect l="0" t="104" r="0" b="11054"/>
          <a:stretch>
            <a:fillRect/>
          </a:stretch>
        </p:blipFill>
        <p:spPr>
          <a:xfrm>
            <a:off x="13278654" y="1376009"/>
            <a:ext cx="7988857" cy="396707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60"/>
                                        </p:tgtEl>
                                        <p:attrNameLst>
                                          <p:attrName>style.visibility</p:attrName>
                                        </p:attrNameLst>
                                      </p:cBhvr>
                                      <p:to>
                                        <p:strVal val="visible"/>
                                      </p:to>
                                    </p:set>
                                    <p:animEffect filter="fade" transition="in">
                                      <p:cBhvr>
                                        <p:cTn id="7" dur="1000"/>
                                        <p:tgtEl>
                                          <p:spTgt spid="260"/>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61"/>
                                        </p:tgtEl>
                                        <p:attrNameLst>
                                          <p:attrName>style.visibility</p:attrName>
                                        </p:attrNameLst>
                                      </p:cBhvr>
                                      <p:to>
                                        <p:strVal val="visible"/>
                                      </p:to>
                                    </p:set>
                                    <p:animEffect filter="fade" transition="in">
                                      <p:cBhvr>
                                        <p:cTn id="12" dur="1000"/>
                                        <p:tgtEl>
                                          <p:spTgt spid="2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0" grpId="1"/>
      <p:bldP build="whole" bldLvl="1" animBg="1" rev="0" advAuto="0" spid="261" grpId="2"/>
    </p:bldLst>
  </p:timing>
</p:sld>
</file>

<file path=ppt/theme/theme1.xml><?xml version="1.0" encoding="utf-8"?>
<a:theme xmlns:a="http://schemas.openxmlformats.org/drawingml/2006/main" xmlns:r="http://schemas.openxmlformats.org/officeDocument/2006/relationships" name="20_BasicBlack">
  <a:themeElements>
    <a:clrScheme name="20_BasicBlack">
      <a:dk1>
        <a:srgbClr val="000000"/>
      </a:dk1>
      <a:lt1>
        <a:srgbClr val="000000"/>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a:ea typeface="Helvetica"/>
        <a:cs typeface="Helvetica"/>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a:ea typeface="Helvetica"/>
        <a:cs typeface="Helvetica"/>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