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3" name="Shape 143"/>
          <p:cNvSpPr/>
          <p:nvPr>
            <p:ph type="sldImg"/>
          </p:nvPr>
        </p:nvSpPr>
        <p:spPr>
          <a:xfrm>
            <a:off x="1143000" y="685800"/>
            <a:ext cx="4572000" cy="3429000"/>
          </a:xfrm>
          <a:prstGeom prst="rect">
            <a:avLst/>
          </a:prstGeom>
        </p:spPr>
        <p:txBody>
          <a:bodyPr/>
          <a:lstStyle/>
          <a:p>
            <a:pPr/>
          </a:p>
        </p:txBody>
      </p:sp>
      <p:sp>
        <p:nvSpPr>
          <p:cNvPr id="144" name="Shape 14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8599"/>
            <a:ext cx="10464800" cy="609779"/>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929606" y="-12700"/>
            <a:ext cx="16551778" cy="1103451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17"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18" name="Title Text"/>
          <p:cNvSpPr txBox="1"/>
          <p:nvPr>
            <p:ph type="title"/>
          </p:nvPr>
        </p:nvSpPr>
        <p:spPr>
          <a:xfrm>
            <a:off x="1270000" y="6718300"/>
            <a:ext cx="10464800" cy="842963"/>
          </a:xfrm>
          <a:prstGeom prst="rect">
            <a:avLst/>
          </a:prstGeom>
        </p:spPr>
        <p:txBody>
          <a:bodyPr/>
          <a:lstStyle>
            <a:lvl1pPr>
              <a:spcBef>
                <a:spcPts val="4200"/>
              </a:spcBef>
              <a:defRPr sz="3200">
                <a:latin typeface="+mn-lt"/>
                <a:ea typeface="+mn-ea"/>
                <a:cs typeface="+mn-cs"/>
                <a:sym typeface="Helvetica Neue"/>
              </a:defRPr>
            </a:lvl1pPr>
          </a:lstStyle>
          <a:p>
            <a:pPr/>
            <a:r>
              <a:t>Title Text</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26" name="Title Text"/>
          <p:cNvSpPr txBox="1"/>
          <p:nvPr>
            <p:ph type="title"/>
          </p:nvPr>
        </p:nvSpPr>
        <p:spPr>
          <a:xfrm>
            <a:off x="1270000" y="1638300"/>
            <a:ext cx="10464800" cy="3302000"/>
          </a:xfrm>
          <a:prstGeom prst="rect">
            <a:avLst/>
          </a:prstGeom>
        </p:spPr>
        <p:txBody>
          <a:bodyPr anchor="b"/>
          <a:lstStyle/>
          <a:p>
            <a:pPr/>
            <a:r>
              <a:t>Title Text</a:t>
            </a:r>
          </a:p>
        </p:txBody>
      </p:sp>
      <p:sp>
        <p:nvSpPr>
          <p:cNvPr id="127"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35"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36" name="Title Text"/>
          <p:cNvSpPr txBox="1"/>
          <p:nvPr>
            <p:ph type="title"/>
          </p:nvPr>
        </p:nvSpPr>
        <p:spPr>
          <a:xfrm>
            <a:off x="1270000" y="6718300"/>
            <a:ext cx="10464800" cy="842963"/>
          </a:xfrm>
          <a:prstGeom prst="rect">
            <a:avLst/>
          </a:prstGeom>
        </p:spPr>
        <p:txBody>
          <a:bodyPr/>
          <a:lstStyle>
            <a:lvl1pPr>
              <a:spcBef>
                <a:spcPts val="4200"/>
              </a:spcBef>
              <a:defRPr sz="3200">
                <a:latin typeface="+mn-lt"/>
                <a:ea typeface="+mn-ea"/>
                <a:cs typeface="+mn-cs"/>
                <a:sym typeface="Helvetica Neue"/>
              </a:defRPr>
            </a:lvl1pPr>
          </a:lstStyle>
          <a:p>
            <a:pPr/>
            <a:r>
              <a:t>Title Text</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647700" y="508000"/>
            <a:ext cx="12369801" cy="6142538"/>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451056" y="-138499"/>
            <a:ext cx="13525505" cy="90170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473575" y="2032000"/>
            <a:ext cx="10287000" cy="68580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426200" y="4965700"/>
            <a:ext cx="5886450" cy="3924300"/>
          </a:xfrm>
          <a:prstGeom prst="rect">
            <a:avLst/>
          </a:prstGeom>
        </p:spPr>
        <p:txBody>
          <a:bodyPr lIns="91439" tIns="45719" rIns="91439" bIns="45719" anchor="t">
            <a:noAutofit/>
          </a:bodyPr>
          <a:lstStyle/>
          <a:p>
            <a:pPr/>
          </a:p>
        </p:txBody>
      </p:sp>
      <p:sp>
        <p:nvSpPr>
          <p:cNvPr id="84" name="Image"/>
          <p:cNvSpPr/>
          <p:nvPr>
            <p:ph type="pic" sz="quarter" idx="22"/>
          </p:nvPr>
        </p:nvSpPr>
        <p:spPr>
          <a:xfrm>
            <a:off x="6737350" y="639232"/>
            <a:ext cx="5880100" cy="3920069"/>
          </a:xfrm>
          <a:prstGeom prst="rect">
            <a:avLst/>
          </a:prstGeom>
        </p:spPr>
        <p:txBody>
          <a:bodyPr lIns="91439" tIns="45719" rIns="91439" bIns="45719" anchor="t">
            <a:noAutofit/>
          </a:bodyPr>
          <a:lstStyle/>
          <a:p>
            <a:pPr/>
          </a:p>
        </p:txBody>
      </p:sp>
      <p:sp>
        <p:nvSpPr>
          <p:cNvPr id="85" name="Image"/>
          <p:cNvSpPr/>
          <p:nvPr>
            <p:ph type="pic" idx="23"/>
          </p:nvPr>
        </p:nvSpPr>
        <p:spPr>
          <a:xfrm>
            <a:off x="-3400425" y="-127000"/>
            <a:ext cx="13525500" cy="90170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solidFill>
                  <a:srgbClr val="FFFFFF"/>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4.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7.tif"/><Relationship Id="rId4" Type="http://schemas.openxmlformats.org/officeDocument/2006/relationships/image" Target="../media/image8.tif"/><Relationship Id="rId5" Type="http://schemas.openxmlformats.org/officeDocument/2006/relationships/image" Target="../media/image9.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video" Target="https://www.youtube.com/embed/dswKyUUhKMI?feature=oembed" TargetMode="External"/><Relationship Id="rId3" Type="http://schemas.openxmlformats.org/officeDocument/2006/relationships/image" Target="../media/image1.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video" Target="https://www.youtube.com/embed/Umc9ezAyJv0?feature=oembed" TargetMode="External"/><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Identification in the Cinema"/>
          <p:cNvSpPr txBox="1"/>
          <p:nvPr>
            <p:ph type="title"/>
          </p:nvPr>
        </p:nvSpPr>
        <p:spPr>
          <a:prstGeom prst="rect">
            <a:avLst/>
          </a:prstGeom>
        </p:spPr>
        <p:txBody>
          <a:bodyPr/>
          <a:lstStyle/>
          <a:p>
            <a:pPr/>
            <a:r>
              <a:t>Identification in the Cinema</a:t>
            </a:r>
          </a:p>
        </p:txBody>
      </p:sp>
      <p:sp>
        <p:nvSpPr>
          <p:cNvPr id="147" name="Session 5: Lighting (cont.) and cinematography…"/>
          <p:cNvSpPr txBox="1"/>
          <p:nvPr>
            <p:ph type="body" sz="quarter" idx="1"/>
          </p:nvPr>
        </p:nvSpPr>
        <p:spPr>
          <a:xfrm>
            <a:off x="3565681" y="4950883"/>
            <a:ext cx="5873444" cy="816610"/>
          </a:xfrm>
          <a:prstGeom prst="rect">
            <a:avLst/>
          </a:prstGeom>
        </p:spPr>
        <p:txBody>
          <a:bodyPr/>
          <a:lstStyle>
            <a:lvl1pPr defTabSz="260261">
              <a:defRPr sz="2600">
                <a:latin typeface="Gill Sans"/>
                <a:ea typeface="Gill Sans"/>
                <a:cs typeface="Gill Sans"/>
                <a:sym typeface="Gill Sans"/>
              </a:defRPr>
            </a:lvl1pPr>
          </a:lstStyle>
          <a:p>
            <a:pPr/>
            <a:r>
              <a:t>Session 21-22:  Laura Mulvey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For her it is a useful tool that she is using against itself in an attempt to foster new non phallocentric approaches to cinema and cinematic critique.…"/>
          <p:cNvSpPr txBox="1"/>
          <p:nvPr/>
        </p:nvSpPr>
        <p:spPr>
          <a:xfrm>
            <a:off x="12292" y="3643731"/>
            <a:ext cx="12980213" cy="48806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a:solidFill>
                  <a:srgbClr val="FFFFFF"/>
                </a:solidFill>
              </a:defRPr>
            </a:pPr>
            <a:r>
              <a:t> For her it is a useful tool that she is using against itself in an attempt to foster new non phallocentric approaches to cinema and cinematic critique. </a:t>
            </a:r>
          </a:p>
          <a:p>
            <a:pPr algn="l">
              <a:defRPr b="1">
                <a:solidFill>
                  <a:srgbClr val="FFFFFF"/>
                </a:solidFill>
              </a:defRPr>
            </a:pPr>
            <a:r>
              <a:t>My use of the traditionally gendered and chauvinistic language is not meant as any endorsement of it, but is rather provided as a way to indicate the critical/ethical/political urgency with which Mulvey wrote her essay.  I also hope that this problematic discourse might serve as a provocation to us to continue to find was to critically adapt, redefine, redeploy theoretical concepts in ways that account for the multiple threads of identity and personal experience that enrich the wonderfully diverse tapestries of our local, national and global communities.</a:t>
            </a:r>
          </a:p>
          <a:p>
            <a:pPr algn="l">
              <a:defRPr b="1">
                <a:solidFill>
                  <a:srgbClr val="FFFFFF"/>
                </a:solidFill>
              </a:defRPr>
            </a:pPr>
          </a:p>
          <a:p>
            <a:pPr algn="l">
              <a:defRPr b="1">
                <a:solidFill>
                  <a:srgbClr val="FFFFFF"/>
                </a:solidFill>
              </a:defRPr>
            </a:pPr>
            <a:r>
              <a:t>It is also my hope that we might apply Mulvey to a reading of </a:t>
            </a:r>
            <a:r>
              <a:rPr i="1"/>
              <a:t>BLADE RUNNER</a:t>
            </a:r>
            <a:r>
              <a:t> that might be sensitive to the intersectionality of the subjects that it represents.  (Gender, Sexuality, Race, Economic and Social Class). </a:t>
            </a:r>
          </a:p>
        </p:txBody>
      </p:sp>
      <p:sp>
        <p:nvSpPr>
          <p:cNvPr id="150" name="Dear Students,…"/>
          <p:cNvSpPr txBox="1"/>
          <p:nvPr/>
        </p:nvSpPr>
        <p:spPr>
          <a:xfrm>
            <a:off x="40182" y="260530"/>
            <a:ext cx="12924435" cy="26708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Dear Students,</a:t>
            </a:r>
          </a:p>
          <a:p>
            <a:pPr>
              <a:defRPr b="1">
                <a:solidFill>
                  <a:srgbClr val="FFFFFF"/>
                </a:solidFill>
              </a:defRPr>
            </a:pPr>
            <a:r>
              <a:t>Much of the explanation of psychoanalytic theory included in this powerpoint will sound sexist, chauvinistic, Phallocentric ….and that’s because it is.  PLEASE REMEMBER AS YOU WORK THROUGH THE SLIDES, THAT THEY OFFER EXPOSITION OF PSYCHOANALYTIC THEORY THAT MULVEY IS USING AGAINST ITSELF AS A WAY TO OFFER A CRITIQUE OF THE PHALLOCENTRIC NATURE OF PSYCHOANALYSIS AND NARRATIVE CINEMA.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Key Terms"/>
          <p:cNvSpPr txBox="1"/>
          <p:nvPr/>
        </p:nvSpPr>
        <p:spPr>
          <a:xfrm>
            <a:off x="131068" y="944714"/>
            <a:ext cx="163799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Key Terms</a:t>
            </a:r>
          </a:p>
        </p:txBody>
      </p:sp>
      <p:sp>
        <p:nvSpPr>
          <p:cNvPr id="153" name="Castration anxiety:   1.  Child becomes aware of sexual difference  (Mother’s lack of a penis)…"/>
          <p:cNvSpPr txBox="1"/>
          <p:nvPr/>
        </p:nvSpPr>
        <p:spPr>
          <a:xfrm>
            <a:off x="150278" y="1537899"/>
            <a:ext cx="12704244" cy="77142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2000">
                <a:solidFill>
                  <a:srgbClr val="FFFFFF"/>
                </a:solidFill>
              </a:defRPr>
            </a:pPr>
            <a:r>
              <a:t>Castration anxiety:   1.  Child becomes aware of sexual difference  (Mother’s lack of a penis)</a:t>
            </a:r>
          </a:p>
          <a:p>
            <a:pPr algn="l">
              <a:defRPr b="1" sz="2000">
                <a:solidFill>
                  <a:srgbClr val="FFFFFF"/>
                </a:solidFill>
              </a:defRPr>
            </a:pPr>
            <a:r>
              <a:t>                                   2.  Desire for the mother/identification with the mother) registers as guilt.</a:t>
            </a:r>
          </a:p>
          <a:p>
            <a:pPr algn="l">
              <a:defRPr b="1" sz="2000">
                <a:solidFill>
                  <a:srgbClr val="FFFFFF"/>
                </a:solidFill>
              </a:defRPr>
            </a:pPr>
            <a:r>
              <a:t>                                   3.  Fear that the father will remove child’s penis as punishment for guilt.</a:t>
            </a:r>
          </a:p>
          <a:p>
            <a:pPr algn="l">
              <a:defRPr b="1" sz="2000">
                <a:solidFill>
                  <a:srgbClr val="FFFFFF"/>
                </a:solidFill>
              </a:defRPr>
            </a:pPr>
          </a:p>
          <a:p>
            <a:pPr algn="l">
              <a:defRPr b="1" sz="2000">
                <a:solidFill>
                  <a:srgbClr val="FFFFFF"/>
                </a:solidFill>
              </a:defRPr>
            </a:pPr>
            <a:r>
              <a:t>Castration anxiety marks the </a:t>
            </a:r>
            <a:r>
              <a:rPr i="1"/>
              <a:t>Phalic Stage</a:t>
            </a:r>
            <a:r>
              <a:t> in which the child enters “the world of law and language(” (Mulvey) and submits to the  “Name/No of the Father.” (Lacan)</a:t>
            </a:r>
          </a:p>
          <a:p>
            <a:pPr algn="l">
              <a:defRPr b="1" sz="2000">
                <a:solidFill>
                  <a:srgbClr val="FFFFFF"/>
                </a:solidFill>
              </a:defRPr>
            </a:pPr>
          </a:p>
          <a:p>
            <a:pPr algn="l">
              <a:defRPr b="1" sz="2000">
                <a:solidFill>
                  <a:srgbClr val="FFFFFF"/>
                </a:solidFill>
              </a:defRPr>
            </a:pPr>
            <a:r>
              <a:t>Phallus: An object, image, symbol that represents the penis.  Please note that a phallus is NOT a penis.       </a:t>
            </a:r>
          </a:p>
          <a:p>
            <a:pPr lvl="4" indent="914400" algn="l">
              <a:defRPr b="1" sz="2000">
                <a:solidFill>
                  <a:srgbClr val="FFFFFF"/>
                </a:solidFill>
              </a:defRPr>
            </a:pPr>
            <a:r>
              <a:t> In psychoanalysis:  Freud describes the phallus as a symbol of the active/productive power of male agency (subject)vs. the passiveness of the female object.</a:t>
            </a:r>
          </a:p>
          <a:p>
            <a:pPr algn="l">
              <a:defRPr b="1" sz="2000">
                <a:solidFill>
                  <a:srgbClr val="FFFFFF"/>
                </a:solidFill>
              </a:defRPr>
            </a:pPr>
          </a:p>
          <a:p>
            <a:pPr lvl="2" indent="457200" algn="l">
              <a:defRPr b="1" sz="2000">
                <a:solidFill>
                  <a:srgbClr val="FFFFFF"/>
                </a:solidFill>
              </a:defRPr>
            </a:pPr>
            <a:r>
              <a:rPr>
                <a:solidFill>
                  <a:schemeClr val="accent5"/>
                </a:solidFill>
              </a:rPr>
              <a:t>Scopophilia</a:t>
            </a:r>
            <a:r>
              <a:t>:  1. Treating other people as objects.  </a:t>
            </a:r>
          </a:p>
          <a:p>
            <a:pPr lvl="2" indent="457200" algn="l">
              <a:defRPr b="1" sz="2000">
                <a:solidFill>
                  <a:srgbClr val="FFFFFF"/>
                </a:solidFill>
              </a:defRPr>
            </a:pPr>
            <a:r>
              <a:t>                       2.  Subjecting the object to a “controlling and curious gaze.”  (Mulvey)</a:t>
            </a:r>
          </a:p>
          <a:p>
            <a:pPr algn="l">
              <a:defRPr b="1" sz="2000">
                <a:solidFill>
                  <a:srgbClr val="FFFFFF"/>
                </a:solidFill>
              </a:defRPr>
            </a:pPr>
            <a:r>
              <a:t>                             3.  Freud-&gt; ex. Voyeurism: private and forbidden looking)</a:t>
            </a:r>
          </a:p>
          <a:p>
            <a:pPr lvl="8" indent="1828800" algn="l">
              <a:defRPr b="1" sz="2000">
                <a:solidFill>
                  <a:srgbClr val="FFFFFF"/>
                </a:solidFill>
              </a:defRPr>
            </a:pPr>
            <a:r>
              <a:t>   4.  Visual pleasure is derived from the subjection of an unwitting/unwilling object to               active and controlling looking.</a:t>
            </a:r>
          </a:p>
          <a:p>
            <a:pPr algn="l">
              <a:defRPr b="1" sz="2000">
                <a:solidFill>
                  <a:srgbClr val="FFFFFF"/>
                </a:solidFill>
              </a:defRPr>
            </a:pPr>
          </a:p>
          <a:p>
            <a:pPr lvl="2" indent="457200" algn="l">
              <a:defRPr b="1" sz="2000">
                <a:solidFill>
                  <a:srgbClr val="FFFFFF"/>
                </a:solidFill>
              </a:defRPr>
            </a:pPr>
            <a:r>
              <a:t>Narcissism:  Mis/recognition of the image in the mirror/on the screen</a:t>
            </a:r>
          </a:p>
          <a:p>
            <a:pPr lvl="8" indent="1828800" algn="l">
              <a:defRPr b="1" sz="2000">
                <a:solidFill>
                  <a:srgbClr val="FFFFFF"/>
                </a:solidFill>
              </a:defRPr>
            </a:pPr>
            <a:r>
              <a:t>  Mirror Stage (please note Mulvey’s description of the fact that the mirror stage involves a crisis of interpretation over the status of the </a:t>
            </a:r>
            <a:r>
              <a:rPr i="1"/>
              <a:t>image</a:t>
            </a:r>
            <a:r>
              <a:t> that I see in the mirror: Is the image that stare’s back at me a reflection of myself? A projection of an “other”? )</a:t>
            </a:r>
          </a:p>
          <a:p>
            <a:pPr algn="l">
              <a:defRPr b="1" sz="2000">
                <a:solidFill>
                  <a:srgbClr val="FFFFFF"/>
                </a:solidFill>
              </a:defRPr>
            </a:pPr>
            <a:r>
              <a:t>                           Identification with the image on the screen.</a:t>
            </a:r>
          </a:p>
          <a:p>
            <a:pPr algn="l">
              <a:defRPr b="1" sz="2000">
                <a:solidFill>
                  <a:srgbClr val="FFFFFF"/>
                </a:solidFill>
              </a:defRPr>
            </a:pPr>
          </a:p>
          <a:p>
            <a:pPr algn="l">
              <a:defRPr b="1" sz="2000">
                <a:solidFill>
                  <a:srgbClr val="FFFFFF"/>
                </a:solidFill>
              </a:defRPr>
            </a:pPr>
            <a:r>
              <a:t>Symbolic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Scopophilia: activating “the look”"/>
          <p:cNvSpPr txBox="1"/>
          <p:nvPr/>
        </p:nvSpPr>
        <p:spPr>
          <a:xfrm>
            <a:off x="27343" y="175575"/>
            <a:ext cx="6749008" cy="4117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indent="457200" algn="l">
              <a:defRPr b="1" sz="2000">
                <a:solidFill>
                  <a:srgbClr val="FFFFFF"/>
                </a:solidFill>
              </a:defRPr>
            </a:pPr>
            <a:r>
              <a:t>Scopophilia: activating “the look”</a:t>
            </a:r>
          </a:p>
        </p:txBody>
      </p:sp>
      <p:pic>
        <p:nvPicPr>
          <p:cNvPr id="156" name="Image" descr="Image"/>
          <p:cNvPicPr>
            <a:picLocks noChangeAspect="1"/>
          </p:cNvPicPr>
          <p:nvPr/>
        </p:nvPicPr>
        <p:blipFill>
          <a:blip r:embed="rId2">
            <a:extLst/>
          </a:blip>
          <a:stretch>
            <a:fillRect/>
          </a:stretch>
        </p:blipFill>
        <p:spPr>
          <a:xfrm>
            <a:off x="366602" y="1390998"/>
            <a:ext cx="5285081" cy="2971532"/>
          </a:xfrm>
          <a:prstGeom prst="rect">
            <a:avLst/>
          </a:prstGeom>
          <a:ln w="12700">
            <a:miter lim="400000"/>
          </a:ln>
        </p:spPr>
      </p:pic>
      <p:pic>
        <p:nvPicPr>
          <p:cNvPr id="157" name="Image" descr="Image"/>
          <p:cNvPicPr>
            <a:picLocks noChangeAspect="1"/>
          </p:cNvPicPr>
          <p:nvPr/>
        </p:nvPicPr>
        <p:blipFill>
          <a:blip r:embed="rId3">
            <a:extLst/>
          </a:blip>
          <a:stretch>
            <a:fillRect/>
          </a:stretch>
        </p:blipFill>
        <p:spPr>
          <a:xfrm>
            <a:off x="6203061" y="1359710"/>
            <a:ext cx="6589705" cy="3034109"/>
          </a:xfrm>
          <a:prstGeom prst="rect">
            <a:avLst/>
          </a:prstGeom>
          <a:ln w="12700">
            <a:miter lim="400000"/>
          </a:ln>
        </p:spPr>
      </p:pic>
      <p:pic>
        <p:nvPicPr>
          <p:cNvPr id="158" name="Image" descr="Image"/>
          <p:cNvPicPr>
            <a:picLocks noChangeAspect="1"/>
          </p:cNvPicPr>
          <p:nvPr/>
        </p:nvPicPr>
        <p:blipFill>
          <a:blip r:embed="rId4">
            <a:extLst/>
          </a:blip>
          <a:stretch>
            <a:fillRect/>
          </a:stretch>
        </p:blipFill>
        <p:spPr>
          <a:xfrm>
            <a:off x="6314681" y="4905197"/>
            <a:ext cx="6366464" cy="2654020"/>
          </a:xfrm>
          <a:prstGeom prst="rect">
            <a:avLst/>
          </a:prstGeom>
          <a:ln w="12700">
            <a:miter lim="400000"/>
          </a:ln>
        </p:spPr>
      </p:pic>
      <p:pic>
        <p:nvPicPr>
          <p:cNvPr id="159" name="Image" descr="Image"/>
          <p:cNvPicPr>
            <a:picLocks noChangeAspect="1"/>
          </p:cNvPicPr>
          <p:nvPr/>
        </p:nvPicPr>
        <p:blipFill>
          <a:blip r:embed="rId5">
            <a:extLst/>
          </a:blip>
          <a:stretch>
            <a:fillRect/>
          </a:stretch>
        </p:blipFill>
        <p:spPr>
          <a:xfrm>
            <a:off x="160442" y="4905197"/>
            <a:ext cx="5697401" cy="265402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Image" descr="Image"/>
          <p:cNvPicPr>
            <a:picLocks noChangeAspect="1"/>
          </p:cNvPicPr>
          <p:nvPr/>
        </p:nvPicPr>
        <p:blipFill>
          <a:blip r:embed="rId2">
            <a:extLst/>
          </a:blip>
          <a:stretch>
            <a:fillRect/>
          </a:stretch>
        </p:blipFill>
        <p:spPr>
          <a:xfrm>
            <a:off x="373088" y="2233885"/>
            <a:ext cx="12258624" cy="5285830"/>
          </a:xfrm>
          <a:prstGeom prst="rect">
            <a:avLst/>
          </a:prstGeom>
          <a:ln w="12700">
            <a:miter lim="400000"/>
          </a:ln>
        </p:spPr>
      </p:pic>
      <p:sp>
        <p:nvSpPr>
          <p:cNvPr id="162" name="1. Treating other people as objects.…"/>
          <p:cNvSpPr txBox="1"/>
          <p:nvPr/>
        </p:nvSpPr>
        <p:spPr>
          <a:xfrm>
            <a:off x="31142" y="847792"/>
            <a:ext cx="9000999" cy="1046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defRPr>
            </a:pPr>
            <a:r>
              <a:t>1. Treating other people as objects.  </a:t>
            </a:r>
          </a:p>
          <a:p>
            <a:pPr lvl="2" indent="457200" algn="l">
              <a:defRPr b="1" sz="2000">
                <a:solidFill>
                  <a:srgbClr val="FFFFFF"/>
                </a:solidFill>
              </a:defRPr>
            </a:pPr>
            <a:r>
              <a:t>2.  Subjecting the object to a “controlling and curious gaze.”  (Mulvey)</a:t>
            </a:r>
          </a:p>
          <a:p>
            <a:pPr algn="l">
              <a:defRPr b="1" sz="2000">
                <a:solidFill>
                  <a:srgbClr val="FFFFFF"/>
                </a:solidFill>
              </a:defRPr>
            </a:pPr>
            <a:r>
              <a:t>                            </a:t>
            </a:r>
          </a:p>
        </p:txBody>
      </p:sp>
      <p:sp>
        <p:nvSpPr>
          <p:cNvPr id="163" name="Scopophilia: Visual pleasure is derived from the subjection of an unwitting/unwilling object to               active and controlling looking."/>
          <p:cNvSpPr txBox="1"/>
          <p:nvPr/>
        </p:nvSpPr>
        <p:spPr>
          <a:xfrm>
            <a:off x="60451" y="55974"/>
            <a:ext cx="12883897" cy="1046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defRPr>
            </a:pPr>
            <a:r>
              <a:t>Scopophilia: Visual pleasure is derived from the subjection of an unwitting/unwilling object to               active and controlling looking.</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3.  Freud-&gt; ex. Voyeurism: private and forbidden looking…"/>
          <p:cNvSpPr txBox="1"/>
          <p:nvPr/>
        </p:nvSpPr>
        <p:spPr>
          <a:xfrm>
            <a:off x="-39536" y="579214"/>
            <a:ext cx="12309349" cy="1046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sz="2000">
                <a:solidFill>
                  <a:srgbClr val="FFFFFF"/>
                </a:solidFill>
              </a:defRPr>
            </a:pPr>
            <a:r>
              <a:t>3.  Freud-&gt; ex. Voyeurism: private and forbidden looking</a:t>
            </a:r>
          </a:p>
          <a:p>
            <a:pPr algn="l">
              <a:defRPr b="1" sz="2000">
                <a:solidFill>
                  <a:srgbClr val="FFFFFF"/>
                </a:solidFill>
              </a:defRPr>
            </a:pPr>
            <a:r>
              <a:t>4.  Visual pleasure produced by subjecting an unwitting/unwilling object to an active/controlling look.</a:t>
            </a:r>
          </a:p>
        </p:txBody>
      </p:sp>
      <p:pic>
        <p:nvPicPr>
          <p:cNvPr id="166" name="Image" descr="Image"/>
          <p:cNvPicPr>
            <a:picLocks noChangeAspect="1"/>
          </p:cNvPicPr>
          <p:nvPr/>
        </p:nvPicPr>
        <p:blipFill>
          <a:blip r:embed="rId2">
            <a:extLst/>
          </a:blip>
          <a:stretch>
            <a:fillRect/>
          </a:stretch>
        </p:blipFill>
        <p:spPr>
          <a:xfrm>
            <a:off x="6684065" y="2860785"/>
            <a:ext cx="3758681" cy="2271915"/>
          </a:xfrm>
          <a:prstGeom prst="rect">
            <a:avLst/>
          </a:prstGeom>
          <a:ln w="12700">
            <a:miter lim="400000"/>
          </a:ln>
        </p:spPr>
      </p:pic>
      <p:pic>
        <p:nvPicPr>
          <p:cNvPr id="167" name="Image" descr="Image"/>
          <p:cNvPicPr>
            <a:picLocks noChangeAspect="1"/>
          </p:cNvPicPr>
          <p:nvPr/>
        </p:nvPicPr>
        <p:blipFill>
          <a:blip r:embed="rId3">
            <a:extLst/>
          </a:blip>
          <a:stretch>
            <a:fillRect/>
          </a:stretch>
        </p:blipFill>
        <p:spPr>
          <a:xfrm>
            <a:off x="2905342" y="5720873"/>
            <a:ext cx="3192251" cy="2338324"/>
          </a:xfrm>
          <a:prstGeom prst="rect">
            <a:avLst/>
          </a:prstGeom>
          <a:ln w="12700">
            <a:miter lim="400000"/>
          </a:ln>
        </p:spPr>
      </p:pic>
      <p:pic>
        <p:nvPicPr>
          <p:cNvPr id="168" name="Image" descr="Image"/>
          <p:cNvPicPr>
            <a:picLocks noChangeAspect="1"/>
          </p:cNvPicPr>
          <p:nvPr/>
        </p:nvPicPr>
        <p:blipFill>
          <a:blip r:embed="rId4">
            <a:extLst/>
          </a:blip>
          <a:stretch>
            <a:fillRect/>
          </a:stretch>
        </p:blipFill>
        <p:spPr>
          <a:xfrm>
            <a:off x="330409" y="1572729"/>
            <a:ext cx="4962696" cy="2791516"/>
          </a:xfrm>
          <a:prstGeom prst="rect">
            <a:avLst/>
          </a:prstGeom>
          <a:ln w="12700">
            <a:miter lim="400000"/>
          </a:ln>
        </p:spPr>
      </p:pic>
      <p:pic>
        <p:nvPicPr>
          <p:cNvPr id="169" name="Image" descr="Image"/>
          <p:cNvPicPr>
            <a:picLocks noChangeAspect="1"/>
          </p:cNvPicPr>
          <p:nvPr/>
        </p:nvPicPr>
        <p:blipFill>
          <a:blip r:embed="rId5">
            <a:extLst/>
          </a:blip>
          <a:stretch>
            <a:fillRect/>
          </a:stretch>
        </p:blipFill>
        <p:spPr>
          <a:xfrm>
            <a:off x="7394495" y="7307785"/>
            <a:ext cx="5506236" cy="2271914"/>
          </a:xfrm>
          <a:prstGeom prst="rect">
            <a:avLst/>
          </a:prstGeom>
          <a:ln w="12700">
            <a:miter lim="400000"/>
          </a:ln>
        </p:spPr>
      </p:pic>
      <p:sp>
        <p:nvSpPr>
          <p:cNvPr id="170" name="Arrow"/>
          <p:cNvSpPr/>
          <p:nvPr/>
        </p:nvSpPr>
        <p:spPr>
          <a:xfrm rot="2460000">
            <a:off x="4682910" y="5205109"/>
            <a:ext cx="4281175" cy="1270001"/>
          </a:xfrm>
          <a:prstGeom prst="rightArrow">
            <a:avLst>
              <a:gd name="adj1" fmla="val 32000"/>
              <a:gd name="adj2" fmla="val 64000"/>
            </a:avLst>
          </a:prstGeom>
          <a:solidFill>
            <a:srgbClr val="000000"/>
          </a:solidFill>
          <a:ln w="25400">
            <a:solidFill>
              <a:schemeClr val="accent1"/>
            </a:solidFill>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2" name="'Esper Sequence' - Blade Runner" descr="'Esper Sequence' - Blade Runner"/>
          <p:cNvPicPr>
            <a:picLocks noChangeAspect="0"/>
          </p:cNvPicPr>
          <p:nvPr>
            <a:videoFile xmlns:mc="http://schemas.openxmlformats.org/markup-compatibility/2006" xmlns:aiw="http://developer.apple.com/namespaces/iwork" r:link="rId2" mc:Ignorable="aiw" aiw:title="'Esper Sequence' - Blade Runner" aiw:author="thehumancartoon"/>
          </p:nvPr>
        </p:nvPicPr>
        <p:blipFill>
          <a:blip r:embed="rId3">
            <a:extLst/>
          </a:blip>
          <a:stretch>
            <a:fillRect/>
          </a:stretch>
        </p:blipFill>
        <p:spPr>
          <a:xfrm>
            <a:off x="1714277" y="1285707"/>
            <a:ext cx="10233084" cy="7674814"/>
          </a:xfrm>
          <a:prstGeom prst="rect">
            <a:avLst/>
          </a:prstGeom>
        </p:spPr>
      </p:pic>
      <p:sp>
        <p:nvSpPr>
          <p:cNvPr id="173" name="Scopophilia: Deckard, Zhora and the Espers Machine"/>
          <p:cNvSpPr txBox="1"/>
          <p:nvPr/>
        </p:nvSpPr>
        <p:spPr>
          <a:xfrm>
            <a:off x="27702" y="416102"/>
            <a:ext cx="7005829" cy="411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defRPr>
            </a:pPr>
            <a:r>
              <a:t>Scopophilia: Deckard, Zhora and the Espers Machine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172"/>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7" fill="hold" display="0">
                  <p:stCondLst>
                    <p:cond delay="indefinite"/>
                  </p:stCondLst>
                </p:cTn>
                <p:tgtEl>
                  <p:spTgt spid="172"/>
                </p:tgtEl>
              </p:cMediaNode>
            </p:video>
            <p:seq concurrent="1" prevAc="none" nextAc="seek">
              <p:cTn id="8" evtFilter="cancelBubble" nodeType="interactiveSeq" restart="whenNotActive" fill="hold">
                <p:stCondLst>
                  <p:cond delay="0" evt="onClick">
                    <p:tgtEl>
                      <p:spTgt spid="172"/>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72"/>
                                        </p:tgtEl>
                                      </p:cBhvr>
                                    </p:cmd>
                                  </p:childTnLst>
                                </p:cTn>
                              </p:par>
                            </p:childTnLst>
                          </p:cTn>
                        </p:par>
                      </p:childTnLst>
                    </p:cTn>
                  </p:par>
                </p:childTnLst>
              </p:cTn>
              <p:nextCondLst>
                <p:cond delay="0" evt="onClick">
                  <p:tgtEl>
                    <p:spTgt spid="17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Blade Runner - Voight-Kampff Test (HQ)" descr="Blade Runner - Voight-Kampff Test (HQ)"/>
          <p:cNvPicPr>
            <a:picLocks noChangeAspect="0"/>
          </p:cNvPicPr>
          <p:nvPr>
            <a:videoFile xmlns:mc="http://schemas.openxmlformats.org/markup-compatibility/2006" xmlns:aiw="http://developer.apple.com/namespaces/iwork" r:link="rId2" mc:Ignorable="aiw" aiw:title="Blade Runner - Voight-Kampff Test (HQ)" aiw:author="Guillermo St"/>
          </p:nvPr>
        </p:nvPicPr>
        <p:blipFill>
          <a:blip r:embed="rId3">
            <a:extLst/>
          </a:blip>
          <a:stretch>
            <a:fillRect/>
          </a:stretch>
        </p:blipFill>
        <p:spPr>
          <a:xfrm>
            <a:off x="-1" y="1219200"/>
            <a:ext cx="13004801" cy="7315201"/>
          </a:xfrm>
          <a:prstGeom prst="rect">
            <a:avLst/>
          </a:prstGeom>
        </p:spPr>
      </p:pic>
      <p:sp>
        <p:nvSpPr>
          <p:cNvPr id="176" name="Castration Anxiety: Kowalski and the Voight-Kampff Machine"/>
          <p:cNvSpPr txBox="1"/>
          <p:nvPr/>
        </p:nvSpPr>
        <p:spPr>
          <a:xfrm>
            <a:off x="85559" y="599645"/>
            <a:ext cx="7945375" cy="411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defRPr>
            </a:pPr>
            <a:r>
              <a:t>Castration Anxiety: Kowalski and the Voight-Kampff Machine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17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7" fill="hold" display="0">
                  <p:stCondLst>
                    <p:cond delay="indefinite"/>
                  </p:stCondLst>
                </p:cTn>
                <p:tgtEl>
                  <p:spTgt spid="175"/>
                </p:tgtEl>
              </p:cMediaNode>
            </p:video>
            <p:seq concurrent="1" prevAc="none" nextAc="seek">
              <p:cTn id="8" evtFilter="cancelBubble" nodeType="interactiveSeq" restart="whenNotActive" fill="hold">
                <p:stCondLst>
                  <p:cond delay="0" evt="onClick">
                    <p:tgtEl>
                      <p:spTgt spid="175"/>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75"/>
                                        </p:tgtEl>
                                      </p:cBhvr>
                                    </p:cmd>
                                  </p:childTnLst>
                                </p:cTn>
                              </p:par>
                            </p:childTnLst>
                          </p:cTn>
                        </p:par>
                      </p:childTnLst>
                    </p:cTn>
                  </p:par>
                </p:childTnLst>
              </p:cTn>
              <p:nextCondLst>
                <p:cond delay="0" evt="onClick">
                  <p:tgtEl>
                    <p:spTgt spid="175"/>
                  </p:tgtEl>
                </p:cond>
              </p:nextCondLst>
            </p:seq>
          </p:childTnLst>
        </p:cTn>
      </p:par>
    </p:tnLst>
  </p:timing>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