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6" name="Shape 186"/>
          <p:cNvSpPr/>
          <p:nvPr>
            <p:ph type="sldImg"/>
          </p:nvPr>
        </p:nvSpPr>
        <p:spPr>
          <a:xfrm>
            <a:off x="1143000" y="685800"/>
            <a:ext cx="4572000" cy="3429000"/>
          </a:xfrm>
          <a:prstGeom prst="rect">
            <a:avLst/>
          </a:prstGeom>
        </p:spPr>
        <p:txBody>
          <a:bodyPr/>
          <a:lstStyle/>
          <a:p>
            <a:pPr/>
          </a:p>
        </p:txBody>
      </p:sp>
      <p:sp>
        <p:nvSpPr>
          <p:cNvPr id="187" name="Shape 18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7" y="11839047"/>
            <a:ext cx="21971005" cy="636980"/>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2"/>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2"/>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Slide Title"/>
          <p:cNvSpPr txBox="1"/>
          <p:nvPr>
            <p:ph type="title" hasCustomPrompt="1"/>
          </p:nvPr>
        </p:nvSpPr>
        <p:spPr>
          <a:xfrm>
            <a:off x="1206500" y="952500"/>
            <a:ext cx="21971000" cy="1434950"/>
          </a:xfrm>
          <a:prstGeom prst="rect">
            <a:avLst/>
          </a:prstGeom>
        </p:spPr>
        <p:txBody>
          <a:bodyPr/>
          <a:lstStyle/>
          <a:p>
            <a:pPr/>
            <a:r>
              <a:t>Slide Title</a:t>
            </a:r>
          </a:p>
        </p:txBody>
      </p:sp>
      <p:sp>
        <p:nvSpPr>
          <p:cNvPr id="100"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109"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110" name="Body Level One…"/>
          <p:cNvSpPr txBox="1"/>
          <p:nvPr>
            <p:ph type="body" idx="21" hasCustomPrompt="1"/>
          </p:nvPr>
        </p:nvSpPr>
        <p:spPr>
          <a:xfrm>
            <a:off x="1206500" y="4248503"/>
            <a:ext cx="21971000" cy="8256014"/>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Body Level One…"/>
          <p:cNvSpPr txBox="1"/>
          <p:nvPr>
            <p:ph type="body" sz="quarter" idx="1" hasCustomPrompt="1"/>
          </p:nvPr>
        </p:nvSpPr>
        <p:spPr>
          <a:xfrm>
            <a:off x="1206500" y="8262180"/>
            <a:ext cx="21971000" cy="934781"/>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2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1207008" algn="ctr" defTabSz="1072868">
              <a:lnSpc>
                <a:spcPct val="80000"/>
              </a:lnSpc>
              <a:spcBef>
                <a:spcPts val="0"/>
              </a:spcBef>
              <a:buSzTx/>
              <a:buNone/>
              <a:defRPr b="1" spc="-132" sz="11000"/>
            </a:pPr>
            <a:r>
              <a:t>100%
</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Body Level One…"/>
          <p:cNvSpPr txBox="1"/>
          <p:nvPr>
            <p:ph type="body" sz="quarter" idx="1" hasCustomPrompt="1"/>
          </p:nvPr>
        </p:nvSpPr>
        <p:spPr>
          <a:xfrm>
            <a:off x="2480824" y="10675453"/>
            <a:ext cx="20149254"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36" name="Body Level One…"/>
          <p:cNvSpPr txBox="1"/>
          <p:nvPr>
            <p:ph type="body" sz="half" idx="21" hasCustomPrompt="1"/>
          </p:nvPr>
        </p:nvSpPr>
        <p:spPr>
          <a:xfrm>
            <a:off x="1753923" y="4939860"/>
            <a:ext cx="20876154" cy="3836281"/>
          </a:xfrm>
          <a:prstGeom prst="rect">
            <a:avLst/>
          </a:prstGeom>
        </p:spPr>
        <p:txBody>
          <a:bodyPr numCol="1" spcCol="38100" anchor="ctr"/>
          <a:lstStyle/>
          <a:p>
            <a:pPr lvl="4" marL="0" indent="1409446" defTabSz="1511769">
              <a:spcBef>
                <a:spcPts val="0"/>
              </a:spcBef>
              <a:buSzTx/>
              <a:buNone/>
              <a:defRPr spc="-124" sz="5270">
                <a:latin typeface="Helvetica Neue Medium"/>
                <a:ea typeface="Helvetica Neue Medium"/>
                <a:cs typeface="Helvetica Neue Medium"/>
                <a:sym typeface="Helvetica Neue Medium"/>
              </a:defRPr>
            </a:pPr>
            <a:r>
              <a:t>“Notable Quote”
</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Close-up of wild plants growing between rocks"/>
          <p:cNvSpPr/>
          <p:nvPr>
            <p:ph type="pic" sz="quarter" idx="21"/>
          </p:nvPr>
        </p:nvSpPr>
        <p:spPr>
          <a:xfrm>
            <a:off x="15430500" y="7085409"/>
            <a:ext cx="8128000" cy="5410202"/>
          </a:xfrm>
          <a:prstGeom prst="rect">
            <a:avLst/>
          </a:prstGeom>
        </p:spPr>
        <p:txBody>
          <a:bodyPr lIns="91439" tIns="45719" rIns="91439" bIns="45719" numCol="1" spcCol="38100">
            <a:noAutofit/>
          </a:bodyPr>
          <a:lstStyle/>
          <a:p>
            <a:pPr/>
          </a:p>
        </p:txBody>
      </p:sp>
      <p:sp>
        <p:nvSpPr>
          <p:cNvPr id="145" name="Large rock formation under dark clouds with a dirt road in the foreground"/>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46" name="Close-up of a wild plant growing between lava rocks"/>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waterfall surrounded by a green rocky landscap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69" name="Image"/>
          <p:cNvSpPr/>
          <p:nvPr>
            <p:ph type="pic" idx="21"/>
          </p:nvPr>
        </p:nvSpPr>
        <p:spPr>
          <a:xfrm>
            <a:off x="3494482" y="428625"/>
            <a:ext cx="17395038" cy="8637945"/>
          </a:xfrm>
          <a:prstGeom prst="rect">
            <a:avLst/>
          </a:prstGeom>
        </p:spPr>
        <p:txBody>
          <a:bodyPr lIns="91439" tIns="45719" rIns="91439" bIns="45719" numCol="1" spcCol="38100">
            <a:noAutofit/>
          </a:bodyPr>
          <a:lstStyle/>
          <a:p>
            <a:pPr/>
          </a:p>
        </p:txBody>
      </p:sp>
      <p:sp>
        <p:nvSpPr>
          <p:cNvPr id="170" name="Title Text"/>
          <p:cNvSpPr txBox="1"/>
          <p:nvPr>
            <p:ph type="title"/>
          </p:nvPr>
        </p:nvSpPr>
        <p:spPr>
          <a:xfrm>
            <a:off x="4833937" y="9447609"/>
            <a:ext cx="14716127" cy="1185421"/>
          </a:xfrm>
          <a:prstGeom prst="rect">
            <a:avLst/>
          </a:prstGeom>
        </p:spPr>
        <p:txBody>
          <a:bodyPr lIns="71434" tIns="71434" rIns="71434" bIns="71434" anchor="ctr"/>
          <a:lstStyle>
            <a:lvl1pPr algn="ctr" defTabSz="821529">
              <a:lnSpc>
                <a:spcPct val="100000"/>
              </a:lnSpc>
              <a:spcBef>
                <a:spcPts val="5900"/>
              </a:spcBef>
              <a:defRPr b="0" spc="0" sz="4400"/>
            </a:lvl1pPr>
          </a:lstStyle>
          <a:p>
            <a:pPr/>
            <a:r>
              <a:t>Title Text</a:t>
            </a:r>
          </a:p>
        </p:txBody>
      </p:sp>
      <p:sp>
        <p:nvSpPr>
          <p:cNvPr id="171" name="Slide Number"/>
          <p:cNvSpPr txBox="1"/>
          <p:nvPr>
            <p:ph type="sldNum" sz="quarter" idx="2"/>
          </p:nvPr>
        </p:nvSpPr>
        <p:spPr>
          <a:xfrm>
            <a:off x="11954105" y="13073062"/>
            <a:ext cx="466264" cy="477666"/>
          </a:xfrm>
          <a:prstGeom prst="rect">
            <a:avLst/>
          </a:prstGeom>
        </p:spPr>
        <p:txBody>
          <a:bodyPr lIns="71434" tIns="71434" rIns="71434" bIns="71434"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78" name="Title Text"/>
          <p:cNvSpPr txBox="1"/>
          <p:nvPr>
            <p:ph type="title"/>
          </p:nvPr>
        </p:nvSpPr>
        <p:spPr>
          <a:xfrm>
            <a:off x="4833937" y="2303858"/>
            <a:ext cx="14716127" cy="4643440"/>
          </a:xfrm>
          <a:prstGeom prst="rect">
            <a:avLst/>
          </a:prstGeom>
        </p:spPr>
        <p:txBody>
          <a:bodyPr lIns="71434" tIns="71434" rIns="71434" bIns="71434"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79" name="Body Level One…"/>
          <p:cNvSpPr txBox="1"/>
          <p:nvPr>
            <p:ph type="body" sz="quarter" idx="1"/>
          </p:nvPr>
        </p:nvSpPr>
        <p:spPr>
          <a:xfrm>
            <a:off x="4833937" y="7072310"/>
            <a:ext cx="14716127" cy="1589488"/>
          </a:xfrm>
          <a:prstGeom prst="rect">
            <a:avLst/>
          </a:prstGeom>
        </p:spPr>
        <p:txBody>
          <a:bodyPr lIns="71434" tIns="71434" rIns="71434" bIns="71434" numCol="1" spcCol="38100"/>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80" name="Slide Number"/>
          <p:cNvSpPr txBox="1"/>
          <p:nvPr>
            <p:ph type="sldNum" sz="quarter" idx="2"/>
          </p:nvPr>
        </p:nvSpPr>
        <p:spPr>
          <a:xfrm>
            <a:off x="11954105" y="13073062"/>
            <a:ext cx="466264" cy="477666"/>
          </a:xfrm>
          <a:prstGeom prst="rect">
            <a:avLst/>
          </a:prstGeom>
        </p:spPr>
        <p:txBody>
          <a:bodyPr lIns="71434" tIns="71434" rIns="71434" bIns="71434"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Green, hilly landscap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89"/>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Moss-covered rocks"/>
          <p:cNvSpPr/>
          <p:nvPr>
            <p:ph type="pic" sz="half" idx="21"/>
          </p:nvPr>
        </p:nvSpPr>
        <p:spPr>
          <a:xfrm>
            <a:off x="12052303" y="1270000"/>
            <a:ext cx="11188407"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4"/>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4"/>
          </a:xfrm>
          <a:prstGeom prst="rect">
            <a:avLst/>
          </a:prstGeom>
        </p:spPr>
        <p:txBody>
          <a:bodyPr numCol="1" spcCol="38100"/>
          <a:lstStyle/>
          <a:p>
            <a:pPr/>
            <a:r>
              <a:t>Slide bullet text</a:t>
            </a:r>
          </a:p>
        </p:txBody>
      </p:sp>
      <p:sp>
        <p:nvSpPr>
          <p:cNvPr id="63" name="Large rock formation under dark clouds with a dirt road in the foreground"/>
          <p:cNvSpPr/>
          <p:nvPr>
            <p:ph type="pic" idx="22"/>
          </p:nvPr>
        </p:nvSpPr>
        <p:spPr>
          <a:xfrm>
            <a:off x="6380200" y="1263847"/>
            <a:ext cx="22529802" cy="11193472"/>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72" name="Body Level One…"/>
          <p:cNvSpPr txBox="1"/>
          <p:nvPr>
            <p:ph type="body" sz="quarter" idx="1" hasCustomPrompt="1"/>
          </p:nvPr>
        </p:nvSpPr>
        <p:spPr>
          <a:xfrm>
            <a:off x="1206500" y="2245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73" name="Body Level One…"/>
          <p:cNvSpPr txBox="1"/>
          <p:nvPr>
            <p:ph type="body" sz="half" idx="21" hasCustomPrompt="1"/>
          </p:nvPr>
        </p:nvSpPr>
        <p:spPr>
          <a:xfrm>
            <a:off x="1206500" y="4248503"/>
            <a:ext cx="9779000" cy="8256014"/>
          </a:xfrm>
          <a:prstGeom prst="rect">
            <a:avLst/>
          </a:prstGeom>
        </p:spPr>
        <p:txBody>
          <a:bodyPr numCol="1" spcCol="38100"/>
          <a:lstStyle/>
          <a:p>
            <a:pPr/>
            <a:r>
              <a:t>Slide bullet text</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82" name="Body Level One…"/>
          <p:cNvSpPr txBox="1"/>
          <p:nvPr>
            <p:ph type="body" sz="quarter" idx="1" hasCustomPrompt="1"/>
          </p:nvPr>
        </p:nvSpPr>
        <p:spPr>
          <a:xfrm>
            <a:off x="1206500" y="2245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3" name="Body Level One…"/>
          <p:cNvSpPr txBox="1"/>
          <p:nvPr>
            <p:ph type="body" sz="half" idx="21" hasCustomPrompt="1"/>
          </p:nvPr>
        </p:nvSpPr>
        <p:spPr>
          <a:xfrm>
            <a:off x="1206500" y="4248503"/>
            <a:ext cx="9779000" cy="8256014"/>
          </a:xfrm>
          <a:prstGeom prst="rect">
            <a:avLst/>
          </a:prstGeom>
        </p:spPr>
        <p:txBody>
          <a:bodyPr numCol="1" spcCol="38100"/>
          <a:lstStyle/>
          <a:p>
            <a:pPr/>
            <a:r>
              <a:t>Slide bullet text</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9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video" Target="https://player.vimeo.com/video/140654307?app_id=122963" TargetMode="External"/><Relationship Id="rId3"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video" Target="https://www.youtube.com/embed/Pqg8Z21Pvh4?feature=oembed" TargetMode="External"/><Relationship Id="rId3" Type="http://schemas.openxmlformats.org/officeDocument/2006/relationships/image" Target="../media/image2.jpeg"/><Relationship Id="rId4" Type="http://schemas.openxmlformats.org/officeDocument/2006/relationships/video" Target="https://www.youtube.com/embed/wKvG2UG3bcE?feature=oembed" TargetMode="External"/><Relationship Id="rId5"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tif"/><Relationship Id="rId3" Type="http://schemas.openxmlformats.org/officeDocument/2006/relationships/image" Target="../media/image3.tif"/><Relationship Id="rId4" Type="http://schemas.openxmlformats.org/officeDocument/2006/relationships/image" Target="../media/image4.tif"/><Relationship Id="rId5" Type="http://schemas.openxmlformats.org/officeDocument/2006/relationships/image" Target="../media/image5.tif"/><Relationship Id="rId6" Type="http://schemas.openxmlformats.org/officeDocument/2006/relationships/image" Target="../media/image6.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tif"/><Relationship Id="rId3" Type="http://schemas.openxmlformats.org/officeDocument/2006/relationships/image" Target="../media/image8.tif"/><Relationship Id="rId4" Type="http://schemas.openxmlformats.org/officeDocument/2006/relationships/image" Target="../media/image9.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Identification in the Cinema"/>
          <p:cNvSpPr txBox="1"/>
          <p:nvPr>
            <p:ph type="title"/>
          </p:nvPr>
        </p:nvSpPr>
        <p:spPr>
          <a:xfrm>
            <a:off x="4833937" y="2303857"/>
            <a:ext cx="14716129" cy="4643441"/>
          </a:xfrm>
          <a:prstGeom prst="rect">
            <a:avLst/>
          </a:prstGeom>
        </p:spPr>
        <p:txBody>
          <a:bodyPr/>
          <a:lstStyle/>
          <a:p>
            <a:pPr/>
            <a:r>
              <a:t>Identification in the Cinema</a:t>
            </a:r>
          </a:p>
        </p:txBody>
      </p:sp>
      <p:sp>
        <p:nvSpPr>
          <p:cNvPr id="190" name="Session 5: Lighting (cont.) and cinematography…"/>
          <p:cNvSpPr txBox="1"/>
          <p:nvPr>
            <p:ph type="body" sz="quarter" idx="1"/>
          </p:nvPr>
        </p:nvSpPr>
        <p:spPr>
          <a:xfrm>
            <a:off x="8062238" y="6962178"/>
            <a:ext cx="8259531" cy="1148360"/>
          </a:xfrm>
          <a:prstGeom prst="rect">
            <a:avLst/>
          </a:prstGeom>
        </p:spPr>
        <p:txBody>
          <a:bodyPr/>
          <a:lstStyle>
            <a:lvl1pPr defTabSz="347692">
              <a:defRPr sz="3400">
                <a:latin typeface="Gill Sans"/>
                <a:ea typeface="Gill Sans"/>
                <a:cs typeface="Gill Sans"/>
                <a:sym typeface="Gill Sans"/>
              </a:defRPr>
            </a:lvl1pPr>
          </a:lstStyle>
          <a:p>
            <a:pPr/>
            <a:r>
              <a:t>Session 21:  The Conversation, Sound Ideology</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Key Terms"/>
          <p:cNvSpPr txBox="1"/>
          <p:nvPr>
            <p:ph type="title"/>
          </p:nvPr>
        </p:nvSpPr>
        <p:spPr>
          <a:xfrm>
            <a:off x="4833937" y="160734"/>
            <a:ext cx="14716129" cy="1185418"/>
          </a:xfrm>
          <a:prstGeom prst="rect">
            <a:avLst/>
          </a:prstGeom>
        </p:spPr>
        <p:txBody>
          <a:bodyPr/>
          <a:lstStyle/>
          <a:p>
            <a:pPr/>
            <a:r>
              <a:t>Key Terms</a:t>
            </a:r>
          </a:p>
        </p:txBody>
      </p:sp>
      <p:sp>
        <p:nvSpPr>
          <p:cNvPr id="193" name="Metacinema (aesthetic critic/critique of structures of visuality)…"/>
          <p:cNvSpPr txBox="1"/>
          <p:nvPr/>
        </p:nvSpPr>
        <p:spPr>
          <a:xfrm>
            <a:off x="484156" y="1947094"/>
            <a:ext cx="8125075" cy="1616983"/>
          </a:xfrm>
          <a:prstGeom prst="rect">
            <a:avLst/>
          </a:prstGeom>
          <a:ln w="12700">
            <a:miter lim="400000"/>
          </a:ln>
          <a:extLst>
            <a:ext uri="{C572A759-6A51-4108-AA02-DFA0A04FC94B}">
              <ma14:wrappingTextBoxFlag xmlns:ma14="http://schemas.microsoft.com/office/mac/drawingml/2011/main" val="1"/>
            </a:ext>
          </a:extLst>
        </p:spPr>
        <p:txBody>
          <a:bodyPr wrap="none" lIns="71434" tIns="71434" rIns="71434" bIns="71434" anchor="ctr">
            <a:spAutoFit/>
          </a:bodyPr>
          <a:lstStyle/>
          <a:p>
            <a:pPr defTabSz="821529">
              <a:lnSpc>
                <a:spcPct val="100000"/>
              </a:lnSpc>
              <a:spcBef>
                <a:spcPts val="0"/>
              </a:spcBef>
              <a:defRPr b="1" sz="3200">
                <a:solidFill>
                  <a:srgbClr val="FFFFFF"/>
                </a:solidFill>
              </a:defRPr>
            </a:pPr>
            <a:r>
              <a:t>Mary Ann Diane, The Voice in the Cinema</a:t>
            </a:r>
          </a:p>
          <a:p>
            <a:pPr lvl="2" indent="642937" defTabSz="821529">
              <a:lnSpc>
                <a:spcPct val="100000"/>
              </a:lnSpc>
              <a:spcBef>
                <a:spcPts val="0"/>
              </a:spcBef>
              <a:defRPr b="1" sz="3200">
                <a:solidFill>
                  <a:srgbClr val="FFFFFF"/>
                </a:solidFill>
              </a:defRPr>
            </a:pPr>
            <a:r>
              <a:t>Overhearing and voyeurism 282</a:t>
            </a:r>
          </a:p>
          <a:p>
            <a:pPr lvl="2" indent="642937" defTabSz="821529">
              <a:lnSpc>
                <a:spcPct val="100000"/>
              </a:lnSpc>
              <a:spcBef>
                <a:spcPts val="0"/>
              </a:spcBef>
              <a:defRPr b="1" sz="3200">
                <a:solidFill>
                  <a:srgbClr val="FFFFFF"/>
                </a:solidFill>
              </a:defRPr>
            </a:pPr>
            <a:r>
              <a:t>Sonorous envelope (283)</a:t>
            </a:r>
          </a:p>
        </p:txBody>
      </p:sp>
      <p:sp>
        <p:nvSpPr>
          <p:cNvPr id="194" name="Jonathan Kirshner…"/>
          <p:cNvSpPr txBox="1"/>
          <p:nvPr/>
        </p:nvSpPr>
        <p:spPr>
          <a:xfrm>
            <a:off x="671728" y="4209593"/>
            <a:ext cx="5297933" cy="108041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821529">
              <a:lnSpc>
                <a:spcPct val="100000"/>
              </a:lnSpc>
              <a:spcBef>
                <a:spcPts val="0"/>
              </a:spcBef>
              <a:defRPr b="1" sz="3200">
                <a:solidFill>
                  <a:srgbClr val="FFFFFF"/>
                </a:solidFill>
              </a:defRPr>
            </a:pPr>
            <a:r>
              <a:t>Jonathan Kirshner</a:t>
            </a:r>
          </a:p>
          <a:p>
            <a:pPr defTabSz="821529">
              <a:lnSpc>
                <a:spcPct val="100000"/>
              </a:lnSpc>
              <a:spcBef>
                <a:spcPts val="0"/>
              </a:spcBef>
              <a:defRPr b="1" sz="3200">
                <a:solidFill>
                  <a:srgbClr val="FFFFFF"/>
                </a:solidFill>
              </a:defRPr>
            </a:pPr>
            <a:r>
              <a:t>     New Hollywood Cinema</a:t>
            </a:r>
          </a:p>
        </p:txBody>
      </p:sp>
      <p:sp>
        <p:nvSpPr>
          <p:cNvPr id="195" name="Louis Althusser…"/>
          <p:cNvSpPr txBox="1"/>
          <p:nvPr/>
        </p:nvSpPr>
        <p:spPr>
          <a:xfrm>
            <a:off x="590650" y="5574843"/>
            <a:ext cx="6502503" cy="256631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821529">
              <a:lnSpc>
                <a:spcPct val="100000"/>
              </a:lnSpc>
              <a:spcBef>
                <a:spcPts val="0"/>
              </a:spcBef>
              <a:defRPr b="1" sz="3200">
                <a:solidFill>
                  <a:srgbClr val="FFFFFF"/>
                </a:solidFill>
              </a:defRPr>
            </a:pPr>
            <a:r>
              <a:t>Louis Althusser</a:t>
            </a:r>
          </a:p>
          <a:p>
            <a:pPr defTabSz="821529">
              <a:lnSpc>
                <a:spcPct val="100000"/>
              </a:lnSpc>
              <a:spcBef>
                <a:spcPts val="0"/>
              </a:spcBef>
              <a:defRPr b="1" sz="3200">
                <a:solidFill>
                  <a:srgbClr val="FFFFFF"/>
                </a:solidFill>
              </a:defRPr>
            </a:pPr>
            <a:r>
              <a:t>     State Ideological Apparatuses</a:t>
            </a:r>
          </a:p>
          <a:p>
            <a:pPr defTabSz="821529">
              <a:lnSpc>
                <a:spcPct val="100000"/>
              </a:lnSpc>
              <a:spcBef>
                <a:spcPts val="0"/>
              </a:spcBef>
              <a:defRPr b="1" sz="3200">
                <a:solidFill>
                  <a:srgbClr val="FFFFFF"/>
                </a:solidFill>
              </a:defRPr>
            </a:pPr>
          </a:p>
          <a:p>
            <a:pPr defTabSz="821529">
              <a:lnSpc>
                <a:spcPct val="100000"/>
              </a:lnSpc>
              <a:spcBef>
                <a:spcPts val="0"/>
              </a:spcBef>
              <a:defRPr b="1" sz="3200">
                <a:solidFill>
                  <a:srgbClr val="FFFFFF"/>
                </a:solidFill>
              </a:defRPr>
            </a:pPr>
            <a:r>
              <a:t>     Ideology</a:t>
            </a:r>
          </a:p>
          <a:p>
            <a:pPr defTabSz="821529">
              <a:lnSpc>
                <a:spcPct val="100000"/>
              </a:lnSpc>
              <a:spcBef>
                <a:spcPts val="0"/>
              </a:spcBef>
              <a:defRPr b="1" sz="3200">
                <a:solidFill>
                  <a:srgbClr val="FFFFFF"/>
                </a:solidFill>
              </a:defRPr>
            </a:pPr>
            <a:r>
              <a:t>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The Conversation (Francis Ford Coppola, 1974)"/>
          <p:cNvSpPr txBox="1"/>
          <p:nvPr>
            <p:ph type="title"/>
          </p:nvPr>
        </p:nvSpPr>
        <p:spPr>
          <a:xfrm>
            <a:off x="4573272" y="12931361"/>
            <a:ext cx="14716127" cy="592676"/>
          </a:xfrm>
          <a:prstGeom prst="rect">
            <a:avLst/>
          </a:prstGeom>
        </p:spPr>
        <p:txBody>
          <a:bodyPr/>
          <a:lstStyle>
            <a:lvl1pPr defTabSz="788669">
              <a:spcBef>
                <a:spcPts val="5600"/>
              </a:spcBef>
              <a:defRPr sz="3000"/>
            </a:lvl1pPr>
          </a:lstStyle>
          <a:p>
            <a:pPr/>
            <a:r>
              <a:t>The Conversation (Francis Ford Coppola, 1974)</a:t>
            </a:r>
          </a:p>
        </p:txBody>
      </p:sp>
      <p:pic>
        <p:nvPicPr>
          <p:cNvPr id="198" name="The Conversation - Opening Sequence (Coppola, 1974)" descr="The Conversation - Opening Sequence (Coppola, 1974)"/>
          <p:cNvPicPr>
            <a:picLocks noChangeAspect="0"/>
          </p:cNvPicPr>
          <p:nvPr>
            <a:videoFile xmlns:mc="http://schemas.openxmlformats.org/markup-compatibility/2006" xmlns:aiw="http://developer.apple.com/namespaces/iwork" r:link="rId2" mc:Ignorable="aiw" aiw:title="The Conversation - Opening Sequence (Coppola, 1974)" aiw:author="Julian Palmer"/>
          </p:nvPr>
        </p:nvPicPr>
        <p:blipFill>
          <a:blip r:embed="rId3">
            <a:extLst/>
          </a:blip>
          <a:stretch>
            <a:fillRect/>
          </a:stretch>
        </p:blipFill>
        <p:spPr>
          <a:xfrm>
            <a:off x="3274357" y="3719369"/>
            <a:ext cx="15939544" cy="8978449"/>
          </a:xfrm>
          <a:prstGeom prst="rect">
            <a:avLst/>
          </a:prstGeom>
        </p:spPr>
      </p:pic>
      <p:sp>
        <p:nvSpPr>
          <p:cNvPr id="199" name="The Uncanny Nature of the Voice-off in The Conversation…"/>
          <p:cNvSpPr txBox="1"/>
          <p:nvPr/>
        </p:nvSpPr>
        <p:spPr>
          <a:xfrm>
            <a:off x="489538" y="292378"/>
            <a:ext cx="22883594" cy="28468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lnSpc>
                <a:spcPct val="100000"/>
              </a:lnSpc>
              <a:spcBef>
                <a:spcPts val="0"/>
              </a:spcBef>
              <a:defRPr b="1" sz="3000">
                <a:solidFill>
                  <a:srgbClr val="FFFFFF"/>
                </a:solidFill>
              </a:defRPr>
            </a:pPr>
            <a:r>
              <a:t>The Uncanny Nature of the Voice-off in </a:t>
            </a:r>
            <a:r>
              <a:rPr i="1"/>
              <a:t>The Conversation </a:t>
            </a:r>
            <a:r>
              <a:t>(Doane, p281)</a:t>
            </a:r>
            <a:endParaRPr i="1"/>
          </a:p>
          <a:p>
            <a:pPr defTabSz="2438337">
              <a:lnSpc>
                <a:spcPct val="100000"/>
              </a:lnSpc>
              <a:spcBef>
                <a:spcPts val="0"/>
              </a:spcBef>
              <a:defRPr sz="3000">
                <a:solidFill>
                  <a:srgbClr val="FFFFFF"/>
                </a:solidFill>
              </a:defRPr>
            </a:pPr>
            <a:r>
              <a:t>“As soon as the sound is detached from its source, no longer anchored by a represented body, its potential as a signifier is revealed.  There is always something uncanny about a voice which emanates from a source outside the frame…the voice-off is always “submitted to the destiny of the body” because it </a:t>
            </a:r>
            <a:r>
              <a:rPr i="1"/>
              <a:t>belongs</a:t>
            </a:r>
            <a:r>
              <a:t> to a character who is confined to the space of the diegesis, if not to the visible space of the screen.  Its efficacy rests on the knowledge that the character can easily be made visible by a slight reframing which would reunite the voice and its source.”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198"/>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19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198"/>
                </p:tgtEl>
              </p:cMediaNode>
            </p:video>
            <p:seq concurrent="1" prevAc="none" nextAc="seek">
              <p:cTn id="12" evtFilter="cancelBubble" nodeType="interactiveSeq" restart="whenNotActive" fill="hold">
                <p:stCondLst>
                  <p:cond delay="0" evt="onClick">
                    <p:tgtEl>
                      <p:spTgt spid="198"/>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198"/>
                                        </p:tgtEl>
                                      </p:cBhvr>
                                    </p:cmd>
                                  </p:childTnLst>
                                </p:cTn>
                              </p:par>
                            </p:childTnLst>
                          </p:cTn>
                        </p:par>
                      </p:childTnLst>
                    </p:cTn>
                  </p:par>
                </p:childTnLst>
              </p:cTn>
              <p:nextCondLst>
                <p:cond delay="0" evt="onClick">
                  <p:tgtEl>
                    <p:spTgt spid="19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Space, for the child, is defined initially in terms of the adible, not the visible…The first differences are traced along the axis of sound: the voice of the mother, the voice of the father.  Furthermore, the voice has greater command over space than the"/>
          <p:cNvSpPr txBox="1"/>
          <p:nvPr/>
        </p:nvSpPr>
        <p:spPr>
          <a:xfrm>
            <a:off x="0" y="1225424"/>
            <a:ext cx="24384000" cy="14625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7">
              <a:lnSpc>
                <a:spcPct val="100000"/>
              </a:lnSpc>
              <a:spcBef>
                <a:spcPts val="0"/>
              </a:spcBef>
              <a:defRPr sz="3000">
                <a:solidFill>
                  <a:srgbClr val="FFFFFF"/>
                </a:solidFill>
              </a:defRPr>
            </a:lvl1pPr>
          </a:lstStyle>
          <a:p>
            <a:pPr/>
            <a:r>
              <a:t>Space, for the child, is defined initially in terms of the adible, not the visible…The first differences are traced along the axis of sound: the voice of the mother, the voice of the father.  Furthermore, the voice has greater command over space than the look- one can hear around corners, through walls…In comparison with sight… the voice is reversible: sound is simultaneously emitted and heard, by the subject himself…</a:t>
            </a:r>
          </a:p>
        </p:txBody>
      </p:sp>
      <p:pic>
        <p:nvPicPr>
          <p:cNvPr id="202" name="The Conversation - Toilet Scene" descr="The Conversation - Toilet Scene"/>
          <p:cNvPicPr>
            <a:picLocks noChangeAspect="0"/>
          </p:cNvPicPr>
          <p:nvPr>
            <a:videoFile xmlns:mc="http://schemas.openxmlformats.org/markup-compatibility/2006" xmlns:aiw="http://developer.apple.com/namespaces/iwork" r:link="rId2" mc:Ignorable="aiw" aiw:title="The Conversation - Toilet Scene" aiw:author="David"/>
          </p:nvPr>
        </p:nvPicPr>
        <p:blipFill>
          <a:blip r:embed="rId3">
            <a:extLst/>
          </a:blip>
          <a:stretch>
            <a:fillRect/>
          </a:stretch>
        </p:blipFill>
        <p:spPr>
          <a:xfrm>
            <a:off x="13874111" y="5081129"/>
            <a:ext cx="10136929" cy="5735631"/>
          </a:xfrm>
          <a:prstGeom prst="rect">
            <a:avLst/>
          </a:prstGeom>
        </p:spPr>
      </p:pic>
      <p:pic>
        <p:nvPicPr>
          <p:cNvPr id="203" name="Coppola - The Conversation - murder scene" descr="Coppola - The Conversation - murder scene"/>
          <p:cNvPicPr>
            <a:picLocks noChangeAspect="0"/>
          </p:cNvPicPr>
          <p:nvPr>
            <a:videoFile xmlns:mc="http://schemas.openxmlformats.org/markup-compatibility/2006" xmlns:aiw="http://developer.apple.com/namespaces/iwork" r:link="rId4" mc:Ignorable="aiw" aiw:title="Coppola - The Conversation - murder scene" aiw:author="Parfien"/>
          </p:nvPr>
        </p:nvPicPr>
        <p:blipFill>
          <a:blip r:embed="rId5">
            <a:extLst/>
          </a:blip>
          <a:stretch>
            <a:fillRect/>
          </a:stretch>
        </p:blipFill>
        <p:spPr>
          <a:xfrm>
            <a:off x="482600" y="4203301"/>
            <a:ext cx="9988379" cy="7491287"/>
          </a:xfrm>
          <a:prstGeom prst="rect">
            <a:avLst/>
          </a:prstGeom>
        </p:spPr>
      </p:pic>
      <p:sp>
        <p:nvSpPr>
          <p:cNvPr id="204" name="The Voice vs. The Look (Doane p. 283)"/>
          <p:cNvSpPr txBox="1"/>
          <p:nvPr/>
        </p:nvSpPr>
        <p:spPr>
          <a:xfrm>
            <a:off x="7078623" y="256183"/>
            <a:ext cx="10582352"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The Voice vs. The Look (Doane p. 283)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202"/>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1" fill="hold"/>
                                        <p:tgtEl>
                                          <p:spTgt spid="203"/>
                                        </p:tgtEl>
                                      </p:cBhvr>
                                    </p:cmd>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3" grpId="1" fill="hold">
                                  <p:stCondLst>
                                    <p:cond delay="0"/>
                                  </p:stCondLst>
                                  <p:childTnLst>
                                    <p:cmd type="call" cmd="stop">
                                      <p:cBhvr>
                                        <p:cTn id="14" dur="1000" fill="hold"/>
                                        <p:tgtEl>
                                          <p:spTgt spid="202"/>
                                        </p:tgtEl>
                                      </p:cBhvr>
                                    </p:cmd>
                                  </p:childTnLst>
                                </p:cTn>
                              </p:par>
                            </p:childTnLst>
                          </p:cTn>
                        </p:par>
                      </p:childTnLst>
                    </p:cTn>
                  </p:par>
                  <p:par>
                    <p:cTn id="15" fill="hold">
                      <p:stCondLst>
                        <p:cond delay="indefinite"/>
                      </p:stCondLst>
                      <p:childTnLst>
                        <p:par>
                          <p:cTn id="16" fill="hold">
                            <p:stCondLst>
                              <p:cond delay="0"/>
                            </p:stCondLst>
                            <p:childTnLst>
                              <p:par>
                                <p:cTn id="17" presetClass="mediacall" nodeType="clickEffect" presetSubtype="0" presetID="3" grpId="2" fill="hold">
                                  <p:stCondLst>
                                    <p:cond delay="0"/>
                                  </p:stCondLst>
                                  <p:childTnLst>
                                    <p:cmd type="call" cmd="stop">
                                      <p:cBhvr>
                                        <p:cTn id="18" dur="1000" fill="hold"/>
                                        <p:tgtEl>
                                          <p:spTgt spid="203"/>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9" fill="hold" display="0">
                  <p:stCondLst>
                    <p:cond delay="indefinite"/>
                  </p:stCondLst>
                </p:cTn>
                <p:tgtEl>
                  <p:spTgt spid="202"/>
                </p:tgtEl>
              </p:cMediaNode>
            </p:video>
            <p:seq concurrent="1" prevAc="none" nextAc="seek">
              <p:cTn id="20" evtFilter="cancelBubble" nodeType="interactiveSeq" restart="whenNotActive" fill="hold">
                <p:stCondLst>
                  <p:cond delay="0" evt="onClick">
                    <p:tgtEl>
                      <p:spTgt spid="202"/>
                    </p:tgtEl>
                  </p:cond>
                </p:stCondLst>
                <p:endSync delay="0" evt="end">
                  <p:rtn val="all"/>
                </p:endSync>
                <p:childTnLst>
                  <p:par>
                    <p:cTn id="21" fill="hold">
                      <p:stCondLst>
                        <p:cond delay="0"/>
                      </p:stCondLst>
                      <p:childTnLst>
                        <p:par>
                          <p:cTn id="22" fill="hold">
                            <p:stCondLst>
                              <p:cond delay="0"/>
                            </p:stCondLst>
                            <p:childTnLst>
                              <p:par>
                                <p:cTn id="23" presetClass="mediacall" nodeType="clickEffect" presetSubtype="0" presetID="2" fill="hold">
                                  <p:stCondLst>
                                    <p:cond delay="0"/>
                                  </p:stCondLst>
                                  <p:childTnLst>
                                    <p:cmd type="call" cmd="togglePause">
                                      <p:cBhvr>
                                        <p:cTn id="24" dur="1" fill="hold"/>
                                        <p:tgtEl>
                                          <p:spTgt spid="202"/>
                                        </p:tgtEl>
                                      </p:cBhvr>
                                    </p:cmd>
                                  </p:childTnLst>
                                </p:cTn>
                              </p:par>
                            </p:childTnLst>
                          </p:cTn>
                        </p:par>
                      </p:childTnLst>
                    </p:cTn>
                  </p:par>
                </p:childTnLst>
              </p:cTn>
              <p:nextCondLst>
                <p:cond delay="0" evt="onClick">
                  <p:tgtEl>
                    <p:spTgt spid="202"/>
                  </p:tgtEl>
                </p:cond>
              </p:nextCondLst>
            </p:seq>
            <p:video fullScrn="0">
              <p:cMediaNode mute="0" showWhenStopped="1" numSld="1" vol="80000">
                <p:cTn id="25" fill="hold" display="0">
                  <p:stCondLst>
                    <p:cond delay="indefinite"/>
                  </p:stCondLst>
                </p:cTn>
                <p:tgtEl>
                  <p:spTgt spid="203"/>
                </p:tgtEl>
              </p:cMediaNode>
            </p:video>
            <p:seq concurrent="1" prevAc="none" nextAc="seek">
              <p:cTn id="26" evtFilter="cancelBubble" nodeType="interactiveSeq" restart="whenNotActive" fill="hold">
                <p:stCondLst>
                  <p:cond delay="0" evt="onClick">
                    <p:tgtEl>
                      <p:spTgt spid="203"/>
                    </p:tgtEl>
                  </p:cond>
                </p:stCondLst>
                <p:endSync delay="0" evt="end">
                  <p:rtn val="all"/>
                </p:endSync>
                <p:childTnLst>
                  <p:par>
                    <p:cTn id="27" fill="hold">
                      <p:stCondLst>
                        <p:cond delay="0"/>
                      </p:stCondLst>
                      <p:childTnLst>
                        <p:par>
                          <p:cTn id="28" fill="hold">
                            <p:stCondLst>
                              <p:cond delay="0"/>
                            </p:stCondLst>
                            <p:childTnLst>
                              <p:par>
                                <p:cTn id="29" presetClass="mediacall" nodeType="clickEffect" presetSubtype="0" presetID="2" fill="hold">
                                  <p:stCondLst>
                                    <p:cond delay="0"/>
                                  </p:stCondLst>
                                  <p:childTnLst>
                                    <p:cmd type="call" cmd="togglePause">
                                      <p:cBhvr>
                                        <p:cTn id="30" dur="1" fill="hold"/>
                                        <p:tgtEl>
                                          <p:spTgt spid="203"/>
                                        </p:tgtEl>
                                      </p:cBhvr>
                                    </p:cmd>
                                  </p:childTnLst>
                                </p:cTn>
                              </p:par>
                            </p:childTnLst>
                          </p:cTn>
                        </p:par>
                      </p:childTnLst>
                    </p:cTn>
                  </p:par>
                </p:childTnLst>
              </p:cTn>
              <p:nextCondLst>
                <p:cond delay="0" evt="onClick">
                  <p:tgtEl>
                    <p:spTgt spid="20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The Sonorous Envelope (Doane p. 283-284)"/>
          <p:cNvSpPr txBox="1"/>
          <p:nvPr>
            <p:ph type="title"/>
          </p:nvPr>
        </p:nvSpPr>
        <p:spPr>
          <a:xfrm>
            <a:off x="4833935" y="70344"/>
            <a:ext cx="14716129" cy="1185420"/>
          </a:xfrm>
          <a:prstGeom prst="rect">
            <a:avLst/>
          </a:prstGeom>
        </p:spPr>
        <p:txBody>
          <a:bodyPr/>
          <a:lstStyle/>
          <a:p>
            <a:pPr/>
            <a:r>
              <a:t>The Sonorous Envelope (Doane p. 283-284)</a:t>
            </a:r>
          </a:p>
        </p:txBody>
      </p:sp>
      <p:sp>
        <p:nvSpPr>
          <p:cNvPr id="207" name="The voice …traces forms of unity and separation between bodies.  The mother’s soothing voice, in a particular cultural context, is a major component of the “sonorous envelope” which surrounds the child and is the first model of auditory pleasure.  An ima"/>
          <p:cNvSpPr txBox="1"/>
          <p:nvPr/>
        </p:nvSpPr>
        <p:spPr>
          <a:xfrm>
            <a:off x="101483" y="2490081"/>
            <a:ext cx="5635675" cy="83205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lnSpc>
                <a:spcPct val="100000"/>
              </a:lnSpc>
              <a:spcBef>
                <a:spcPts val="0"/>
              </a:spcBef>
              <a:defRPr sz="3000">
                <a:solidFill>
                  <a:srgbClr val="FFFFFF"/>
                </a:solidFill>
              </a:defRPr>
            </a:pPr>
            <a:r>
              <a:t>The voice …traces forms of unity and separation </a:t>
            </a:r>
            <a:r>
              <a:rPr i="1"/>
              <a:t>between</a:t>
            </a:r>
            <a:r>
              <a:t> bodies.  The mother’s soothing voice, in a particular cultural context, is a major component of the “sonorous envelope” which surrounds the child and is the first model of auditory pleasure.  An </a:t>
            </a:r>
            <a:r>
              <a:rPr>
                <a:solidFill>
                  <a:schemeClr val="accent5"/>
                </a:solidFill>
              </a:rPr>
              <a:t>image </a:t>
            </a:r>
            <a:r>
              <a:t>of corporeal  unity is derived from the realization that the production of sound  by the voice and its audition coincide.  The </a:t>
            </a:r>
            <a:r>
              <a:rPr>
                <a:solidFill>
                  <a:schemeClr val="accent5"/>
                </a:solidFill>
              </a:rPr>
              <a:t>imaginary fusion</a:t>
            </a:r>
            <a:r>
              <a:t> of the child with the mother is supported by the recognition of common traits characterizing the different voices…</a:t>
            </a:r>
          </a:p>
        </p:txBody>
      </p:sp>
      <p:sp>
        <p:nvSpPr>
          <p:cNvPr id="208" name="Yet, the imaginary unity associated with the earliest experience of the voice is broken by the premonition of difference, the division, effected by the intervention of the father whose voice, engaging the desire of the mother, acts as the agent of separa"/>
          <p:cNvSpPr txBox="1"/>
          <p:nvPr/>
        </p:nvSpPr>
        <p:spPr>
          <a:xfrm>
            <a:off x="18646843" y="2460468"/>
            <a:ext cx="5962666" cy="69489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lnSpc>
                <a:spcPct val="100000"/>
              </a:lnSpc>
              <a:spcBef>
                <a:spcPts val="0"/>
              </a:spcBef>
              <a:defRPr sz="3000">
                <a:solidFill>
                  <a:srgbClr val="FFFFFF"/>
                </a:solidFill>
              </a:defRPr>
            </a:pPr>
            <a:r>
              <a:t>Yet, the imaginary unity associated with the earliest experience of the voice is broken by the premonition of</a:t>
            </a:r>
            <a:r>
              <a:rPr>
                <a:solidFill>
                  <a:schemeClr val="accent4"/>
                </a:solidFill>
              </a:rPr>
              <a:t> difference</a:t>
            </a:r>
            <a:r>
              <a:t>, the </a:t>
            </a:r>
            <a:r>
              <a:rPr>
                <a:solidFill>
                  <a:schemeClr val="accent4"/>
                </a:solidFill>
              </a:rPr>
              <a:t>division</a:t>
            </a:r>
            <a:r>
              <a:t>, effected by the </a:t>
            </a:r>
            <a:r>
              <a:rPr>
                <a:solidFill>
                  <a:schemeClr val="accent4"/>
                </a:solidFill>
              </a:rPr>
              <a:t>intervention</a:t>
            </a:r>
            <a:r>
              <a:t> of the father whose voice, engaging the desire of the mother, acts as the agent of </a:t>
            </a:r>
            <a:r>
              <a:rPr>
                <a:solidFill>
                  <a:schemeClr val="accent4"/>
                </a:solidFill>
              </a:rPr>
              <a:t>separation</a:t>
            </a:r>
            <a:r>
              <a:t> and constitutes the voice of the mother as the irretrievably lost agent of desire.  The voice, far from being being the narcissistic measure of harmony, is the voice of </a:t>
            </a:r>
            <a:r>
              <a:rPr>
                <a:solidFill>
                  <a:schemeClr val="accent4"/>
                </a:solidFill>
              </a:rPr>
              <a:t>interdiction</a:t>
            </a:r>
            <a:r>
              <a:t>. </a:t>
            </a:r>
          </a:p>
        </p:txBody>
      </p:sp>
      <p:pic>
        <p:nvPicPr>
          <p:cNvPr id="209" name="Image" descr="Image"/>
          <p:cNvPicPr>
            <a:picLocks noChangeAspect="1"/>
          </p:cNvPicPr>
          <p:nvPr/>
        </p:nvPicPr>
        <p:blipFill>
          <a:blip r:embed="rId2">
            <a:extLst/>
          </a:blip>
          <a:stretch>
            <a:fillRect/>
          </a:stretch>
        </p:blipFill>
        <p:spPr>
          <a:xfrm>
            <a:off x="6096000" y="2505935"/>
            <a:ext cx="12192000" cy="6858001"/>
          </a:xfrm>
          <a:prstGeom prst="rect">
            <a:avLst/>
          </a:prstGeom>
          <a:ln w="12700">
            <a:miter lim="400000"/>
          </a:ln>
        </p:spPr>
      </p:pic>
      <p:sp>
        <p:nvSpPr>
          <p:cNvPr id="210" name="The voice thus understood is an interface of imaginary and symbolic, pulling at once toward the signifying organization of language and toward original and imaginary attachments, “representable in the fantasm by the body, or by the corporeal mother, the "/>
          <p:cNvSpPr txBox="1"/>
          <p:nvPr/>
        </p:nvSpPr>
        <p:spPr>
          <a:xfrm>
            <a:off x="1873884" y="11536933"/>
            <a:ext cx="20636230" cy="14625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lnSpc>
                <a:spcPct val="100000"/>
              </a:lnSpc>
              <a:spcBef>
                <a:spcPts val="0"/>
              </a:spcBef>
              <a:defRPr sz="3000">
                <a:solidFill>
                  <a:srgbClr val="FFFFFF"/>
                </a:solidFill>
              </a:defRPr>
            </a:pPr>
            <a:r>
              <a:t>The voice thus understood is an interface of </a:t>
            </a:r>
            <a:r>
              <a:rPr>
                <a:solidFill>
                  <a:schemeClr val="accent5"/>
                </a:solidFill>
              </a:rPr>
              <a:t>imaginary</a:t>
            </a:r>
            <a:r>
              <a:t> and </a:t>
            </a:r>
            <a:r>
              <a:rPr>
                <a:solidFill>
                  <a:schemeClr val="accent4"/>
                </a:solidFill>
              </a:rPr>
              <a:t>symbolic</a:t>
            </a:r>
            <a:r>
              <a:t>, pulling at once toward the </a:t>
            </a:r>
            <a:r>
              <a:rPr>
                <a:solidFill>
                  <a:schemeClr val="accent4"/>
                </a:solidFill>
              </a:rPr>
              <a:t>signifying organization of language</a:t>
            </a:r>
            <a:r>
              <a:t> and toward original and </a:t>
            </a:r>
            <a:r>
              <a:rPr>
                <a:solidFill>
                  <a:schemeClr val="accent5"/>
                </a:solidFill>
              </a:rPr>
              <a:t>imaginary attachments</a:t>
            </a:r>
            <a:r>
              <a:t>, “representable in the fantasm by the body, or by the corporeal mother, the child at her breath” </a:t>
            </a:r>
          </a:p>
        </p:txBody>
      </p:sp>
      <p:sp>
        <p:nvSpPr>
          <p:cNvPr id="211" name="Imaginary Unity"/>
          <p:cNvSpPr txBox="1"/>
          <p:nvPr/>
        </p:nvSpPr>
        <p:spPr>
          <a:xfrm>
            <a:off x="1093314" y="1066787"/>
            <a:ext cx="365201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2438337">
              <a:lnSpc>
                <a:spcPct val="100000"/>
              </a:lnSpc>
              <a:spcBef>
                <a:spcPts val="0"/>
              </a:spcBef>
              <a:defRPr sz="4000">
                <a:solidFill>
                  <a:schemeClr val="accent5"/>
                </a:solidFill>
              </a:defRPr>
            </a:lvl1pPr>
          </a:lstStyle>
          <a:p>
            <a:pPr/>
            <a:r>
              <a:t>Imaginary Unity</a:t>
            </a:r>
          </a:p>
        </p:txBody>
      </p:sp>
      <p:sp>
        <p:nvSpPr>
          <p:cNvPr id="212" name="Symbolic Separation"/>
          <p:cNvSpPr txBox="1"/>
          <p:nvPr/>
        </p:nvSpPr>
        <p:spPr>
          <a:xfrm>
            <a:off x="19214159" y="1066787"/>
            <a:ext cx="482803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2438337">
              <a:lnSpc>
                <a:spcPct val="100000"/>
              </a:lnSpc>
              <a:spcBef>
                <a:spcPts val="0"/>
              </a:spcBef>
              <a:defRPr sz="4000">
                <a:solidFill>
                  <a:schemeClr val="accent4"/>
                </a:solidFill>
              </a:defRPr>
            </a:lvl1pPr>
          </a:lstStyle>
          <a:p>
            <a:pPr/>
            <a:r>
              <a:t>Symbolic Separation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New Hollywood Cinema and the Paranoid Style in American Films of the 1960s and 70s"/>
          <p:cNvSpPr txBox="1"/>
          <p:nvPr>
            <p:ph type="title"/>
          </p:nvPr>
        </p:nvSpPr>
        <p:spPr>
          <a:xfrm>
            <a:off x="4833935" y="481408"/>
            <a:ext cx="14716129" cy="1185421"/>
          </a:xfrm>
          <a:prstGeom prst="rect">
            <a:avLst/>
          </a:prstGeom>
        </p:spPr>
        <p:txBody>
          <a:bodyPr/>
          <a:lstStyle>
            <a:lvl1pPr defTabSz="649008">
              <a:spcBef>
                <a:spcPts val="4600"/>
              </a:spcBef>
              <a:defRPr sz="3400"/>
            </a:lvl1pPr>
          </a:lstStyle>
          <a:p>
            <a:pPr/>
            <a:r>
              <a:t>New Hollywood Cinema and the Paranoid Style in American Films of the 1960s and 70s</a:t>
            </a:r>
          </a:p>
        </p:txBody>
      </p:sp>
      <p:pic>
        <p:nvPicPr>
          <p:cNvPr id="215" name="Image" descr="Image"/>
          <p:cNvPicPr>
            <a:picLocks noChangeAspect="1"/>
          </p:cNvPicPr>
          <p:nvPr/>
        </p:nvPicPr>
        <p:blipFill>
          <a:blip r:embed="rId2">
            <a:extLst/>
          </a:blip>
          <a:stretch>
            <a:fillRect/>
          </a:stretch>
        </p:blipFill>
        <p:spPr>
          <a:xfrm>
            <a:off x="19112123" y="1616306"/>
            <a:ext cx="3637132" cy="5091986"/>
          </a:xfrm>
          <a:prstGeom prst="rect">
            <a:avLst/>
          </a:prstGeom>
          <a:ln w="12700">
            <a:miter lim="400000"/>
          </a:ln>
        </p:spPr>
      </p:pic>
      <p:sp>
        <p:nvSpPr>
          <p:cNvPr id="216" name="Blow Out, (Brian De Palma, 1981)"/>
          <p:cNvSpPr txBox="1"/>
          <p:nvPr/>
        </p:nvSpPr>
        <p:spPr>
          <a:xfrm>
            <a:off x="18939563" y="6942939"/>
            <a:ext cx="3982251" cy="10053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lnSpc>
                <a:spcPct val="100000"/>
              </a:lnSpc>
              <a:spcBef>
                <a:spcPts val="0"/>
              </a:spcBef>
              <a:defRPr i="1" sz="3000">
                <a:solidFill>
                  <a:srgbClr val="FFFFFF"/>
                </a:solidFill>
              </a:defRPr>
            </a:pPr>
            <a:r>
              <a:t>Blow Out, </a:t>
            </a:r>
            <a:r>
              <a:rPr i="0"/>
              <a:t>(Brian De Palma, 1981)</a:t>
            </a:r>
          </a:p>
        </p:txBody>
      </p:sp>
      <p:pic>
        <p:nvPicPr>
          <p:cNvPr id="217" name="Image" descr="Image"/>
          <p:cNvPicPr>
            <a:picLocks noChangeAspect="1"/>
          </p:cNvPicPr>
          <p:nvPr/>
        </p:nvPicPr>
        <p:blipFill>
          <a:blip r:embed="rId3">
            <a:extLst/>
          </a:blip>
          <a:stretch>
            <a:fillRect/>
          </a:stretch>
        </p:blipFill>
        <p:spPr>
          <a:xfrm>
            <a:off x="10595890" y="1774698"/>
            <a:ext cx="3251202" cy="4927602"/>
          </a:xfrm>
          <a:prstGeom prst="rect">
            <a:avLst/>
          </a:prstGeom>
          <a:ln w="12700">
            <a:miter lim="400000"/>
          </a:ln>
        </p:spPr>
      </p:pic>
      <p:sp>
        <p:nvSpPr>
          <p:cNvPr id="218" name="Three Days of the Condor, (Sidney Pollack, 1975)"/>
          <p:cNvSpPr txBox="1"/>
          <p:nvPr/>
        </p:nvSpPr>
        <p:spPr>
          <a:xfrm>
            <a:off x="9487025" y="7095339"/>
            <a:ext cx="5468932" cy="10053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lnSpc>
                <a:spcPct val="100000"/>
              </a:lnSpc>
              <a:spcBef>
                <a:spcPts val="0"/>
              </a:spcBef>
              <a:defRPr i="1" sz="3000">
                <a:solidFill>
                  <a:srgbClr val="FFFFFF"/>
                </a:solidFill>
              </a:defRPr>
            </a:pPr>
            <a:r>
              <a:t>Three Days of the Condor, </a:t>
            </a:r>
            <a:r>
              <a:rPr i="0"/>
              <a:t>(Sidney Pollack, 1975)</a:t>
            </a:r>
          </a:p>
        </p:txBody>
      </p:sp>
      <p:pic>
        <p:nvPicPr>
          <p:cNvPr id="219" name="Image" descr="Image"/>
          <p:cNvPicPr>
            <a:picLocks noChangeAspect="1"/>
          </p:cNvPicPr>
          <p:nvPr/>
        </p:nvPicPr>
        <p:blipFill>
          <a:blip r:embed="rId4">
            <a:extLst/>
          </a:blip>
          <a:stretch>
            <a:fillRect/>
          </a:stretch>
        </p:blipFill>
        <p:spPr>
          <a:xfrm>
            <a:off x="5592090" y="1615948"/>
            <a:ext cx="3251202" cy="4940302"/>
          </a:xfrm>
          <a:prstGeom prst="rect">
            <a:avLst/>
          </a:prstGeom>
          <a:ln w="12700">
            <a:miter lim="400000"/>
          </a:ln>
        </p:spPr>
      </p:pic>
      <p:sp>
        <p:nvSpPr>
          <p:cNvPr id="220" name="The Parallax View (Alan Pakula, 1974)"/>
          <p:cNvSpPr txBox="1"/>
          <p:nvPr/>
        </p:nvSpPr>
        <p:spPr>
          <a:xfrm>
            <a:off x="4813961" y="6942939"/>
            <a:ext cx="4807460" cy="10053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lnSpc>
                <a:spcPct val="100000"/>
              </a:lnSpc>
              <a:spcBef>
                <a:spcPts val="0"/>
              </a:spcBef>
              <a:defRPr i="1" sz="3000">
                <a:solidFill>
                  <a:srgbClr val="FFFFFF"/>
                </a:solidFill>
              </a:defRPr>
            </a:pPr>
            <a:r>
              <a:t>The Parallax View </a:t>
            </a:r>
            <a:r>
              <a:rPr i="0"/>
              <a:t>(Alan Pakula, 1974)</a:t>
            </a:r>
          </a:p>
        </p:txBody>
      </p:sp>
      <p:pic>
        <p:nvPicPr>
          <p:cNvPr id="221" name="Image" descr="Image"/>
          <p:cNvPicPr>
            <a:picLocks noChangeAspect="1"/>
          </p:cNvPicPr>
          <p:nvPr/>
        </p:nvPicPr>
        <p:blipFill>
          <a:blip r:embed="rId5">
            <a:extLst/>
          </a:blip>
          <a:stretch>
            <a:fillRect/>
          </a:stretch>
        </p:blipFill>
        <p:spPr>
          <a:xfrm>
            <a:off x="14847656" y="1698498"/>
            <a:ext cx="3263902" cy="4927602"/>
          </a:xfrm>
          <a:prstGeom prst="rect">
            <a:avLst/>
          </a:prstGeom>
          <a:ln w="12700">
            <a:miter lim="400000"/>
          </a:ln>
        </p:spPr>
      </p:pic>
      <p:sp>
        <p:nvSpPr>
          <p:cNvPr id="222" name="Taxi Driver (Martin Scorcese, 1976)"/>
          <p:cNvSpPr txBox="1"/>
          <p:nvPr/>
        </p:nvSpPr>
        <p:spPr>
          <a:xfrm>
            <a:off x="14662586" y="7095339"/>
            <a:ext cx="4122261" cy="10053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lnSpc>
                <a:spcPct val="100000"/>
              </a:lnSpc>
              <a:spcBef>
                <a:spcPts val="0"/>
              </a:spcBef>
              <a:defRPr i="1" sz="3000">
                <a:solidFill>
                  <a:srgbClr val="FFFFFF"/>
                </a:solidFill>
              </a:defRPr>
            </a:pPr>
            <a:r>
              <a:t>Taxi Driver </a:t>
            </a:r>
            <a:r>
              <a:rPr i="0"/>
              <a:t>(Martin Scorcese, 1976)</a:t>
            </a:r>
          </a:p>
        </p:txBody>
      </p:sp>
      <p:pic>
        <p:nvPicPr>
          <p:cNvPr id="223" name="Image" descr="Image"/>
          <p:cNvPicPr>
            <a:picLocks noChangeAspect="1"/>
          </p:cNvPicPr>
          <p:nvPr/>
        </p:nvPicPr>
        <p:blipFill>
          <a:blip r:embed="rId6">
            <a:extLst/>
          </a:blip>
          <a:stretch>
            <a:fillRect/>
          </a:stretch>
        </p:blipFill>
        <p:spPr>
          <a:xfrm>
            <a:off x="499390" y="1692148"/>
            <a:ext cx="3340102" cy="4787902"/>
          </a:xfrm>
          <a:prstGeom prst="rect">
            <a:avLst/>
          </a:prstGeom>
          <a:ln w="12700">
            <a:miter lim="400000"/>
          </a:ln>
        </p:spPr>
      </p:pic>
      <p:sp>
        <p:nvSpPr>
          <p:cNvPr id="224" name="Straw Dogs (Sam Peckinpah, 1971)"/>
          <p:cNvSpPr txBox="1"/>
          <p:nvPr/>
        </p:nvSpPr>
        <p:spPr>
          <a:xfrm>
            <a:off x="130617" y="6942939"/>
            <a:ext cx="4077647" cy="10053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lnSpc>
                <a:spcPct val="100000"/>
              </a:lnSpc>
              <a:spcBef>
                <a:spcPts val="0"/>
              </a:spcBef>
              <a:defRPr i="1" sz="3000">
                <a:solidFill>
                  <a:srgbClr val="FFFFFF"/>
                </a:solidFill>
              </a:defRPr>
            </a:pPr>
            <a:r>
              <a:t>Straw Dogs </a:t>
            </a:r>
            <a:r>
              <a:rPr i="0"/>
              <a:t>(Sam Peckinpah, 1971)</a:t>
            </a:r>
          </a:p>
        </p:txBody>
      </p:sp>
      <p:sp>
        <p:nvSpPr>
          <p:cNvPr id="225" name="Text"/>
          <p:cNvSpPr txBox="1"/>
          <p:nvPr/>
        </p:nvSpPr>
        <p:spPr>
          <a:xfrm>
            <a:off x="533446" y="1050915"/>
            <a:ext cx="1231697" cy="808432"/>
          </a:xfrm>
          <a:prstGeom prst="rect">
            <a:avLst/>
          </a:prstGeom>
          <a:ln w="12700">
            <a:miter lim="400000"/>
          </a:ln>
        </p:spPr>
        <p:txBody>
          <a:bodyPr wrap="none" lIns="50800" tIns="50800" rIns="50800" bIns="50800" anchor="ctr">
            <a:spAutoFit/>
          </a:bodyPr>
          <a:lstStyle/>
          <a:p>
            <a:pPr/>
          </a:p>
        </p:txBody>
      </p:sp>
      <p:sp>
        <p:nvSpPr>
          <p:cNvPr id="226" name="Historical Milieu…"/>
          <p:cNvSpPr txBox="1"/>
          <p:nvPr/>
        </p:nvSpPr>
        <p:spPr>
          <a:xfrm>
            <a:off x="679953" y="9008667"/>
            <a:ext cx="9791803" cy="388204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Historical Milieu</a:t>
            </a:r>
          </a:p>
          <a:p>
            <a:pPr>
              <a:defRPr sz="3400">
                <a:solidFill>
                  <a:srgbClr val="FFFFFF"/>
                </a:solidFill>
              </a:defRPr>
            </a:pPr>
            <a:r>
              <a:t>1968:  Assassination of Bobby Kennedy</a:t>
            </a:r>
          </a:p>
          <a:p>
            <a:pPr>
              <a:defRPr sz="3400">
                <a:solidFill>
                  <a:srgbClr val="FFFFFF"/>
                </a:solidFill>
              </a:defRPr>
            </a:pPr>
            <a:r>
              <a:t>1969: Extrajudicial assassination of Fred Hampton</a:t>
            </a:r>
          </a:p>
          <a:p>
            <a:pPr>
              <a:defRPr sz="3400">
                <a:solidFill>
                  <a:srgbClr val="FFFFFF"/>
                </a:solidFill>
              </a:defRPr>
            </a:pPr>
            <a:r>
              <a:t>1970: Kent State Shootings</a:t>
            </a:r>
          </a:p>
        </p:txBody>
      </p:sp>
      <p:sp>
        <p:nvSpPr>
          <p:cNvPr id="227" name="1971: Pentagon Papers…"/>
          <p:cNvSpPr txBox="1"/>
          <p:nvPr/>
        </p:nvSpPr>
        <p:spPr>
          <a:xfrm>
            <a:off x="11958702" y="9106071"/>
            <a:ext cx="12062639" cy="368723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400">
                <a:solidFill>
                  <a:srgbClr val="FFFFFF"/>
                </a:solidFill>
              </a:defRPr>
            </a:pPr>
          </a:p>
          <a:p>
            <a:pPr>
              <a:defRPr sz="3400">
                <a:solidFill>
                  <a:srgbClr val="FFFFFF"/>
                </a:solidFill>
              </a:defRPr>
            </a:pPr>
            <a:r>
              <a:t>1971: Pentagon Papers</a:t>
            </a:r>
          </a:p>
          <a:p>
            <a:pPr>
              <a:defRPr sz="3400">
                <a:solidFill>
                  <a:srgbClr val="FFFFFF"/>
                </a:solidFill>
              </a:defRPr>
            </a:pPr>
            <a:r>
              <a:t>1971: Cointelpro (Citizens ‘Commission to Investigate the FBI)</a:t>
            </a:r>
          </a:p>
          <a:p>
            <a:pPr>
              <a:defRPr sz="3400">
                <a:solidFill>
                  <a:srgbClr val="FFFFFF"/>
                </a:solidFill>
              </a:defRPr>
            </a:pPr>
            <a:r>
              <a:t>1972-74: Watergate Scandal</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Louis Althusser"/>
          <p:cNvSpPr txBox="1"/>
          <p:nvPr>
            <p:ph type="title"/>
          </p:nvPr>
        </p:nvSpPr>
        <p:spPr>
          <a:xfrm>
            <a:off x="4833935" y="481408"/>
            <a:ext cx="14716129" cy="1185421"/>
          </a:xfrm>
          <a:prstGeom prst="rect">
            <a:avLst/>
          </a:prstGeom>
        </p:spPr>
        <p:txBody>
          <a:bodyPr/>
          <a:lstStyle/>
          <a:p>
            <a:pPr/>
            <a:r>
              <a:t>Louis Althusser</a:t>
            </a:r>
          </a:p>
        </p:txBody>
      </p:sp>
      <p:sp>
        <p:nvSpPr>
          <p:cNvPr id="230" name="Infrastructure vs Superstructure"/>
          <p:cNvSpPr txBox="1"/>
          <p:nvPr/>
        </p:nvSpPr>
        <p:spPr>
          <a:xfrm>
            <a:off x="237870" y="2189733"/>
            <a:ext cx="6446031"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337">
              <a:lnSpc>
                <a:spcPct val="100000"/>
              </a:lnSpc>
              <a:spcBef>
                <a:spcPts val="0"/>
              </a:spcBef>
              <a:defRPr sz="3000">
                <a:solidFill>
                  <a:srgbClr val="FFFFFF"/>
                </a:solidFill>
              </a:defRPr>
            </a:lvl1pPr>
          </a:lstStyle>
          <a:p>
            <a:pPr/>
            <a:r>
              <a:t>Infrastructure vs Superstructure</a:t>
            </a:r>
          </a:p>
        </p:txBody>
      </p:sp>
      <p:sp>
        <p:nvSpPr>
          <p:cNvPr id="231" name="Ideological State Apparatuses"/>
          <p:cNvSpPr txBox="1"/>
          <p:nvPr/>
        </p:nvSpPr>
        <p:spPr>
          <a:xfrm>
            <a:off x="237870" y="4831333"/>
            <a:ext cx="6446031"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337">
              <a:lnSpc>
                <a:spcPct val="100000"/>
              </a:lnSpc>
              <a:spcBef>
                <a:spcPts val="0"/>
              </a:spcBef>
              <a:defRPr sz="3000">
                <a:solidFill>
                  <a:srgbClr val="FFFFFF"/>
                </a:solidFill>
              </a:defRPr>
            </a:lvl1pPr>
          </a:lstStyle>
          <a:p>
            <a:pPr/>
            <a:r>
              <a:t>Ideological State Apparatuses</a:t>
            </a:r>
          </a:p>
        </p:txBody>
      </p:sp>
      <p:sp>
        <p:nvSpPr>
          <p:cNvPr id="232" name="Ideology…"/>
          <p:cNvSpPr txBox="1"/>
          <p:nvPr/>
        </p:nvSpPr>
        <p:spPr>
          <a:xfrm>
            <a:off x="1022548" y="7015733"/>
            <a:ext cx="19117972" cy="14625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lnSpc>
                <a:spcPct val="100000"/>
              </a:lnSpc>
              <a:spcBef>
                <a:spcPts val="0"/>
              </a:spcBef>
              <a:defRPr sz="3000">
                <a:solidFill>
                  <a:srgbClr val="FFFFFF"/>
                </a:solidFill>
              </a:defRPr>
            </a:pPr>
            <a:r>
              <a:t>Ideology</a:t>
            </a:r>
          </a:p>
          <a:p>
            <a:pPr defTabSz="2438337">
              <a:lnSpc>
                <a:spcPct val="100000"/>
              </a:lnSpc>
              <a:spcBef>
                <a:spcPts val="0"/>
              </a:spcBef>
              <a:defRPr sz="3000">
                <a:solidFill>
                  <a:srgbClr val="FFFFFF"/>
                </a:solidFill>
              </a:defRPr>
            </a:pPr>
            <a:r>
              <a:t>     Dream/Illusion/Image: Ideology is the representation of the Imaginary Relationship of the individual to their </a:t>
            </a:r>
          </a:p>
          <a:p>
            <a:pPr defTabSz="2438337">
              <a:lnSpc>
                <a:spcPct val="100000"/>
              </a:lnSpc>
              <a:spcBef>
                <a:spcPts val="0"/>
              </a:spcBef>
              <a:defRPr sz="3000">
                <a:solidFill>
                  <a:srgbClr val="FFFFFF"/>
                </a:solidFill>
              </a:defRPr>
            </a:pPr>
            <a:r>
              <a:t>     Real Conditions of Existence</a:t>
            </a:r>
          </a:p>
        </p:txBody>
      </p:sp>
      <p:sp>
        <p:nvSpPr>
          <p:cNvPr id="233" name="Interpellation"/>
          <p:cNvSpPr txBox="1"/>
          <p:nvPr/>
        </p:nvSpPr>
        <p:spPr>
          <a:xfrm>
            <a:off x="931426" y="9327133"/>
            <a:ext cx="2315719"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2438337">
              <a:lnSpc>
                <a:spcPct val="100000"/>
              </a:lnSpc>
              <a:spcBef>
                <a:spcPts val="0"/>
              </a:spcBef>
              <a:defRPr sz="3000">
                <a:solidFill>
                  <a:srgbClr val="FFFFFF"/>
                </a:solidFill>
              </a:defRPr>
            </a:lvl1pPr>
          </a:lstStyle>
          <a:p>
            <a:pPr/>
            <a:r>
              <a:t>Interpellation</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Image" descr="Image"/>
          <p:cNvPicPr>
            <a:picLocks noChangeAspect="1"/>
          </p:cNvPicPr>
          <p:nvPr>
            <p:ph type="pic" idx="21"/>
          </p:nvPr>
        </p:nvPicPr>
        <p:blipFill>
          <a:blip r:embed="rId2">
            <a:extLst/>
          </a:blip>
          <a:srcRect l="2302" t="0" r="2302" b="0"/>
          <a:stretch>
            <a:fillRect/>
          </a:stretch>
        </p:blipFill>
        <p:spPr>
          <a:xfrm>
            <a:off x="15471024" y="4642337"/>
            <a:ext cx="8923695" cy="4431287"/>
          </a:xfrm>
          <a:prstGeom prst="rect">
            <a:avLst/>
          </a:prstGeom>
        </p:spPr>
      </p:pic>
      <p:sp>
        <p:nvSpPr>
          <p:cNvPr id="236" name="How might we apply Althusser’s concepts of Ideological State Apparatuses and Interpellation to a reading of The Conversation?"/>
          <p:cNvSpPr txBox="1"/>
          <p:nvPr>
            <p:ph type="title"/>
          </p:nvPr>
        </p:nvSpPr>
        <p:spPr>
          <a:xfrm>
            <a:off x="4833935" y="456008"/>
            <a:ext cx="14716129" cy="1185421"/>
          </a:xfrm>
          <a:prstGeom prst="rect">
            <a:avLst/>
          </a:prstGeom>
        </p:spPr>
        <p:txBody>
          <a:bodyPr/>
          <a:lstStyle/>
          <a:p>
            <a:pPr defTabSz="649008">
              <a:spcBef>
                <a:spcPts val="4600"/>
              </a:spcBef>
              <a:defRPr sz="3400"/>
            </a:pPr>
            <a:r>
              <a:t>How might we apply Althusser’s concepts of Ideological State Apparatuses and Interpellation to a reading of </a:t>
            </a:r>
            <a:r>
              <a:rPr i="1"/>
              <a:t>The Conversation?</a:t>
            </a:r>
          </a:p>
        </p:txBody>
      </p:sp>
      <p:pic>
        <p:nvPicPr>
          <p:cNvPr id="237" name="Image" descr="Image"/>
          <p:cNvPicPr>
            <a:picLocks noChangeAspect="1"/>
          </p:cNvPicPr>
          <p:nvPr/>
        </p:nvPicPr>
        <p:blipFill>
          <a:blip r:embed="rId3">
            <a:extLst/>
          </a:blip>
          <a:stretch>
            <a:fillRect/>
          </a:stretch>
        </p:blipFill>
        <p:spPr>
          <a:xfrm>
            <a:off x="319256" y="4602483"/>
            <a:ext cx="6775397" cy="4511034"/>
          </a:xfrm>
          <a:prstGeom prst="rect">
            <a:avLst/>
          </a:prstGeom>
          <a:ln w="12700">
            <a:miter lim="400000"/>
          </a:ln>
        </p:spPr>
      </p:pic>
      <p:pic>
        <p:nvPicPr>
          <p:cNvPr id="238" name="Image" descr="Image"/>
          <p:cNvPicPr>
            <a:picLocks noChangeAspect="1"/>
          </p:cNvPicPr>
          <p:nvPr/>
        </p:nvPicPr>
        <p:blipFill>
          <a:blip r:embed="rId4">
            <a:extLst/>
          </a:blip>
          <a:stretch>
            <a:fillRect/>
          </a:stretch>
        </p:blipFill>
        <p:spPr>
          <a:xfrm>
            <a:off x="7374219" y="4555325"/>
            <a:ext cx="8187285" cy="4605349"/>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