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in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3" name="Shape 143"/>
          <p:cNvSpPr/>
          <p:nvPr>
            <p:ph type="sldImg"/>
          </p:nvPr>
        </p:nvSpPr>
        <p:spPr>
          <a:xfrm>
            <a:off x="1143000" y="685800"/>
            <a:ext cx="4572000" cy="3429000"/>
          </a:xfrm>
          <a:prstGeom prst="rect">
            <a:avLst/>
          </a:prstGeom>
        </p:spPr>
        <p:txBody>
          <a:bodyPr/>
          <a:lstStyle/>
          <a:p>
            <a:pPr/>
          </a:p>
        </p:txBody>
      </p:sp>
      <p:sp>
        <p:nvSpPr>
          <p:cNvPr id="144" name="Shape 14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1270000" y="6362700"/>
            <a:ext cx="10464800" cy="461366"/>
          </a:xfrm>
          <a:prstGeom prst="rect">
            <a:avLst/>
          </a:prstGeom>
        </p:spPr>
        <p:txBody>
          <a:bodyPr anchor="t"/>
          <a:lstStyle>
            <a:lvl1pPr marL="0" indent="0" algn="ctr">
              <a:spcBef>
                <a:spcPts val="0"/>
              </a:spcBef>
              <a:buSzTx/>
              <a:buNone/>
              <a:defRPr i="1" sz="2400"/>
            </a:lvl1pPr>
            <a:lvl2pPr marL="777875" indent="-333375" algn="ctr">
              <a:spcBef>
                <a:spcPts val="0"/>
              </a:spcBef>
              <a:defRPr i="1" sz="2400"/>
            </a:lvl2pPr>
            <a:lvl3pPr marL="1222375" indent="-333375" algn="ctr">
              <a:spcBef>
                <a:spcPts val="0"/>
              </a:spcBef>
              <a:defRPr i="1" sz="2400"/>
            </a:lvl3pPr>
            <a:lvl4pPr marL="1666875" indent="-333375" algn="ctr">
              <a:spcBef>
                <a:spcPts val="0"/>
              </a:spcBef>
              <a:defRPr i="1" sz="2400"/>
            </a:lvl4pPr>
            <a:lvl5pPr marL="2111375" indent="-333375" algn="ctr">
              <a:spcBef>
                <a:spcPts val="0"/>
              </a:spcBef>
              <a:defRPr i="1" sz="2400"/>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1270000" y="4308599"/>
            <a:ext cx="10464800" cy="609780"/>
          </a:xfrm>
          <a:prstGeom prst="rect">
            <a:avLst/>
          </a:prstGeom>
        </p:spPr>
        <p:txBody>
          <a:bodyPr/>
          <a:lstStyle/>
          <a:p>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929606" y="-12700"/>
            <a:ext cx="16551778" cy="11034518"/>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117" name="Image"/>
          <p:cNvSpPr/>
          <p:nvPr>
            <p:ph type="pic" idx="21"/>
          </p:nvPr>
        </p:nvSpPr>
        <p:spPr>
          <a:xfrm>
            <a:off x="317499" y="304800"/>
            <a:ext cx="12369804" cy="6142538"/>
          </a:xfrm>
          <a:prstGeom prst="rect">
            <a:avLst/>
          </a:prstGeom>
        </p:spPr>
        <p:txBody>
          <a:bodyPr lIns="91439" tIns="45719" rIns="91439" bIns="45719" anchor="t">
            <a:noAutofit/>
          </a:bodyPr>
          <a:lstStyle/>
          <a:p>
            <a:pPr/>
          </a:p>
        </p:txBody>
      </p:sp>
      <p:sp>
        <p:nvSpPr>
          <p:cNvPr id="118" name="Title Text"/>
          <p:cNvSpPr txBox="1"/>
          <p:nvPr>
            <p:ph type="title"/>
          </p:nvPr>
        </p:nvSpPr>
        <p:spPr>
          <a:xfrm>
            <a:off x="1270000" y="6718300"/>
            <a:ext cx="10464800" cy="842963"/>
          </a:xfrm>
          <a:prstGeom prst="rect">
            <a:avLst/>
          </a:prstGeom>
        </p:spPr>
        <p:txBody>
          <a:bodyPr/>
          <a:lstStyle>
            <a:lvl1pPr>
              <a:spcBef>
                <a:spcPts val="4200"/>
              </a:spcBef>
              <a:defRPr sz="3200">
                <a:latin typeface="+mj-lt"/>
                <a:ea typeface="+mj-ea"/>
                <a:cs typeface="+mj-cs"/>
                <a:sym typeface="Helvetica Neue"/>
              </a:defRPr>
            </a:lvl1pPr>
          </a:lstStyle>
          <a:p>
            <a:pPr/>
            <a:r>
              <a:t>Title Text</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26" name="Title Text"/>
          <p:cNvSpPr txBox="1"/>
          <p:nvPr>
            <p:ph type="title"/>
          </p:nvPr>
        </p:nvSpPr>
        <p:spPr>
          <a:xfrm>
            <a:off x="1270000" y="1638300"/>
            <a:ext cx="10464800" cy="3302000"/>
          </a:xfrm>
          <a:prstGeom prst="rect">
            <a:avLst/>
          </a:prstGeom>
        </p:spPr>
        <p:txBody>
          <a:bodyPr anchor="b"/>
          <a:lstStyle/>
          <a:p>
            <a:pPr/>
            <a:r>
              <a:t>Title Text</a:t>
            </a:r>
          </a:p>
        </p:txBody>
      </p:sp>
      <p:sp>
        <p:nvSpPr>
          <p:cNvPr id="127"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135" name="Image"/>
          <p:cNvSpPr/>
          <p:nvPr>
            <p:ph type="pic" idx="21"/>
          </p:nvPr>
        </p:nvSpPr>
        <p:spPr>
          <a:xfrm>
            <a:off x="317499" y="304800"/>
            <a:ext cx="12369804" cy="6142538"/>
          </a:xfrm>
          <a:prstGeom prst="rect">
            <a:avLst/>
          </a:prstGeom>
        </p:spPr>
        <p:txBody>
          <a:bodyPr lIns="91439" tIns="45719" rIns="91439" bIns="45719" anchor="t">
            <a:noAutofit/>
          </a:bodyPr>
          <a:lstStyle/>
          <a:p>
            <a:pPr/>
          </a:p>
        </p:txBody>
      </p:sp>
      <p:sp>
        <p:nvSpPr>
          <p:cNvPr id="136" name="Title Text"/>
          <p:cNvSpPr txBox="1"/>
          <p:nvPr>
            <p:ph type="title"/>
          </p:nvPr>
        </p:nvSpPr>
        <p:spPr>
          <a:xfrm>
            <a:off x="1270000" y="6718300"/>
            <a:ext cx="10464800" cy="842963"/>
          </a:xfrm>
          <a:prstGeom prst="rect">
            <a:avLst/>
          </a:prstGeom>
        </p:spPr>
        <p:txBody>
          <a:bodyPr/>
          <a:lstStyle>
            <a:lvl1pPr>
              <a:spcBef>
                <a:spcPts val="4200"/>
              </a:spcBef>
              <a:defRPr sz="3200">
                <a:latin typeface="+mj-lt"/>
                <a:ea typeface="+mj-ea"/>
                <a:cs typeface="+mj-cs"/>
                <a:sym typeface="Helvetica Neue"/>
              </a:defRPr>
            </a:lvl1pPr>
          </a:lstStyle>
          <a:p>
            <a:pPr/>
            <a:r>
              <a:t>Title Text</a:t>
            </a: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21"/>
          </p:nvPr>
        </p:nvSpPr>
        <p:spPr>
          <a:xfrm>
            <a:off x="-647700" y="508000"/>
            <a:ext cx="12369801" cy="6142538"/>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2451056" y="-138499"/>
            <a:ext cx="13525505" cy="9017004"/>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21"/>
          </p:nvPr>
        </p:nvSpPr>
        <p:spPr>
          <a:xfrm>
            <a:off x="4473575" y="2032000"/>
            <a:ext cx="10287000" cy="68580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6426200" y="4965700"/>
            <a:ext cx="5886450" cy="3924300"/>
          </a:xfrm>
          <a:prstGeom prst="rect">
            <a:avLst/>
          </a:prstGeom>
        </p:spPr>
        <p:txBody>
          <a:bodyPr lIns="91439" tIns="45719" rIns="91439" bIns="45719" anchor="t">
            <a:noAutofit/>
          </a:bodyPr>
          <a:lstStyle/>
          <a:p>
            <a:pPr/>
          </a:p>
        </p:txBody>
      </p:sp>
      <p:sp>
        <p:nvSpPr>
          <p:cNvPr id="84" name="Image"/>
          <p:cNvSpPr/>
          <p:nvPr>
            <p:ph type="pic" sz="quarter" idx="22"/>
          </p:nvPr>
        </p:nvSpPr>
        <p:spPr>
          <a:xfrm>
            <a:off x="6737350" y="639232"/>
            <a:ext cx="5880100" cy="3920069"/>
          </a:xfrm>
          <a:prstGeom prst="rect">
            <a:avLst/>
          </a:prstGeom>
        </p:spPr>
        <p:txBody>
          <a:bodyPr lIns="91439" tIns="45719" rIns="91439" bIns="45719" anchor="t">
            <a:noAutofit/>
          </a:bodyPr>
          <a:lstStyle/>
          <a:p>
            <a:pPr/>
          </a:p>
        </p:txBody>
      </p:sp>
      <p:sp>
        <p:nvSpPr>
          <p:cNvPr id="85" name="Image"/>
          <p:cNvSpPr/>
          <p:nvPr>
            <p:ph type="pic" idx="23"/>
          </p:nvPr>
        </p:nvSpPr>
        <p:spPr>
          <a:xfrm>
            <a:off x="-3400425" y="-127000"/>
            <a:ext cx="13525500" cy="90170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solidFill>
                  <a:srgbClr val="FFFFFF"/>
                </a:solidFill>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 Id="rId3" Type="http://schemas.openxmlformats.org/officeDocument/2006/relationships/image" Target="../media/image7.tif"/><Relationship Id="rId4" Type="http://schemas.openxmlformats.org/officeDocument/2006/relationships/image" Target="../media/image9.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tif"/><Relationship Id="rId3" Type="http://schemas.openxmlformats.org/officeDocument/2006/relationships/image" Target="../media/image5.png"/><Relationship Id="rId4" Type="http://schemas.openxmlformats.org/officeDocument/2006/relationships/image" Target="../media/image2.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png"/><Relationship Id="rId3" Type="http://schemas.openxmlformats.org/officeDocument/2006/relationships/image" Target="../media/image7.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tif"/><Relationship Id="rId3" Type="http://schemas.openxmlformats.org/officeDocument/2006/relationships/image" Target="../media/image4.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tif"/><Relationship Id="rId3" Type="http://schemas.openxmlformats.org/officeDocument/2006/relationships/image" Target="../media/image6.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Identification in the Cinema"/>
          <p:cNvSpPr txBox="1"/>
          <p:nvPr>
            <p:ph type="title"/>
          </p:nvPr>
        </p:nvSpPr>
        <p:spPr>
          <a:prstGeom prst="rect">
            <a:avLst/>
          </a:prstGeom>
        </p:spPr>
        <p:txBody>
          <a:bodyPr/>
          <a:lstStyle/>
          <a:p>
            <a:pPr/>
            <a:r>
              <a:t>Identification in the Cinema</a:t>
            </a:r>
          </a:p>
        </p:txBody>
      </p:sp>
      <p:sp>
        <p:nvSpPr>
          <p:cNvPr id="147" name="Session 5: Lighting (cont.) and cinematography…"/>
          <p:cNvSpPr txBox="1"/>
          <p:nvPr>
            <p:ph type="body" sz="quarter" idx="1"/>
          </p:nvPr>
        </p:nvSpPr>
        <p:spPr>
          <a:xfrm>
            <a:off x="3565681" y="4950883"/>
            <a:ext cx="5873447" cy="816613"/>
          </a:xfrm>
          <a:prstGeom prst="rect">
            <a:avLst/>
          </a:prstGeom>
        </p:spPr>
        <p:txBody>
          <a:bodyPr/>
          <a:lstStyle>
            <a:lvl1pPr defTabSz="260261">
              <a:defRPr sz="2600">
                <a:latin typeface="Gill Sans"/>
                <a:ea typeface="Gill Sans"/>
                <a:cs typeface="Gill Sans"/>
                <a:sym typeface="Gill Sans"/>
              </a:defRPr>
            </a:lvl1pPr>
          </a:lstStyle>
          <a:p>
            <a:pPr/>
            <a:r>
              <a:t>Session 28:  Bound</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Scopophilia: Deckard, Zhora and the Espers Machine"/>
          <p:cNvSpPr txBox="1"/>
          <p:nvPr/>
        </p:nvSpPr>
        <p:spPr>
          <a:xfrm>
            <a:off x="224985" y="374352"/>
            <a:ext cx="3086380" cy="4613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a:defRPr>
                <a:solidFill>
                  <a:srgbClr val="FFFFFF"/>
                </a:solidFill>
                <a:latin typeface="+mj-lt"/>
                <a:ea typeface="+mj-ea"/>
                <a:cs typeface="+mj-cs"/>
                <a:sym typeface="Helvetica Neue"/>
              </a:defRPr>
            </a:pPr>
            <a:r>
              <a:t>The Overhead Shot</a:t>
            </a:r>
          </a:p>
        </p:txBody>
      </p:sp>
      <p:pic>
        <p:nvPicPr>
          <p:cNvPr id="195" name="Image" descr="Image"/>
          <p:cNvPicPr>
            <a:picLocks noChangeAspect="1"/>
          </p:cNvPicPr>
          <p:nvPr/>
        </p:nvPicPr>
        <p:blipFill>
          <a:blip r:embed="rId2">
            <a:extLst/>
          </a:blip>
          <a:stretch>
            <a:fillRect/>
          </a:stretch>
        </p:blipFill>
        <p:spPr>
          <a:xfrm>
            <a:off x="452053" y="2306476"/>
            <a:ext cx="12100693" cy="6527846"/>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Scopophilia: Deckard, Zhora and the Espers Machine"/>
          <p:cNvSpPr txBox="1"/>
          <p:nvPr/>
        </p:nvSpPr>
        <p:spPr>
          <a:xfrm>
            <a:off x="27701" y="416102"/>
            <a:ext cx="7358889" cy="4117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indent="457200" algn="l">
              <a:defRPr b="1" sz="2000">
                <a:solidFill>
                  <a:srgbClr val="FFFFFF"/>
                </a:solidFill>
                <a:latin typeface="+mj-lt"/>
                <a:ea typeface="+mj-ea"/>
                <a:cs typeface="+mj-cs"/>
                <a:sym typeface="Helvetica Neue"/>
              </a:defRPr>
            </a:pPr>
            <a:r>
              <a:t>How is the overhead shot deployed throughout the film?</a:t>
            </a:r>
          </a:p>
        </p:txBody>
      </p:sp>
      <p:pic>
        <p:nvPicPr>
          <p:cNvPr id="198" name="pasted-movie.png" descr="pasted-movie.png"/>
          <p:cNvPicPr>
            <a:picLocks noChangeAspect="1"/>
          </p:cNvPicPr>
          <p:nvPr/>
        </p:nvPicPr>
        <p:blipFill>
          <a:blip r:embed="rId2">
            <a:extLst/>
          </a:blip>
          <a:stretch>
            <a:fillRect/>
          </a:stretch>
        </p:blipFill>
        <p:spPr>
          <a:xfrm>
            <a:off x="6760381" y="5930462"/>
            <a:ext cx="6188310" cy="3480925"/>
          </a:xfrm>
          <a:prstGeom prst="rect">
            <a:avLst/>
          </a:prstGeom>
          <a:ln w="12700">
            <a:miter lim="400000"/>
          </a:ln>
        </p:spPr>
      </p:pic>
      <p:pic>
        <p:nvPicPr>
          <p:cNvPr id="199" name="Image" descr="Image"/>
          <p:cNvPicPr>
            <a:picLocks noChangeAspect="1"/>
          </p:cNvPicPr>
          <p:nvPr/>
        </p:nvPicPr>
        <p:blipFill>
          <a:blip r:embed="rId3">
            <a:extLst/>
          </a:blip>
          <a:stretch>
            <a:fillRect/>
          </a:stretch>
        </p:blipFill>
        <p:spPr>
          <a:xfrm>
            <a:off x="2652404" y="1464233"/>
            <a:ext cx="7699991" cy="4153840"/>
          </a:xfrm>
          <a:prstGeom prst="rect">
            <a:avLst/>
          </a:prstGeom>
          <a:ln w="12700">
            <a:miter lim="400000"/>
          </a:ln>
        </p:spPr>
      </p:pic>
      <p:pic>
        <p:nvPicPr>
          <p:cNvPr id="200" name="pasted-movie.png" descr="pasted-movie.png"/>
          <p:cNvPicPr>
            <a:picLocks noChangeAspect="1"/>
          </p:cNvPicPr>
          <p:nvPr/>
        </p:nvPicPr>
        <p:blipFill>
          <a:blip r:embed="rId4">
            <a:extLst/>
          </a:blip>
          <a:stretch>
            <a:fillRect/>
          </a:stretch>
        </p:blipFill>
        <p:spPr>
          <a:xfrm>
            <a:off x="247650" y="6038584"/>
            <a:ext cx="5805393" cy="3264681"/>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Key Terms"/>
          <p:cNvSpPr txBox="1"/>
          <p:nvPr/>
        </p:nvSpPr>
        <p:spPr>
          <a:xfrm>
            <a:off x="131068" y="944714"/>
            <a:ext cx="1637996"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latin typeface="+mj-lt"/>
                <a:ea typeface="+mj-ea"/>
                <a:cs typeface="+mj-cs"/>
                <a:sym typeface="Helvetica Neue"/>
              </a:defRPr>
            </a:lvl1pPr>
          </a:lstStyle>
          <a:p>
            <a:pPr/>
            <a:r>
              <a:t>Key Terms</a:t>
            </a:r>
          </a:p>
        </p:txBody>
      </p:sp>
      <p:sp>
        <p:nvSpPr>
          <p:cNvPr id="150" name="Castration anxiety:   1.  Child becomes aware of sexual difference  (Mother’s lack of a penis)…"/>
          <p:cNvSpPr txBox="1"/>
          <p:nvPr/>
        </p:nvSpPr>
        <p:spPr>
          <a:xfrm>
            <a:off x="150278" y="1972182"/>
            <a:ext cx="12704244" cy="58092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1" sz="2000">
                <a:solidFill>
                  <a:srgbClr val="FFFFFF"/>
                </a:solidFill>
                <a:latin typeface="+mj-lt"/>
                <a:ea typeface="+mj-ea"/>
                <a:cs typeface="+mj-cs"/>
                <a:sym typeface="Helvetica Neue"/>
              </a:defRPr>
            </a:pPr>
            <a:r>
              <a:t>Castration anxiety:   1.  Child becomes aware of sexual difference  (Mother’s lack of a penis)</a:t>
            </a:r>
          </a:p>
          <a:p>
            <a:pPr algn="l">
              <a:defRPr b="1" sz="2000">
                <a:solidFill>
                  <a:srgbClr val="FFFFFF"/>
                </a:solidFill>
                <a:latin typeface="+mj-lt"/>
                <a:ea typeface="+mj-ea"/>
                <a:cs typeface="+mj-cs"/>
                <a:sym typeface="Helvetica Neue"/>
              </a:defRPr>
            </a:pPr>
            <a:r>
              <a:t>                                   2.  Desire for the mother/identification with the mother) registers as guilt.</a:t>
            </a:r>
          </a:p>
          <a:p>
            <a:pPr algn="l">
              <a:defRPr b="1" sz="2000">
                <a:solidFill>
                  <a:srgbClr val="FFFFFF"/>
                </a:solidFill>
                <a:latin typeface="+mj-lt"/>
                <a:ea typeface="+mj-ea"/>
                <a:cs typeface="+mj-cs"/>
                <a:sym typeface="Helvetica Neue"/>
              </a:defRPr>
            </a:pPr>
            <a:r>
              <a:t>                                   3.  Fear that the father will remove child’s penis as punishment for guilt.</a:t>
            </a:r>
          </a:p>
          <a:p>
            <a:pPr algn="l">
              <a:defRPr b="1" sz="2000">
                <a:solidFill>
                  <a:srgbClr val="FFFFFF"/>
                </a:solidFill>
                <a:latin typeface="+mj-lt"/>
                <a:ea typeface="+mj-ea"/>
                <a:cs typeface="+mj-cs"/>
                <a:sym typeface="Helvetica Neue"/>
              </a:defRPr>
            </a:pPr>
          </a:p>
          <a:p>
            <a:pPr algn="l">
              <a:defRPr b="1" sz="2000">
                <a:solidFill>
                  <a:srgbClr val="FFFFFF"/>
                </a:solidFill>
                <a:latin typeface="+mj-lt"/>
                <a:ea typeface="+mj-ea"/>
                <a:cs typeface="+mj-cs"/>
                <a:sym typeface="Helvetica Neue"/>
              </a:defRPr>
            </a:pPr>
            <a:r>
              <a:t>Castration anxiety marks the </a:t>
            </a:r>
            <a:r>
              <a:rPr i="1"/>
              <a:t>Phalic Stage</a:t>
            </a:r>
            <a:r>
              <a:t> in which the child enters “the world of law and language(” (Mulvey) and submits to the  “Name/No of the Father.” (Lacan)</a:t>
            </a:r>
          </a:p>
          <a:p>
            <a:pPr algn="l">
              <a:defRPr b="1" sz="2000">
                <a:solidFill>
                  <a:srgbClr val="FFFFFF"/>
                </a:solidFill>
                <a:latin typeface="+mj-lt"/>
                <a:ea typeface="+mj-ea"/>
                <a:cs typeface="+mj-cs"/>
                <a:sym typeface="Helvetica Neue"/>
              </a:defRPr>
            </a:pPr>
          </a:p>
          <a:p>
            <a:pPr algn="l">
              <a:defRPr b="1" sz="2000">
                <a:solidFill>
                  <a:srgbClr val="FFFFFF"/>
                </a:solidFill>
                <a:latin typeface="+mj-lt"/>
                <a:ea typeface="+mj-ea"/>
                <a:cs typeface="+mj-cs"/>
                <a:sym typeface="Helvetica Neue"/>
              </a:defRPr>
            </a:pPr>
            <a:r>
              <a:t>Phallus: An object, image, symbol that represents the penis.  Please note that a phallus is NOT a penis.       </a:t>
            </a:r>
          </a:p>
          <a:p>
            <a:pPr lvl="4" indent="914400" algn="l">
              <a:defRPr b="1" sz="2000">
                <a:solidFill>
                  <a:srgbClr val="FFFFFF"/>
                </a:solidFill>
                <a:latin typeface="+mj-lt"/>
                <a:ea typeface="+mj-ea"/>
                <a:cs typeface="+mj-cs"/>
                <a:sym typeface="Helvetica Neue"/>
              </a:defRPr>
            </a:pPr>
            <a:r>
              <a:t> In psychoanalysis:  Freud describes the phallus as a symbol of the active/productive power of </a:t>
            </a:r>
          </a:p>
          <a:p>
            <a:pPr lvl="4" indent="914400" algn="l">
              <a:defRPr b="1" sz="2000">
                <a:solidFill>
                  <a:srgbClr val="FFFFFF"/>
                </a:solidFill>
                <a:latin typeface="+mj-lt"/>
                <a:ea typeface="+mj-ea"/>
                <a:cs typeface="+mj-cs"/>
                <a:sym typeface="Helvetica Neue"/>
              </a:defRPr>
            </a:pPr>
            <a:r>
              <a:t>  male agency (subject)vs. the passiveness of the female object.</a:t>
            </a:r>
          </a:p>
          <a:p>
            <a:pPr algn="l">
              <a:defRPr b="1" sz="2000">
                <a:solidFill>
                  <a:srgbClr val="FFFFFF"/>
                </a:solidFill>
                <a:latin typeface="+mj-lt"/>
                <a:ea typeface="+mj-ea"/>
                <a:cs typeface="+mj-cs"/>
                <a:sym typeface="Helvetica Neue"/>
              </a:defRPr>
            </a:pPr>
          </a:p>
          <a:p>
            <a:pPr lvl="2" indent="457200" algn="l">
              <a:defRPr b="1" sz="2000">
                <a:solidFill>
                  <a:srgbClr val="FFFFFF"/>
                </a:solidFill>
                <a:latin typeface="+mj-lt"/>
                <a:ea typeface="+mj-ea"/>
                <a:cs typeface="+mj-cs"/>
                <a:sym typeface="Helvetica Neue"/>
              </a:defRPr>
            </a:pPr>
            <a:r>
              <a:t>Narcissism:  Mis/recognition of the image in the mirror/on the screen</a:t>
            </a:r>
          </a:p>
          <a:p>
            <a:pPr lvl="8" indent="1828800" algn="l">
              <a:defRPr b="1" sz="2000">
                <a:solidFill>
                  <a:srgbClr val="FFFFFF"/>
                </a:solidFill>
                <a:latin typeface="+mj-lt"/>
                <a:ea typeface="+mj-ea"/>
                <a:cs typeface="+mj-cs"/>
                <a:sym typeface="Helvetica Neue"/>
              </a:defRPr>
            </a:pPr>
            <a:r>
              <a:t>  Mirror Stage (please note Mulvey’s description of the fact that the mirror stage involves </a:t>
            </a:r>
          </a:p>
          <a:p>
            <a:pPr lvl="8" indent="1828800" algn="l">
              <a:defRPr b="1" sz="2000">
                <a:solidFill>
                  <a:srgbClr val="FFFFFF"/>
                </a:solidFill>
                <a:latin typeface="+mj-lt"/>
                <a:ea typeface="+mj-ea"/>
                <a:cs typeface="+mj-cs"/>
                <a:sym typeface="Helvetica Neue"/>
              </a:defRPr>
            </a:pPr>
            <a:r>
              <a:t>  a crisis of interpretation over the status of the </a:t>
            </a:r>
            <a:r>
              <a:rPr i="1"/>
              <a:t>image</a:t>
            </a:r>
            <a:r>
              <a:t> that I see in the mirror: Is the </a:t>
            </a:r>
          </a:p>
          <a:p>
            <a:pPr lvl="8" indent="1828800" algn="l">
              <a:defRPr b="1" sz="2000">
                <a:solidFill>
                  <a:srgbClr val="FFFFFF"/>
                </a:solidFill>
                <a:latin typeface="+mj-lt"/>
                <a:ea typeface="+mj-ea"/>
                <a:cs typeface="+mj-cs"/>
                <a:sym typeface="Helvetica Neue"/>
              </a:defRPr>
            </a:pPr>
            <a:r>
              <a:t>  image that stare’s back at me a reflection of myself? A projection of an “other”? )</a:t>
            </a:r>
          </a:p>
          <a:p>
            <a:pPr algn="l">
              <a:defRPr b="1" sz="2000">
                <a:solidFill>
                  <a:srgbClr val="FFFFFF"/>
                </a:solidFill>
                <a:latin typeface="+mj-lt"/>
                <a:ea typeface="+mj-ea"/>
                <a:cs typeface="+mj-cs"/>
                <a:sym typeface="Helvetica Neue"/>
              </a:defRPr>
            </a:pPr>
            <a:r>
              <a:t>                           Identification with the image on the screen.</a:t>
            </a:r>
          </a:p>
          <a:p>
            <a:pPr algn="l">
              <a:defRPr b="1" sz="2000">
                <a:solidFill>
                  <a:srgbClr val="FFFFFF"/>
                </a:solidFill>
                <a:latin typeface="+mj-lt"/>
                <a:ea typeface="+mj-ea"/>
                <a:cs typeface="+mj-cs"/>
                <a:sym typeface="Helvetica Neue"/>
              </a:defRPr>
            </a:pPr>
          </a:p>
          <a:p>
            <a:pPr algn="l">
              <a:defRPr b="1" sz="2000">
                <a:solidFill>
                  <a:srgbClr val="FFFFFF"/>
                </a:solidFill>
                <a:latin typeface="+mj-lt"/>
                <a:ea typeface="+mj-ea"/>
                <a:cs typeface="+mj-cs"/>
                <a:sym typeface="Helvetica Neue"/>
              </a:defRPr>
            </a:pPr>
            <a:r>
              <a:t>Symbolic </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For her it is a useful tool that she is using against itself in an attempt to foster new non phallocentric approaches to cinema and cinematic critique.…"/>
          <p:cNvSpPr txBox="1"/>
          <p:nvPr/>
        </p:nvSpPr>
        <p:spPr>
          <a:xfrm>
            <a:off x="12291" y="3643731"/>
            <a:ext cx="12980214" cy="48806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1">
                <a:solidFill>
                  <a:srgbClr val="FFFFFF"/>
                </a:solidFill>
                <a:latin typeface="+mj-lt"/>
                <a:ea typeface="+mj-ea"/>
                <a:cs typeface="+mj-cs"/>
                <a:sym typeface="Helvetica Neue"/>
              </a:defRPr>
            </a:pPr>
            <a:r>
              <a:t> For her it is a useful tool that she is using against itself in an attempt to foster new non phallocentric approaches to cinema and cinematic critique. </a:t>
            </a:r>
          </a:p>
          <a:p>
            <a:pPr algn="l">
              <a:defRPr b="1">
                <a:solidFill>
                  <a:srgbClr val="FFFFFF"/>
                </a:solidFill>
                <a:latin typeface="+mj-lt"/>
                <a:ea typeface="+mj-ea"/>
                <a:cs typeface="+mj-cs"/>
                <a:sym typeface="Helvetica Neue"/>
              </a:defRPr>
            </a:pPr>
            <a:r>
              <a:t>My use of the traditionally gendered and chauvinistic language is not meant as any endorsement of it, but is rather provided as a way to indicate the critical/ethical/political urgency with which Mulvey wrote her essay.  I also hope that this problematic discourse might serve as a provocation to us to continue to find ways to critically adapt, redefine, redeploy theoretical concepts in ways that account for the multiple threads of identity and personal experience that enrich the wonderfully diverse tapestries of our local, national and global communities.</a:t>
            </a:r>
          </a:p>
          <a:p>
            <a:pPr algn="l">
              <a:defRPr b="1">
                <a:solidFill>
                  <a:srgbClr val="FFFFFF"/>
                </a:solidFill>
                <a:latin typeface="+mj-lt"/>
                <a:ea typeface="+mj-ea"/>
                <a:cs typeface="+mj-cs"/>
                <a:sym typeface="Helvetica Neue"/>
              </a:defRPr>
            </a:pPr>
          </a:p>
          <a:p>
            <a:pPr algn="l">
              <a:defRPr b="1">
                <a:solidFill>
                  <a:srgbClr val="FFFFFF"/>
                </a:solidFill>
                <a:latin typeface="+mj-lt"/>
                <a:ea typeface="+mj-ea"/>
                <a:cs typeface="+mj-cs"/>
                <a:sym typeface="Helvetica Neue"/>
              </a:defRPr>
            </a:pPr>
            <a:r>
              <a:t>It is also my hope that we might apply Mulvey to a reading of </a:t>
            </a:r>
            <a:r>
              <a:rPr i="1"/>
              <a:t>Bound</a:t>
            </a:r>
            <a:r>
              <a:t> that might be sensitive to the intersectionality of the subjects that it represents.  (Gender, Sexuality, Race, Economic and Social Class). </a:t>
            </a:r>
          </a:p>
        </p:txBody>
      </p:sp>
      <p:sp>
        <p:nvSpPr>
          <p:cNvPr id="153" name="Dear Students,…"/>
          <p:cNvSpPr txBox="1"/>
          <p:nvPr/>
        </p:nvSpPr>
        <p:spPr>
          <a:xfrm>
            <a:off x="40182" y="260529"/>
            <a:ext cx="12924435" cy="26708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a:solidFill>
                  <a:srgbClr val="FFFFFF"/>
                </a:solidFill>
                <a:latin typeface="+mj-lt"/>
                <a:ea typeface="+mj-ea"/>
                <a:cs typeface="+mj-cs"/>
                <a:sym typeface="Helvetica Neue"/>
              </a:defRPr>
            </a:pPr>
            <a:r>
              <a:t>Dear Students,</a:t>
            </a:r>
          </a:p>
          <a:p>
            <a:pPr>
              <a:defRPr b="1">
                <a:solidFill>
                  <a:srgbClr val="FFFFFF"/>
                </a:solidFill>
                <a:latin typeface="+mj-lt"/>
                <a:ea typeface="+mj-ea"/>
                <a:cs typeface="+mj-cs"/>
                <a:sym typeface="Helvetica Neue"/>
              </a:defRPr>
            </a:pPr>
            <a:r>
              <a:t>Much of the explanation of psychoanalytic theory included in this powerpoint will sound sexist, chauvinistic, Phallocentric ….and that’s because it is.  PLEASE REMEMBER AS WE WORK THROUGH THE SLIDES, THAT THEY OFFER EXPOSITION OF PSYCHOANALYTIC THEORY THAT MULVEY IS USING AGAINST ITSELF AS A WAY TO OFFER A CRITIQUE OF THE PHALLOCENTRIC NATURE OF PSYCHOANALYSIS AND NARRATIVE CINEMA.</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Key Terms"/>
          <p:cNvSpPr txBox="1"/>
          <p:nvPr/>
        </p:nvSpPr>
        <p:spPr>
          <a:xfrm>
            <a:off x="131068" y="944714"/>
            <a:ext cx="1637996"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latin typeface="+mj-lt"/>
                <a:ea typeface="+mj-ea"/>
                <a:cs typeface="+mj-cs"/>
                <a:sym typeface="Helvetica Neue"/>
              </a:defRPr>
            </a:lvl1pPr>
          </a:lstStyle>
          <a:p>
            <a:pPr/>
            <a:r>
              <a:t>Key Terms</a:t>
            </a:r>
          </a:p>
        </p:txBody>
      </p:sp>
      <p:sp>
        <p:nvSpPr>
          <p:cNvPr id="156" name="Castration anxiety:   1.  Child becomes aware of sexual difference  (Mother’s lack of a penis)…"/>
          <p:cNvSpPr txBox="1"/>
          <p:nvPr/>
        </p:nvSpPr>
        <p:spPr>
          <a:xfrm>
            <a:off x="150278" y="1537899"/>
            <a:ext cx="12704244" cy="77142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1" sz="2000">
                <a:solidFill>
                  <a:srgbClr val="FFFFFF"/>
                </a:solidFill>
                <a:latin typeface="+mj-lt"/>
                <a:ea typeface="+mj-ea"/>
                <a:cs typeface="+mj-cs"/>
                <a:sym typeface="Helvetica Neue"/>
              </a:defRPr>
            </a:pPr>
            <a:r>
              <a:t>Castration anxiety:   1.  Child becomes aware of sexual difference  (Mother’s lack of a penis)</a:t>
            </a:r>
          </a:p>
          <a:p>
            <a:pPr algn="l">
              <a:defRPr b="1" sz="2000">
                <a:solidFill>
                  <a:srgbClr val="FFFFFF"/>
                </a:solidFill>
                <a:latin typeface="+mj-lt"/>
                <a:ea typeface="+mj-ea"/>
                <a:cs typeface="+mj-cs"/>
                <a:sym typeface="Helvetica Neue"/>
              </a:defRPr>
            </a:pPr>
            <a:r>
              <a:t>                                   2.  Desire for the mother/identification with the mother) registers as guilt.</a:t>
            </a:r>
          </a:p>
          <a:p>
            <a:pPr algn="l">
              <a:defRPr b="1" sz="2000">
                <a:solidFill>
                  <a:srgbClr val="FFFFFF"/>
                </a:solidFill>
                <a:latin typeface="+mj-lt"/>
                <a:ea typeface="+mj-ea"/>
                <a:cs typeface="+mj-cs"/>
                <a:sym typeface="Helvetica Neue"/>
              </a:defRPr>
            </a:pPr>
            <a:r>
              <a:t>                                   3.  Fear that the father will remove child’s penis as punishment for guilt.</a:t>
            </a:r>
          </a:p>
          <a:p>
            <a:pPr algn="l">
              <a:defRPr b="1" sz="2000">
                <a:solidFill>
                  <a:srgbClr val="FFFFFF"/>
                </a:solidFill>
                <a:latin typeface="+mj-lt"/>
                <a:ea typeface="+mj-ea"/>
                <a:cs typeface="+mj-cs"/>
                <a:sym typeface="Helvetica Neue"/>
              </a:defRPr>
            </a:pPr>
          </a:p>
          <a:p>
            <a:pPr algn="l">
              <a:defRPr b="1" sz="2000">
                <a:solidFill>
                  <a:srgbClr val="FFFFFF"/>
                </a:solidFill>
                <a:latin typeface="+mj-lt"/>
                <a:ea typeface="+mj-ea"/>
                <a:cs typeface="+mj-cs"/>
                <a:sym typeface="Helvetica Neue"/>
              </a:defRPr>
            </a:pPr>
            <a:r>
              <a:t>Castration anxiety marks the </a:t>
            </a:r>
            <a:r>
              <a:rPr i="1"/>
              <a:t>Phalic Stage</a:t>
            </a:r>
            <a:r>
              <a:t> in which the child enters “the world of law and language(” (Mulvey) and submits to the  “Name/No of the Father.” (Lacan)</a:t>
            </a:r>
          </a:p>
          <a:p>
            <a:pPr algn="l">
              <a:defRPr b="1" sz="2000">
                <a:solidFill>
                  <a:srgbClr val="FFFFFF"/>
                </a:solidFill>
                <a:latin typeface="+mj-lt"/>
                <a:ea typeface="+mj-ea"/>
                <a:cs typeface="+mj-cs"/>
                <a:sym typeface="Helvetica Neue"/>
              </a:defRPr>
            </a:pPr>
          </a:p>
          <a:p>
            <a:pPr algn="l">
              <a:defRPr b="1" sz="2000">
                <a:solidFill>
                  <a:srgbClr val="FFFFFF"/>
                </a:solidFill>
                <a:latin typeface="+mj-lt"/>
                <a:ea typeface="+mj-ea"/>
                <a:cs typeface="+mj-cs"/>
                <a:sym typeface="Helvetica Neue"/>
              </a:defRPr>
            </a:pPr>
            <a:r>
              <a:t>Phallus: An object, image, symbol that represents the penis.  Please note that a phallus is NOT a penis.       </a:t>
            </a:r>
          </a:p>
          <a:p>
            <a:pPr lvl="4" indent="914400" algn="l">
              <a:defRPr b="1" sz="2000">
                <a:solidFill>
                  <a:srgbClr val="FFFFFF"/>
                </a:solidFill>
                <a:latin typeface="+mj-lt"/>
                <a:ea typeface="+mj-ea"/>
                <a:cs typeface="+mj-cs"/>
                <a:sym typeface="Helvetica Neue"/>
              </a:defRPr>
            </a:pPr>
            <a:r>
              <a:t> In psychoanalysis:  Freud describes the phallus as a symbol of the active/productive power of male agency (subject)vs. the passiveness of the female object.</a:t>
            </a:r>
          </a:p>
          <a:p>
            <a:pPr algn="l">
              <a:defRPr b="1" sz="2000">
                <a:solidFill>
                  <a:srgbClr val="FFFFFF"/>
                </a:solidFill>
                <a:latin typeface="+mj-lt"/>
                <a:ea typeface="+mj-ea"/>
                <a:cs typeface="+mj-cs"/>
                <a:sym typeface="Helvetica Neue"/>
              </a:defRPr>
            </a:pPr>
          </a:p>
          <a:p>
            <a:pPr lvl="2" indent="457200" algn="l">
              <a:defRPr b="1" sz="2000">
                <a:solidFill>
                  <a:schemeClr val="accent5"/>
                </a:solidFill>
                <a:latin typeface="+mj-lt"/>
                <a:ea typeface="+mj-ea"/>
                <a:cs typeface="+mj-cs"/>
                <a:sym typeface="Helvetica Neue"/>
              </a:defRPr>
            </a:pPr>
            <a:r>
              <a:t>Scopophilia</a:t>
            </a:r>
            <a:r>
              <a:rPr>
                <a:solidFill>
                  <a:srgbClr val="FFFFFF"/>
                </a:solidFill>
              </a:rPr>
              <a:t>:  1. Treating other people as objects.  </a:t>
            </a:r>
            <a:endParaRPr>
              <a:solidFill>
                <a:srgbClr val="FFFFFF"/>
              </a:solidFill>
            </a:endParaRPr>
          </a:p>
          <a:p>
            <a:pPr lvl="2" indent="457200" algn="l">
              <a:defRPr b="1" sz="2000">
                <a:solidFill>
                  <a:srgbClr val="FFFFFF"/>
                </a:solidFill>
                <a:latin typeface="+mj-lt"/>
                <a:ea typeface="+mj-ea"/>
                <a:cs typeface="+mj-cs"/>
                <a:sym typeface="Helvetica Neue"/>
              </a:defRPr>
            </a:pPr>
            <a:r>
              <a:t>                       2.  Subjecting the object to a “controlling and curious gaze.”  (Mulvey)</a:t>
            </a:r>
          </a:p>
          <a:p>
            <a:pPr algn="l">
              <a:defRPr b="1" sz="2000">
                <a:solidFill>
                  <a:srgbClr val="FFFFFF"/>
                </a:solidFill>
                <a:latin typeface="+mj-lt"/>
                <a:ea typeface="+mj-ea"/>
                <a:cs typeface="+mj-cs"/>
                <a:sym typeface="Helvetica Neue"/>
              </a:defRPr>
            </a:pPr>
            <a:r>
              <a:t>                             3.  Freud-&gt; ex. Voyeurism: private and forbidden looking)</a:t>
            </a:r>
          </a:p>
          <a:p>
            <a:pPr lvl="8" indent="1828800" algn="l">
              <a:defRPr b="1" sz="2000">
                <a:solidFill>
                  <a:srgbClr val="FFFFFF"/>
                </a:solidFill>
                <a:latin typeface="+mj-lt"/>
                <a:ea typeface="+mj-ea"/>
                <a:cs typeface="+mj-cs"/>
                <a:sym typeface="Helvetica Neue"/>
              </a:defRPr>
            </a:pPr>
            <a:r>
              <a:t>   4.  Visual pleasure is derived from the subjection of an unwitting/unwilling object to               active and controlling looking.</a:t>
            </a:r>
          </a:p>
          <a:p>
            <a:pPr algn="l">
              <a:defRPr b="1" sz="2000">
                <a:solidFill>
                  <a:srgbClr val="FFFFFF"/>
                </a:solidFill>
                <a:latin typeface="+mj-lt"/>
                <a:ea typeface="+mj-ea"/>
                <a:cs typeface="+mj-cs"/>
                <a:sym typeface="Helvetica Neue"/>
              </a:defRPr>
            </a:pPr>
          </a:p>
          <a:p>
            <a:pPr lvl="2" indent="457200" algn="l">
              <a:defRPr b="1" sz="2000">
                <a:solidFill>
                  <a:srgbClr val="FFFFFF"/>
                </a:solidFill>
                <a:latin typeface="+mj-lt"/>
                <a:ea typeface="+mj-ea"/>
                <a:cs typeface="+mj-cs"/>
                <a:sym typeface="Helvetica Neue"/>
              </a:defRPr>
            </a:pPr>
            <a:r>
              <a:t>Narcissism:  Mis/recognition of the image in the mirror/on the screen</a:t>
            </a:r>
          </a:p>
          <a:p>
            <a:pPr lvl="8" indent="1828800" algn="l">
              <a:defRPr b="1" sz="2000">
                <a:solidFill>
                  <a:srgbClr val="FFFFFF"/>
                </a:solidFill>
                <a:latin typeface="+mj-lt"/>
                <a:ea typeface="+mj-ea"/>
                <a:cs typeface="+mj-cs"/>
                <a:sym typeface="Helvetica Neue"/>
              </a:defRPr>
            </a:pPr>
            <a:r>
              <a:t>  Mirror Stage (please note Mulvey’s description of the fact that the mirror stage involves a crisis of interpretation over the status of the </a:t>
            </a:r>
            <a:r>
              <a:rPr i="1"/>
              <a:t>image</a:t>
            </a:r>
            <a:r>
              <a:t> that I see in the mirror: Is the image that stare’s back at me a reflection of myself? A projection of an “other”? )</a:t>
            </a:r>
          </a:p>
          <a:p>
            <a:pPr algn="l">
              <a:defRPr b="1" sz="2000">
                <a:solidFill>
                  <a:srgbClr val="FFFFFF"/>
                </a:solidFill>
                <a:latin typeface="+mj-lt"/>
                <a:ea typeface="+mj-ea"/>
                <a:cs typeface="+mj-cs"/>
                <a:sym typeface="Helvetica Neue"/>
              </a:defRPr>
            </a:pPr>
            <a:r>
              <a:t>                           Identification with the image on the screen.</a:t>
            </a:r>
          </a:p>
          <a:p>
            <a:pPr algn="l">
              <a:defRPr b="1" sz="2000">
                <a:solidFill>
                  <a:srgbClr val="FFFFFF"/>
                </a:solidFill>
                <a:latin typeface="+mj-lt"/>
                <a:ea typeface="+mj-ea"/>
                <a:cs typeface="+mj-cs"/>
                <a:sym typeface="Helvetica Neue"/>
              </a:defRPr>
            </a:pPr>
          </a:p>
          <a:p>
            <a:pPr algn="l">
              <a:defRPr b="1" sz="2000">
                <a:solidFill>
                  <a:srgbClr val="FFFFFF"/>
                </a:solidFill>
                <a:latin typeface="+mj-lt"/>
                <a:ea typeface="+mj-ea"/>
                <a:cs typeface="+mj-cs"/>
                <a:sym typeface="Helvetica Neue"/>
              </a:defRPr>
            </a:pPr>
            <a:r>
              <a:t>Symbolic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Scopophilia: activating “the look”"/>
          <p:cNvSpPr txBox="1"/>
          <p:nvPr/>
        </p:nvSpPr>
        <p:spPr>
          <a:xfrm>
            <a:off x="27342" y="175573"/>
            <a:ext cx="6749010" cy="4117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indent="457200" algn="l">
              <a:defRPr b="1" sz="2000">
                <a:solidFill>
                  <a:srgbClr val="FFFFFF"/>
                </a:solidFill>
                <a:latin typeface="+mj-lt"/>
                <a:ea typeface="+mj-ea"/>
                <a:cs typeface="+mj-cs"/>
                <a:sym typeface="Helvetica Neue"/>
              </a:defRPr>
            </a:pPr>
            <a:r>
              <a:t>New Queer Cinema</a:t>
            </a:r>
          </a:p>
        </p:txBody>
      </p:sp>
      <p:pic>
        <p:nvPicPr>
          <p:cNvPr id="159" name="pasted-movie.png" descr="pasted-movie.png"/>
          <p:cNvPicPr>
            <a:picLocks noChangeAspect="1"/>
          </p:cNvPicPr>
          <p:nvPr/>
        </p:nvPicPr>
        <p:blipFill>
          <a:blip r:embed="rId2">
            <a:extLst/>
          </a:blip>
          <a:stretch>
            <a:fillRect/>
          </a:stretch>
        </p:blipFill>
        <p:spPr>
          <a:xfrm>
            <a:off x="6867520" y="5006876"/>
            <a:ext cx="6099912" cy="3415951"/>
          </a:xfrm>
          <a:prstGeom prst="rect">
            <a:avLst/>
          </a:prstGeom>
          <a:ln w="12700">
            <a:miter lim="400000"/>
          </a:ln>
        </p:spPr>
      </p:pic>
      <p:sp>
        <p:nvSpPr>
          <p:cNvPr id="160" name="Tom Kalin, Swoon, 1992"/>
          <p:cNvSpPr txBox="1"/>
          <p:nvPr/>
        </p:nvSpPr>
        <p:spPr>
          <a:xfrm>
            <a:off x="8623827" y="8569821"/>
            <a:ext cx="2587296" cy="374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Tom Kalin, Swoon, 1992</a:t>
            </a:r>
          </a:p>
        </p:txBody>
      </p:sp>
      <p:pic>
        <p:nvPicPr>
          <p:cNvPr id="161" name="pasted-movie.png" descr="pasted-movie.png"/>
          <p:cNvPicPr>
            <a:picLocks noChangeAspect="1"/>
          </p:cNvPicPr>
          <p:nvPr/>
        </p:nvPicPr>
        <p:blipFill>
          <a:blip r:embed="rId3">
            <a:extLst/>
          </a:blip>
          <a:stretch>
            <a:fillRect/>
          </a:stretch>
        </p:blipFill>
        <p:spPr>
          <a:xfrm>
            <a:off x="258257" y="856164"/>
            <a:ext cx="6192435" cy="3410748"/>
          </a:xfrm>
          <a:prstGeom prst="rect">
            <a:avLst/>
          </a:prstGeom>
          <a:ln w="12700">
            <a:miter lim="400000"/>
          </a:ln>
        </p:spPr>
      </p:pic>
      <p:sp>
        <p:nvSpPr>
          <p:cNvPr id="162" name="Derek Jarman, Edward II, 1991"/>
          <p:cNvSpPr txBox="1"/>
          <p:nvPr/>
        </p:nvSpPr>
        <p:spPr>
          <a:xfrm>
            <a:off x="1771471" y="4465127"/>
            <a:ext cx="3260751"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Derek Jarman, Edward II, 1991</a:t>
            </a:r>
          </a:p>
        </p:txBody>
      </p:sp>
      <p:pic>
        <p:nvPicPr>
          <p:cNvPr id="163" name="pasted-movie.png" descr="pasted-movie.png"/>
          <p:cNvPicPr>
            <a:picLocks noChangeAspect="1"/>
          </p:cNvPicPr>
          <p:nvPr/>
        </p:nvPicPr>
        <p:blipFill>
          <a:blip r:embed="rId4">
            <a:extLst/>
          </a:blip>
          <a:stretch>
            <a:fillRect/>
          </a:stretch>
        </p:blipFill>
        <p:spPr>
          <a:xfrm>
            <a:off x="364214" y="5196035"/>
            <a:ext cx="6075267" cy="3037634"/>
          </a:xfrm>
          <a:prstGeom prst="rect">
            <a:avLst/>
          </a:prstGeom>
          <a:ln w="12700">
            <a:miter lim="400000"/>
          </a:ln>
        </p:spPr>
      </p:pic>
      <p:sp>
        <p:nvSpPr>
          <p:cNvPr id="164" name="Gregg Araki, The Living End, 1992"/>
          <p:cNvSpPr txBox="1"/>
          <p:nvPr/>
        </p:nvSpPr>
        <p:spPr>
          <a:xfrm>
            <a:off x="1602192" y="8717547"/>
            <a:ext cx="3599308"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Gregg Araki, The Living End, 1992</a:t>
            </a:r>
          </a:p>
        </p:txBody>
      </p:sp>
      <p:pic>
        <p:nvPicPr>
          <p:cNvPr id="165" name="pasted-movie.png" descr="pasted-movie.png"/>
          <p:cNvPicPr>
            <a:picLocks noChangeAspect="1"/>
          </p:cNvPicPr>
          <p:nvPr/>
        </p:nvPicPr>
        <p:blipFill>
          <a:blip r:embed="rId5">
            <a:extLst/>
          </a:blip>
          <a:stretch>
            <a:fillRect/>
          </a:stretch>
        </p:blipFill>
        <p:spPr>
          <a:xfrm>
            <a:off x="7631475" y="847038"/>
            <a:ext cx="4572002" cy="3429002"/>
          </a:xfrm>
          <a:prstGeom prst="rect">
            <a:avLst/>
          </a:prstGeom>
          <a:ln w="12700">
            <a:miter lim="400000"/>
          </a:ln>
        </p:spPr>
      </p:pic>
      <p:sp>
        <p:nvSpPr>
          <p:cNvPr id="166" name="Laurie Lynd, R.S.V.P., 1991"/>
          <p:cNvSpPr txBox="1"/>
          <p:nvPr/>
        </p:nvSpPr>
        <p:spPr>
          <a:xfrm>
            <a:off x="8497982" y="4485280"/>
            <a:ext cx="2838985"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Laurie Lynd, R.S.V.P., 1991</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Scopophilia: Deckard, Zhora and the Espers Machine"/>
          <p:cNvSpPr txBox="1"/>
          <p:nvPr/>
        </p:nvSpPr>
        <p:spPr>
          <a:xfrm>
            <a:off x="27700" y="416102"/>
            <a:ext cx="10484613" cy="4117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indent="457200" algn="l">
              <a:defRPr b="1" sz="2000">
                <a:solidFill>
                  <a:srgbClr val="FFFFFF"/>
                </a:solidFill>
                <a:latin typeface="+mj-lt"/>
                <a:ea typeface="+mj-ea"/>
                <a:cs typeface="+mj-cs"/>
                <a:sym typeface="Helvetica Neue"/>
              </a:defRPr>
            </a:pPr>
            <a:r>
              <a:t>Bound (The Wachowskis, USA, 1996): Complicating cinematic regimes of visuality </a:t>
            </a:r>
          </a:p>
        </p:txBody>
      </p:sp>
      <p:pic>
        <p:nvPicPr>
          <p:cNvPr id="169" name="Image" descr="Image"/>
          <p:cNvPicPr>
            <a:picLocks noChangeAspect="1"/>
          </p:cNvPicPr>
          <p:nvPr/>
        </p:nvPicPr>
        <p:blipFill>
          <a:blip r:embed="rId2">
            <a:extLst/>
          </a:blip>
          <a:srcRect l="0" t="0" r="0" b="68186"/>
          <a:stretch>
            <a:fillRect/>
          </a:stretch>
        </p:blipFill>
        <p:spPr>
          <a:xfrm>
            <a:off x="1603895" y="3065710"/>
            <a:ext cx="11292471" cy="2972790"/>
          </a:xfrm>
          <a:prstGeom prst="rect">
            <a:avLst/>
          </a:prstGeom>
          <a:ln w="12700">
            <a:miter lim="400000"/>
          </a:ln>
        </p:spPr>
      </p:pic>
      <p:sp>
        <p:nvSpPr>
          <p:cNvPr id="170" name="Scopophilia and Voyeurism"/>
          <p:cNvSpPr txBox="1"/>
          <p:nvPr/>
        </p:nvSpPr>
        <p:spPr>
          <a:xfrm>
            <a:off x="1271601" y="884621"/>
            <a:ext cx="1320852"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Scopophilia</a:t>
            </a:r>
          </a:p>
        </p:txBody>
      </p:sp>
      <p:pic>
        <p:nvPicPr>
          <p:cNvPr id="171" name="pasted-movie.png" descr="pasted-movie.png"/>
          <p:cNvPicPr>
            <a:picLocks noChangeAspect="1"/>
          </p:cNvPicPr>
          <p:nvPr/>
        </p:nvPicPr>
        <p:blipFill>
          <a:blip r:embed="rId3">
            <a:extLst/>
          </a:blip>
          <a:stretch>
            <a:fillRect/>
          </a:stretch>
        </p:blipFill>
        <p:spPr>
          <a:xfrm>
            <a:off x="8879305" y="6464179"/>
            <a:ext cx="2857502" cy="2857502"/>
          </a:xfrm>
          <a:prstGeom prst="rect">
            <a:avLst/>
          </a:prstGeom>
          <a:ln w="12700">
            <a:miter lim="400000"/>
          </a:ln>
        </p:spPr>
      </p:pic>
      <p:pic>
        <p:nvPicPr>
          <p:cNvPr id="172" name="Image" descr="Image"/>
          <p:cNvPicPr>
            <a:picLocks noChangeAspect="1"/>
          </p:cNvPicPr>
          <p:nvPr/>
        </p:nvPicPr>
        <p:blipFill>
          <a:blip r:embed="rId4">
            <a:extLst/>
          </a:blip>
          <a:stretch>
            <a:fillRect/>
          </a:stretch>
        </p:blipFill>
        <p:spPr>
          <a:xfrm>
            <a:off x="2314607" y="6650882"/>
            <a:ext cx="4409268" cy="2484096"/>
          </a:xfrm>
          <a:prstGeom prst="rect">
            <a:avLst/>
          </a:prstGeom>
          <a:ln w="25400">
            <a:solidFill>
              <a:srgbClr val="DDDDDD"/>
            </a:solidFill>
            <a:miter lim="400000"/>
          </a:ln>
        </p:spPr>
      </p:pic>
      <p:sp>
        <p:nvSpPr>
          <p:cNvPr id="173" name="1. Treating other people as objects.…"/>
          <p:cNvSpPr txBox="1"/>
          <p:nvPr/>
        </p:nvSpPr>
        <p:spPr>
          <a:xfrm>
            <a:off x="18742" y="1970605"/>
            <a:ext cx="9000999" cy="104673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indent="457200" algn="l">
              <a:defRPr b="1" sz="2000">
                <a:solidFill>
                  <a:srgbClr val="FFFFFF"/>
                </a:solidFill>
                <a:latin typeface="+mj-lt"/>
                <a:ea typeface="+mj-ea"/>
                <a:cs typeface="+mj-cs"/>
                <a:sym typeface="Helvetica Neue"/>
              </a:defRPr>
            </a:pPr>
            <a:r>
              <a:t>1. Treating other people as objects.  </a:t>
            </a:r>
          </a:p>
          <a:p>
            <a:pPr lvl="2" indent="457200" algn="l">
              <a:defRPr b="1" sz="2000">
                <a:solidFill>
                  <a:srgbClr val="FFFFFF"/>
                </a:solidFill>
                <a:latin typeface="+mj-lt"/>
                <a:ea typeface="+mj-ea"/>
                <a:cs typeface="+mj-cs"/>
                <a:sym typeface="Helvetica Neue"/>
              </a:defRPr>
            </a:pPr>
            <a:r>
              <a:t>2.  Subjecting the object to a “controlling and curious gaze.”  (Mulvey)</a:t>
            </a:r>
          </a:p>
          <a:p>
            <a:pPr algn="l">
              <a:defRPr b="1" sz="2000">
                <a:solidFill>
                  <a:srgbClr val="FFFFFF"/>
                </a:solidFill>
                <a:latin typeface="+mj-lt"/>
                <a:ea typeface="+mj-ea"/>
                <a:cs typeface="+mj-cs"/>
                <a:sym typeface="Helvetica Neue"/>
              </a:defRPr>
            </a:pPr>
            <a:r>
              <a:t>                            </a:t>
            </a:r>
          </a:p>
        </p:txBody>
      </p:sp>
      <p:sp>
        <p:nvSpPr>
          <p:cNvPr id="174" name="Scopophilia: Visual pleasure is derived from the subjection of an unwitting/unwilling object to               active and controlling looking."/>
          <p:cNvSpPr txBox="1"/>
          <p:nvPr/>
        </p:nvSpPr>
        <p:spPr>
          <a:xfrm>
            <a:off x="527698" y="1316007"/>
            <a:ext cx="11949404" cy="7292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6" indent="457200" algn="l">
              <a:defRPr b="1" sz="2000">
                <a:solidFill>
                  <a:srgbClr val="FFFFFF"/>
                </a:solidFill>
                <a:latin typeface="+mj-lt"/>
                <a:ea typeface="+mj-ea"/>
                <a:cs typeface="+mj-cs"/>
                <a:sym typeface="Helvetica Neue"/>
              </a:defRPr>
            </a:pPr>
            <a:r>
              <a:t>Scopophilia: Visual pleasure is derived from the subjection of an unwitting/unwilling object to               active and controlling looking.</a:t>
            </a:r>
          </a:p>
        </p:txBody>
      </p:sp>
      <p:sp>
        <p:nvSpPr>
          <p:cNvPr id="175" name="Voyeurism"/>
          <p:cNvSpPr txBox="1"/>
          <p:nvPr/>
        </p:nvSpPr>
        <p:spPr>
          <a:xfrm>
            <a:off x="207162" y="4160109"/>
            <a:ext cx="1172947"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Voyeurism</a:t>
            </a:r>
          </a:p>
        </p:txBody>
      </p:sp>
      <p:sp>
        <p:nvSpPr>
          <p:cNvPr id="176" name="Exhibitionism"/>
          <p:cNvSpPr txBox="1"/>
          <p:nvPr/>
        </p:nvSpPr>
        <p:spPr>
          <a:xfrm>
            <a:off x="54800" y="7866983"/>
            <a:ext cx="1477671"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Exhibitionism</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2"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8" name="pasted-movie.png" descr="pasted-movie.png"/>
          <p:cNvPicPr>
            <a:picLocks noChangeAspect="1"/>
          </p:cNvPicPr>
          <p:nvPr/>
        </p:nvPicPr>
        <p:blipFill>
          <a:blip r:embed="rId2">
            <a:extLst/>
          </a:blip>
          <a:stretch>
            <a:fillRect/>
          </a:stretch>
        </p:blipFill>
        <p:spPr>
          <a:xfrm>
            <a:off x="266700" y="3225224"/>
            <a:ext cx="6184983" cy="3303152"/>
          </a:xfrm>
          <a:prstGeom prst="rect">
            <a:avLst/>
          </a:prstGeom>
          <a:ln w="12700">
            <a:miter lim="400000"/>
          </a:ln>
        </p:spPr>
      </p:pic>
      <p:pic>
        <p:nvPicPr>
          <p:cNvPr id="179" name="pasted-movie.png" descr="pasted-movie.png"/>
          <p:cNvPicPr>
            <a:picLocks noChangeAspect="1"/>
          </p:cNvPicPr>
          <p:nvPr/>
        </p:nvPicPr>
        <p:blipFill>
          <a:blip r:embed="rId3">
            <a:extLst/>
          </a:blip>
          <a:stretch>
            <a:fillRect/>
          </a:stretch>
        </p:blipFill>
        <p:spPr>
          <a:xfrm>
            <a:off x="6819313" y="3192975"/>
            <a:ext cx="6050022" cy="3367650"/>
          </a:xfrm>
          <a:prstGeom prst="rect">
            <a:avLst/>
          </a:prstGeom>
          <a:ln w="12700">
            <a:miter lim="400000"/>
          </a:ln>
        </p:spPr>
      </p:pic>
      <p:sp>
        <p:nvSpPr>
          <p:cNvPr id="180" name="Narcissism and the Imaginary"/>
          <p:cNvSpPr txBox="1"/>
          <p:nvPr/>
        </p:nvSpPr>
        <p:spPr>
          <a:xfrm>
            <a:off x="270555" y="2225699"/>
            <a:ext cx="3133422" cy="374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Narcissism and the Imaginary</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Love at First Sight: The Gaze and The Look"/>
          <p:cNvSpPr txBox="1"/>
          <p:nvPr/>
        </p:nvSpPr>
        <p:spPr>
          <a:xfrm>
            <a:off x="737048" y="643350"/>
            <a:ext cx="4534510"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Love at First Sight: The Gaze and The Look</a:t>
            </a:r>
          </a:p>
        </p:txBody>
      </p:sp>
      <p:pic>
        <p:nvPicPr>
          <p:cNvPr id="183" name="Image" descr="Image"/>
          <p:cNvPicPr>
            <a:picLocks noChangeAspect="1"/>
          </p:cNvPicPr>
          <p:nvPr/>
        </p:nvPicPr>
        <p:blipFill>
          <a:blip r:embed="rId2">
            <a:extLst/>
          </a:blip>
          <a:stretch>
            <a:fillRect/>
          </a:stretch>
        </p:blipFill>
        <p:spPr>
          <a:xfrm>
            <a:off x="248605" y="1253297"/>
            <a:ext cx="6876736" cy="6773585"/>
          </a:xfrm>
          <a:prstGeom prst="rect">
            <a:avLst/>
          </a:prstGeom>
          <a:ln w="12700">
            <a:miter lim="400000"/>
          </a:ln>
        </p:spPr>
      </p:pic>
      <p:sp>
        <p:nvSpPr>
          <p:cNvPr id="184" name="Hans Holbein, The Ambassadors, 1533"/>
          <p:cNvSpPr txBox="1"/>
          <p:nvPr/>
        </p:nvSpPr>
        <p:spPr>
          <a:xfrm>
            <a:off x="1633230" y="8536941"/>
            <a:ext cx="4107486"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Hans Holbein, The Ambassadors, 1533</a:t>
            </a:r>
          </a:p>
        </p:txBody>
      </p:sp>
      <p:pic>
        <p:nvPicPr>
          <p:cNvPr id="185" name="Image" descr="Image"/>
          <p:cNvPicPr>
            <a:picLocks noChangeAspect="1"/>
          </p:cNvPicPr>
          <p:nvPr/>
        </p:nvPicPr>
        <p:blipFill>
          <a:blip r:embed="rId3">
            <a:extLst/>
          </a:blip>
          <a:stretch>
            <a:fillRect/>
          </a:stretch>
        </p:blipFill>
        <p:spPr>
          <a:xfrm>
            <a:off x="7211747" y="1282330"/>
            <a:ext cx="5835619" cy="6715519"/>
          </a:xfrm>
          <a:prstGeom prst="rect">
            <a:avLst/>
          </a:prstGeom>
          <a:ln w="12700">
            <a:miter lim="400000"/>
          </a:ln>
        </p:spPr>
      </p:pic>
      <p:sp>
        <p:nvSpPr>
          <p:cNvPr id="186" name="Diego Velazquez, Las Meninas, 1656"/>
          <p:cNvSpPr txBox="1"/>
          <p:nvPr/>
        </p:nvSpPr>
        <p:spPr>
          <a:xfrm>
            <a:off x="8200972" y="8536941"/>
            <a:ext cx="3857169"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Diego Velazquez, Las Meninas, 1656</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 name="Love at First Sight: The Gaze and The Look"/>
          <p:cNvSpPr txBox="1"/>
          <p:nvPr/>
        </p:nvSpPr>
        <p:spPr>
          <a:xfrm>
            <a:off x="737048" y="643349"/>
            <a:ext cx="4534510" cy="374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Love at First Sight: The Gaze and The Look</a:t>
            </a:r>
          </a:p>
        </p:txBody>
      </p:sp>
      <p:pic>
        <p:nvPicPr>
          <p:cNvPr id="189" name="Image" descr="Image"/>
          <p:cNvPicPr>
            <a:picLocks noChangeAspect="1"/>
          </p:cNvPicPr>
          <p:nvPr/>
        </p:nvPicPr>
        <p:blipFill>
          <a:blip r:embed="rId2">
            <a:extLst/>
          </a:blip>
          <a:stretch>
            <a:fillRect/>
          </a:stretch>
        </p:blipFill>
        <p:spPr>
          <a:xfrm>
            <a:off x="195590" y="1823844"/>
            <a:ext cx="5852646" cy="3292114"/>
          </a:xfrm>
          <a:prstGeom prst="rect">
            <a:avLst/>
          </a:prstGeom>
          <a:ln w="12700">
            <a:miter lim="400000"/>
          </a:ln>
        </p:spPr>
      </p:pic>
      <p:pic>
        <p:nvPicPr>
          <p:cNvPr id="190" name="Image" descr="Image"/>
          <p:cNvPicPr>
            <a:picLocks noChangeAspect="1"/>
          </p:cNvPicPr>
          <p:nvPr/>
        </p:nvPicPr>
        <p:blipFill>
          <a:blip r:embed="rId3">
            <a:extLst/>
          </a:blip>
          <a:stretch>
            <a:fillRect/>
          </a:stretch>
        </p:blipFill>
        <p:spPr>
          <a:xfrm>
            <a:off x="7029171" y="1921230"/>
            <a:ext cx="5852646" cy="3097342"/>
          </a:xfrm>
          <a:prstGeom prst="rect">
            <a:avLst/>
          </a:prstGeom>
          <a:ln w="12700">
            <a:miter lim="400000"/>
          </a:ln>
        </p:spPr>
      </p:pic>
      <p:sp>
        <p:nvSpPr>
          <p:cNvPr id="191" name="Corky’s look"/>
          <p:cNvSpPr txBox="1"/>
          <p:nvPr/>
        </p:nvSpPr>
        <p:spPr>
          <a:xfrm>
            <a:off x="2284556" y="5447061"/>
            <a:ext cx="1439495"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 Corky’s look</a:t>
            </a:r>
          </a:p>
        </p:txBody>
      </p:sp>
      <p:sp>
        <p:nvSpPr>
          <p:cNvPr id="192" name="Violet’s look"/>
          <p:cNvSpPr txBox="1"/>
          <p:nvPr/>
        </p:nvSpPr>
        <p:spPr>
          <a:xfrm>
            <a:off x="9288667" y="5447061"/>
            <a:ext cx="1333654"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Neue"/>
              </a:defRPr>
            </a:lvl1pPr>
          </a:lstStyle>
          <a:p>
            <a:pPr/>
            <a:r>
              <a:t>Violet’s look</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000000"/>
      </a:lt1>
      <a:dk2>
        <a:srgbClr val="A7A7A7"/>
      </a:dk2>
      <a:lt2>
        <a:srgbClr val="535353"/>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a:ea typeface="Helvetica Neue"/>
        <a:cs typeface="Helvetica Neue"/>
      </a:majorFont>
      <a:minorFont>
        <a:latin typeface="Helvetica"/>
        <a:ea typeface="Helvetica"/>
        <a:cs typeface="Helvetica"/>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A7A7A7"/>
      </a:dk2>
      <a:lt2>
        <a:srgbClr val="535353"/>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a:ea typeface="Helvetica Neue"/>
        <a:cs typeface="Helvetica Neue"/>
      </a:majorFont>
      <a:minorFont>
        <a:latin typeface="Helvetica"/>
        <a:ea typeface="Helvetica"/>
        <a:cs typeface="Helvetica"/>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