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79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tif"/><Relationship Id="rId3" Type="http://schemas.openxmlformats.org/officeDocument/2006/relationships/image" Target="../media/image5.tif"/><Relationship Id="rId4" Type="http://schemas.openxmlformats.org/officeDocument/2006/relationships/hyperlink" Target="https://youtu.be/JRXkAhMYKEc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hyperlink" Target="https://www.youtube.com/watch?v=kZ6v-xV9lc4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tif"/><Relationship Id="rId4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Relationship Id="rId3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.tif"/><Relationship Id="rId4" Type="http://schemas.openxmlformats.org/officeDocument/2006/relationships/hyperlink" Target="https://archive.org/details/augustelouislumieredemolitionofawall1896_202003" TargetMode="External"/><Relationship Id="rId5" Type="http://schemas.openxmlformats.org/officeDocument/2006/relationships/hyperlink" Target="https://archive.org/details/11-arrival-of-a-train-at-la-ciotat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dentification in the Cinema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20" name="Session 3: Why do we go to the movies?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Session 3: The Incredulous Spectator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8972" y="1376805"/>
            <a:ext cx="8091246" cy="6111395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“aesthetic of distraction” vs. “illusion of absorption” (Gunning, 874)"/>
          <p:cNvSpPr txBox="1"/>
          <p:nvPr/>
        </p:nvSpPr>
        <p:spPr>
          <a:xfrm>
            <a:off x="1549399" y="8678939"/>
            <a:ext cx="9906001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“aesthetic of distraction” vs. “illusion of absorption” (Gunning, 127) </a:t>
            </a:r>
          </a:p>
        </p:txBody>
      </p:sp>
      <p:sp>
        <p:nvSpPr>
          <p:cNvPr id="170" name="Alienation(128): as condition of modern subjectivity (economic/political/social)"/>
          <p:cNvSpPr txBox="1"/>
          <p:nvPr/>
        </p:nvSpPr>
        <p:spPr>
          <a:xfrm>
            <a:off x="1671071" y="7628784"/>
            <a:ext cx="914704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as condition of modern subjectivity (economic/political/social)</a:t>
            </a:r>
          </a:p>
        </p:txBody>
      </p:sp>
      <p:sp>
        <p:nvSpPr>
          <p:cNvPr id="171" name="as condition of modernist aesthetics/theories of representation"/>
          <p:cNvSpPr txBox="1"/>
          <p:nvPr/>
        </p:nvSpPr>
        <p:spPr>
          <a:xfrm>
            <a:off x="2745088" y="8153861"/>
            <a:ext cx="929061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as condition of modernist aesthetics/theories of representation</a:t>
            </a:r>
          </a:p>
        </p:txBody>
      </p:sp>
      <p:sp>
        <p:nvSpPr>
          <p:cNvPr id="172" name="Alienation(128)"/>
          <p:cNvSpPr txBox="1"/>
          <p:nvPr/>
        </p:nvSpPr>
        <p:spPr>
          <a:xfrm>
            <a:off x="5376011" y="250081"/>
            <a:ext cx="225277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Alienation(128)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0" grpId="1"/>
      <p:bldP build="whole" bldLvl="1" animBg="1" rev="0" advAuto="0" spid="171" grpId="2"/>
      <p:bldP build="whole" bldLvl="1" animBg="1" rev="0" advAuto="0" spid="169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7714" y="3222955"/>
            <a:ext cx="6257074" cy="3307690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How does the film illustrate Munsterberg’s thesis about the expressive nature of the cinema?…"/>
          <p:cNvSpPr txBox="1"/>
          <p:nvPr/>
        </p:nvSpPr>
        <p:spPr>
          <a:xfrm>
            <a:off x="540561" y="874369"/>
            <a:ext cx="12177675" cy="1197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In what ways does Keaton’s film support/ illustrate Gunning’s arguments about the visual sophistication of early film spectatorship?</a:t>
            </a:r>
          </a:p>
        </p:txBody>
      </p:sp>
      <p:pic>
        <p:nvPicPr>
          <p:cNvPr id="17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63077" y="3222955"/>
            <a:ext cx="4410248" cy="330769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https://youtu.be/JRXkAhMYKEc"/>
          <p:cNvSpPr txBox="1"/>
          <p:nvPr/>
        </p:nvSpPr>
        <p:spPr>
          <a:xfrm>
            <a:off x="4789372" y="8849968"/>
            <a:ext cx="477225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Helvetica Neue"/>
                <a:hlinkClick r:id="rId4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4" invalidUrl="" action="" tgtFrame="" tooltip="" history="1" highlightClick="0" endSnd="0"/>
              </a:rPr>
              <a:t>https://youtu.be/JRXkAhMYKEc</a:t>
            </a:r>
          </a:p>
        </p:txBody>
      </p:sp>
      <p:sp>
        <p:nvSpPr>
          <p:cNvPr id="178" name="Text"/>
          <p:cNvSpPr txBox="1"/>
          <p:nvPr/>
        </p:nvSpPr>
        <p:spPr>
          <a:xfrm>
            <a:off x="6165750" y="4641849"/>
            <a:ext cx="673300" cy="4699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179" name="How does the film play with genre?"/>
          <p:cNvSpPr txBox="1"/>
          <p:nvPr/>
        </p:nvSpPr>
        <p:spPr>
          <a:xfrm>
            <a:off x="4027321" y="2337689"/>
            <a:ext cx="520415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How does the film play with genre?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gend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</a:t>
            </a:r>
          </a:p>
        </p:txBody>
      </p:sp>
      <p:sp>
        <p:nvSpPr>
          <p:cNvPr id="123" name="Attendance…"/>
          <p:cNvSpPr txBox="1"/>
          <p:nvPr>
            <p:ph type="body" idx="1"/>
          </p:nvPr>
        </p:nvSpPr>
        <p:spPr>
          <a:xfrm>
            <a:off x="386705" y="2590800"/>
            <a:ext cx="12231390" cy="6286500"/>
          </a:xfrm>
          <a:prstGeom prst="rect">
            <a:avLst/>
          </a:prstGeom>
        </p:spPr>
        <p:txBody>
          <a:bodyPr/>
          <a:lstStyle/>
          <a:p>
            <a:pPr marL="363776" indent="-363776" defTabSz="478107">
              <a:spcBef>
                <a:spcPts val="3400"/>
              </a:spcBef>
              <a:defRPr sz="2500"/>
            </a:pPr>
          </a:p>
          <a:p>
            <a:pPr marL="363776" indent="-363776" defTabSz="478107">
              <a:spcBef>
                <a:spcPts val="3400"/>
              </a:spcBef>
              <a:defRPr sz="2500"/>
            </a:pPr>
            <a:r>
              <a:t>Lecture: Tom Gunning “An Aesthetics of Astonishment”</a:t>
            </a:r>
          </a:p>
          <a:p>
            <a:pPr marL="363776" indent="-363776" defTabSz="478107">
              <a:spcBef>
                <a:spcPts val="3400"/>
              </a:spcBef>
              <a:defRPr sz="2500"/>
            </a:pPr>
            <a:r>
              <a:t>Discussion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om Gunning, “An Aesthetics of Astonishment,” (1989)"/>
          <p:cNvSpPr txBox="1"/>
          <p:nvPr/>
        </p:nvSpPr>
        <p:spPr>
          <a:xfrm>
            <a:off x="1936953" y="328268"/>
            <a:ext cx="798789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Tom Gunning, “An Aesthetics of Astonishment,” (1989)</a:t>
            </a:r>
          </a:p>
        </p:txBody>
      </p:sp>
      <p:sp>
        <p:nvSpPr>
          <p:cNvPr id="126" name="p. 864 “Although I have my doubts about whether actual panic took place in the Grand Café’s Salon Indien, there is no question that a reaction of astonishment and even a type of terror accompanied many early projections.  I therefore don’t intend to simp"/>
          <p:cNvSpPr txBox="1"/>
          <p:nvPr/>
        </p:nvSpPr>
        <p:spPr>
          <a:xfrm>
            <a:off x="187034" y="921331"/>
            <a:ext cx="12798434" cy="1046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 algn="l"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“Although I have my doubts about whether actual </a:t>
            </a:r>
            <a:r>
              <a:rPr>
                <a:solidFill>
                  <a:schemeClr val="accent1"/>
                </a:solidFill>
              </a:rPr>
              <a:t>panic</a:t>
            </a:r>
            <a:r>
              <a:t> took place in the Grand Café’s Salon Indien, there is no question that </a:t>
            </a:r>
            <a:r>
              <a:rPr>
                <a:solidFill>
                  <a:schemeClr val="accent1"/>
                </a:solidFill>
              </a:rPr>
              <a:t>a reaction of astonishment</a:t>
            </a:r>
            <a:r>
              <a:t> and even a type of </a:t>
            </a:r>
            <a:r>
              <a:rPr>
                <a:solidFill>
                  <a:schemeClr val="accent1"/>
                </a:solidFill>
              </a:rPr>
              <a:t>terror</a:t>
            </a:r>
            <a:r>
              <a:t> accompanied many early projections…</a:t>
            </a:r>
          </a:p>
        </p:txBody>
      </p:sp>
      <p:pic>
        <p:nvPicPr>
          <p:cNvPr id="12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5349" y="3498170"/>
            <a:ext cx="8584477" cy="5631419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Auguste and Louis Lumière, L’Arrivee d’un train en gare de la Ciotat, 1895"/>
          <p:cNvSpPr txBox="1"/>
          <p:nvPr/>
        </p:nvSpPr>
        <p:spPr>
          <a:xfrm>
            <a:off x="655681" y="9130080"/>
            <a:ext cx="1114381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Helvetica Neue"/>
                <a:hlinkClick r:id="rId3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3" invalidUrl="" action="" tgtFrame="" tooltip="" history="1" highlightClick="0" endSnd="0"/>
              </a:rPr>
              <a:t>Auguste and Louis Lumière, L’Arrivee d’un train en gare de la Ciotat, 1895</a:t>
            </a:r>
          </a:p>
        </p:txBody>
      </p:sp>
      <p:sp>
        <p:nvSpPr>
          <p:cNvPr id="129" name="…I therefore don’t intend to simply deny this founding myth of the cinema’s spectator, but rather to approach it historically.” p. 116"/>
          <p:cNvSpPr txBox="1"/>
          <p:nvPr/>
        </p:nvSpPr>
        <p:spPr>
          <a:xfrm>
            <a:off x="131766" y="2099966"/>
            <a:ext cx="1290897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100"/>
            </a:pPr>
            <a:r>
              <a:rPr>
                <a:solidFill>
                  <a:srgbClr val="FFFFFF"/>
                </a:solidFill>
              </a:rPr>
              <a:t> …I therefore don’t intend to simply deny this </a:t>
            </a:r>
            <a:r>
              <a:rPr>
                <a:solidFill>
                  <a:schemeClr val="accent1"/>
                </a:solidFill>
              </a:rPr>
              <a:t>founding myth of the cinema’s spectator</a:t>
            </a:r>
            <a:r>
              <a:t>,</a:t>
            </a:r>
            <a:r>
              <a:rPr>
                <a:solidFill>
                  <a:srgbClr val="FFFFFF"/>
                </a:solidFill>
              </a:rPr>
              <a:t> but rather </a:t>
            </a:r>
            <a:r>
              <a:rPr>
                <a:solidFill>
                  <a:schemeClr val="accent5"/>
                </a:solidFill>
              </a:rPr>
              <a:t>to approach it historically</a:t>
            </a:r>
            <a:r>
              <a:t>.</a:t>
            </a:r>
            <a:r>
              <a:rPr>
                <a:solidFill>
                  <a:srgbClr val="FFFFFF"/>
                </a:solidFill>
              </a:rPr>
              <a:t>” p. 116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2"/>
      <p:bldP build="whole" bldLvl="1" animBg="1" rev="0" advAuto="0" spid="12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Etienne Gaspard Robertson, Phantasmagoria, 1831"/>
          <p:cNvSpPr txBox="1"/>
          <p:nvPr/>
        </p:nvSpPr>
        <p:spPr>
          <a:xfrm>
            <a:off x="6454288" y="7050511"/>
            <a:ext cx="6452693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Etienne Gaspard Robertson, Phantasmagoria, 1797</a:t>
            </a:r>
          </a:p>
        </p:txBody>
      </p:sp>
      <p:pic>
        <p:nvPicPr>
          <p:cNvPr id="13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0491" y="1999387"/>
            <a:ext cx="5000287" cy="3494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11770" y="1958433"/>
            <a:ext cx="6337729" cy="3990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187" y="1679542"/>
            <a:ext cx="6236678" cy="4785102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Illustration of the  projection of hellfire or purgatory from Athanasius Kircher,  Ars Magna Lucis et Umbrae, 1671"/>
          <p:cNvSpPr txBox="1"/>
          <p:nvPr/>
        </p:nvSpPr>
        <p:spPr>
          <a:xfrm>
            <a:off x="243044" y="6649193"/>
            <a:ext cx="5828963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Illustration of the  projection of hellfire or purgatory from Athanasius Kircher,  Ars Magna Lucis et Umbrae, 1671</a:t>
            </a:r>
          </a:p>
        </p:txBody>
      </p:sp>
      <p:sp>
        <p:nvSpPr>
          <p:cNvPr id="136" name="The Magic Lantern"/>
          <p:cNvSpPr txBox="1"/>
          <p:nvPr/>
        </p:nvSpPr>
        <p:spPr>
          <a:xfrm>
            <a:off x="5298286" y="158787"/>
            <a:ext cx="275112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Magic Lantern</a:t>
            </a:r>
          </a:p>
        </p:txBody>
      </p:sp>
      <p:sp>
        <p:nvSpPr>
          <p:cNvPr id="137" name="Marvelous vs. the curious (Gunning, 117, 121, 125)"/>
          <p:cNvSpPr txBox="1"/>
          <p:nvPr/>
        </p:nvSpPr>
        <p:spPr>
          <a:xfrm>
            <a:off x="2768902" y="685475"/>
            <a:ext cx="780989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Marvelous vs. the curious (Gunning, 117, 121, 125)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4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257" y="3388197"/>
            <a:ext cx="6348897" cy="467674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Cross section of Robert Barker's two-level panorama at Leicester Square.  Colored aquatint by the architect, Robert Mitchell, c. 1793. British Museum, London."/>
          <p:cNvSpPr txBox="1"/>
          <p:nvPr/>
        </p:nvSpPr>
        <p:spPr>
          <a:xfrm>
            <a:off x="115333" y="8380208"/>
            <a:ext cx="6154747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914400">
              <a:spcBef>
                <a:spcPts val="1600"/>
              </a:spcBef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Cross section of Robert Barker's two-level panorama at Leicester Square. </a:t>
            </a:r>
            <a:br/>
            <a:r>
              <a:t>Colored aquatint by the architect, Robert Mitchell, c. 1793. British Museum, London.</a:t>
            </a:r>
          </a:p>
        </p:txBody>
      </p:sp>
      <p:pic>
        <p:nvPicPr>
          <p:cNvPr id="14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44730" y="3377257"/>
            <a:ext cx="6264822" cy="4698619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Franz Roubaud, Battle of Borodino 1912"/>
          <p:cNvSpPr txBox="1"/>
          <p:nvPr/>
        </p:nvSpPr>
        <p:spPr>
          <a:xfrm>
            <a:off x="7134953" y="8729458"/>
            <a:ext cx="528437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914400">
              <a:defRPr sz="2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Franz Roubaud, Battle of Borodino 1912</a:t>
            </a:r>
          </a:p>
        </p:txBody>
      </p:sp>
      <p:sp>
        <p:nvSpPr>
          <p:cNvPr id="143" name="Panorama"/>
          <p:cNvSpPr txBox="1"/>
          <p:nvPr/>
        </p:nvSpPr>
        <p:spPr>
          <a:xfrm>
            <a:off x="5245353" y="1510944"/>
            <a:ext cx="2514093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Panorama</a:t>
            </a:r>
          </a:p>
        </p:txBody>
      </p:sp>
      <p:sp>
        <p:nvSpPr>
          <p:cNvPr id="144" name="19th Century Technologies of Visual Representation"/>
          <p:cNvSpPr txBox="1"/>
          <p:nvPr/>
        </p:nvSpPr>
        <p:spPr>
          <a:xfrm>
            <a:off x="65011" y="412782"/>
            <a:ext cx="12874778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>
              <a:defRPr b="1" sz="3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19th Century Technologies of Visual Representation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823" y="2721392"/>
            <a:ext cx="3673158" cy="5800353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Underwood &amp; Underwood stereoscope and stereograph card"/>
          <p:cNvSpPr txBox="1"/>
          <p:nvPr/>
        </p:nvSpPr>
        <p:spPr>
          <a:xfrm>
            <a:off x="90238" y="8894922"/>
            <a:ext cx="4657279" cy="62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Underwood &amp; Underwood stereoscope and stereograph card</a:t>
            </a:r>
          </a:p>
        </p:txBody>
      </p:sp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99771" y="3940878"/>
            <a:ext cx="8800256" cy="4564465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The stereograph as an educator – Underwood patent extension cabinet in a home library. Stereograph copyrighted by Underwood &amp; Underwood, 1901"/>
          <p:cNvSpPr txBox="1"/>
          <p:nvPr/>
        </p:nvSpPr>
        <p:spPr>
          <a:xfrm>
            <a:off x="5012945" y="8628222"/>
            <a:ext cx="7775966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The stereograph as an educator – Underwood patent extension cabinet in a home library. Stereograph copyrighted by Underwood &amp; Underwood, 1901</a:t>
            </a:r>
          </a:p>
        </p:txBody>
      </p:sp>
      <p:sp>
        <p:nvSpPr>
          <p:cNvPr id="150" name="Panorama"/>
          <p:cNvSpPr txBox="1"/>
          <p:nvPr/>
        </p:nvSpPr>
        <p:spPr>
          <a:xfrm>
            <a:off x="4958079" y="1510945"/>
            <a:ext cx="3088641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Stereoscope</a:t>
            </a:r>
          </a:p>
        </p:txBody>
      </p:sp>
      <p:sp>
        <p:nvSpPr>
          <p:cNvPr id="151" name="19th Century Technologies of Visual Representation"/>
          <p:cNvSpPr txBox="1"/>
          <p:nvPr/>
        </p:nvSpPr>
        <p:spPr>
          <a:xfrm>
            <a:off x="65011" y="412782"/>
            <a:ext cx="12874778" cy="67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>
              <a:defRPr b="1" sz="3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19th Century Technologies of Visual Representation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330" y="1325534"/>
            <a:ext cx="12784140" cy="6211888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London Stereoscopic Company, The Ghost in the Stereoscope, c. 1856"/>
          <p:cNvSpPr txBox="1"/>
          <p:nvPr/>
        </p:nvSpPr>
        <p:spPr>
          <a:xfrm>
            <a:off x="3114387" y="7725964"/>
            <a:ext cx="6776026" cy="35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London Stereoscopic Company, The Ghost in the Stereoscope, c. 1856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7987" y="1167233"/>
            <a:ext cx="11208826" cy="74191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epper’s Ghost, 1862"/>
          <p:cNvSpPr txBox="1"/>
          <p:nvPr/>
        </p:nvSpPr>
        <p:spPr>
          <a:xfrm>
            <a:off x="5364816" y="9092729"/>
            <a:ext cx="2275167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14400"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Pepper’s Ghost, 1862</a:t>
            </a:r>
          </a:p>
        </p:txBody>
      </p:sp>
      <p:sp>
        <p:nvSpPr>
          <p:cNvPr id="158" name="From the Magic Lantern to the Magic Theater"/>
          <p:cNvSpPr txBox="1"/>
          <p:nvPr/>
        </p:nvSpPr>
        <p:spPr>
          <a:xfrm>
            <a:off x="1132839" y="244123"/>
            <a:ext cx="10739121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From the Magic Lantern to the Magic Theater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Magic theater (Gunning, 864) vs. Cinema"/>
          <p:cNvSpPr txBox="1"/>
          <p:nvPr/>
        </p:nvSpPr>
        <p:spPr>
          <a:xfrm>
            <a:off x="3284320" y="201221"/>
            <a:ext cx="643615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Magic theater (Gunning, 116) vs. Cinema</a:t>
            </a:r>
          </a:p>
        </p:txBody>
      </p:sp>
      <p:pic>
        <p:nvPicPr>
          <p:cNvPr id="16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7020" y="2074108"/>
            <a:ext cx="4770345" cy="6613784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Egyptian Hall, Piccadilly. Maskelyne &amp; Cooke, 1876"/>
          <p:cNvSpPr txBox="1"/>
          <p:nvPr/>
        </p:nvSpPr>
        <p:spPr>
          <a:xfrm>
            <a:off x="287017" y="8778082"/>
            <a:ext cx="5090166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Egyptian Hall, Piccadilly. Maskelyne &amp; Cooke, 1876</a:t>
            </a:r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70771" y="3068956"/>
            <a:ext cx="6350004" cy="4165604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Auguste and Louis Lumière, Demolition of a Wall, 1896"/>
          <p:cNvSpPr txBox="1"/>
          <p:nvPr/>
        </p:nvSpPr>
        <p:spPr>
          <a:xfrm>
            <a:off x="6461431" y="8764722"/>
            <a:ext cx="5968686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Helvetica Neue"/>
                <a:hlinkClick r:id="rId4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4" invalidUrl="" action="" tgtFrame="" tooltip="" history="1" highlightClick="0" endSnd="0"/>
              </a:rPr>
              <a:t>Auguste and Louis Lumière, Demolition of a Wall, 1896</a:t>
            </a:r>
          </a:p>
        </p:txBody>
      </p:sp>
      <p:sp>
        <p:nvSpPr>
          <p:cNvPr id="165" name="Auguste and Louis Lumière, L’Arrivee d’un train en gare de la Ciotat, 1895"/>
          <p:cNvSpPr txBox="1"/>
          <p:nvPr/>
        </p:nvSpPr>
        <p:spPr>
          <a:xfrm>
            <a:off x="6764487" y="7705655"/>
            <a:ext cx="5540371" cy="82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Helvetica Neue"/>
                <a:hlinkClick r:id="rId5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5" invalidUrl="" action="" tgtFrame="" tooltip="" history="1" highlightClick="0" endSnd="0"/>
              </a:rPr>
              <a:t>Auguste and Louis Lumière, L’Arrivee d’un train en gare de la Ciotat, 1895</a:t>
            </a:r>
          </a:p>
        </p:txBody>
      </p:sp>
      <p:sp>
        <p:nvSpPr>
          <p:cNvPr id="166" name="Dialectical relationship between stasis and movement (118)"/>
          <p:cNvSpPr txBox="1"/>
          <p:nvPr/>
        </p:nvSpPr>
        <p:spPr>
          <a:xfrm>
            <a:off x="2396591" y="1137666"/>
            <a:ext cx="917112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Dialectical relationship between stasis and movement (118)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