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D5E6"/>
          </a:solidFill>
        </a:fill>
      </a:tcStyle>
    </a:wholeTbl>
    <a:band2H>
      <a:tcTxStyle b="def" i="def"/>
      <a:tcStyle>
        <a:tcBdr/>
        <a:fill>
          <a:solidFill>
            <a:srgbClr val="E6EBF3"/>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BE4CA"/>
          </a:solidFill>
        </a:fill>
      </a:tcStyle>
    </a:wholeTbl>
    <a:band2H>
      <a:tcTxStyle b="def" i="def"/>
      <a:tcStyle>
        <a:tcBdr/>
        <a:fill>
          <a:solidFill>
            <a:srgbClr val="E7F2E6"/>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ECCBD6"/>
          </a:solidFill>
        </a:fill>
      </a:tcStyle>
    </a:wholeTbl>
    <a:band2H>
      <a:tcTxStyle b="def" i="def"/>
      <a:tcStyle>
        <a:tcBdr/>
        <a:fill>
          <a:solidFill>
            <a:srgbClr val="F6E7EC"/>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000000"/>
          </a:solidFill>
        </a:fill>
      </a:tcStyle>
    </a:band2H>
    <a:firstCol>
      <a:tcTxStyle b="on"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in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1270000" y="6362700"/>
            <a:ext cx="10464800" cy="461366"/>
          </a:xfrm>
          <a:prstGeom prst="rect">
            <a:avLst/>
          </a:prstGeom>
        </p:spPr>
        <p:txBody>
          <a:bodyPr anchor="t"/>
          <a:lstStyle>
            <a:lvl1pPr marL="0" indent="0" algn="ctr">
              <a:spcBef>
                <a:spcPts val="0"/>
              </a:spcBef>
              <a:buSzTx/>
              <a:buNone/>
              <a:defRPr i="1" sz="2400"/>
            </a:lvl1pPr>
            <a:lvl2pPr marL="777875" indent="-333375" algn="ctr">
              <a:spcBef>
                <a:spcPts val="0"/>
              </a:spcBef>
              <a:defRPr i="1" sz="2400"/>
            </a:lvl2pPr>
            <a:lvl3pPr marL="1222375" indent="-333375" algn="ctr">
              <a:spcBef>
                <a:spcPts val="0"/>
              </a:spcBef>
              <a:defRPr i="1" sz="2400"/>
            </a:lvl3pPr>
            <a:lvl4pPr marL="1666875" indent="-333375" algn="ctr">
              <a:spcBef>
                <a:spcPts val="0"/>
              </a:spcBef>
              <a:defRPr i="1" sz="2400"/>
            </a:lvl4pPr>
            <a:lvl5pPr marL="2111375" indent="-333375" algn="ctr">
              <a:spcBef>
                <a:spcPts val="0"/>
              </a:spcBef>
              <a:defRPr i="1" sz="2400"/>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1270000" y="4308599"/>
            <a:ext cx="10464800" cy="609780"/>
          </a:xfrm>
          <a:prstGeom prst="rect">
            <a:avLst/>
          </a:prstGeom>
        </p:spPr>
        <p:txBody>
          <a:bodyPr/>
          <a:lstStyle/>
          <a:p>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929606" y="-12700"/>
            <a:ext cx="16551778" cy="11034518"/>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117" name="Image"/>
          <p:cNvSpPr/>
          <p:nvPr>
            <p:ph type="pic" idx="21"/>
          </p:nvPr>
        </p:nvSpPr>
        <p:spPr>
          <a:xfrm>
            <a:off x="317499" y="304800"/>
            <a:ext cx="12369804" cy="6142538"/>
          </a:xfrm>
          <a:prstGeom prst="rect">
            <a:avLst/>
          </a:prstGeom>
        </p:spPr>
        <p:txBody>
          <a:bodyPr lIns="91439" tIns="45719" rIns="91439" bIns="45719" anchor="t">
            <a:noAutofit/>
          </a:bodyPr>
          <a:lstStyle/>
          <a:p>
            <a:pPr/>
          </a:p>
        </p:txBody>
      </p:sp>
      <p:sp>
        <p:nvSpPr>
          <p:cNvPr id="118" name="Title Text"/>
          <p:cNvSpPr txBox="1"/>
          <p:nvPr>
            <p:ph type="title"/>
          </p:nvPr>
        </p:nvSpPr>
        <p:spPr>
          <a:xfrm>
            <a:off x="1270000" y="6718300"/>
            <a:ext cx="10464800" cy="842963"/>
          </a:xfrm>
          <a:prstGeom prst="rect">
            <a:avLst/>
          </a:prstGeom>
        </p:spPr>
        <p:txBody>
          <a:bodyPr/>
          <a:lstStyle>
            <a:lvl1pPr>
              <a:spcBef>
                <a:spcPts val="4200"/>
              </a:spcBef>
              <a:defRPr sz="3200">
                <a:latin typeface="+mn-lt"/>
                <a:ea typeface="+mn-ea"/>
                <a:cs typeface="+mn-cs"/>
                <a:sym typeface="Helvetica Neue"/>
              </a:defRPr>
            </a:lvl1pPr>
          </a:lstStyle>
          <a:p>
            <a:pPr/>
            <a:r>
              <a:t>Title Text</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26" name="Title Text"/>
          <p:cNvSpPr txBox="1"/>
          <p:nvPr>
            <p:ph type="title"/>
          </p:nvPr>
        </p:nvSpPr>
        <p:spPr>
          <a:xfrm>
            <a:off x="1270000" y="1638300"/>
            <a:ext cx="10464800" cy="3302000"/>
          </a:xfrm>
          <a:prstGeom prst="rect">
            <a:avLst/>
          </a:prstGeom>
        </p:spPr>
        <p:txBody>
          <a:bodyPr anchor="b"/>
          <a:lstStyle/>
          <a:p>
            <a:pPr/>
            <a:r>
              <a:t>Title Text</a:t>
            </a:r>
          </a:p>
        </p:txBody>
      </p:sp>
      <p:sp>
        <p:nvSpPr>
          <p:cNvPr id="127"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21"/>
          </p:nvPr>
        </p:nvSpPr>
        <p:spPr>
          <a:xfrm>
            <a:off x="-647700" y="508000"/>
            <a:ext cx="12369801" cy="6142538"/>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2451056" y="-138499"/>
            <a:ext cx="13525505" cy="9017004"/>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21"/>
          </p:nvPr>
        </p:nvSpPr>
        <p:spPr>
          <a:xfrm>
            <a:off x="4473575" y="2032000"/>
            <a:ext cx="10287000" cy="68580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6426200" y="4965700"/>
            <a:ext cx="5886450" cy="3924300"/>
          </a:xfrm>
          <a:prstGeom prst="rect">
            <a:avLst/>
          </a:prstGeom>
        </p:spPr>
        <p:txBody>
          <a:bodyPr lIns="91439" tIns="45719" rIns="91439" bIns="45719" anchor="t">
            <a:noAutofit/>
          </a:bodyPr>
          <a:lstStyle/>
          <a:p>
            <a:pPr/>
          </a:p>
        </p:txBody>
      </p:sp>
      <p:sp>
        <p:nvSpPr>
          <p:cNvPr id="84" name="Image"/>
          <p:cNvSpPr/>
          <p:nvPr>
            <p:ph type="pic" sz="quarter" idx="22"/>
          </p:nvPr>
        </p:nvSpPr>
        <p:spPr>
          <a:xfrm>
            <a:off x="6737350" y="639232"/>
            <a:ext cx="5880100" cy="3920069"/>
          </a:xfrm>
          <a:prstGeom prst="rect">
            <a:avLst/>
          </a:prstGeom>
        </p:spPr>
        <p:txBody>
          <a:bodyPr lIns="91439" tIns="45719" rIns="91439" bIns="45719" anchor="t">
            <a:noAutofit/>
          </a:bodyPr>
          <a:lstStyle/>
          <a:p>
            <a:pPr/>
          </a:p>
        </p:txBody>
      </p:sp>
      <p:sp>
        <p:nvSpPr>
          <p:cNvPr id="85" name="Image"/>
          <p:cNvSpPr/>
          <p:nvPr>
            <p:ph type="pic" idx="23"/>
          </p:nvPr>
        </p:nvSpPr>
        <p:spPr>
          <a:xfrm>
            <a:off x="-3400425" y="-127000"/>
            <a:ext cx="13525500" cy="90170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solidFill>
                  <a:srgbClr val="FFFFFF"/>
                </a:solidFill>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5.tif"/><Relationship Id="rId3" Type="http://schemas.openxmlformats.org/officeDocument/2006/relationships/hyperlink" Target="https://www.youtube.com/watch?v=VD9-_kVAQmo" TargetMode="External"/><Relationship Id="rId4" Type="http://schemas.openxmlformats.org/officeDocument/2006/relationships/image" Target="../media/image16.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7.tif"/><Relationship Id="rId3" Type="http://schemas.openxmlformats.org/officeDocument/2006/relationships/image" Target="../media/image18.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9.tif"/><Relationship Id="rId3" Type="http://schemas.openxmlformats.org/officeDocument/2006/relationships/image" Target="../media/image20.tif"/><Relationship Id="rId4" Type="http://schemas.openxmlformats.org/officeDocument/2006/relationships/image" Target="../media/image21.tif"/><Relationship Id="rId5" Type="http://schemas.openxmlformats.org/officeDocument/2006/relationships/image" Target="../media/image22.tif"/><Relationship Id="rId6" Type="http://schemas.openxmlformats.org/officeDocument/2006/relationships/hyperlink" Target="https://www.youtube.com/watch?v=7bCca1RYtao" TargetMode="External"/><Relationship Id="rId7" Type="http://schemas.openxmlformats.org/officeDocument/2006/relationships/hyperlink" Target="https://www.youtube.com/watch?v=hcyNX52IdII" TargetMode="Externa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hyperlink" Target="https://www.youtube.com/watch?v=ebtiJH3EOHo" TargetMode="External"/><Relationship Id="rId3" Type="http://schemas.openxmlformats.org/officeDocument/2006/relationships/image" Target="../media/image23.tif"/><Relationship Id="rId4" Type="http://schemas.openxmlformats.org/officeDocument/2006/relationships/image" Target="../media/image24.tif"/></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5.tif"/></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6.tif"/><Relationship Id="rId3" Type="http://schemas.openxmlformats.org/officeDocument/2006/relationships/image" Target="../media/image27.tif"/><Relationship Id="rId4" Type="http://schemas.openxmlformats.org/officeDocument/2006/relationships/image" Target="../media/image28.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2.tif"/><Relationship Id="rId4" Type="http://schemas.openxmlformats.org/officeDocument/2006/relationships/image" Target="../media/image3.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tif"/><Relationship Id="rId3" Type="http://schemas.openxmlformats.org/officeDocument/2006/relationships/image" Target="../media/image5.tif"/><Relationship Id="rId4" Type="http://schemas.openxmlformats.org/officeDocument/2006/relationships/image" Target="../media/image6.tif"/><Relationship Id="rId5" Type="http://schemas.openxmlformats.org/officeDocument/2006/relationships/image" Target="../media/image7.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hyperlink" Target="https://www.youtube.com/watch?v=77C-dpdYqek" TargetMode="External"/><Relationship Id="rId3" Type="http://schemas.openxmlformats.org/officeDocument/2006/relationships/image" Target="../media/image1.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8.tif"/><Relationship Id="rId3" Type="http://schemas.openxmlformats.org/officeDocument/2006/relationships/image" Target="../media/image9.tif"/><Relationship Id="rId4" Type="http://schemas.openxmlformats.org/officeDocument/2006/relationships/image" Target="../media/image10.tif"/><Relationship Id="rId5" Type="http://schemas.openxmlformats.org/officeDocument/2006/relationships/image" Target="../media/image11.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2.tif"/><Relationship Id="rId3" Type="http://schemas.openxmlformats.org/officeDocument/2006/relationships/hyperlink" Target="https://www.youtube.com/watch?v=owMGL8g-sqA" TargetMode="External"/><Relationship Id="rId4" Type="http://schemas.openxmlformats.org/officeDocument/2006/relationships/image" Target="../media/image13.tif"/><Relationship Id="rId5" Type="http://schemas.openxmlformats.org/officeDocument/2006/relationships/image" Target="../media/image14.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Identification in the Cinema"/>
          <p:cNvSpPr txBox="1"/>
          <p:nvPr>
            <p:ph type="title"/>
          </p:nvPr>
        </p:nvSpPr>
        <p:spPr>
          <a:prstGeom prst="rect">
            <a:avLst/>
          </a:prstGeom>
        </p:spPr>
        <p:txBody>
          <a:bodyPr/>
          <a:lstStyle/>
          <a:p>
            <a:pPr/>
            <a:r>
              <a:t>Identification in the Cinema</a:t>
            </a:r>
          </a:p>
        </p:txBody>
      </p:sp>
      <p:sp>
        <p:nvSpPr>
          <p:cNvPr id="138" name="Session 5: Lighting (cont.) and cinematography…"/>
          <p:cNvSpPr txBox="1"/>
          <p:nvPr>
            <p:ph type="body" sz="quarter" idx="1"/>
          </p:nvPr>
        </p:nvSpPr>
        <p:spPr>
          <a:xfrm>
            <a:off x="3565681" y="4950883"/>
            <a:ext cx="5873442" cy="816608"/>
          </a:xfrm>
          <a:prstGeom prst="rect">
            <a:avLst/>
          </a:prstGeom>
        </p:spPr>
        <p:txBody>
          <a:bodyPr/>
          <a:lstStyle>
            <a:lvl1pPr defTabSz="414780">
              <a:defRPr sz="4200">
                <a:latin typeface="Gill Sans"/>
                <a:ea typeface="Gill Sans"/>
                <a:cs typeface="Gill Sans"/>
                <a:sym typeface="Gill Sans"/>
              </a:defRPr>
            </a:lvl1pPr>
          </a:lstStyle>
          <a:p>
            <a:pPr/>
            <a:r>
              <a:t>Session 6:  Editing (Part 1)</a:t>
            </a:r>
          </a:p>
        </p:txBody>
      </p:sp>
      <p:sp>
        <p:nvSpPr>
          <p:cNvPr id="139" name="Time Duration and the Image"/>
          <p:cNvSpPr txBox="1"/>
          <p:nvPr/>
        </p:nvSpPr>
        <p:spPr>
          <a:xfrm>
            <a:off x="4374626" y="5879479"/>
            <a:ext cx="4255548" cy="495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700">
                <a:solidFill>
                  <a:srgbClr val="FFFFFF"/>
                </a:solidFill>
                <a:latin typeface="Gill Sans"/>
                <a:ea typeface="Gill Sans"/>
                <a:cs typeface="Gill Sans"/>
                <a:sym typeface="Gill Sans"/>
              </a:defRPr>
            </a:lvl1pPr>
          </a:lstStyle>
          <a:p>
            <a:pPr/>
            <a:r>
              <a:t>Time Duration and the Image</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7" name="Image" descr="Image"/>
          <p:cNvPicPr>
            <a:picLocks noChangeAspect="1"/>
          </p:cNvPicPr>
          <p:nvPr>
            <p:ph type="pic" idx="21"/>
          </p:nvPr>
        </p:nvPicPr>
        <p:blipFill>
          <a:blip r:embed="rId2">
            <a:extLst/>
          </a:blip>
          <a:srcRect l="0" t="7989" r="0" b="7988"/>
          <a:stretch>
            <a:fillRect/>
          </a:stretch>
        </p:blipFill>
        <p:spPr>
          <a:xfrm>
            <a:off x="299709" y="3884834"/>
            <a:ext cx="6217247" cy="3087334"/>
          </a:xfrm>
          <a:prstGeom prst="rect">
            <a:avLst/>
          </a:prstGeom>
        </p:spPr>
      </p:pic>
      <p:sp>
        <p:nvSpPr>
          <p:cNvPr id="228" name="Continuity Style:"/>
          <p:cNvSpPr txBox="1"/>
          <p:nvPr/>
        </p:nvSpPr>
        <p:spPr>
          <a:xfrm>
            <a:off x="2770883" y="477010"/>
            <a:ext cx="3830829" cy="6969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4200"/>
              </a:spcBef>
              <a:defRPr sz="4000">
                <a:solidFill>
                  <a:srgbClr val="FFFFFF"/>
                </a:solidFill>
              </a:defRPr>
            </a:lvl1pPr>
          </a:lstStyle>
          <a:p>
            <a:pPr/>
            <a:r>
              <a:t>Continuity Style:</a:t>
            </a:r>
          </a:p>
        </p:txBody>
      </p:sp>
      <p:sp>
        <p:nvSpPr>
          <p:cNvPr id="229" name="30 Degree Rule"/>
          <p:cNvSpPr txBox="1"/>
          <p:nvPr/>
        </p:nvSpPr>
        <p:spPr>
          <a:xfrm>
            <a:off x="6617461" y="477010"/>
            <a:ext cx="3605277" cy="6969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4200"/>
              </a:spcBef>
              <a:defRPr sz="4000">
                <a:solidFill>
                  <a:srgbClr val="FFFFFF"/>
                </a:solidFill>
              </a:defRPr>
            </a:lvl1pPr>
          </a:lstStyle>
          <a:p>
            <a:pPr/>
            <a:r>
              <a:t>30 Degree Rule</a:t>
            </a:r>
          </a:p>
        </p:txBody>
      </p:sp>
      <p:sp>
        <p:nvSpPr>
          <p:cNvPr id="230" name="Breathless, (Jean-Luc Goddard, France, 1960)"/>
          <p:cNvSpPr txBox="1"/>
          <p:nvPr/>
        </p:nvSpPr>
        <p:spPr>
          <a:xfrm>
            <a:off x="6499957" y="8826003"/>
            <a:ext cx="6501558"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u="sng">
                <a:solidFill>
                  <a:srgbClr val="0000FF"/>
                </a:solidFill>
                <a:uFill>
                  <a:solidFill>
                    <a:srgbClr val="0000FF"/>
                  </a:solidFill>
                </a:uFill>
                <a:latin typeface="+mj-lt"/>
                <a:ea typeface="+mj-ea"/>
                <a:cs typeface="+mj-cs"/>
                <a:sym typeface="Helvetica"/>
              </a:defRPr>
            </a:pPr>
            <a:r>
              <a:rPr>
                <a:hlinkClick r:id="rId3" invalidUrl="" action="" tgtFrame="" tooltip="" history="1" highlightClick="0" endSnd="0"/>
              </a:rPr>
              <a:t>Breathless,</a:t>
            </a:r>
            <a:r>
              <a:rPr u="none">
                <a:solidFill>
                  <a:srgbClr val="FFFFFF"/>
                </a:solidFill>
                <a:uFillTx/>
              </a:rPr>
              <a:t> (Jean-Luc Goddard, France, 1960) </a:t>
            </a:r>
          </a:p>
        </p:txBody>
      </p:sp>
      <p:pic>
        <p:nvPicPr>
          <p:cNvPr id="231" name="Image" descr="Image"/>
          <p:cNvPicPr>
            <a:picLocks noChangeAspect="1"/>
          </p:cNvPicPr>
          <p:nvPr/>
        </p:nvPicPr>
        <p:blipFill>
          <a:blip r:embed="rId4">
            <a:extLst/>
          </a:blip>
          <a:stretch>
            <a:fillRect/>
          </a:stretch>
        </p:blipFill>
        <p:spPr>
          <a:xfrm>
            <a:off x="6862543" y="3808288"/>
            <a:ext cx="5776388" cy="4338436"/>
          </a:xfrm>
          <a:prstGeom prst="rect">
            <a:avLst/>
          </a:prstGeom>
          <a:ln w="12700">
            <a:miter lim="400000"/>
          </a:ln>
        </p:spPr>
      </p:pic>
      <p:sp>
        <p:nvSpPr>
          <p:cNvPr id="232" name="Violation of the 30 Degree Rule-&gt; Jump cut"/>
          <p:cNvSpPr txBox="1"/>
          <p:nvPr/>
        </p:nvSpPr>
        <p:spPr>
          <a:xfrm>
            <a:off x="6777819" y="2659107"/>
            <a:ext cx="5945834"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mj-lt"/>
                <a:ea typeface="+mj-ea"/>
                <a:cs typeface="+mj-cs"/>
                <a:sym typeface="Helvetica"/>
              </a:defRPr>
            </a:lvl1pPr>
          </a:lstStyle>
          <a:p>
            <a:pPr/>
            <a:r>
              <a:t>Violation of the 30 Degree Rule-&gt; Jump cut</a:t>
            </a:r>
          </a:p>
        </p:txBody>
      </p:sp>
      <p:sp>
        <p:nvSpPr>
          <p:cNvPr id="233" name="Camera must move at least 30 degrees between cuts"/>
          <p:cNvSpPr txBox="1"/>
          <p:nvPr/>
        </p:nvSpPr>
        <p:spPr>
          <a:xfrm>
            <a:off x="332580" y="2649116"/>
            <a:ext cx="6501560" cy="83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a:solidFill>
                  <a:srgbClr val="FFFFFF"/>
                </a:solidFill>
                <a:latin typeface="+mj-lt"/>
                <a:ea typeface="+mj-ea"/>
                <a:cs typeface="+mj-cs"/>
                <a:sym typeface="Helvetica"/>
              </a:defRPr>
            </a:lvl1pPr>
          </a:lstStyle>
          <a:p>
            <a:pPr/>
            <a:r>
              <a:t>Camera must move at least 30 degrees between cuts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31"/>
                                        </p:tgtEl>
                                        <p:attrNameLst>
                                          <p:attrName>style.visibility</p:attrName>
                                        </p:attrNameLst>
                                      </p:cBhvr>
                                      <p:to>
                                        <p:strVal val="visible"/>
                                      </p:to>
                                    </p:set>
                                  </p:childTnLst>
                                </p:cTn>
                              </p:par>
                            </p:childTnLst>
                          </p:cTn>
                        </p:par>
                        <p:par>
                          <p:cTn id="19" fill="hold">
                            <p:stCondLst>
                              <p:cond delay="0"/>
                            </p:stCondLst>
                            <p:childTnLst>
                              <p:par>
                                <p:cTn id="20" presetClass="entr" nodeType="afterEffect" presetSubtype="0" presetID="1" grpId="5" fill="hold">
                                  <p:stCondLst>
                                    <p:cond delay="0"/>
                                  </p:stCondLst>
                                  <p:iterate type="el" backwards="0">
                                    <p:tmAbs val="0"/>
                                  </p:iterate>
                                  <p:childTnLst>
                                    <p:set>
                                      <p:cBhvr>
                                        <p:cTn id="21" fill="hold"/>
                                        <p:tgtEl>
                                          <p:spTgt spid="2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2" grpId="3"/>
      <p:bldP build="whole" bldLvl="1" animBg="1" rev="0" advAuto="0" spid="233" grpId="1"/>
      <p:bldP build="whole" bldLvl="1" animBg="1" rev="0" advAuto="0" spid="231" grpId="4"/>
      <p:bldP build="whole" bldLvl="1" animBg="1" rev="0" advAuto="0" spid="230" grpId="5"/>
      <p:bldP build="whole" bldLvl="1" animBg="1" rev="0" advAuto="0" spid="227" grpId="2"/>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5" name="Image" descr="Image"/>
          <p:cNvPicPr>
            <a:picLocks noChangeAspect="1"/>
          </p:cNvPicPr>
          <p:nvPr>
            <p:ph type="pic" idx="21"/>
          </p:nvPr>
        </p:nvPicPr>
        <p:blipFill>
          <a:blip r:embed="rId2">
            <a:extLst/>
          </a:blip>
          <a:srcRect l="10133" t="0" r="4615" b="0"/>
          <a:stretch>
            <a:fillRect/>
          </a:stretch>
        </p:blipFill>
        <p:spPr>
          <a:xfrm>
            <a:off x="24845" y="2952020"/>
            <a:ext cx="6318762" cy="3137743"/>
          </a:xfrm>
          <a:prstGeom prst="rect">
            <a:avLst/>
          </a:prstGeom>
        </p:spPr>
      </p:pic>
      <p:sp>
        <p:nvSpPr>
          <p:cNvPr id="236" name="Continuity Editing 2: Point of View Sequence"/>
          <p:cNvSpPr txBox="1"/>
          <p:nvPr/>
        </p:nvSpPr>
        <p:spPr>
          <a:xfrm>
            <a:off x="1383281" y="204721"/>
            <a:ext cx="10238233" cy="6969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4200"/>
              </a:spcBef>
              <a:defRPr sz="4000">
                <a:solidFill>
                  <a:srgbClr val="FFFFFF"/>
                </a:solidFill>
              </a:defRPr>
            </a:lvl1pPr>
          </a:lstStyle>
          <a:p>
            <a:pPr/>
            <a:r>
              <a:t>Continuity Editing 2: Point of View Sequence</a:t>
            </a:r>
          </a:p>
        </p:txBody>
      </p:sp>
      <p:pic>
        <p:nvPicPr>
          <p:cNvPr id="237" name="Image" descr="Image"/>
          <p:cNvPicPr>
            <a:picLocks noChangeAspect="1"/>
          </p:cNvPicPr>
          <p:nvPr/>
        </p:nvPicPr>
        <p:blipFill>
          <a:blip r:embed="rId3">
            <a:extLst/>
          </a:blip>
          <a:srcRect l="7374" t="0" r="7374" b="0"/>
          <a:stretch>
            <a:fillRect/>
          </a:stretch>
        </p:blipFill>
        <p:spPr>
          <a:xfrm>
            <a:off x="6596187" y="2952020"/>
            <a:ext cx="6318785" cy="3137755"/>
          </a:xfrm>
          <a:prstGeom prst="rect">
            <a:avLst/>
          </a:prstGeom>
          <a:ln w="12700">
            <a:miter lim="400000"/>
          </a:ln>
        </p:spPr>
      </p:pic>
      <p:sp>
        <p:nvSpPr>
          <p:cNvPr id="238" name="Scarface, (Brian De Palma, USA, 1983)"/>
          <p:cNvSpPr txBox="1"/>
          <p:nvPr/>
        </p:nvSpPr>
        <p:spPr>
          <a:xfrm>
            <a:off x="3679186" y="1166469"/>
            <a:ext cx="5646421"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i="1">
                <a:solidFill>
                  <a:srgbClr val="FFFFFF"/>
                </a:solidFill>
              </a:defRPr>
            </a:pPr>
            <a:r>
              <a:t>Scarface, </a:t>
            </a:r>
            <a:r>
              <a:rPr i="0"/>
              <a:t>(Brian De Palma, USA, 1983)</a:t>
            </a:r>
          </a:p>
        </p:txBody>
      </p:sp>
      <p:sp>
        <p:nvSpPr>
          <p:cNvPr id="239" name="High angle, medium shot"/>
          <p:cNvSpPr txBox="1"/>
          <p:nvPr/>
        </p:nvSpPr>
        <p:spPr>
          <a:xfrm>
            <a:off x="571997" y="6462191"/>
            <a:ext cx="373105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High angle, medium shot</a:t>
            </a:r>
          </a:p>
        </p:txBody>
      </p:sp>
      <p:sp>
        <p:nvSpPr>
          <p:cNvPr id="240" name="Camera cuts to"/>
          <p:cNvSpPr txBox="1"/>
          <p:nvPr/>
        </p:nvSpPr>
        <p:spPr>
          <a:xfrm>
            <a:off x="5327698" y="6462191"/>
            <a:ext cx="234939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Camera cuts to</a:t>
            </a:r>
          </a:p>
        </p:txBody>
      </p:sp>
      <p:sp>
        <p:nvSpPr>
          <p:cNvPr id="241" name="Low angle, long shot"/>
          <p:cNvSpPr txBox="1"/>
          <p:nvPr/>
        </p:nvSpPr>
        <p:spPr>
          <a:xfrm>
            <a:off x="7748623" y="6462191"/>
            <a:ext cx="4013777" cy="4610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a:solidFill>
                  <a:srgbClr val="FFFFFF"/>
                </a:solidFill>
              </a:defRPr>
            </a:lvl1pPr>
          </a:lstStyle>
          <a:p>
            <a:pPr/>
            <a:r>
              <a:t>Low angle, long shot</a:t>
            </a:r>
          </a:p>
        </p:txBody>
      </p:sp>
      <p:sp>
        <p:nvSpPr>
          <p:cNvPr id="242" name="(an eyeline match)"/>
          <p:cNvSpPr txBox="1"/>
          <p:nvPr/>
        </p:nvSpPr>
        <p:spPr>
          <a:xfrm>
            <a:off x="5264539" y="7295729"/>
            <a:ext cx="2755089"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(an eyeline match)</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2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7" grpId="4"/>
      <p:bldP build="whole" bldLvl="1" animBg="1" rev="0" advAuto="0" spid="241" grpId="5"/>
      <p:bldP build="whole" bldLvl="1" animBg="1" rev="0" advAuto="0" spid="242" grpId="6"/>
      <p:bldP build="whole" bldLvl="1" animBg="1" rev="0" advAuto="0" spid="235" grpId="1"/>
      <p:bldP build="whole" bldLvl="1" animBg="1" rev="0" advAuto="0" spid="239" grpId="2"/>
      <p:bldP build="whole" bldLvl="1" animBg="1" rev="0" advAuto="0" spid="240" grpId="3"/>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4" name="Image" descr="Image"/>
          <p:cNvPicPr>
            <a:picLocks noChangeAspect="1"/>
          </p:cNvPicPr>
          <p:nvPr>
            <p:ph type="pic" idx="21"/>
          </p:nvPr>
        </p:nvPicPr>
        <p:blipFill>
          <a:blip r:embed="rId2">
            <a:extLst/>
          </a:blip>
          <a:srcRect l="0" t="11698" r="0" b="52"/>
          <a:stretch>
            <a:fillRect/>
          </a:stretch>
        </p:blipFill>
        <p:spPr>
          <a:xfrm>
            <a:off x="432938" y="741860"/>
            <a:ext cx="5611804" cy="2786686"/>
          </a:xfrm>
          <a:prstGeom prst="rect">
            <a:avLst/>
          </a:prstGeom>
        </p:spPr>
      </p:pic>
      <p:sp>
        <p:nvSpPr>
          <p:cNvPr id="245" name="Graphic Match:"/>
          <p:cNvSpPr txBox="1"/>
          <p:nvPr>
            <p:ph type="title"/>
          </p:nvPr>
        </p:nvSpPr>
        <p:spPr>
          <a:xfrm>
            <a:off x="1360602" y="8585200"/>
            <a:ext cx="2847884" cy="842963"/>
          </a:xfrm>
          <a:prstGeom prst="rect">
            <a:avLst/>
          </a:prstGeom>
        </p:spPr>
        <p:txBody>
          <a:bodyPr/>
          <a:lstStyle>
            <a:lvl1pPr defTabSz="566673">
              <a:spcBef>
                <a:spcPts val="4000"/>
              </a:spcBef>
              <a:defRPr sz="3100"/>
            </a:lvl1pPr>
          </a:lstStyle>
          <a:p>
            <a:pPr/>
            <a:r>
              <a:t>Graphic Match:</a:t>
            </a:r>
          </a:p>
        </p:txBody>
      </p:sp>
      <p:sp>
        <p:nvSpPr>
          <p:cNvPr id="246" name="Continuity Editing 3: Match on Action/Graphic Match"/>
          <p:cNvSpPr txBox="1"/>
          <p:nvPr/>
        </p:nvSpPr>
        <p:spPr>
          <a:xfrm>
            <a:off x="446527" y="95942"/>
            <a:ext cx="12111737" cy="6969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4200"/>
              </a:spcBef>
              <a:defRPr sz="4000">
                <a:solidFill>
                  <a:srgbClr val="FFFFFF"/>
                </a:solidFill>
              </a:defRPr>
            </a:lvl1pPr>
          </a:lstStyle>
          <a:p>
            <a:pPr/>
            <a:r>
              <a:t>Continuity Editing 3: Match on Action/Graphic Match</a:t>
            </a:r>
          </a:p>
        </p:txBody>
      </p:sp>
      <p:pic>
        <p:nvPicPr>
          <p:cNvPr id="247" name="Image" descr="Image"/>
          <p:cNvPicPr>
            <a:picLocks noChangeAspect="1"/>
          </p:cNvPicPr>
          <p:nvPr/>
        </p:nvPicPr>
        <p:blipFill>
          <a:blip r:embed="rId3">
            <a:extLst/>
          </a:blip>
          <a:srcRect l="0" t="5928" r="0" b="5927"/>
          <a:stretch>
            <a:fillRect/>
          </a:stretch>
        </p:blipFill>
        <p:spPr>
          <a:xfrm>
            <a:off x="6960044" y="742058"/>
            <a:ext cx="5611703" cy="2786636"/>
          </a:xfrm>
          <a:prstGeom prst="rect">
            <a:avLst/>
          </a:prstGeom>
          <a:ln w="12700">
            <a:miter lim="400000"/>
          </a:ln>
        </p:spPr>
      </p:pic>
      <p:pic>
        <p:nvPicPr>
          <p:cNvPr id="248" name="Image" descr="Image"/>
          <p:cNvPicPr>
            <a:picLocks noChangeAspect="1"/>
          </p:cNvPicPr>
          <p:nvPr/>
        </p:nvPicPr>
        <p:blipFill>
          <a:blip r:embed="rId4">
            <a:extLst/>
          </a:blip>
          <a:srcRect l="0" t="5810" r="0" b="5809"/>
          <a:stretch>
            <a:fillRect/>
          </a:stretch>
        </p:blipFill>
        <p:spPr>
          <a:xfrm>
            <a:off x="83740" y="4966765"/>
            <a:ext cx="5420506" cy="2691692"/>
          </a:xfrm>
          <a:prstGeom prst="rect">
            <a:avLst/>
          </a:prstGeom>
          <a:ln w="12700">
            <a:miter lim="400000"/>
          </a:ln>
        </p:spPr>
      </p:pic>
      <p:pic>
        <p:nvPicPr>
          <p:cNvPr id="249" name="Image" descr="Image"/>
          <p:cNvPicPr>
            <a:picLocks noChangeAspect="1"/>
          </p:cNvPicPr>
          <p:nvPr/>
        </p:nvPicPr>
        <p:blipFill>
          <a:blip r:embed="rId5">
            <a:extLst/>
          </a:blip>
          <a:srcRect l="0" t="5662" r="0" b="5661"/>
          <a:stretch>
            <a:fillRect/>
          </a:stretch>
        </p:blipFill>
        <p:spPr>
          <a:xfrm>
            <a:off x="7500539" y="4966765"/>
            <a:ext cx="5420508" cy="2691692"/>
          </a:xfrm>
          <a:prstGeom prst="rect">
            <a:avLst/>
          </a:prstGeom>
          <a:ln w="12700">
            <a:miter lim="400000"/>
          </a:ln>
        </p:spPr>
      </p:pic>
      <p:sp>
        <p:nvSpPr>
          <p:cNvPr id="250" name="Direction/motion picked up in subsequent shot depicting the continuation of the shot.  Editor cuts from one shot to another view that matches the first shot's action."/>
          <p:cNvSpPr txBox="1"/>
          <p:nvPr/>
        </p:nvSpPr>
        <p:spPr>
          <a:xfrm>
            <a:off x="4431574" y="4023109"/>
            <a:ext cx="8502951" cy="8429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defTabSz="321308">
              <a:spcBef>
                <a:spcPts val="2300"/>
              </a:spcBef>
              <a:defRPr sz="1700">
                <a:solidFill>
                  <a:srgbClr val="FFFFFF"/>
                </a:solidFill>
              </a:defRPr>
            </a:lvl1pPr>
          </a:lstStyle>
          <a:p>
            <a:pPr/>
            <a:r>
              <a:t>Direction/motion picked up in subsequent shot depicting the continuation of the shot.  Editor cuts from one shot to another view that matches the first shot's action.</a:t>
            </a:r>
          </a:p>
        </p:txBody>
      </p:sp>
      <p:sp>
        <p:nvSpPr>
          <p:cNvPr id="251" name="Match on Action:"/>
          <p:cNvSpPr txBox="1"/>
          <p:nvPr/>
        </p:nvSpPr>
        <p:spPr>
          <a:xfrm>
            <a:off x="1081977" y="4040289"/>
            <a:ext cx="3328925" cy="5728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spcBef>
                <a:spcPts val="4200"/>
              </a:spcBef>
              <a:defRPr sz="3200">
                <a:solidFill>
                  <a:srgbClr val="FFFFFF"/>
                </a:solidFill>
              </a:defRPr>
            </a:lvl1pPr>
          </a:lstStyle>
          <a:p>
            <a:pPr/>
            <a:r>
              <a:t>Match on Action: </a:t>
            </a:r>
          </a:p>
        </p:txBody>
      </p:sp>
      <p:sp>
        <p:nvSpPr>
          <p:cNvPr id="252" name="Dominant formal element (pattern, shape, mass, line) provides a transition to similar formal element in the next shot"/>
          <p:cNvSpPr txBox="1"/>
          <p:nvPr/>
        </p:nvSpPr>
        <p:spPr>
          <a:xfrm>
            <a:off x="4381394" y="8585200"/>
            <a:ext cx="8679513" cy="8429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defTabSz="443991">
              <a:spcBef>
                <a:spcPts val="3100"/>
              </a:spcBef>
              <a:defRPr>
                <a:solidFill>
                  <a:srgbClr val="FFFFFF"/>
                </a:solidFill>
              </a:defRPr>
            </a:lvl1pPr>
          </a:lstStyle>
          <a:p>
            <a:pPr/>
            <a:r>
              <a:t>Dominant formal element (pattern, shape, mass, line) provides a transition to similar formal element in the next shot</a:t>
            </a:r>
          </a:p>
        </p:txBody>
      </p:sp>
      <p:sp>
        <p:nvSpPr>
          <p:cNvPr id="253" name="North By Northwest (Hitchcock, USA, 1959)"/>
          <p:cNvSpPr txBox="1"/>
          <p:nvPr/>
        </p:nvSpPr>
        <p:spPr>
          <a:xfrm>
            <a:off x="3311902" y="3699400"/>
            <a:ext cx="6380989"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u="sng">
                <a:solidFill>
                  <a:srgbClr val="0000FF"/>
                </a:solidFill>
                <a:uFill>
                  <a:solidFill>
                    <a:srgbClr val="0000FF"/>
                  </a:solidFill>
                </a:uFill>
                <a:hlinkClick r:id="rId6" invalidUrl="" action="" tgtFrame="" tooltip="" history="1" highlightClick="0" endSnd="0"/>
              </a:defRPr>
            </a:lvl1pPr>
          </a:lstStyle>
          <a:p>
            <a:pPr/>
            <a:r>
              <a:rPr>
                <a:hlinkClick r:id="rId6" invalidUrl="" action="" tgtFrame="" tooltip="" history="1" highlightClick="0" endSnd="0"/>
              </a:rPr>
              <a:t>North By Northwest (Hitchcock, USA, 1959)</a:t>
            </a:r>
          </a:p>
        </p:txBody>
      </p:sp>
      <p:sp>
        <p:nvSpPr>
          <p:cNvPr id="254" name="Psycho, (Hitchcock, USA, 1959"/>
          <p:cNvSpPr txBox="1"/>
          <p:nvPr/>
        </p:nvSpPr>
        <p:spPr>
          <a:xfrm>
            <a:off x="4217923" y="7891256"/>
            <a:ext cx="4568953"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u="sng">
                <a:solidFill>
                  <a:srgbClr val="0000FF"/>
                </a:solidFill>
                <a:uFill>
                  <a:solidFill>
                    <a:srgbClr val="0000FF"/>
                  </a:solidFill>
                </a:uFill>
                <a:hlinkClick r:id="rId7" invalidUrl="" action="" tgtFrame="" tooltip="" history="1" highlightClick="0" endSnd="0"/>
              </a:defRPr>
            </a:lvl1pPr>
          </a:lstStyle>
          <a:p>
            <a:pPr/>
            <a:r>
              <a:rPr>
                <a:hlinkClick r:id="rId7" invalidUrl="" action="" tgtFrame="" tooltip="" history="1" highlightClick="0" endSnd="0"/>
              </a:rPr>
              <a:t>Psycho, (Hitchcock, USA, 1959</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6" name="Semiotics"/>
          <p:cNvSpPr txBox="1"/>
          <p:nvPr>
            <p:ph type="title"/>
          </p:nvPr>
        </p:nvSpPr>
        <p:spPr>
          <a:xfrm>
            <a:off x="57972" y="905123"/>
            <a:ext cx="12888856" cy="842964"/>
          </a:xfrm>
          <a:prstGeom prst="rect">
            <a:avLst/>
          </a:prstGeom>
        </p:spPr>
        <p:txBody>
          <a:bodyPr/>
          <a:lstStyle>
            <a:lvl1pPr algn="l" defTabSz="572516">
              <a:spcBef>
                <a:spcPts val="4100"/>
              </a:spcBef>
              <a:defRPr sz="2400"/>
            </a:lvl1pPr>
          </a:lstStyle>
          <a:p>
            <a:pPr/>
            <a:r>
              <a:t>Semiotics: “theory of signs”. Attempt to understand how meaning is encoded and transmitted</a:t>
            </a:r>
          </a:p>
        </p:txBody>
      </p:sp>
      <p:sp>
        <p:nvSpPr>
          <p:cNvPr id="257" name="SIGN="/>
          <p:cNvSpPr txBox="1"/>
          <p:nvPr/>
        </p:nvSpPr>
        <p:spPr>
          <a:xfrm>
            <a:off x="3503014" y="3822548"/>
            <a:ext cx="1042112"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SIGN=</a:t>
            </a:r>
          </a:p>
        </p:txBody>
      </p:sp>
      <p:sp>
        <p:nvSpPr>
          <p:cNvPr id="258" name="Ferdinand de Saussure"/>
          <p:cNvSpPr txBox="1"/>
          <p:nvPr/>
        </p:nvSpPr>
        <p:spPr>
          <a:xfrm>
            <a:off x="3511629" y="2840364"/>
            <a:ext cx="4285108"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000">
                <a:solidFill>
                  <a:srgbClr val="FFFFFF"/>
                </a:solidFill>
              </a:defRPr>
            </a:lvl1pPr>
          </a:lstStyle>
          <a:p>
            <a:pPr/>
            <a:r>
              <a:t>Ferdinand de Saussure</a:t>
            </a:r>
          </a:p>
        </p:txBody>
      </p:sp>
      <p:sp>
        <p:nvSpPr>
          <p:cNvPr id="259" name="SIGNIFIER…"/>
          <p:cNvSpPr txBox="1"/>
          <p:nvPr/>
        </p:nvSpPr>
        <p:spPr>
          <a:xfrm>
            <a:off x="4917871" y="3454248"/>
            <a:ext cx="1643177" cy="11976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a:solidFill>
                  <a:srgbClr val="FFFFFF"/>
                </a:solidFill>
              </a:defRPr>
            </a:pPr>
            <a:r>
              <a:t>SIGNIFIER</a:t>
            </a:r>
          </a:p>
          <a:p>
            <a:pPr>
              <a:defRPr b="1">
                <a:solidFill>
                  <a:srgbClr val="FFFFFF"/>
                </a:solidFill>
              </a:defRPr>
            </a:pPr>
            <a:r>
              <a:t>+</a:t>
            </a:r>
          </a:p>
          <a:p>
            <a:pPr>
              <a:defRPr b="1">
                <a:solidFill>
                  <a:srgbClr val="FFFFFF"/>
                </a:solidFill>
              </a:defRPr>
            </a:pPr>
            <a:r>
              <a:t>SIGNIFIED</a:t>
            </a:r>
          </a:p>
        </p:txBody>
      </p:sp>
      <p:sp>
        <p:nvSpPr>
          <p:cNvPr id="260" name="REFERENT"/>
          <p:cNvSpPr txBox="1"/>
          <p:nvPr/>
        </p:nvSpPr>
        <p:spPr>
          <a:xfrm>
            <a:off x="7761985" y="3822548"/>
            <a:ext cx="1739800"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REFERENT</a:t>
            </a:r>
          </a:p>
        </p:txBody>
      </p:sp>
      <p:sp>
        <p:nvSpPr>
          <p:cNvPr id="261" name="Arrow"/>
          <p:cNvSpPr/>
          <p:nvPr/>
        </p:nvSpPr>
        <p:spPr>
          <a:xfrm rot="10788210">
            <a:off x="6934282" y="3822736"/>
            <a:ext cx="494434" cy="4610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391" y="17511"/>
                </a:moveTo>
                <a:lnTo>
                  <a:pt x="8391" y="21600"/>
                </a:lnTo>
                <a:lnTo>
                  <a:pt x="0" y="10800"/>
                </a:lnTo>
                <a:lnTo>
                  <a:pt x="8391" y="0"/>
                </a:lnTo>
                <a:lnTo>
                  <a:pt x="8391" y="4089"/>
                </a:lnTo>
                <a:lnTo>
                  <a:pt x="21600" y="4089"/>
                </a:lnTo>
                <a:lnTo>
                  <a:pt x="21600" y="17511"/>
                </a:lnTo>
                <a:close/>
              </a:path>
            </a:pathLst>
          </a:custGeom>
          <a:solidFill>
            <a:srgbClr val="00A2FF"/>
          </a:solidFill>
          <a:ln w="12700">
            <a:miter lim="400000"/>
          </a:ln>
        </p:spPr>
        <p:txBody>
          <a:bodyPr lIns="50800" tIns="50800" rIns="50800" bIns="50800" anchor="ctr"/>
          <a:lstStyle/>
          <a:p>
            <a:pPr>
              <a:defRPr sz="2200">
                <a:solidFill>
                  <a:srgbClr val="FFFFFF"/>
                </a:solidFill>
                <a:latin typeface="Helvetica Neue Medium"/>
                <a:ea typeface="Helvetica Neue Medium"/>
                <a:cs typeface="Helvetica Neue Medium"/>
                <a:sym typeface="Helvetica Neue Medium"/>
              </a:defRPr>
            </a:pPr>
          </a:p>
        </p:txBody>
      </p:sp>
      <p:sp>
        <p:nvSpPr>
          <p:cNvPr id="262" name="Metz-  “Some Points in the Semiotics of the Cinema"/>
          <p:cNvSpPr txBox="1"/>
          <p:nvPr/>
        </p:nvSpPr>
        <p:spPr>
          <a:xfrm>
            <a:off x="1039430" y="216088"/>
            <a:ext cx="10925938"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FFFFFF"/>
                </a:solidFill>
                <a:latin typeface="Helvetica Neue Medium"/>
                <a:ea typeface="Helvetica Neue Medium"/>
                <a:cs typeface="Helvetica Neue Medium"/>
                <a:sym typeface="Helvetica Neue Medium"/>
              </a:defRPr>
            </a:lvl1pPr>
          </a:lstStyle>
          <a:p>
            <a:pPr/>
            <a:r>
              <a:t>Gilbert Harman  “Semiotics and the Cinema: Metz and Wollen</a:t>
            </a:r>
          </a:p>
        </p:txBody>
      </p:sp>
      <p:sp>
        <p:nvSpPr>
          <p:cNvPr id="263" name="Metz- significate of connotation- impressions communicated by an image"/>
          <p:cNvSpPr txBox="1"/>
          <p:nvPr/>
        </p:nvSpPr>
        <p:spPr>
          <a:xfrm>
            <a:off x="403131" y="4677241"/>
            <a:ext cx="12856828" cy="45123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latin typeface="Helvetica Neue Medium"/>
                <a:ea typeface="Helvetica Neue Medium"/>
                <a:cs typeface="Helvetica Neue Medium"/>
                <a:sym typeface="Helvetica Neue Medium"/>
              </a:defRPr>
            </a:pPr>
          </a:p>
          <a:p>
            <a:pPr>
              <a:defRPr>
                <a:solidFill>
                  <a:srgbClr val="FFFFFF"/>
                </a:solidFill>
                <a:latin typeface="Helvetica Neue Medium"/>
                <a:ea typeface="Helvetica Neue Medium"/>
                <a:cs typeface="Helvetica Neue Medium"/>
                <a:sym typeface="Helvetica Neue Medium"/>
              </a:defRPr>
            </a:pPr>
          </a:p>
          <a:p>
            <a:pPr>
              <a:defRPr>
                <a:solidFill>
                  <a:srgbClr val="FFFFFF"/>
                </a:solidFill>
                <a:latin typeface="Helvetica Neue Medium"/>
                <a:ea typeface="Helvetica Neue Medium"/>
                <a:cs typeface="Helvetica Neue Medium"/>
                <a:sym typeface="Helvetica Neue Medium"/>
              </a:defRPr>
            </a:pPr>
          </a:p>
          <a:p>
            <a:pPr algn="l">
              <a:defRPr>
                <a:solidFill>
                  <a:srgbClr val="FFFFFF"/>
                </a:solidFill>
                <a:latin typeface="Helvetica Neue Medium"/>
                <a:ea typeface="Helvetica Neue Medium"/>
                <a:cs typeface="Helvetica Neue Medium"/>
                <a:sym typeface="Helvetica Neue Medium"/>
              </a:defRPr>
            </a:pPr>
            <a:r>
              <a:t>Importance of the narrative/feature-length film (related to novelistic fiction)</a:t>
            </a:r>
          </a:p>
          <a:p>
            <a:pPr algn="l">
              <a:defRPr>
                <a:solidFill>
                  <a:srgbClr val="FFFFFF"/>
                </a:solidFill>
                <a:latin typeface="Helvetica Neue Medium"/>
                <a:ea typeface="Helvetica Neue Medium"/>
                <a:cs typeface="Helvetica Neue Medium"/>
                <a:sym typeface="Helvetica Neue Medium"/>
              </a:defRPr>
            </a:pPr>
            <a:r>
              <a:t>Basic units of semiotics of the film- “film image” (Metz- syntagma) </a:t>
            </a:r>
          </a:p>
          <a:p>
            <a:pPr lvl="2" algn="l">
              <a:defRPr>
                <a:solidFill>
                  <a:srgbClr val="FFFFFF"/>
                </a:solidFill>
                <a:latin typeface="Helvetica Neue Medium"/>
                <a:ea typeface="Helvetica Neue Medium"/>
                <a:cs typeface="Helvetica Neue Medium"/>
                <a:sym typeface="Helvetica Neue Medium"/>
              </a:defRPr>
            </a:pPr>
            <a:r>
              <a:t>—montage(editing)</a:t>
            </a:r>
          </a:p>
          <a:p>
            <a:pPr lvl="2" algn="l">
              <a:defRPr>
                <a:solidFill>
                  <a:srgbClr val="FFFFFF"/>
                </a:solidFill>
                <a:latin typeface="Helvetica Neue Medium"/>
                <a:ea typeface="Helvetica Neue Medium"/>
                <a:cs typeface="Helvetica Neue Medium"/>
                <a:sym typeface="Helvetica Neue Medium"/>
              </a:defRPr>
            </a:pPr>
            <a:r>
              <a:t>—camera movement</a:t>
            </a:r>
          </a:p>
          <a:p>
            <a:pPr lvl="2" algn="l">
              <a:defRPr>
                <a:solidFill>
                  <a:srgbClr val="FFFFFF"/>
                </a:solidFill>
                <a:latin typeface="Helvetica Neue Medium"/>
                <a:ea typeface="Helvetica Neue Medium"/>
                <a:cs typeface="Helvetica Neue Medium"/>
                <a:sym typeface="Helvetica Neue Medium"/>
              </a:defRPr>
            </a:pPr>
            <a:r>
              <a:t>—scale of the shot (camera distance)</a:t>
            </a:r>
          </a:p>
          <a:p>
            <a:pPr lvl="2" algn="l">
              <a:defRPr>
                <a:solidFill>
                  <a:srgbClr val="FFFFFF"/>
                </a:solidFill>
                <a:latin typeface="Helvetica Neue Medium"/>
                <a:ea typeface="Helvetica Neue Medium"/>
                <a:cs typeface="Helvetica Neue Medium"/>
                <a:sym typeface="Helvetica Neue Medium"/>
              </a:defRPr>
            </a:pPr>
            <a:r>
              <a:t>—sound (speech…but also sound effects and music)</a:t>
            </a:r>
          </a:p>
          <a:p>
            <a:pPr lvl="2" algn="l">
              <a:defRPr>
                <a:solidFill>
                  <a:srgbClr val="FFFFFF"/>
                </a:solidFill>
                <a:latin typeface="Helvetica Neue Medium"/>
                <a:ea typeface="Helvetica Neue Medium"/>
                <a:cs typeface="Helvetica Neue Medium"/>
                <a:sym typeface="Helvetica Neue Medium"/>
              </a:defRPr>
            </a:pPr>
            <a:r>
              <a:t>—sequences (scenes… other larger structures)</a:t>
            </a:r>
          </a:p>
          <a:p>
            <a:pPr lvl="2" algn="l">
              <a:defRPr>
                <a:solidFill>
                  <a:srgbClr val="FFFFFF"/>
                </a:solidFill>
                <a:latin typeface="Helvetica Neue Medium"/>
                <a:ea typeface="Helvetica Neue Medium"/>
                <a:cs typeface="Helvetica Neue Medium"/>
                <a:sym typeface="Helvetica Neue Medium"/>
              </a:defRPr>
            </a:pPr>
          </a:p>
        </p:txBody>
      </p:sp>
      <p:sp>
        <p:nvSpPr>
          <p:cNvPr id="264" name="Metz"/>
          <p:cNvSpPr txBox="1"/>
          <p:nvPr/>
        </p:nvSpPr>
        <p:spPr>
          <a:xfrm>
            <a:off x="6098082" y="1845922"/>
            <a:ext cx="808635"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Neue Medium"/>
                <a:ea typeface="Helvetica Neue Medium"/>
                <a:cs typeface="Helvetica Neue Medium"/>
                <a:sym typeface="Helvetica Neue Medium"/>
              </a:defRPr>
            </a:lvl1pPr>
          </a:lstStyle>
          <a:p>
            <a:pPr/>
            <a:r>
              <a:t>Metz</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6" name="Codification of film techniques “syntagmatic categories”(56)…"/>
          <p:cNvSpPr txBox="1"/>
          <p:nvPr/>
        </p:nvSpPr>
        <p:spPr>
          <a:xfrm>
            <a:off x="3958081" y="388522"/>
            <a:ext cx="508863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a:defRPr>
                <a:solidFill>
                  <a:srgbClr val="FFFFFF"/>
                </a:solidFill>
                <a:latin typeface="Helvetica Neue Medium"/>
                <a:ea typeface="Helvetica Neue Medium"/>
                <a:cs typeface="Helvetica Neue Medium"/>
                <a:sym typeface="Helvetica Neue Medium"/>
              </a:defRPr>
            </a:pPr>
            <a:r>
              <a:t>Linguistic vs. Cinematic Denotation</a:t>
            </a:r>
          </a:p>
        </p:txBody>
      </p:sp>
      <p:sp>
        <p:nvSpPr>
          <p:cNvPr id="267" name="Birth of a Nation (Griffith, 1915, USA)"/>
          <p:cNvSpPr txBox="1"/>
          <p:nvPr/>
        </p:nvSpPr>
        <p:spPr>
          <a:xfrm>
            <a:off x="3944518" y="8671390"/>
            <a:ext cx="5115764" cy="8296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p>
          <a:p>
            <a:pPr>
              <a:defRPr u="sng">
                <a:solidFill>
                  <a:srgbClr val="0000FF"/>
                </a:solidFill>
                <a:uFill>
                  <a:solidFill>
                    <a:srgbClr val="0000FF"/>
                  </a:solidFill>
                </a:uFill>
              </a:defRPr>
            </a:pPr>
            <a:r>
              <a:rPr>
                <a:hlinkClick r:id="rId2" invalidUrl="" action="" tgtFrame="" tooltip="" history="1" highlightClick="0" endSnd="0"/>
              </a:rPr>
              <a:t>Birth of a Nation (Griffith, 1915, USA)</a:t>
            </a:r>
          </a:p>
        </p:txBody>
      </p:sp>
      <p:pic>
        <p:nvPicPr>
          <p:cNvPr id="268" name="Image" descr="Image"/>
          <p:cNvPicPr>
            <a:picLocks noChangeAspect="1"/>
          </p:cNvPicPr>
          <p:nvPr/>
        </p:nvPicPr>
        <p:blipFill>
          <a:blip r:embed="rId3">
            <a:extLst/>
          </a:blip>
          <a:stretch>
            <a:fillRect/>
          </a:stretch>
        </p:blipFill>
        <p:spPr>
          <a:xfrm>
            <a:off x="6858235" y="4137416"/>
            <a:ext cx="5794820" cy="4389578"/>
          </a:xfrm>
          <a:prstGeom prst="rect">
            <a:avLst/>
          </a:prstGeom>
          <a:ln w="12700">
            <a:miter lim="400000"/>
          </a:ln>
        </p:spPr>
      </p:pic>
      <p:sp>
        <p:nvSpPr>
          <p:cNvPr id="269" name="Codification of film language is based on a natural/immediate relationship between image and meaning"/>
          <p:cNvSpPr txBox="1"/>
          <p:nvPr/>
        </p:nvSpPr>
        <p:spPr>
          <a:xfrm>
            <a:off x="7688147" y="967763"/>
            <a:ext cx="5411754" cy="11976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algn="l">
              <a:defRPr>
                <a:solidFill>
                  <a:srgbClr val="FFFFFF"/>
                </a:solidFill>
                <a:latin typeface="Helvetica Neue Medium"/>
                <a:ea typeface="Helvetica Neue Medium"/>
                <a:cs typeface="Helvetica Neue Medium"/>
                <a:sym typeface="Helvetica Neue Medium"/>
              </a:defRPr>
            </a:pPr>
            <a:r>
              <a:t>Codification of film language is based on a natural/immediate relationship between image and meaning</a:t>
            </a:r>
          </a:p>
        </p:txBody>
      </p:sp>
      <p:sp>
        <p:nvSpPr>
          <p:cNvPr id="270" name="Codification of language  is conventional (arbitrary).…"/>
          <p:cNvSpPr txBox="1"/>
          <p:nvPr/>
        </p:nvSpPr>
        <p:spPr>
          <a:xfrm>
            <a:off x="689921" y="967764"/>
            <a:ext cx="4052654" cy="11976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algn="l">
              <a:defRPr>
                <a:solidFill>
                  <a:srgbClr val="FFFFFF"/>
                </a:solidFill>
                <a:latin typeface="Helvetica Neue Medium"/>
                <a:ea typeface="Helvetica Neue Medium"/>
                <a:cs typeface="Helvetica Neue Medium"/>
                <a:sym typeface="Helvetica Neue Medium"/>
              </a:defRPr>
            </a:pPr>
            <a:r>
              <a:t>Codification of language  is conventional (arbitrary).</a:t>
            </a:r>
          </a:p>
          <a:p>
            <a:pPr lvl="2" algn="l">
              <a:defRPr>
                <a:solidFill>
                  <a:srgbClr val="FFFFFF"/>
                </a:solidFill>
                <a:latin typeface="Helvetica Neue Medium"/>
                <a:ea typeface="Helvetica Neue Medium"/>
                <a:cs typeface="Helvetica Neue Medium"/>
                <a:sym typeface="Helvetica Neue Medium"/>
              </a:defRPr>
            </a:pPr>
            <a:r>
              <a:t>Lacks “natural meaning”</a:t>
            </a:r>
          </a:p>
        </p:txBody>
      </p:sp>
      <p:sp>
        <p:nvSpPr>
          <p:cNvPr id="271" name="Syntax"/>
          <p:cNvSpPr txBox="1"/>
          <p:nvPr/>
        </p:nvSpPr>
        <p:spPr>
          <a:xfrm>
            <a:off x="446915" y="3221279"/>
            <a:ext cx="813160"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mj-lt"/>
                <a:ea typeface="+mj-ea"/>
                <a:cs typeface="+mj-cs"/>
                <a:sym typeface="Helvetica"/>
              </a:defRPr>
            </a:lvl1pPr>
          </a:lstStyle>
          <a:p>
            <a:pPr/>
            <a:r>
              <a:t>Syntax</a:t>
            </a:r>
          </a:p>
        </p:txBody>
      </p:sp>
      <p:sp>
        <p:nvSpPr>
          <p:cNvPr id="272" name="Lacks syntax: image already at the level of the paragraph…"/>
          <p:cNvSpPr txBox="1"/>
          <p:nvPr/>
        </p:nvSpPr>
        <p:spPr>
          <a:xfrm>
            <a:off x="6946383" y="2262420"/>
            <a:ext cx="5952138" cy="1778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1800">
                <a:solidFill>
                  <a:srgbClr val="FFFFFF"/>
                </a:solidFill>
                <a:latin typeface="+mj-lt"/>
                <a:ea typeface="+mj-ea"/>
                <a:cs typeface="+mj-cs"/>
                <a:sym typeface="Helvetica"/>
              </a:defRPr>
            </a:pPr>
            <a:r>
              <a:t>Lacks syntax: image already at the level of the paragraph</a:t>
            </a:r>
          </a:p>
          <a:p>
            <a:pPr algn="l">
              <a:defRPr sz="1800">
                <a:solidFill>
                  <a:srgbClr val="FFFFFF"/>
                </a:solidFill>
                <a:latin typeface="+mj-lt"/>
                <a:ea typeface="+mj-ea"/>
                <a:cs typeface="+mj-cs"/>
                <a:sym typeface="Helvetica"/>
              </a:defRPr>
            </a:pPr>
            <a:r>
              <a:t>Codification of film techniques “syntagmatic categories” “denotative codes”</a:t>
            </a:r>
          </a:p>
          <a:p>
            <a:pPr algn="l">
              <a:defRPr sz="1800">
                <a:solidFill>
                  <a:srgbClr val="FFFFFF"/>
                </a:solidFill>
                <a:latin typeface="+mj-lt"/>
                <a:ea typeface="+mj-ea"/>
                <a:cs typeface="+mj-cs"/>
                <a:sym typeface="Helvetica"/>
              </a:defRPr>
            </a:pPr>
            <a:r>
              <a:t>—Pan and tracking shot (camera movement)</a:t>
            </a:r>
            <a:endParaRPr>
              <a:latin typeface="Helvetica Neue Medium"/>
              <a:ea typeface="Helvetica Neue Medium"/>
              <a:cs typeface="Helvetica Neue Medium"/>
              <a:sym typeface="Helvetica Neue Medium"/>
            </a:endParaRPr>
          </a:p>
          <a:p>
            <a:pPr algn="l">
              <a:defRPr sz="1800">
                <a:solidFill>
                  <a:srgbClr val="FFFFFF"/>
                </a:solidFill>
                <a:latin typeface="+mj-lt"/>
                <a:ea typeface="+mj-ea"/>
                <a:cs typeface="+mj-cs"/>
                <a:sym typeface="Helvetica"/>
              </a:defRPr>
            </a:pPr>
            <a:r>
              <a:t>—Dissolve, fade in (editing)</a:t>
            </a:r>
          </a:p>
          <a:p>
            <a:pPr algn="l">
              <a:defRPr sz="1800">
                <a:solidFill>
                  <a:srgbClr val="FFFFFF"/>
                </a:solidFill>
                <a:latin typeface="+mj-lt"/>
                <a:ea typeface="+mj-ea"/>
                <a:cs typeface="+mj-cs"/>
                <a:sym typeface="Helvetica"/>
              </a:defRPr>
            </a:pPr>
            <a:r>
              <a:t>—Close ups</a:t>
            </a:r>
          </a:p>
        </p:txBody>
      </p:sp>
      <p:pic>
        <p:nvPicPr>
          <p:cNvPr id="273" name="Image" descr="Image"/>
          <p:cNvPicPr>
            <a:picLocks noChangeAspect="1"/>
          </p:cNvPicPr>
          <p:nvPr/>
        </p:nvPicPr>
        <p:blipFill>
          <a:blip r:embed="rId4">
            <a:extLst/>
          </a:blip>
          <a:stretch>
            <a:fillRect/>
          </a:stretch>
        </p:blipFill>
        <p:spPr>
          <a:xfrm>
            <a:off x="163845" y="4284646"/>
            <a:ext cx="5852770" cy="4389579"/>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71"/>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273"/>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6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5" fill="hold">
                                  <p:stCondLst>
                                    <p:cond delay="0"/>
                                  </p:stCondLst>
                                  <p:iterate type="el" backwards="0">
                                    <p:tmAbs val="0"/>
                                  </p:iterate>
                                  <p:childTnLst>
                                    <p:set>
                                      <p:cBhvr>
                                        <p:cTn id="20" fill="hold"/>
                                        <p:tgtEl>
                                          <p:spTgt spid="26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6" fill="hold">
                                  <p:stCondLst>
                                    <p:cond delay="0"/>
                                  </p:stCondLst>
                                  <p:iterate type="el" backwards="0">
                                    <p:tmAbs val="0"/>
                                  </p:iterate>
                                  <p:childTnLst>
                                    <p:set>
                                      <p:cBhvr>
                                        <p:cTn id="24" fill="hold"/>
                                        <p:tgtEl>
                                          <p:spTgt spid="272"/>
                                        </p:tgtEl>
                                        <p:attrNameLst>
                                          <p:attrName>style.visibility</p:attrName>
                                        </p:attrNameLst>
                                      </p:cBhvr>
                                      <p:to>
                                        <p:strVal val="visible"/>
                                      </p:to>
                                    </p:set>
                                  </p:childTnLst>
                                </p:cTn>
                              </p:par>
                            </p:childTnLst>
                          </p:cTn>
                        </p:par>
                        <p:par>
                          <p:cTn id="25" fill="hold">
                            <p:stCondLst>
                              <p:cond delay="0"/>
                            </p:stCondLst>
                            <p:childTnLst>
                              <p:par>
                                <p:cTn id="26" presetClass="entr" nodeType="afterEffect" presetSubtype="0" presetID="1" grpId="7" fill="hold">
                                  <p:stCondLst>
                                    <p:cond delay="0"/>
                                  </p:stCondLst>
                                  <p:iterate type="el" backwards="0">
                                    <p:tmAbs val="0"/>
                                  </p:iterate>
                                  <p:childTnLst>
                                    <p:set>
                                      <p:cBhvr>
                                        <p:cTn id="27" fill="hold"/>
                                        <p:tgtEl>
                                          <p:spTgt spid="2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8" grpId="7"/>
      <p:bldP build="whole" bldLvl="1" animBg="1" rev="0" advAuto="0" spid="267" grpId="4"/>
      <p:bldP build="whole" bldLvl="1" animBg="1" rev="0" advAuto="0" spid="269" grpId="5"/>
      <p:bldP build="whole" bldLvl="1" animBg="1" rev="0" advAuto="0" spid="273" grpId="3"/>
      <p:bldP build="whole" bldLvl="1" animBg="1" rev="0" advAuto="0" spid="270" grpId="1"/>
      <p:bldP build="whole" bldLvl="1" animBg="1" rev="0" advAuto="0" spid="271" grpId="2"/>
      <p:bldP build="whole" bldLvl="1" animBg="1" rev="0" advAuto="0" spid="272" grpId="6"/>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5" name="Semiotics of Denotation vs. Semiotics of Connotation (56-57)"/>
          <p:cNvSpPr txBox="1"/>
          <p:nvPr>
            <p:ph type="title"/>
          </p:nvPr>
        </p:nvSpPr>
        <p:spPr>
          <a:xfrm>
            <a:off x="1270000" y="12700"/>
            <a:ext cx="10464800" cy="842963"/>
          </a:xfrm>
          <a:prstGeom prst="rect">
            <a:avLst/>
          </a:prstGeom>
        </p:spPr>
        <p:txBody>
          <a:bodyPr/>
          <a:lstStyle/>
          <a:p>
            <a:pPr defTabSz="543305">
              <a:spcBef>
                <a:spcPts val="3900"/>
              </a:spcBef>
              <a:defRPr sz="2900"/>
            </a:pPr>
            <a:r>
              <a:t>Semiotics of </a:t>
            </a:r>
            <a:r>
              <a:rPr>
                <a:solidFill>
                  <a:schemeClr val="accent1"/>
                </a:solidFill>
              </a:rPr>
              <a:t>Denotation </a:t>
            </a:r>
            <a:r>
              <a:t>vs. Semiotics of </a:t>
            </a:r>
            <a:r>
              <a:rPr>
                <a:solidFill>
                  <a:schemeClr val="accent5"/>
                </a:solidFill>
              </a:rPr>
              <a:t>Connotation</a:t>
            </a:r>
          </a:p>
        </p:txBody>
      </p:sp>
      <p:pic>
        <p:nvPicPr>
          <p:cNvPr id="276" name="Image" descr="Image"/>
          <p:cNvPicPr>
            <a:picLocks noChangeAspect="1"/>
          </p:cNvPicPr>
          <p:nvPr/>
        </p:nvPicPr>
        <p:blipFill>
          <a:blip r:embed="rId2">
            <a:extLst/>
          </a:blip>
          <a:stretch>
            <a:fillRect/>
          </a:stretch>
        </p:blipFill>
        <p:spPr>
          <a:xfrm>
            <a:off x="1218825" y="2446335"/>
            <a:ext cx="10567149" cy="6340290"/>
          </a:xfrm>
          <a:prstGeom prst="rect">
            <a:avLst/>
          </a:prstGeom>
          <a:ln w="12700">
            <a:miter lim="400000"/>
          </a:ln>
        </p:spPr>
      </p:pic>
      <p:sp>
        <p:nvSpPr>
          <p:cNvPr id="277" name="The Third Man (Carol Reed, 1949, US/UK)"/>
          <p:cNvSpPr txBox="1"/>
          <p:nvPr/>
        </p:nvSpPr>
        <p:spPr>
          <a:xfrm>
            <a:off x="3481227" y="9239597"/>
            <a:ext cx="6042343" cy="4737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spcBef>
                <a:spcPts val="4200"/>
              </a:spcBef>
              <a:defRPr sz="2500">
                <a:solidFill>
                  <a:srgbClr val="FFFFFF"/>
                </a:solidFill>
              </a:defRPr>
            </a:lvl1pPr>
          </a:lstStyle>
          <a:p>
            <a:pPr/>
            <a:r>
              <a:t>The Third Man (Carol Reed, 1949, US/UK)</a:t>
            </a:r>
          </a:p>
        </p:txBody>
      </p:sp>
      <p:sp>
        <p:nvSpPr>
          <p:cNvPr id="278" name="What do we see and hear?"/>
          <p:cNvSpPr txBox="1"/>
          <p:nvPr/>
        </p:nvSpPr>
        <p:spPr>
          <a:xfrm>
            <a:off x="1273830" y="1223644"/>
            <a:ext cx="5061955" cy="8547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spcBef>
                <a:spcPts val="4200"/>
              </a:spcBef>
              <a:defRPr sz="2500">
                <a:solidFill>
                  <a:schemeClr val="accent1"/>
                </a:solidFill>
              </a:defRPr>
            </a:lvl1pPr>
          </a:lstStyle>
          <a:p>
            <a:pPr/>
            <a:r>
              <a:t>What do we see and hear?  How does film present its plots?</a:t>
            </a:r>
          </a:p>
        </p:txBody>
      </p:sp>
      <p:sp>
        <p:nvSpPr>
          <p:cNvPr id="279" name="How is it presented? What is implied? What types of impressions associations are suggested?"/>
          <p:cNvSpPr txBox="1"/>
          <p:nvPr/>
        </p:nvSpPr>
        <p:spPr>
          <a:xfrm>
            <a:off x="6525625" y="1033144"/>
            <a:ext cx="5292920" cy="12357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spcBef>
                <a:spcPts val="4200"/>
              </a:spcBef>
              <a:defRPr sz="2500">
                <a:solidFill>
                  <a:schemeClr val="accent5"/>
                </a:solidFill>
              </a:defRPr>
            </a:lvl1pPr>
          </a:lstStyle>
          <a:p>
            <a:pPr/>
            <a:r>
              <a:t>How is it presented? What is implied? What types of impressions associations are suggested? </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1" name="Symbol…"/>
          <p:cNvSpPr txBox="1"/>
          <p:nvPr/>
        </p:nvSpPr>
        <p:spPr>
          <a:xfrm>
            <a:off x="906673" y="4669885"/>
            <a:ext cx="1197561" cy="19342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a:solidFill>
                  <a:srgbClr val="FFFFFF"/>
                </a:solidFill>
              </a:defRPr>
            </a:pPr>
            <a:r>
              <a:t>Symbol</a:t>
            </a:r>
          </a:p>
          <a:p>
            <a:pPr>
              <a:defRPr b="1">
                <a:solidFill>
                  <a:srgbClr val="FFFFFF"/>
                </a:solidFill>
              </a:defRPr>
            </a:pPr>
          </a:p>
          <a:p>
            <a:pPr>
              <a:defRPr b="1">
                <a:solidFill>
                  <a:srgbClr val="FFFFFF"/>
                </a:solidFill>
              </a:defRPr>
            </a:pPr>
            <a:r>
              <a:t>Icon</a:t>
            </a:r>
          </a:p>
          <a:p>
            <a:pPr>
              <a:defRPr b="1">
                <a:solidFill>
                  <a:srgbClr val="FFFFFF"/>
                </a:solidFill>
              </a:defRPr>
            </a:pPr>
          </a:p>
          <a:p>
            <a:pPr>
              <a:defRPr b="1">
                <a:solidFill>
                  <a:srgbClr val="FFFFFF"/>
                </a:solidFill>
              </a:defRPr>
            </a:pPr>
            <a:r>
              <a:t>Index</a:t>
            </a:r>
          </a:p>
        </p:txBody>
      </p:sp>
      <p:sp>
        <p:nvSpPr>
          <p:cNvPr id="282" name="The connection to the referent is arbitrary and secured by convention."/>
          <p:cNvSpPr txBox="1"/>
          <p:nvPr/>
        </p:nvSpPr>
        <p:spPr>
          <a:xfrm>
            <a:off x="2446781" y="4457870"/>
            <a:ext cx="8527361" cy="8293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1">
                <a:solidFill>
                  <a:srgbClr val="FFFFFF"/>
                </a:solidFill>
              </a:defRPr>
            </a:lvl1pPr>
          </a:lstStyle>
          <a:p>
            <a:pPr/>
            <a:r>
              <a:t>The connection to the referent is arbitrary and secured by convention.</a:t>
            </a:r>
          </a:p>
        </p:txBody>
      </p:sp>
      <p:sp>
        <p:nvSpPr>
          <p:cNvPr id="283" name="The connection to the referent is secured through resemblance."/>
          <p:cNvSpPr txBox="1"/>
          <p:nvPr/>
        </p:nvSpPr>
        <p:spPr>
          <a:xfrm>
            <a:off x="2381434" y="5406487"/>
            <a:ext cx="9445449"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b="1">
                <a:solidFill>
                  <a:srgbClr val="FFFFFF"/>
                </a:solidFill>
              </a:defRPr>
            </a:lvl1pPr>
          </a:lstStyle>
          <a:p>
            <a:pPr/>
            <a:r>
              <a:t>The connection to the referent is secured through resemblance. </a:t>
            </a:r>
          </a:p>
        </p:txBody>
      </p:sp>
      <p:sp>
        <p:nvSpPr>
          <p:cNvPr id="284" name="A direct causal relationship exists between the referent and the sign"/>
          <p:cNvSpPr txBox="1"/>
          <p:nvPr/>
        </p:nvSpPr>
        <p:spPr>
          <a:xfrm>
            <a:off x="2449652" y="6117687"/>
            <a:ext cx="9309019" cy="8293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1">
                <a:solidFill>
                  <a:srgbClr val="FFFFFF"/>
                </a:solidFill>
              </a:defRPr>
            </a:lvl1pPr>
          </a:lstStyle>
          <a:p>
            <a:pPr/>
            <a:r>
              <a:t>A direct causal relationship exists between the referent and the sign</a:t>
            </a:r>
          </a:p>
        </p:txBody>
      </p:sp>
      <p:sp>
        <p:nvSpPr>
          <p:cNvPr id="285" name="Wollen"/>
          <p:cNvSpPr txBox="1"/>
          <p:nvPr/>
        </p:nvSpPr>
        <p:spPr>
          <a:xfrm>
            <a:off x="5832464" y="304004"/>
            <a:ext cx="1068629"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Neue Medium"/>
                <a:ea typeface="Helvetica Neue Medium"/>
                <a:cs typeface="Helvetica Neue Medium"/>
                <a:sym typeface="Helvetica Neue Medium"/>
              </a:defRPr>
            </a:lvl1pPr>
          </a:lstStyle>
          <a:p>
            <a:pPr/>
            <a:r>
              <a:t>Wollen</a:t>
            </a:r>
          </a:p>
        </p:txBody>
      </p:sp>
      <p:sp>
        <p:nvSpPr>
          <p:cNvPr id="286" name="—Disagrees with Metz’ “misguided” investment in realism.…"/>
          <p:cNvSpPr txBox="1"/>
          <p:nvPr/>
        </p:nvSpPr>
        <p:spPr>
          <a:xfrm>
            <a:off x="361015" y="1317640"/>
            <a:ext cx="12698893" cy="2679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a:solidFill>
                  <a:srgbClr val="FFFFFF"/>
                </a:solidFill>
                <a:latin typeface="+mj-lt"/>
                <a:ea typeface="+mj-ea"/>
                <a:cs typeface="+mj-cs"/>
                <a:sym typeface="Helvetica"/>
              </a:defRPr>
            </a:pPr>
            <a:r>
              <a:t>—Disagrees with Metz’ “misguided” investment in realism.  </a:t>
            </a:r>
          </a:p>
          <a:p>
            <a:pPr lvl="3" algn="l">
              <a:defRPr>
                <a:solidFill>
                  <a:srgbClr val="FFFFFF"/>
                </a:solidFill>
                <a:latin typeface="+mj-lt"/>
                <a:ea typeface="+mj-ea"/>
                <a:cs typeface="+mj-cs"/>
                <a:sym typeface="Helvetica"/>
              </a:defRPr>
            </a:pPr>
            <a:r>
              <a:t>     —Metz takes the linguistic analogy to seriously.</a:t>
            </a:r>
          </a:p>
          <a:p>
            <a:pPr algn="l">
              <a:defRPr>
                <a:solidFill>
                  <a:srgbClr val="FFFFFF"/>
                </a:solidFill>
                <a:latin typeface="+mj-lt"/>
                <a:ea typeface="+mj-ea"/>
                <a:cs typeface="+mj-cs"/>
                <a:sym typeface="Helvetica"/>
              </a:defRPr>
            </a:pPr>
            <a:r>
              <a:t>     —Semiotics of the cinema is not about studying the order and    function of the “main signifying units in the filmic message”</a:t>
            </a:r>
          </a:p>
          <a:p>
            <a:pPr algn="l">
              <a:defRPr>
                <a:solidFill>
                  <a:srgbClr val="FFFFFF"/>
                </a:solidFill>
                <a:latin typeface="+mj-lt"/>
                <a:ea typeface="+mj-ea"/>
                <a:cs typeface="+mj-cs"/>
                <a:sym typeface="Helvetica"/>
              </a:defRPr>
            </a:pPr>
            <a:r>
              <a:t>     —because film does not carry messages in a conventional sense</a:t>
            </a:r>
          </a:p>
          <a:p>
            <a:pPr algn="l">
              <a:defRPr>
                <a:solidFill>
                  <a:srgbClr val="FFFFFF"/>
                </a:solidFill>
                <a:latin typeface="+mj-lt"/>
                <a:ea typeface="+mj-ea"/>
                <a:cs typeface="+mj-cs"/>
                <a:sym typeface="Helvetica"/>
              </a:defRPr>
            </a:pPr>
          </a:p>
          <a:p>
            <a:pPr algn="l">
              <a:defRPr>
                <a:solidFill>
                  <a:srgbClr val="FFFFFF"/>
                </a:solidFill>
                <a:latin typeface="+mj-lt"/>
                <a:ea typeface="+mj-ea"/>
                <a:cs typeface="+mj-cs"/>
                <a:sym typeface="Helvetica"/>
              </a:defRPr>
            </a:pPr>
            <a:r>
              <a:t>—Bases his theory on the 19th century philosopher Charles Sanders Pierce:</a:t>
            </a:r>
          </a:p>
        </p:txBody>
      </p:sp>
      <p:sp>
        <p:nvSpPr>
          <p:cNvPr id="287" name="—The goal is to uncover the hidden codes exploited in film (connotation) to produce  the “poetry” of the cinema."/>
          <p:cNvSpPr txBox="1"/>
          <p:nvPr/>
        </p:nvSpPr>
        <p:spPr>
          <a:xfrm>
            <a:off x="453529" y="7312424"/>
            <a:ext cx="9445451" cy="83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a:solidFill>
                  <a:srgbClr val="FFFFFF"/>
                </a:solidFill>
                <a:latin typeface="+mj-lt"/>
                <a:ea typeface="+mj-ea"/>
                <a:cs typeface="+mj-cs"/>
                <a:sym typeface="Helvetica"/>
              </a:defRPr>
            </a:pPr>
            <a:r>
              <a:t>—The goal is to uncover the </a:t>
            </a:r>
            <a:r>
              <a:rPr>
                <a:solidFill>
                  <a:schemeClr val="accent5"/>
                </a:solidFill>
              </a:rPr>
              <a:t>hidden codes exploited in film (connotation)</a:t>
            </a:r>
            <a:r>
              <a:t> to produce  the “poetry” of the cinema.</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9" name="What are some of the problems that Harman identifies in both Metz and Wollen?"/>
          <p:cNvSpPr txBox="1"/>
          <p:nvPr>
            <p:ph type="title"/>
          </p:nvPr>
        </p:nvSpPr>
        <p:spPr>
          <a:xfrm>
            <a:off x="1270000" y="567855"/>
            <a:ext cx="10464800" cy="842964"/>
          </a:xfrm>
          <a:prstGeom prst="rect">
            <a:avLst/>
          </a:prstGeom>
        </p:spPr>
        <p:txBody>
          <a:bodyPr/>
          <a:lstStyle>
            <a:lvl1pPr defTabSz="449833">
              <a:spcBef>
                <a:spcPts val="3200"/>
              </a:spcBef>
              <a:defRPr sz="2400"/>
            </a:lvl1pPr>
          </a:lstStyle>
          <a:p>
            <a:pPr/>
            <a:r>
              <a:t>What are some of the problems that Harman identifies in both Metz and Wollen? </a:t>
            </a:r>
          </a:p>
        </p:txBody>
      </p:sp>
      <p:sp>
        <p:nvSpPr>
          <p:cNvPr id="290" name="List"/>
          <p:cNvSpPr txBox="1"/>
          <p:nvPr/>
        </p:nvSpPr>
        <p:spPr>
          <a:xfrm>
            <a:off x="915543" y="1751405"/>
            <a:ext cx="588616"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mj-lt"/>
                <a:ea typeface="+mj-ea"/>
                <a:cs typeface="+mj-cs"/>
                <a:sym typeface="Helvetica"/>
              </a:defRPr>
            </a:lvl1pPr>
          </a:lstStyle>
          <a:p>
            <a:pPr/>
            <a:r>
              <a:t>List</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2" name="Image" descr="Image"/>
          <p:cNvPicPr>
            <a:picLocks noChangeAspect="1"/>
          </p:cNvPicPr>
          <p:nvPr>
            <p:ph type="pic" idx="21"/>
          </p:nvPr>
        </p:nvPicPr>
        <p:blipFill>
          <a:blip r:embed="rId2">
            <a:extLst/>
          </a:blip>
          <a:srcRect l="0" t="5797" r="0" b="5795"/>
          <a:stretch>
            <a:fillRect/>
          </a:stretch>
        </p:blipFill>
        <p:spPr>
          <a:xfrm>
            <a:off x="73394" y="2694164"/>
            <a:ext cx="6816164" cy="3384742"/>
          </a:xfrm>
          <a:prstGeom prst="rect">
            <a:avLst/>
          </a:prstGeom>
        </p:spPr>
      </p:pic>
      <p:pic>
        <p:nvPicPr>
          <p:cNvPr id="293" name="Image" descr="Image"/>
          <p:cNvPicPr>
            <a:picLocks noChangeAspect="1"/>
          </p:cNvPicPr>
          <p:nvPr/>
        </p:nvPicPr>
        <p:blipFill>
          <a:blip r:embed="rId3">
            <a:extLst/>
          </a:blip>
          <a:stretch>
            <a:fillRect/>
          </a:stretch>
        </p:blipFill>
        <p:spPr>
          <a:xfrm>
            <a:off x="7210187" y="4668703"/>
            <a:ext cx="4102466" cy="2910883"/>
          </a:xfrm>
          <a:prstGeom prst="rect">
            <a:avLst/>
          </a:prstGeom>
          <a:ln w="12700">
            <a:miter lim="400000"/>
          </a:ln>
        </p:spPr>
      </p:pic>
      <p:sp>
        <p:nvSpPr>
          <p:cNvPr id="294" name="Post -Structuralist Reading"/>
          <p:cNvSpPr txBox="1"/>
          <p:nvPr/>
        </p:nvSpPr>
        <p:spPr>
          <a:xfrm>
            <a:off x="7986061" y="945379"/>
            <a:ext cx="4059327"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Post -Structuralist Reading</a:t>
            </a:r>
          </a:p>
        </p:txBody>
      </p:sp>
      <p:sp>
        <p:nvSpPr>
          <p:cNvPr id="295" name="Structuralist Reading"/>
          <p:cNvSpPr txBox="1"/>
          <p:nvPr/>
        </p:nvSpPr>
        <p:spPr>
          <a:xfrm>
            <a:off x="2000816" y="945379"/>
            <a:ext cx="3190037"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Structuralist Reading</a:t>
            </a:r>
          </a:p>
        </p:txBody>
      </p:sp>
      <p:sp>
        <p:nvSpPr>
          <p:cNvPr id="296" name="It Should Happen to You (George Kukor, USA, 1954)"/>
          <p:cNvSpPr txBox="1"/>
          <p:nvPr/>
        </p:nvSpPr>
        <p:spPr>
          <a:xfrm>
            <a:off x="390977" y="6222591"/>
            <a:ext cx="5699189" cy="3869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spcBef>
                <a:spcPts val="4200"/>
              </a:spcBef>
              <a:defRPr i="1" sz="1900">
                <a:solidFill>
                  <a:srgbClr val="FFFFFF"/>
                </a:solidFill>
              </a:defRPr>
            </a:pPr>
            <a:r>
              <a:t>It Should Happen to You </a:t>
            </a:r>
            <a:r>
              <a:rPr i="0"/>
              <a:t>(George Kukor, USA, 1954)</a:t>
            </a:r>
          </a:p>
        </p:txBody>
      </p:sp>
      <p:sp>
        <p:nvSpPr>
          <p:cNvPr id="297" name="Kennedy-Nixon Debates, (Televised), 1960"/>
          <p:cNvSpPr txBox="1"/>
          <p:nvPr/>
        </p:nvSpPr>
        <p:spPr>
          <a:xfrm>
            <a:off x="7679134" y="7546715"/>
            <a:ext cx="4673182" cy="3869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spcBef>
                <a:spcPts val="4200"/>
              </a:spcBef>
              <a:defRPr sz="1900">
                <a:solidFill>
                  <a:srgbClr val="FFFFFF"/>
                </a:solidFill>
              </a:defRPr>
            </a:lvl1pPr>
          </a:lstStyle>
          <a:p>
            <a:pPr/>
            <a:r>
              <a:t>Kennedy-Nixon Debates, (Televised), 1960</a:t>
            </a:r>
          </a:p>
        </p:txBody>
      </p:sp>
      <p:sp>
        <p:nvSpPr>
          <p:cNvPr id="298" name="Signifying system (Film is a text to be read)…"/>
          <p:cNvSpPr txBox="1"/>
          <p:nvPr/>
        </p:nvSpPr>
        <p:spPr>
          <a:xfrm>
            <a:off x="259185" y="6918513"/>
            <a:ext cx="5888623" cy="24052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33375" indent="-333375" algn="l">
              <a:buSzPct val="145000"/>
              <a:buChar char="•"/>
              <a:defRPr b="1" sz="2100">
                <a:solidFill>
                  <a:srgbClr val="FFFFFF"/>
                </a:solidFill>
              </a:defRPr>
            </a:pPr>
            <a:r>
              <a:t>Signifying system (Film is a text to be read)</a:t>
            </a:r>
          </a:p>
          <a:p>
            <a:pPr lvl="1" marL="777875" indent="-333375" algn="l">
              <a:buSzPct val="145000"/>
              <a:buChar char="•"/>
              <a:defRPr b="1" sz="2100">
                <a:solidFill>
                  <a:srgbClr val="FFFFFF"/>
                </a:solidFill>
              </a:defRPr>
            </a:pPr>
            <a:r>
              <a:t>Lighting</a:t>
            </a:r>
          </a:p>
          <a:p>
            <a:pPr lvl="1" marL="777875" indent="-333375" algn="l">
              <a:buSzPct val="145000"/>
              <a:buChar char="•"/>
              <a:defRPr b="1" sz="2100">
                <a:solidFill>
                  <a:srgbClr val="FFFFFF"/>
                </a:solidFill>
              </a:defRPr>
            </a:pPr>
            <a:r>
              <a:t>Camera position</a:t>
            </a:r>
          </a:p>
          <a:p>
            <a:pPr lvl="1" marL="777875" indent="-333375" algn="l">
              <a:buSzPct val="145000"/>
              <a:buChar char="•"/>
              <a:defRPr b="1" sz="2100">
                <a:solidFill>
                  <a:srgbClr val="FFFFFF"/>
                </a:solidFill>
              </a:defRPr>
            </a:pPr>
            <a:r>
              <a:t>Camera movement</a:t>
            </a:r>
          </a:p>
          <a:p>
            <a:pPr lvl="1" marL="777875" indent="-333375" algn="l">
              <a:buSzPct val="145000"/>
              <a:buChar char="•"/>
              <a:defRPr b="1" sz="2100">
                <a:solidFill>
                  <a:srgbClr val="FFFFFF"/>
                </a:solidFill>
              </a:defRPr>
            </a:pPr>
            <a:r>
              <a:t>Blocking</a:t>
            </a:r>
          </a:p>
          <a:p>
            <a:pPr lvl="1" marL="777875" indent="-333375" algn="l">
              <a:buSzPct val="145000"/>
              <a:buChar char="•"/>
              <a:defRPr b="1" sz="2100">
                <a:solidFill>
                  <a:srgbClr val="FFFFFF"/>
                </a:solidFill>
              </a:defRPr>
            </a:pPr>
            <a:r>
              <a:t>Character function (Propp)</a:t>
            </a:r>
          </a:p>
          <a:p>
            <a:pPr marL="333375" indent="-333375" algn="l">
              <a:buSzPct val="145000"/>
              <a:buChar char="•"/>
              <a:defRPr b="1" sz="2100">
                <a:solidFill>
                  <a:srgbClr val="FFFFFF"/>
                </a:solidFill>
              </a:defRPr>
            </a:pPr>
            <a:r>
              <a:t>Ideological Critique (Althusser)</a:t>
            </a:r>
          </a:p>
        </p:txBody>
      </p:sp>
      <p:sp>
        <p:nvSpPr>
          <p:cNvPr id="299" name="Intertextuality (Film is an “unfinished” text)…"/>
          <p:cNvSpPr txBox="1"/>
          <p:nvPr/>
        </p:nvSpPr>
        <p:spPr>
          <a:xfrm>
            <a:off x="6898102" y="8026510"/>
            <a:ext cx="6161101" cy="141466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33375" indent="-333375" algn="l">
              <a:buSzPct val="145000"/>
              <a:buChar char="•"/>
              <a:defRPr b="1" sz="2100">
                <a:solidFill>
                  <a:srgbClr val="FFFFFF"/>
                </a:solidFill>
              </a:defRPr>
            </a:pPr>
            <a:r>
              <a:t>Intertextuality (Film is an “unfinished” text)</a:t>
            </a:r>
          </a:p>
          <a:p>
            <a:pPr lvl="1" marL="777875" indent="-333375" algn="l">
              <a:buSzPct val="145000"/>
              <a:buChar char="•"/>
              <a:defRPr b="1" sz="2100">
                <a:solidFill>
                  <a:srgbClr val="FFFFFF"/>
                </a:solidFill>
              </a:defRPr>
            </a:pPr>
            <a:r>
              <a:t>Reading and writing functions are blurred</a:t>
            </a:r>
          </a:p>
          <a:p>
            <a:pPr marL="333375" indent="-333375" algn="l">
              <a:buSzPct val="145000"/>
              <a:buChar char="•"/>
              <a:defRPr b="1" sz="2100">
                <a:solidFill>
                  <a:srgbClr val="FFFFFF"/>
                </a:solidFill>
              </a:defRPr>
            </a:pPr>
            <a:r>
              <a:t>Intersubjectivity</a:t>
            </a:r>
          </a:p>
          <a:p>
            <a:pPr marL="333375" indent="-333375" algn="l">
              <a:buSzPct val="145000"/>
              <a:buChar char="•"/>
              <a:defRPr b="1" sz="2100">
                <a:solidFill>
                  <a:srgbClr val="FFFFFF"/>
                </a:solidFill>
              </a:defRPr>
            </a:pPr>
            <a:r>
              <a:t>Symptomatic Reading (progressive text)</a:t>
            </a:r>
          </a:p>
        </p:txBody>
      </p:sp>
      <p:pic>
        <p:nvPicPr>
          <p:cNvPr id="300" name="Image" descr="Image"/>
          <p:cNvPicPr>
            <a:picLocks noChangeAspect="1"/>
          </p:cNvPicPr>
          <p:nvPr/>
        </p:nvPicPr>
        <p:blipFill>
          <a:blip r:embed="rId4">
            <a:extLst/>
          </a:blip>
          <a:stretch>
            <a:fillRect/>
          </a:stretch>
        </p:blipFill>
        <p:spPr>
          <a:xfrm>
            <a:off x="7575708" y="1690428"/>
            <a:ext cx="4321292" cy="343931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95"/>
                                        </p:tgtEl>
                                        <p:attrNameLst>
                                          <p:attrName>style.visibility</p:attrName>
                                        </p:attrNameLst>
                                      </p:cBhvr>
                                      <p:to>
                                        <p:strVal val="visible"/>
                                      </p:to>
                                    </p:set>
                                    <p:animEffect filter="fade" transition="in">
                                      <p:cBhvr>
                                        <p:cTn id="7" dur="500"/>
                                        <p:tgtEl>
                                          <p:spTgt spid="295"/>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92"/>
                                        </p:tgtEl>
                                        <p:attrNameLst>
                                          <p:attrName>style.visibility</p:attrName>
                                        </p:attrNameLst>
                                      </p:cBhvr>
                                      <p:to>
                                        <p:strVal val="visible"/>
                                      </p:to>
                                    </p:set>
                                    <p:animEffect filter="fade" transition="in">
                                      <p:cBhvr>
                                        <p:cTn id="12" dur="1000"/>
                                        <p:tgtEl>
                                          <p:spTgt spid="292"/>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296"/>
                                        </p:tgtEl>
                                        <p:attrNameLst>
                                          <p:attrName>style.visibility</p:attrName>
                                        </p:attrNameLst>
                                      </p:cBhvr>
                                      <p:to>
                                        <p:strVal val="visible"/>
                                      </p:to>
                                    </p:set>
                                    <p:animEffect filter="fade" transition="in">
                                      <p:cBhvr>
                                        <p:cTn id="17" dur="1000"/>
                                        <p:tgtEl>
                                          <p:spTgt spid="296"/>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4" fill="hold">
                                  <p:stCondLst>
                                    <p:cond delay="0"/>
                                  </p:stCondLst>
                                  <p:iterate type="el" backwards="0">
                                    <p:tmAbs val="0"/>
                                  </p:iterate>
                                  <p:childTnLst>
                                    <p:set>
                                      <p:cBhvr>
                                        <p:cTn id="21" fill="hold"/>
                                        <p:tgtEl>
                                          <p:spTgt spid="298"/>
                                        </p:tgtEl>
                                        <p:attrNameLst>
                                          <p:attrName>style.visibility</p:attrName>
                                        </p:attrNameLst>
                                      </p:cBhvr>
                                      <p:to>
                                        <p:strVal val="visible"/>
                                      </p:to>
                                    </p:set>
                                    <p:animEffect filter="fade" transition="in">
                                      <p:cBhvr>
                                        <p:cTn id="22" dur="1000"/>
                                        <p:tgtEl>
                                          <p:spTgt spid="298"/>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10" grpId="5" fill="hold">
                                  <p:stCondLst>
                                    <p:cond delay="0"/>
                                  </p:stCondLst>
                                  <p:iterate type="el" backwards="0">
                                    <p:tmAbs val="0"/>
                                  </p:iterate>
                                  <p:childTnLst>
                                    <p:set>
                                      <p:cBhvr>
                                        <p:cTn id="26" fill="hold"/>
                                        <p:tgtEl>
                                          <p:spTgt spid="294"/>
                                        </p:tgtEl>
                                        <p:attrNameLst>
                                          <p:attrName>style.visibility</p:attrName>
                                        </p:attrNameLst>
                                      </p:cBhvr>
                                      <p:to>
                                        <p:strVal val="visible"/>
                                      </p:to>
                                    </p:set>
                                    <p:animEffect filter="fade" transition="in">
                                      <p:cBhvr>
                                        <p:cTn id="27" dur="1000"/>
                                        <p:tgtEl>
                                          <p:spTgt spid="294"/>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ID="10" grpId="6" fill="hold">
                                  <p:stCondLst>
                                    <p:cond delay="0"/>
                                  </p:stCondLst>
                                  <p:iterate type="el" backwards="0">
                                    <p:tmAbs val="0"/>
                                  </p:iterate>
                                  <p:childTnLst>
                                    <p:set>
                                      <p:cBhvr>
                                        <p:cTn id="31" fill="hold"/>
                                        <p:tgtEl>
                                          <p:spTgt spid="299"/>
                                        </p:tgtEl>
                                        <p:attrNameLst>
                                          <p:attrName>style.visibility</p:attrName>
                                        </p:attrNameLst>
                                      </p:cBhvr>
                                      <p:to>
                                        <p:strVal val="visible"/>
                                      </p:to>
                                    </p:set>
                                    <p:animEffect filter="fade" transition="in">
                                      <p:cBhvr>
                                        <p:cTn id="32" dur="1000"/>
                                        <p:tgtEl>
                                          <p:spTgt spid="299"/>
                                        </p:tgtEl>
                                      </p:cBhvr>
                                    </p:animEffect>
                                  </p:childTnLst>
                                </p:cTn>
                              </p:par>
                            </p:childTnLst>
                          </p:cTn>
                        </p:par>
                      </p:childTnLst>
                    </p:cTn>
                  </p:par>
                  <p:par>
                    <p:cTn id="33" fill="hold">
                      <p:stCondLst>
                        <p:cond delay="indefinite"/>
                      </p:stCondLst>
                      <p:childTnLst>
                        <p:par>
                          <p:cTn id="34" fill="hold">
                            <p:stCondLst>
                              <p:cond delay="0"/>
                            </p:stCondLst>
                            <p:childTnLst>
                              <p:par>
                                <p:cTn id="35" presetClass="entr" nodeType="clickEffect" presetID="10" grpId="7" fill="hold">
                                  <p:stCondLst>
                                    <p:cond delay="0"/>
                                  </p:stCondLst>
                                  <p:iterate type="el" backwards="0">
                                    <p:tmAbs val="0"/>
                                  </p:iterate>
                                  <p:childTnLst>
                                    <p:set>
                                      <p:cBhvr>
                                        <p:cTn id="36" fill="hold"/>
                                        <p:tgtEl>
                                          <p:spTgt spid="300"/>
                                        </p:tgtEl>
                                        <p:attrNameLst>
                                          <p:attrName>style.visibility</p:attrName>
                                        </p:attrNameLst>
                                      </p:cBhvr>
                                      <p:to>
                                        <p:strVal val="visible"/>
                                      </p:to>
                                    </p:set>
                                    <p:animEffect filter="fade" transition="in">
                                      <p:cBhvr>
                                        <p:cTn id="37" dur="1000"/>
                                        <p:tgtEl>
                                          <p:spTgt spid="300"/>
                                        </p:tgtEl>
                                      </p:cBhvr>
                                    </p:animEffect>
                                  </p:childTnLst>
                                </p:cTn>
                              </p:par>
                            </p:childTnLst>
                          </p:cTn>
                        </p:par>
                      </p:childTnLst>
                    </p:cTn>
                  </p:par>
                  <p:par>
                    <p:cTn id="38" fill="hold">
                      <p:stCondLst>
                        <p:cond delay="indefinite"/>
                      </p:stCondLst>
                      <p:childTnLst>
                        <p:par>
                          <p:cTn id="39" fill="hold">
                            <p:stCondLst>
                              <p:cond delay="0"/>
                            </p:stCondLst>
                            <p:childTnLst>
                              <p:par>
                                <p:cTn id="40" presetClass="entr" nodeType="clickEffect" presetID="10" grpId="8" fill="hold">
                                  <p:stCondLst>
                                    <p:cond delay="0"/>
                                  </p:stCondLst>
                                  <p:iterate type="el" backwards="0">
                                    <p:tmAbs val="0"/>
                                  </p:iterate>
                                  <p:childTnLst>
                                    <p:set>
                                      <p:cBhvr>
                                        <p:cTn id="41" fill="hold"/>
                                        <p:tgtEl>
                                          <p:spTgt spid="293"/>
                                        </p:tgtEl>
                                        <p:attrNameLst>
                                          <p:attrName>style.visibility</p:attrName>
                                        </p:attrNameLst>
                                      </p:cBhvr>
                                      <p:to>
                                        <p:strVal val="visible"/>
                                      </p:to>
                                    </p:set>
                                    <p:animEffect filter="fade" transition="in">
                                      <p:cBhvr>
                                        <p:cTn id="42" dur="1000"/>
                                        <p:tgtEl>
                                          <p:spTgt spid="293"/>
                                        </p:tgtEl>
                                      </p:cBhvr>
                                    </p:animEffect>
                                  </p:childTnLst>
                                </p:cTn>
                              </p:par>
                            </p:childTnLst>
                          </p:cTn>
                        </p:par>
                      </p:childTnLst>
                    </p:cTn>
                  </p:par>
                  <p:par>
                    <p:cTn id="43" fill="hold">
                      <p:stCondLst>
                        <p:cond delay="indefinite"/>
                      </p:stCondLst>
                      <p:childTnLst>
                        <p:par>
                          <p:cTn id="44" fill="hold">
                            <p:stCondLst>
                              <p:cond delay="0"/>
                            </p:stCondLst>
                            <p:childTnLst>
                              <p:par>
                                <p:cTn id="45" presetClass="entr" nodeType="clickEffect" presetID="10" grpId="9" fill="hold">
                                  <p:stCondLst>
                                    <p:cond delay="0"/>
                                  </p:stCondLst>
                                  <p:iterate type="el" backwards="0">
                                    <p:tmAbs val="0"/>
                                  </p:iterate>
                                  <p:childTnLst>
                                    <p:set>
                                      <p:cBhvr>
                                        <p:cTn id="46" fill="hold"/>
                                        <p:tgtEl>
                                          <p:spTgt spid="297"/>
                                        </p:tgtEl>
                                        <p:attrNameLst>
                                          <p:attrName>style.visibility</p:attrName>
                                        </p:attrNameLst>
                                      </p:cBhvr>
                                      <p:to>
                                        <p:strVal val="visible"/>
                                      </p:to>
                                    </p:set>
                                    <p:animEffect filter="fade" transition="in">
                                      <p:cBhvr>
                                        <p:cTn id="47" dur="1000"/>
                                        <p:tgtEl>
                                          <p:spTgt spid="2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4" grpId="5"/>
      <p:bldP build="whole" bldLvl="1" animBg="1" rev="0" advAuto="0" spid="300" grpId="7"/>
      <p:bldP build="whole" bldLvl="1" animBg="1" rev="0" advAuto="0" spid="299" grpId="6"/>
      <p:bldP build="whole" bldLvl="1" animBg="1" rev="0" advAuto="0" spid="297" grpId="9"/>
      <p:bldP build="whole" bldLvl="1" animBg="1" rev="0" advAuto="0" spid="298" grpId="4"/>
      <p:bldP build="whole" bldLvl="1" animBg="1" rev="0" advAuto="0" spid="292" grpId="2"/>
      <p:bldP build="whole" bldLvl="1" animBg="1" rev="0" advAuto="0" spid="295" grpId="1"/>
      <p:bldP build="whole" bldLvl="1" animBg="1" rev="0" advAuto="0" spid="293" grpId="8"/>
      <p:bldP build="whole" bldLvl="1" animBg="1" rev="0" advAuto="0" spid="296" grpId="3"/>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 name="Agenda"/>
          <p:cNvSpPr txBox="1"/>
          <p:nvPr>
            <p:ph type="title"/>
          </p:nvPr>
        </p:nvSpPr>
        <p:spPr>
          <a:xfrm>
            <a:off x="1117600" y="571500"/>
            <a:ext cx="10464800" cy="1130300"/>
          </a:xfrm>
          <a:prstGeom prst="rect">
            <a:avLst/>
          </a:prstGeom>
        </p:spPr>
        <p:txBody>
          <a:bodyPr/>
          <a:lstStyle>
            <a:lvl1pPr>
              <a:defRPr sz="6000"/>
            </a:lvl1pPr>
          </a:lstStyle>
          <a:p>
            <a:pPr/>
            <a:r>
              <a:t>Agenda</a:t>
            </a:r>
          </a:p>
        </p:txBody>
      </p:sp>
      <p:sp>
        <p:nvSpPr>
          <p:cNvPr id="142" name="Slide 3- Moving Shots…"/>
          <p:cNvSpPr txBox="1"/>
          <p:nvPr>
            <p:ph type="body" sz="half" idx="1"/>
          </p:nvPr>
        </p:nvSpPr>
        <p:spPr>
          <a:xfrm>
            <a:off x="1270000" y="2019298"/>
            <a:ext cx="10464800" cy="4104338"/>
          </a:xfrm>
          <a:prstGeom prst="rect">
            <a:avLst/>
          </a:prstGeom>
        </p:spPr>
        <p:txBody>
          <a:bodyPr/>
          <a:lstStyle/>
          <a:p>
            <a:pPr algn="l"/>
            <a:r>
              <a:t>Cinematography Review</a:t>
            </a:r>
          </a:p>
          <a:p>
            <a:pPr algn="l"/>
            <a:r>
              <a:t>Editing</a:t>
            </a:r>
          </a:p>
          <a:p>
            <a:pPr algn="l"/>
            <a:r>
              <a:t>Duration</a:t>
            </a:r>
          </a:p>
          <a:p>
            <a:pPr algn="l"/>
            <a:r>
              <a:t>Semiotics: Metz and Wollen</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 name="TextBox 2"/>
          <p:cNvSpPr txBox="1"/>
          <p:nvPr/>
        </p:nvSpPr>
        <p:spPr>
          <a:xfrm>
            <a:off x="4438812" y="261750"/>
            <a:ext cx="1696511" cy="32467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sz="1500">
                <a:solidFill>
                  <a:srgbClr val="FFFFFF"/>
                </a:solidFill>
              </a:defRPr>
            </a:lvl1pPr>
          </a:lstStyle>
          <a:p>
            <a:pPr/>
            <a:r>
              <a:t>High Angle Shot</a:t>
            </a:r>
          </a:p>
        </p:txBody>
      </p:sp>
      <p:sp>
        <p:nvSpPr>
          <p:cNvPr id="145" name="TextBox 6"/>
          <p:cNvSpPr txBox="1"/>
          <p:nvPr/>
        </p:nvSpPr>
        <p:spPr>
          <a:xfrm>
            <a:off x="4220540" y="4701573"/>
            <a:ext cx="2308420" cy="32467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sz="1500">
                <a:solidFill>
                  <a:srgbClr val="FFFFFF"/>
                </a:solidFill>
              </a:defRPr>
            </a:lvl1pPr>
          </a:lstStyle>
          <a:p>
            <a:pPr/>
            <a:r>
              <a:t>Eye Level Shot</a:t>
            </a:r>
          </a:p>
        </p:txBody>
      </p:sp>
      <p:sp>
        <p:nvSpPr>
          <p:cNvPr id="146" name="TextBox 11"/>
          <p:cNvSpPr txBox="1"/>
          <p:nvPr/>
        </p:nvSpPr>
        <p:spPr>
          <a:xfrm>
            <a:off x="-3513" y="191980"/>
            <a:ext cx="4581470" cy="7091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4000">
                <a:solidFill>
                  <a:srgbClr val="FFFFFF"/>
                </a:solidFill>
                <a:latin typeface="Helvetica Neue Medium"/>
                <a:ea typeface="Helvetica Neue Medium"/>
                <a:cs typeface="Helvetica Neue Medium"/>
                <a:sym typeface="Helvetica Neue Medium"/>
              </a:defRPr>
            </a:lvl1pPr>
          </a:lstStyle>
          <a:p>
            <a:pPr/>
            <a:r>
              <a:t>Camera Angle</a:t>
            </a:r>
          </a:p>
        </p:txBody>
      </p:sp>
      <p:sp>
        <p:nvSpPr>
          <p:cNvPr id="147" name="Low Angle Shot"/>
          <p:cNvSpPr txBox="1"/>
          <p:nvPr/>
        </p:nvSpPr>
        <p:spPr>
          <a:xfrm>
            <a:off x="4648184" y="9239549"/>
            <a:ext cx="1543051" cy="32467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500">
                <a:solidFill>
                  <a:srgbClr val="FFFFFF"/>
                </a:solidFill>
              </a:defRPr>
            </a:lvl1pPr>
          </a:lstStyle>
          <a:p>
            <a:pPr/>
            <a:r>
              <a:t>Low Angle Shot</a:t>
            </a:r>
          </a:p>
        </p:txBody>
      </p:sp>
      <p:sp>
        <p:nvSpPr>
          <p:cNvPr id="148" name="Psycho (Alfred Hitchcock, USA,)"/>
          <p:cNvSpPr txBox="1"/>
          <p:nvPr/>
        </p:nvSpPr>
        <p:spPr>
          <a:xfrm>
            <a:off x="277459" y="1069875"/>
            <a:ext cx="3498267" cy="38707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Helvetica Neue Medium"/>
                <a:ea typeface="Helvetica Neue Medium"/>
                <a:cs typeface="Helvetica Neue Medium"/>
                <a:sym typeface="Helvetica Neue Medium"/>
              </a:defRPr>
            </a:lvl1pPr>
          </a:lstStyle>
          <a:p>
            <a:pPr/>
            <a:r>
              <a:t>Psycho (Alfred Hitchcock, USA,)</a:t>
            </a:r>
          </a:p>
        </p:txBody>
      </p:sp>
      <p:pic>
        <p:nvPicPr>
          <p:cNvPr id="149" name="Image" descr="Image"/>
          <p:cNvPicPr>
            <a:picLocks noChangeAspect="1"/>
          </p:cNvPicPr>
          <p:nvPr/>
        </p:nvPicPr>
        <p:blipFill>
          <a:blip r:embed="rId2">
            <a:extLst/>
          </a:blip>
          <a:stretch>
            <a:fillRect/>
          </a:stretch>
        </p:blipFill>
        <p:spPr>
          <a:xfrm>
            <a:off x="6765349" y="3503412"/>
            <a:ext cx="4581469" cy="2519809"/>
          </a:xfrm>
          <a:prstGeom prst="rect">
            <a:avLst/>
          </a:prstGeom>
          <a:ln w="12700">
            <a:miter lim="400000"/>
          </a:ln>
        </p:spPr>
      </p:pic>
      <p:pic>
        <p:nvPicPr>
          <p:cNvPr id="150" name="Image" descr="Image"/>
          <p:cNvPicPr>
            <a:picLocks noChangeAspect="1"/>
          </p:cNvPicPr>
          <p:nvPr/>
        </p:nvPicPr>
        <p:blipFill>
          <a:blip r:embed="rId3">
            <a:extLst/>
          </a:blip>
          <a:stretch>
            <a:fillRect/>
          </a:stretch>
        </p:blipFill>
        <p:spPr>
          <a:xfrm>
            <a:off x="6797475" y="982122"/>
            <a:ext cx="4517217" cy="2295314"/>
          </a:xfrm>
          <a:prstGeom prst="rect">
            <a:avLst/>
          </a:prstGeom>
          <a:ln w="12700">
            <a:miter lim="400000"/>
          </a:ln>
        </p:spPr>
      </p:pic>
      <p:sp>
        <p:nvSpPr>
          <p:cNvPr id="151" name="Film Camera"/>
          <p:cNvSpPr/>
          <p:nvPr/>
        </p:nvSpPr>
        <p:spPr>
          <a:xfrm>
            <a:off x="6273946" y="4384064"/>
            <a:ext cx="534432" cy="95969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491" y="0"/>
                </a:moveTo>
                <a:cubicBezTo>
                  <a:pt x="2011" y="0"/>
                  <a:pt x="0" y="1120"/>
                  <a:pt x="0" y="2501"/>
                </a:cubicBezTo>
                <a:cubicBezTo>
                  <a:pt x="0" y="3422"/>
                  <a:pt x="896" y="4224"/>
                  <a:pt x="2227" y="4658"/>
                </a:cubicBezTo>
                <a:cubicBezTo>
                  <a:pt x="1928" y="4864"/>
                  <a:pt x="1748" y="5126"/>
                  <a:pt x="1748" y="5410"/>
                </a:cubicBezTo>
                <a:lnTo>
                  <a:pt x="1748" y="9410"/>
                </a:lnTo>
                <a:cubicBezTo>
                  <a:pt x="1748" y="10070"/>
                  <a:pt x="2719" y="10613"/>
                  <a:pt x="3906" y="10613"/>
                </a:cubicBezTo>
                <a:lnTo>
                  <a:pt x="8012" y="10613"/>
                </a:lnTo>
                <a:lnTo>
                  <a:pt x="312" y="21546"/>
                </a:lnTo>
                <a:lnTo>
                  <a:pt x="1848" y="21546"/>
                </a:lnTo>
                <a:lnTo>
                  <a:pt x="8918" y="11618"/>
                </a:lnTo>
                <a:lnTo>
                  <a:pt x="8933" y="21600"/>
                </a:lnTo>
                <a:lnTo>
                  <a:pt x="10445" y="21600"/>
                </a:lnTo>
                <a:lnTo>
                  <a:pt x="10430" y="11699"/>
                </a:lnTo>
                <a:lnTo>
                  <a:pt x="17433" y="21546"/>
                </a:lnTo>
                <a:lnTo>
                  <a:pt x="19061" y="21546"/>
                </a:lnTo>
                <a:lnTo>
                  <a:pt x="11285" y="10613"/>
                </a:lnTo>
                <a:lnTo>
                  <a:pt x="15297" y="10613"/>
                </a:lnTo>
                <a:cubicBezTo>
                  <a:pt x="16484" y="10613"/>
                  <a:pt x="17455" y="10072"/>
                  <a:pt x="17455" y="9411"/>
                </a:cubicBezTo>
                <a:lnTo>
                  <a:pt x="17455" y="8659"/>
                </a:lnTo>
                <a:lnTo>
                  <a:pt x="17588" y="8701"/>
                </a:lnTo>
                <a:lnTo>
                  <a:pt x="21600" y="9990"/>
                </a:lnTo>
                <a:lnTo>
                  <a:pt x="21600" y="4830"/>
                </a:lnTo>
                <a:lnTo>
                  <a:pt x="17588" y="6121"/>
                </a:lnTo>
                <a:lnTo>
                  <a:pt x="17455" y="6163"/>
                </a:lnTo>
                <a:lnTo>
                  <a:pt x="17455" y="5410"/>
                </a:lnTo>
                <a:cubicBezTo>
                  <a:pt x="17455" y="5075"/>
                  <a:pt x="17202" y="4771"/>
                  <a:pt x="16800" y="4553"/>
                </a:cubicBezTo>
                <a:cubicBezTo>
                  <a:pt x="17965" y="4101"/>
                  <a:pt x="18730" y="3351"/>
                  <a:pt x="18730" y="2501"/>
                </a:cubicBezTo>
                <a:cubicBezTo>
                  <a:pt x="18730" y="1120"/>
                  <a:pt x="16719" y="0"/>
                  <a:pt x="14239" y="0"/>
                </a:cubicBezTo>
                <a:cubicBezTo>
                  <a:pt x="11760" y="0"/>
                  <a:pt x="9748" y="1120"/>
                  <a:pt x="9748" y="2501"/>
                </a:cubicBezTo>
                <a:cubicBezTo>
                  <a:pt x="9748" y="3162"/>
                  <a:pt x="10213" y="3761"/>
                  <a:pt x="10967" y="4209"/>
                </a:cubicBezTo>
                <a:lnTo>
                  <a:pt x="7764" y="4209"/>
                </a:lnTo>
                <a:cubicBezTo>
                  <a:pt x="8517" y="3761"/>
                  <a:pt x="8979" y="3162"/>
                  <a:pt x="8979" y="2501"/>
                </a:cubicBezTo>
                <a:cubicBezTo>
                  <a:pt x="8979" y="1120"/>
                  <a:pt x="6971" y="0"/>
                  <a:pt x="4491" y="0"/>
                </a:cubicBezTo>
                <a:close/>
              </a:path>
            </a:pathLst>
          </a:custGeom>
          <a:solidFill>
            <a:srgbClr val="000000"/>
          </a:solidFill>
          <a:ln w="25400">
            <a:solidFill>
              <a:schemeClr val="accent1"/>
            </a:solidFill>
          </a:ln>
        </p:spPr>
        <p:txBody>
          <a:bodyPr lIns="50800" tIns="50800" rIns="50800" bIns="50800" anchor="ctr"/>
          <a:lstStyle/>
          <a:p>
            <a:pPr>
              <a:defRPr>
                <a:latin typeface="+mj-lt"/>
                <a:ea typeface="+mj-ea"/>
                <a:cs typeface="+mj-cs"/>
                <a:sym typeface="Helvetica"/>
              </a:defRPr>
            </a:pPr>
          </a:p>
        </p:txBody>
      </p:sp>
      <p:sp>
        <p:nvSpPr>
          <p:cNvPr id="152" name="Video"/>
          <p:cNvSpPr/>
          <p:nvPr/>
        </p:nvSpPr>
        <p:spPr>
          <a:xfrm rot="1800000">
            <a:off x="6070663" y="580463"/>
            <a:ext cx="778008" cy="43566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rgbClr val="000000"/>
          </a:solidFill>
          <a:ln w="25400">
            <a:solidFill>
              <a:schemeClr val="accent1"/>
            </a:solidFill>
          </a:ln>
        </p:spPr>
        <p:txBody>
          <a:bodyPr lIns="50800" tIns="50800" rIns="50800" bIns="50800" anchor="ctr"/>
          <a:lstStyle/>
          <a:p>
            <a:pPr>
              <a:defRPr>
                <a:latin typeface="+mj-lt"/>
                <a:ea typeface="+mj-ea"/>
                <a:cs typeface="+mj-cs"/>
                <a:sym typeface="Helvetica"/>
              </a:defRPr>
            </a:pPr>
          </a:p>
        </p:txBody>
      </p:sp>
      <p:sp>
        <p:nvSpPr>
          <p:cNvPr id="153" name="Arrow"/>
          <p:cNvSpPr/>
          <p:nvPr/>
        </p:nvSpPr>
        <p:spPr>
          <a:xfrm rot="1800000">
            <a:off x="6840312" y="1140043"/>
            <a:ext cx="1271143" cy="441053"/>
          </a:xfrm>
          <a:prstGeom prst="rightArrow">
            <a:avLst>
              <a:gd name="adj1" fmla="val 54095"/>
              <a:gd name="adj2" fmla="val 107263"/>
            </a:avLst>
          </a:prstGeom>
          <a:solidFill>
            <a:srgbClr val="000000"/>
          </a:solidFill>
          <a:ln w="25400">
            <a:solidFill>
              <a:schemeClr val="accent1"/>
            </a:solidFill>
          </a:ln>
        </p:spPr>
        <p:txBody>
          <a:bodyPr lIns="50800" tIns="50800" rIns="50800" bIns="50800" anchor="ctr"/>
          <a:lstStyle/>
          <a:p>
            <a:pPr>
              <a:defRPr>
                <a:latin typeface="+mj-lt"/>
                <a:ea typeface="+mj-ea"/>
                <a:cs typeface="+mj-cs"/>
                <a:sym typeface="Helvetica"/>
              </a:defRPr>
            </a:pPr>
          </a:p>
        </p:txBody>
      </p:sp>
      <p:sp>
        <p:nvSpPr>
          <p:cNvPr id="154" name="Arrow"/>
          <p:cNvSpPr/>
          <p:nvPr/>
        </p:nvSpPr>
        <p:spPr>
          <a:xfrm>
            <a:off x="6998672" y="4447033"/>
            <a:ext cx="1271143" cy="441053"/>
          </a:xfrm>
          <a:prstGeom prst="rightArrow">
            <a:avLst>
              <a:gd name="adj1" fmla="val 54095"/>
              <a:gd name="adj2" fmla="val 107263"/>
            </a:avLst>
          </a:prstGeom>
          <a:solidFill>
            <a:srgbClr val="000000"/>
          </a:solidFill>
          <a:ln w="25400">
            <a:solidFill>
              <a:schemeClr val="accent1"/>
            </a:solidFill>
          </a:ln>
        </p:spPr>
        <p:txBody>
          <a:bodyPr lIns="50800" tIns="50800" rIns="50800" bIns="50800" anchor="ctr"/>
          <a:lstStyle/>
          <a:p>
            <a:pPr>
              <a:defRPr>
                <a:latin typeface="+mj-lt"/>
                <a:ea typeface="+mj-ea"/>
                <a:cs typeface="+mj-cs"/>
                <a:sym typeface="Helvetica"/>
              </a:defRPr>
            </a:pPr>
          </a:p>
        </p:txBody>
      </p:sp>
      <p:pic>
        <p:nvPicPr>
          <p:cNvPr id="155" name="Image" descr="Image"/>
          <p:cNvPicPr>
            <a:picLocks noChangeAspect="1"/>
          </p:cNvPicPr>
          <p:nvPr/>
        </p:nvPicPr>
        <p:blipFill>
          <a:blip r:embed="rId4">
            <a:extLst/>
          </a:blip>
          <a:stretch>
            <a:fillRect/>
          </a:stretch>
        </p:blipFill>
        <p:spPr>
          <a:xfrm>
            <a:off x="6792659" y="6249196"/>
            <a:ext cx="4526847" cy="2679894"/>
          </a:xfrm>
          <a:prstGeom prst="rect">
            <a:avLst/>
          </a:prstGeom>
          <a:ln w="12700">
            <a:miter lim="400000"/>
          </a:ln>
        </p:spPr>
      </p:pic>
      <p:sp>
        <p:nvSpPr>
          <p:cNvPr id="156" name="Arrow"/>
          <p:cNvSpPr/>
          <p:nvPr/>
        </p:nvSpPr>
        <p:spPr>
          <a:xfrm rot="19860000">
            <a:off x="6972048" y="8162118"/>
            <a:ext cx="1271144" cy="441052"/>
          </a:xfrm>
          <a:prstGeom prst="rightArrow">
            <a:avLst>
              <a:gd name="adj1" fmla="val 54095"/>
              <a:gd name="adj2" fmla="val 107263"/>
            </a:avLst>
          </a:prstGeom>
          <a:solidFill>
            <a:srgbClr val="000000"/>
          </a:solidFill>
          <a:ln w="25400">
            <a:solidFill>
              <a:schemeClr val="accent1"/>
            </a:solidFill>
          </a:ln>
        </p:spPr>
        <p:txBody>
          <a:bodyPr lIns="50800" tIns="50800" rIns="50800" bIns="50800" anchor="ctr"/>
          <a:lstStyle/>
          <a:p>
            <a:pPr>
              <a:defRPr>
                <a:latin typeface="+mj-lt"/>
                <a:ea typeface="+mj-ea"/>
                <a:cs typeface="+mj-cs"/>
                <a:sym typeface="Helvetica"/>
              </a:defRPr>
            </a:pPr>
          </a:p>
        </p:txBody>
      </p:sp>
      <p:sp>
        <p:nvSpPr>
          <p:cNvPr id="157" name="Video"/>
          <p:cNvSpPr/>
          <p:nvPr/>
        </p:nvSpPr>
        <p:spPr>
          <a:xfrm rot="19920000">
            <a:off x="6202784" y="8706570"/>
            <a:ext cx="778009" cy="43566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rgbClr val="000000"/>
          </a:solidFill>
          <a:ln w="25400">
            <a:solidFill>
              <a:schemeClr val="accent1"/>
            </a:solidFill>
          </a:ln>
        </p:spPr>
        <p:txBody>
          <a:bodyPr lIns="50800" tIns="50800" rIns="50800" bIns="50800" anchor="ctr"/>
          <a:lstStyle/>
          <a:p>
            <a:pPr>
              <a:defRPr>
                <a:latin typeface="+mj-lt"/>
                <a:ea typeface="+mj-ea"/>
                <a:cs typeface="+mj-cs"/>
                <a:sym typeface="Helvetica"/>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1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1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14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15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7" fill="hold">
                                  <p:stCondLst>
                                    <p:cond delay="0"/>
                                  </p:stCondLst>
                                  <p:iterate type="el" backwards="0">
                                    <p:tmAbs val="0"/>
                                  </p:iterate>
                                  <p:childTnLst>
                                    <p:set>
                                      <p:cBhvr>
                                        <p:cTn id="30" fill="hold"/>
                                        <p:tgtEl>
                                          <p:spTgt spid="1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0" presetID="1" grpId="8" fill="hold">
                                  <p:stCondLst>
                                    <p:cond delay="0"/>
                                  </p:stCondLst>
                                  <p:iterate type="el" backwards="0">
                                    <p:tmAbs val="0"/>
                                  </p:iterate>
                                  <p:childTnLst>
                                    <p:set>
                                      <p:cBhvr>
                                        <p:cTn id="34" fill="hold"/>
                                        <p:tgtEl>
                                          <p:spTgt spid="14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0" presetID="1" grpId="9" fill="hold">
                                  <p:stCondLst>
                                    <p:cond delay="0"/>
                                  </p:stCondLst>
                                  <p:iterate type="el" backwards="0">
                                    <p:tmAbs val="0"/>
                                  </p:iterate>
                                  <p:childTnLst>
                                    <p:set>
                                      <p:cBhvr>
                                        <p:cTn id="38" fill="hold"/>
                                        <p:tgtEl>
                                          <p:spTgt spid="1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Class="entr" nodeType="clickEffect" presetSubtype="0" presetID="1" grpId="10" fill="hold">
                                  <p:stCondLst>
                                    <p:cond delay="0"/>
                                  </p:stCondLst>
                                  <p:iterate type="el" backwards="0">
                                    <p:tmAbs val="0"/>
                                  </p:iterate>
                                  <p:childTnLst>
                                    <p:set>
                                      <p:cBhvr>
                                        <p:cTn id="42" fill="hold"/>
                                        <p:tgtEl>
                                          <p:spTgt spid="15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0" presetID="1" grpId="11" fill="hold">
                                  <p:stCondLst>
                                    <p:cond delay="0"/>
                                  </p:stCondLst>
                                  <p:iterate type="el" backwards="0">
                                    <p:tmAbs val="0"/>
                                  </p:iterate>
                                  <p:childTnLst>
                                    <p:set>
                                      <p:cBhvr>
                                        <p:cTn id="46" fill="hold"/>
                                        <p:tgtEl>
                                          <p:spTgt spid="15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Class="entr" nodeType="clickEffect" presetSubtype="0" presetID="1" grpId="12" fill="hold">
                                  <p:stCondLst>
                                    <p:cond delay="0"/>
                                  </p:stCondLst>
                                  <p:iterate type="el" backwards="0">
                                    <p:tmAbs val="0"/>
                                  </p:iterate>
                                  <p:childTnLst>
                                    <p:set>
                                      <p:cBhvr>
                                        <p:cTn id="50" fill="hold"/>
                                        <p:tgtEl>
                                          <p:spTgt spid="1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2" grpId="2"/>
      <p:bldP build="whole" bldLvl="1" animBg="1" rev="0" advAuto="0" spid="155" grpId="12"/>
      <p:bldP build="whole" bldLvl="1" animBg="1" rev="0" advAuto="0" spid="157" grpId="10"/>
      <p:bldP build="whole" bldLvl="1" animBg="1" rev="0" advAuto="0" spid="156" grpId="11"/>
      <p:bldP build="whole" bldLvl="1" animBg="1" rev="0" advAuto="0" spid="145" grpId="5"/>
      <p:bldP build="whole" bldLvl="1" animBg="1" rev="0" advAuto="0" spid="153" grpId="3"/>
      <p:bldP build="whole" bldLvl="1" animBg="1" rev="0" advAuto="0" spid="144" grpId="1"/>
      <p:bldP build="whole" bldLvl="1" animBg="1" rev="0" advAuto="0" spid="151" grpId="6"/>
      <p:bldP build="whole" bldLvl="1" animBg="1" rev="0" advAuto="0" spid="149" grpId="8"/>
      <p:bldP build="whole" bldLvl="1" animBg="1" rev="0" advAuto="0" spid="150" grpId="4"/>
      <p:bldP build="whole" bldLvl="1" animBg="1" rev="0" advAuto="0" spid="154" grpId="7"/>
      <p:bldP build="whole" bldLvl="1" animBg="1" rev="0" advAuto="0" spid="147" grpId="9"/>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TextBox 7"/>
          <p:cNvSpPr txBox="1"/>
          <p:nvPr/>
        </p:nvSpPr>
        <p:spPr>
          <a:xfrm>
            <a:off x="4016545" y="3838052"/>
            <a:ext cx="1972436" cy="32467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sz="1500">
                <a:solidFill>
                  <a:srgbClr val="FFFFFF"/>
                </a:solidFill>
              </a:defRPr>
            </a:lvl1pPr>
          </a:lstStyle>
          <a:p>
            <a:pPr/>
            <a:r>
              <a:t>Shoulder Level Shot</a:t>
            </a:r>
          </a:p>
        </p:txBody>
      </p:sp>
      <p:sp>
        <p:nvSpPr>
          <p:cNvPr id="160" name="TextBox 8"/>
          <p:cNvSpPr txBox="1"/>
          <p:nvPr/>
        </p:nvSpPr>
        <p:spPr>
          <a:xfrm>
            <a:off x="7465424" y="5484174"/>
            <a:ext cx="1725032" cy="32467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sz="1500">
                <a:solidFill>
                  <a:srgbClr val="FFFFFF"/>
                </a:solidFill>
              </a:defRPr>
            </a:lvl1pPr>
          </a:lstStyle>
          <a:p>
            <a:pPr/>
            <a:r>
              <a:t>Hip Level Shot</a:t>
            </a:r>
          </a:p>
        </p:txBody>
      </p:sp>
      <p:sp>
        <p:nvSpPr>
          <p:cNvPr id="161" name="Overhead Shot"/>
          <p:cNvSpPr txBox="1"/>
          <p:nvPr/>
        </p:nvSpPr>
        <p:spPr>
          <a:xfrm>
            <a:off x="6576356" y="214448"/>
            <a:ext cx="1466089" cy="32467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500">
                <a:solidFill>
                  <a:srgbClr val="FFFFFF"/>
                </a:solidFill>
              </a:defRPr>
            </a:lvl1pPr>
          </a:lstStyle>
          <a:p>
            <a:pPr/>
            <a:r>
              <a:t>Overhead Shot</a:t>
            </a:r>
          </a:p>
        </p:txBody>
      </p:sp>
      <p:sp>
        <p:nvSpPr>
          <p:cNvPr id="162" name="TextBox 8"/>
          <p:cNvSpPr txBox="1"/>
          <p:nvPr/>
        </p:nvSpPr>
        <p:spPr>
          <a:xfrm>
            <a:off x="6239052" y="7104181"/>
            <a:ext cx="2608917" cy="32467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sz="1500">
                <a:solidFill>
                  <a:srgbClr val="FFFFFF"/>
                </a:solidFill>
              </a:defRPr>
            </a:lvl1pPr>
          </a:lstStyle>
          <a:p>
            <a:pPr/>
            <a:r>
              <a:t>Shoe/Ground Level Shot</a:t>
            </a:r>
          </a:p>
        </p:txBody>
      </p:sp>
      <p:pic>
        <p:nvPicPr>
          <p:cNvPr id="163" name="Image" descr="Image"/>
          <p:cNvPicPr>
            <a:picLocks noChangeAspect="1"/>
          </p:cNvPicPr>
          <p:nvPr/>
        </p:nvPicPr>
        <p:blipFill>
          <a:blip r:embed="rId2">
            <a:extLst/>
          </a:blip>
          <a:stretch>
            <a:fillRect/>
          </a:stretch>
        </p:blipFill>
        <p:spPr>
          <a:xfrm>
            <a:off x="242808" y="2799406"/>
            <a:ext cx="3554183" cy="2006170"/>
          </a:xfrm>
          <a:prstGeom prst="rect">
            <a:avLst/>
          </a:prstGeom>
          <a:ln w="12700">
            <a:miter lim="400000"/>
          </a:ln>
        </p:spPr>
      </p:pic>
      <p:pic>
        <p:nvPicPr>
          <p:cNvPr id="164" name="Image" descr="Image"/>
          <p:cNvPicPr>
            <a:picLocks noChangeAspect="1"/>
          </p:cNvPicPr>
          <p:nvPr/>
        </p:nvPicPr>
        <p:blipFill>
          <a:blip r:embed="rId3">
            <a:extLst/>
          </a:blip>
          <a:stretch>
            <a:fillRect/>
          </a:stretch>
        </p:blipFill>
        <p:spPr>
          <a:xfrm>
            <a:off x="9132537" y="4388256"/>
            <a:ext cx="3650227" cy="2007626"/>
          </a:xfrm>
          <a:prstGeom prst="rect">
            <a:avLst/>
          </a:prstGeom>
          <a:ln w="12700">
            <a:miter lim="400000"/>
          </a:ln>
        </p:spPr>
      </p:pic>
      <p:sp>
        <p:nvSpPr>
          <p:cNvPr id="165" name="Camera Angle"/>
          <p:cNvSpPr txBox="1"/>
          <p:nvPr/>
        </p:nvSpPr>
        <p:spPr>
          <a:xfrm>
            <a:off x="237235" y="239115"/>
            <a:ext cx="3426969"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solidFill>
                  <a:srgbClr val="FFFFFF"/>
                </a:solidFill>
                <a:latin typeface="Helvetica Neue Medium"/>
                <a:ea typeface="Helvetica Neue Medium"/>
                <a:cs typeface="Helvetica Neue Medium"/>
                <a:sym typeface="Helvetica Neue Medium"/>
              </a:defRPr>
            </a:lvl1pPr>
          </a:lstStyle>
          <a:p>
            <a:pPr/>
            <a:r>
              <a:t>Camera Angle</a:t>
            </a:r>
          </a:p>
        </p:txBody>
      </p:sp>
      <p:sp>
        <p:nvSpPr>
          <p:cNvPr id="166" name="Male"/>
          <p:cNvSpPr/>
          <p:nvPr/>
        </p:nvSpPr>
        <p:spPr>
          <a:xfrm>
            <a:off x="6221387" y="2929672"/>
            <a:ext cx="1518729" cy="4098120"/>
          </a:xfrm>
          <a:custGeom>
            <a:avLst/>
            <a:gdLst/>
            <a:ahLst/>
            <a:cxnLst>
              <a:cxn ang="0">
                <a:pos x="wd2" y="hd2"/>
              </a:cxn>
              <a:cxn ang="5400000">
                <a:pos x="wd2" y="hd2"/>
              </a:cxn>
              <a:cxn ang="10800000">
                <a:pos x="wd2" y="hd2"/>
              </a:cxn>
              <a:cxn ang="16200000">
                <a:pos x="wd2" y="hd2"/>
              </a:cxn>
            </a:cxnLst>
            <a:rect l="0" t="0" r="r" b="b"/>
            <a:pathLst>
              <a:path w="21546"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4845" y="4060"/>
                </a:lnTo>
                <a:close/>
              </a:path>
            </a:pathLst>
          </a:custGeom>
          <a:solidFill>
            <a:srgbClr val="000000"/>
          </a:solidFill>
          <a:ln w="25400">
            <a:solidFill>
              <a:schemeClr val="accent1"/>
            </a:solidFill>
          </a:ln>
        </p:spPr>
        <p:txBody>
          <a:bodyPr lIns="50800" tIns="50800" rIns="50800" bIns="50800" anchor="ctr"/>
          <a:lstStyle/>
          <a:p>
            <a:pPr>
              <a:defRPr>
                <a:latin typeface="+mj-lt"/>
                <a:ea typeface="+mj-ea"/>
                <a:cs typeface="+mj-cs"/>
                <a:sym typeface="Helvetica"/>
              </a:defRPr>
            </a:pPr>
          </a:p>
        </p:txBody>
      </p:sp>
      <p:pic>
        <p:nvPicPr>
          <p:cNvPr id="167" name="Image" descr="Image"/>
          <p:cNvPicPr>
            <a:picLocks noChangeAspect="1"/>
          </p:cNvPicPr>
          <p:nvPr/>
        </p:nvPicPr>
        <p:blipFill>
          <a:blip r:embed="rId4">
            <a:extLst/>
          </a:blip>
          <a:stretch>
            <a:fillRect/>
          </a:stretch>
        </p:blipFill>
        <p:spPr>
          <a:xfrm>
            <a:off x="5226032" y="560856"/>
            <a:ext cx="4166741" cy="1941055"/>
          </a:xfrm>
          <a:prstGeom prst="rect">
            <a:avLst/>
          </a:prstGeom>
          <a:ln w="12700">
            <a:miter lim="400000"/>
          </a:ln>
        </p:spPr>
      </p:pic>
      <p:pic>
        <p:nvPicPr>
          <p:cNvPr id="168" name="Image" descr="Image"/>
          <p:cNvPicPr>
            <a:picLocks noChangeAspect="1"/>
          </p:cNvPicPr>
          <p:nvPr/>
        </p:nvPicPr>
        <p:blipFill>
          <a:blip r:embed="rId5">
            <a:extLst/>
          </a:blip>
          <a:stretch>
            <a:fillRect/>
          </a:stretch>
        </p:blipFill>
        <p:spPr>
          <a:xfrm>
            <a:off x="1990922" y="7085685"/>
            <a:ext cx="4234158" cy="1764234"/>
          </a:xfrm>
          <a:prstGeom prst="rect">
            <a:avLst/>
          </a:prstGeom>
          <a:ln w="12700">
            <a:miter lim="400000"/>
          </a:ln>
        </p:spPr>
      </p:pic>
      <p:sp>
        <p:nvSpPr>
          <p:cNvPr id="169" name="Vertigo (Hitchcock, USA, 1958)"/>
          <p:cNvSpPr txBox="1"/>
          <p:nvPr/>
        </p:nvSpPr>
        <p:spPr>
          <a:xfrm>
            <a:off x="788516" y="4944995"/>
            <a:ext cx="2324406"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200">
                <a:solidFill>
                  <a:srgbClr val="FFFFFF"/>
                </a:solidFill>
              </a:defRPr>
            </a:lvl1pPr>
          </a:lstStyle>
          <a:p>
            <a:pPr/>
            <a:r>
              <a:t>Vertigo (Hitchcock, USA, 1958)</a:t>
            </a:r>
          </a:p>
        </p:txBody>
      </p:sp>
      <p:sp>
        <p:nvSpPr>
          <p:cNvPr id="170" name="The Matrix Reloaded(The Wachowskis, USA, 2003)"/>
          <p:cNvSpPr txBox="1"/>
          <p:nvPr/>
        </p:nvSpPr>
        <p:spPr>
          <a:xfrm>
            <a:off x="5300752" y="2565601"/>
            <a:ext cx="3760318" cy="2876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200">
                <a:solidFill>
                  <a:srgbClr val="FFFFFF"/>
                </a:solidFill>
              </a:defRPr>
            </a:lvl1pPr>
          </a:lstStyle>
          <a:p>
            <a:pPr/>
            <a:r>
              <a:t>The Matrix Reloaded(The Wachowskis, USA, 2003)</a:t>
            </a:r>
          </a:p>
        </p:txBody>
      </p:sp>
      <p:sp>
        <p:nvSpPr>
          <p:cNvPr id="171" name="The Matrix (The Wachowskis, USA, 1999)"/>
          <p:cNvSpPr txBox="1"/>
          <p:nvPr/>
        </p:nvSpPr>
        <p:spPr>
          <a:xfrm>
            <a:off x="2573409" y="9035608"/>
            <a:ext cx="3069184"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200">
                <a:solidFill>
                  <a:srgbClr val="FFFFFF"/>
                </a:solidFill>
              </a:defRPr>
            </a:lvl1pPr>
          </a:lstStyle>
          <a:p>
            <a:pPr/>
            <a:r>
              <a:t>The Matrix (The Wachowskis, USA, 1999)</a:t>
            </a:r>
          </a:p>
        </p:txBody>
      </p:sp>
      <p:sp>
        <p:nvSpPr>
          <p:cNvPr id="172" name="Vertigo (Hitchcock, USA, 1958)"/>
          <p:cNvSpPr txBox="1"/>
          <p:nvPr/>
        </p:nvSpPr>
        <p:spPr>
          <a:xfrm>
            <a:off x="9795447" y="6429238"/>
            <a:ext cx="2324405"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200">
                <a:solidFill>
                  <a:srgbClr val="FFFFFF"/>
                </a:solidFill>
              </a:defRPr>
            </a:lvl1pPr>
          </a:lstStyle>
          <a:p>
            <a:pPr/>
            <a:r>
              <a:t>Vertigo (Hitchcock, USA, 1958)</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63"/>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16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4" fill="hold">
                                  <p:stCondLst>
                                    <p:cond delay="0"/>
                                  </p:stCondLst>
                                  <p:iterate type="el" backwards="0">
                                    <p:tmAbs val="0"/>
                                  </p:iterate>
                                  <p:childTnLst>
                                    <p:set>
                                      <p:cBhvr>
                                        <p:cTn id="17" fill="hold"/>
                                        <p:tgtEl>
                                          <p:spTgt spid="16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5" fill="hold">
                                  <p:stCondLst>
                                    <p:cond delay="0"/>
                                  </p:stCondLst>
                                  <p:iterate type="el" backwards="0">
                                    <p:tmAbs val="0"/>
                                  </p:iterate>
                                  <p:childTnLst>
                                    <p:set>
                                      <p:cBhvr>
                                        <p:cTn id="21" fill="hold"/>
                                        <p:tgtEl>
                                          <p:spTgt spid="164"/>
                                        </p:tgtEl>
                                        <p:attrNameLst>
                                          <p:attrName>style.visibility</p:attrName>
                                        </p:attrNameLst>
                                      </p:cBhvr>
                                      <p:to>
                                        <p:strVal val="visible"/>
                                      </p:to>
                                    </p:set>
                                  </p:childTnLst>
                                </p:cTn>
                              </p:par>
                            </p:childTnLst>
                          </p:cTn>
                        </p:par>
                        <p:par>
                          <p:cTn id="22" fill="hold">
                            <p:stCondLst>
                              <p:cond delay="0"/>
                            </p:stCondLst>
                            <p:childTnLst>
                              <p:par>
                                <p:cTn id="23" presetClass="entr" nodeType="afterEffect" presetSubtype="0" presetID="1" grpId="6" fill="hold">
                                  <p:stCondLst>
                                    <p:cond delay="0"/>
                                  </p:stCondLst>
                                  <p:iterate type="el" backwards="0">
                                    <p:tmAbs val="0"/>
                                  </p:iterate>
                                  <p:childTnLst>
                                    <p:set>
                                      <p:cBhvr>
                                        <p:cTn id="24" fill="hold"/>
                                        <p:tgtEl>
                                          <p:spTgt spid="17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7" fill="hold">
                                  <p:stCondLst>
                                    <p:cond delay="0"/>
                                  </p:stCondLst>
                                  <p:iterate type="el" backwards="0">
                                    <p:tmAbs val="0"/>
                                  </p:iterate>
                                  <p:childTnLst>
                                    <p:set>
                                      <p:cBhvr>
                                        <p:cTn id="28" fill="hold"/>
                                        <p:tgtEl>
                                          <p:spTgt spid="16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8" fill="hold">
                                  <p:stCondLst>
                                    <p:cond delay="0"/>
                                  </p:stCondLst>
                                  <p:iterate type="el" backwards="0">
                                    <p:tmAbs val="0"/>
                                  </p:iterate>
                                  <p:childTnLst>
                                    <p:set>
                                      <p:cBhvr>
                                        <p:cTn id="32" fill="hold"/>
                                        <p:tgtEl>
                                          <p:spTgt spid="167"/>
                                        </p:tgtEl>
                                        <p:attrNameLst>
                                          <p:attrName>style.visibility</p:attrName>
                                        </p:attrNameLst>
                                      </p:cBhvr>
                                      <p:to>
                                        <p:strVal val="visible"/>
                                      </p:to>
                                    </p:set>
                                  </p:childTnLst>
                                </p:cTn>
                              </p:par>
                            </p:childTnLst>
                          </p:cTn>
                        </p:par>
                        <p:par>
                          <p:cTn id="33" fill="hold">
                            <p:stCondLst>
                              <p:cond delay="0"/>
                            </p:stCondLst>
                            <p:childTnLst>
                              <p:par>
                                <p:cTn id="34" presetClass="entr" nodeType="afterEffect" presetSubtype="0" presetID="1" grpId="9" fill="hold">
                                  <p:stCondLst>
                                    <p:cond delay="0"/>
                                  </p:stCondLst>
                                  <p:iterate type="el" backwards="0">
                                    <p:tmAbs val="0"/>
                                  </p:iterate>
                                  <p:childTnLst>
                                    <p:set>
                                      <p:cBhvr>
                                        <p:cTn id="35" fill="hold"/>
                                        <p:tgtEl>
                                          <p:spTgt spid="17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0" presetID="1" grpId="10" fill="hold">
                                  <p:stCondLst>
                                    <p:cond delay="0"/>
                                  </p:stCondLst>
                                  <p:iterate type="el" backwards="0">
                                    <p:tmAbs val="0"/>
                                  </p:iterate>
                                  <p:childTnLst>
                                    <p:set>
                                      <p:cBhvr>
                                        <p:cTn id="39" fill="hold"/>
                                        <p:tgtEl>
                                          <p:spTgt spid="162"/>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Class="entr" nodeType="clickEffect" presetSubtype="0" presetID="1" grpId="11" fill="hold">
                                  <p:stCondLst>
                                    <p:cond delay="0"/>
                                  </p:stCondLst>
                                  <p:iterate type="el" backwards="0">
                                    <p:tmAbs val="0"/>
                                  </p:iterate>
                                  <p:childTnLst>
                                    <p:set>
                                      <p:cBhvr>
                                        <p:cTn id="43" fill="hold"/>
                                        <p:tgtEl>
                                          <p:spTgt spid="168"/>
                                        </p:tgtEl>
                                        <p:attrNameLst>
                                          <p:attrName>style.visibility</p:attrName>
                                        </p:attrNameLst>
                                      </p:cBhvr>
                                      <p:to>
                                        <p:strVal val="visible"/>
                                      </p:to>
                                    </p:set>
                                  </p:childTnLst>
                                </p:cTn>
                              </p:par>
                            </p:childTnLst>
                          </p:cTn>
                        </p:par>
                        <p:par>
                          <p:cTn id="44" fill="hold">
                            <p:stCondLst>
                              <p:cond delay="0"/>
                            </p:stCondLst>
                            <p:childTnLst>
                              <p:par>
                                <p:cTn id="45" presetClass="entr" nodeType="afterEffect" presetSubtype="0" presetID="1" grpId="12" fill="hold">
                                  <p:stCondLst>
                                    <p:cond delay="0"/>
                                  </p:stCondLst>
                                  <p:iterate type="el" backwards="0">
                                    <p:tmAbs val="0"/>
                                  </p:iterate>
                                  <p:childTnLst>
                                    <p:set>
                                      <p:cBhvr>
                                        <p:cTn id="46" fill="hold"/>
                                        <p:tgtEl>
                                          <p:spTgt spid="1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3" grpId="2"/>
      <p:bldP build="whole" bldLvl="1" animBg="1" rev="0" advAuto="0" spid="164" grpId="5"/>
      <p:bldP build="whole" bldLvl="1" animBg="1" rev="0" advAuto="0" spid="171" grpId="12"/>
      <p:bldP build="whole" bldLvl="1" animBg="1" rev="0" advAuto="0" spid="169" grpId="3"/>
      <p:bldP build="whole" bldLvl="1" animBg="1" rev="0" advAuto="0" spid="168" grpId="11"/>
      <p:bldP build="whole" bldLvl="1" animBg="1" rev="0" advAuto="0" spid="167" grpId="8"/>
      <p:bldP build="whole" bldLvl="1" animBg="1" rev="0" advAuto="0" spid="162" grpId="10"/>
      <p:bldP build="whole" bldLvl="1" animBg="1" rev="0" advAuto="0" spid="172" grpId="6"/>
      <p:bldP build="whole" bldLvl="1" animBg="1" rev="0" advAuto="0" spid="159" grpId="1"/>
      <p:bldP build="whole" bldLvl="1" animBg="1" rev="0" advAuto="0" spid="160" grpId="4"/>
      <p:bldP build="whole" bldLvl="1" animBg="1" rev="0" advAuto="0" spid="170" grpId="9"/>
      <p:bldP build="whole" bldLvl="1" animBg="1" rev="0" advAuto="0" spid="161" grpId="7"/>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TextBox 9"/>
          <p:cNvSpPr txBox="1"/>
          <p:nvPr/>
        </p:nvSpPr>
        <p:spPr>
          <a:xfrm>
            <a:off x="2033336" y="9142444"/>
            <a:ext cx="9516980" cy="4610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b="1" u="sng">
                <a:solidFill>
                  <a:srgbClr val="0000FF"/>
                </a:solidFill>
                <a:uFill>
                  <a:solidFill>
                    <a:srgbClr val="0000FF"/>
                  </a:solidFill>
                </a:uFill>
              </a:defRPr>
            </a:pPr>
            <a:r>
              <a:rPr>
                <a:hlinkClick r:id="rId2" invalidUrl="" action="" tgtFrame="" tooltip="" history="1" highlightClick="0" endSnd="0"/>
              </a:rPr>
              <a:t>Blow Out (Brian De Palma, 1981)</a:t>
            </a:r>
            <a:r>
              <a:rPr>
                <a:hlinkClick r:id="rId2" invalidUrl="" action="" tgtFrame="" tooltip="" history="1" highlightClick="0" endSnd="0"/>
              </a:rPr>
              <a:t> </a:t>
            </a:r>
          </a:p>
        </p:txBody>
      </p:sp>
      <p:sp>
        <p:nvSpPr>
          <p:cNvPr id="175" name="TextBox 11"/>
          <p:cNvSpPr txBox="1"/>
          <p:nvPr/>
        </p:nvSpPr>
        <p:spPr>
          <a:xfrm>
            <a:off x="1191124" y="126724"/>
            <a:ext cx="11201404" cy="7091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4000">
                <a:solidFill>
                  <a:srgbClr val="FFFFFF"/>
                </a:solidFill>
                <a:latin typeface="Helvetica Neue Medium"/>
                <a:ea typeface="Helvetica Neue Medium"/>
                <a:cs typeface="Helvetica Neue Medium"/>
                <a:sym typeface="Helvetica Neue Medium"/>
              </a:defRPr>
            </a:lvl1pPr>
          </a:lstStyle>
          <a:p>
            <a:pPr/>
            <a:r>
              <a:t>Cinematography</a:t>
            </a:r>
          </a:p>
        </p:txBody>
      </p:sp>
      <p:pic>
        <p:nvPicPr>
          <p:cNvPr id="176" name="pasted-movie.png" descr="pasted-movie.png"/>
          <p:cNvPicPr>
            <a:picLocks noChangeAspect="1"/>
          </p:cNvPicPr>
          <p:nvPr/>
        </p:nvPicPr>
        <p:blipFill>
          <a:blip r:embed="rId3">
            <a:extLst/>
          </a:blip>
          <a:srcRect l="0" t="12458" r="0" b="12458"/>
          <a:stretch>
            <a:fillRect/>
          </a:stretch>
        </p:blipFill>
        <p:spPr>
          <a:xfrm>
            <a:off x="173664" y="1823691"/>
            <a:ext cx="12657472" cy="5341663"/>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Shot:  continuous take/ continuously exposed piece of film.  Continuous point of view between two edits.…"/>
          <p:cNvSpPr txBox="1"/>
          <p:nvPr>
            <p:ph type="title"/>
          </p:nvPr>
        </p:nvSpPr>
        <p:spPr>
          <a:xfrm>
            <a:off x="265838" y="942775"/>
            <a:ext cx="12473124" cy="8558991"/>
          </a:xfrm>
          <a:prstGeom prst="rect">
            <a:avLst/>
          </a:prstGeom>
        </p:spPr>
        <p:txBody>
          <a:bodyPr/>
          <a:lstStyle/>
          <a:p>
            <a:pPr marL="275589" indent="-275589" algn="l" defTabSz="362204">
              <a:spcBef>
                <a:spcPts val="0"/>
              </a:spcBef>
              <a:buSzPct val="145000"/>
              <a:buChar char="•"/>
              <a:defRPr sz="2100"/>
            </a:pPr>
            <a:r>
              <a:t>Shot:  continuous take/ continuously exposed piece of film.  Continuous point of view between two edits.</a:t>
            </a:r>
          </a:p>
          <a:p>
            <a:pPr lvl="1" indent="275590" algn="l" defTabSz="362204">
              <a:defRPr sz="2100">
                <a:latin typeface="+mn-lt"/>
                <a:ea typeface="+mn-ea"/>
                <a:cs typeface="+mn-cs"/>
                <a:sym typeface="Helvetica Neue"/>
              </a:defRPr>
            </a:pPr>
            <a:r>
              <a:t>Average shot length (ASL):</a:t>
            </a:r>
          </a:p>
          <a:p>
            <a:pPr algn="l" defTabSz="362204">
              <a:spcBef>
                <a:spcPts val="0"/>
              </a:spcBef>
              <a:defRPr sz="2100"/>
            </a:pPr>
          </a:p>
          <a:p>
            <a:pPr lvl="1" indent="275590" algn="l" defTabSz="362204">
              <a:defRPr sz="2100">
                <a:latin typeface="+mn-lt"/>
                <a:ea typeface="+mn-ea"/>
                <a:cs typeface="+mn-cs"/>
                <a:sym typeface="Helvetica Neue"/>
              </a:defRPr>
            </a:pPr>
            <a:r>
              <a:t>Long take (sequence shot): shot of longer duration than the pace (ASL/tempo) either of the film or of films in general. Often contains complex camera movement and blocking.</a:t>
            </a:r>
          </a:p>
          <a:p>
            <a:pPr marL="275587" indent="-275587" algn="l" defTabSz="362204">
              <a:spcBef>
                <a:spcPts val="0"/>
              </a:spcBef>
              <a:defRPr sz="2100"/>
            </a:pPr>
          </a:p>
          <a:p>
            <a:pPr marL="275587" indent="-275587" algn="l" defTabSz="362204">
              <a:spcBef>
                <a:spcPts val="0"/>
              </a:spcBef>
              <a:defRPr sz="2100"/>
            </a:pPr>
            <a:r>
              <a:t>Edit</a:t>
            </a:r>
          </a:p>
          <a:p>
            <a:pPr lvl="1" indent="275590" algn="l" defTabSz="362204">
              <a:defRPr sz="2100">
                <a:latin typeface="+mn-lt"/>
                <a:ea typeface="+mn-ea"/>
                <a:cs typeface="+mn-cs"/>
                <a:sym typeface="Helvetica Neue"/>
              </a:defRPr>
            </a:pPr>
            <a:r>
              <a:t>Cut</a:t>
            </a:r>
          </a:p>
          <a:p>
            <a:pPr marL="275587" indent="-275587" algn="l" defTabSz="362204">
              <a:spcBef>
                <a:spcPts val="0"/>
              </a:spcBef>
              <a:defRPr sz="2100"/>
            </a:pPr>
          </a:p>
          <a:p>
            <a:pPr lvl="1" indent="275590" algn="l" defTabSz="362204">
              <a:defRPr sz="2100">
                <a:latin typeface="+mn-lt"/>
                <a:ea typeface="+mn-ea"/>
                <a:cs typeface="+mn-cs"/>
                <a:sym typeface="Helvetica Neue"/>
              </a:defRPr>
            </a:pPr>
            <a:r>
              <a:t>Editing transitions</a:t>
            </a:r>
          </a:p>
          <a:p>
            <a:pPr lvl="2" indent="551177" algn="l" defTabSz="362204">
              <a:defRPr sz="2100">
                <a:latin typeface="+mn-lt"/>
                <a:ea typeface="+mn-ea"/>
                <a:cs typeface="+mn-cs"/>
                <a:sym typeface="Helvetica Neue"/>
              </a:defRPr>
            </a:pPr>
            <a:r>
              <a:t>Fade-out/fade-in</a:t>
            </a:r>
          </a:p>
          <a:p>
            <a:pPr marL="275587" indent="-275587" algn="l" defTabSz="362204">
              <a:spcBef>
                <a:spcPts val="0"/>
              </a:spcBef>
              <a:defRPr sz="2100"/>
            </a:pPr>
          </a:p>
          <a:p>
            <a:pPr lvl="2" indent="551177" algn="l" defTabSz="362204">
              <a:defRPr sz="2100">
                <a:latin typeface="+mn-lt"/>
                <a:ea typeface="+mn-ea"/>
                <a:cs typeface="+mn-cs"/>
                <a:sym typeface="Helvetica Neue"/>
              </a:defRPr>
            </a:pPr>
            <a:r>
              <a:t>Dissolve/Wipe</a:t>
            </a:r>
          </a:p>
          <a:p>
            <a:pPr marL="275587" indent="-275587" algn="l" defTabSz="362204">
              <a:spcBef>
                <a:spcPts val="0"/>
              </a:spcBef>
              <a:defRPr sz="2100"/>
            </a:pPr>
          </a:p>
          <a:p>
            <a:pPr lvl="1" indent="275590" algn="l" defTabSz="362204">
              <a:defRPr sz="2100">
                <a:latin typeface="+mn-lt"/>
                <a:ea typeface="+mn-ea"/>
                <a:cs typeface="+mn-cs"/>
                <a:sym typeface="Helvetica Neue"/>
              </a:defRPr>
            </a:pPr>
            <a:r>
              <a:t>Crosscutting (parallel editing):  cutting between two actions, implying that they are occurring simultaneously</a:t>
            </a:r>
          </a:p>
          <a:p>
            <a:pPr lvl="1" indent="275590" algn="l" defTabSz="362204">
              <a:defRPr sz="2100">
                <a:latin typeface="+mn-lt"/>
                <a:ea typeface="+mn-ea"/>
                <a:cs typeface="+mn-cs"/>
                <a:sym typeface="Helvetica Neue"/>
              </a:defRPr>
            </a:pPr>
          </a:p>
          <a:p>
            <a:pPr lvl="1" indent="275590" algn="l" defTabSz="362204">
              <a:defRPr sz="2100">
                <a:latin typeface="+mn-lt"/>
                <a:ea typeface="+mn-ea"/>
                <a:cs typeface="+mn-cs"/>
                <a:sym typeface="Helvetica Neue"/>
              </a:defRPr>
            </a:pPr>
            <a:r>
              <a:t>Ellipsis:  the shortening of the </a:t>
            </a:r>
            <a:r>
              <a:rPr>
                <a:solidFill>
                  <a:schemeClr val="accent5"/>
                </a:solidFill>
              </a:rPr>
              <a:t>plot time</a:t>
            </a:r>
            <a:r>
              <a:t> by deliberately omitting intervals or sections of story time or action; marked by transitions (fade-out/in, dissolve, wipe, change of scene)</a:t>
            </a:r>
          </a:p>
          <a:p>
            <a:pPr lvl="2" indent="551177" algn="l" defTabSz="362204">
              <a:defRPr sz="2100">
                <a:latin typeface="+mn-lt"/>
                <a:ea typeface="+mn-ea"/>
                <a:cs typeface="+mn-cs"/>
                <a:sym typeface="Helvetica Neue"/>
              </a:defRPr>
            </a:pPr>
          </a:p>
          <a:p>
            <a:pPr lvl="1" indent="275590" algn="l" defTabSz="362204">
              <a:defRPr sz="2100">
                <a:latin typeface="+mn-lt"/>
                <a:ea typeface="+mn-ea"/>
                <a:cs typeface="+mn-cs"/>
                <a:sym typeface="Helvetica Neue"/>
              </a:defRPr>
            </a:pPr>
            <a:r>
              <a:t>Overlapping editing: shot-changes that depict multiple shots of the same action</a:t>
            </a:r>
          </a:p>
          <a:p>
            <a:pPr marL="275587" indent="-275587" algn="l" defTabSz="362204">
              <a:spcBef>
                <a:spcPts val="0"/>
              </a:spcBef>
              <a:defRPr sz="2100"/>
            </a:pPr>
          </a:p>
          <a:p>
            <a:pPr marL="275587" indent="-275587" algn="l" defTabSz="362204">
              <a:spcBef>
                <a:spcPts val="0"/>
              </a:spcBef>
              <a:defRPr sz="2100"/>
            </a:pPr>
            <a:r>
              <a:t>Disjunctive Editing</a:t>
            </a:r>
          </a:p>
          <a:p>
            <a:pPr lvl="2" indent="551177" algn="l" defTabSz="362204">
              <a:defRPr sz="2100">
                <a:latin typeface="+mn-lt"/>
                <a:ea typeface="+mn-ea"/>
                <a:cs typeface="+mn-cs"/>
                <a:sym typeface="Helvetica Neue"/>
              </a:defRPr>
            </a:pPr>
            <a:r>
              <a:t>Jump cut</a:t>
            </a:r>
          </a:p>
          <a:p>
            <a:pPr lvl="2" indent="551177" algn="l" defTabSz="362204">
              <a:defRPr sz="2100">
                <a:latin typeface="+mn-lt"/>
                <a:ea typeface="+mn-ea"/>
                <a:cs typeface="+mn-cs"/>
                <a:sym typeface="Helvetica Neue"/>
              </a:defRPr>
            </a:pPr>
            <a:r>
              <a:t>Montage</a:t>
            </a:r>
          </a:p>
        </p:txBody>
      </p:sp>
      <p:sp>
        <p:nvSpPr>
          <p:cNvPr id="179" name="Key Terms"/>
          <p:cNvSpPr txBox="1"/>
          <p:nvPr/>
        </p:nvSpPr>
        <p:spPr>
          <a:xfrm>
            <a:off x="5483345" y="6537"/>
            <a:ext cx="2038109" cy="80818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700">
                <a:solidFill>
                  <a:srgbClr val="FFFFFF"/>
                </a:solidFill>
                <a:latin typeface="Helvetica Neue Medium"/>
                <a:ea typeface="Helvetica Neue Medium"/>
                <a:cs typeface="Helvetica Neue Medium"/>
                <a:sym typeface="Helvetica Neue Medium"/>
              </a:defRPr>
            </a:lvl1pPr>
          </a:lstStyle>
          <a:p>
            <a:pPr/>
            <a:r>
              <a:t>Editing</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Narrative Duration…"/>
          <p:cNvSpPr txBox="1"/>
          <p:nvPr/>
        </p:nvSpPr>
        <p:spPr>
          <a:xfrm>
            <a:off x="42332" y="1390964"/>
            <a:ext cx="12920137" cy="50457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444498" indent="-444498" algn="l">
              <a:buSzPct val="145000"/>
              <a:buChar char="•"/>
              <a:defRPr sz="2500">
                <a:solidFill>
                  <a:srgbClr val="FFFFFF"/>
                </a:solidFill>
              </a:defRPr>
            </a:pPr>
            <a:r>
              <a:t>Narrative Duration </a:t>
            </a:r>
          </a:p>
          <a:p>
            <a:pPr marL="444498" indent="-444498" algn="l">
              <a:buSzPct val="145000"/>
              <a:buChar char="•"/>
              <a:defRPr sz="2500">
                <a:solidFill>
                  <a:srgbClr val="FFFFFF"/>
                </a:solidFill>
              </a:defRPr>
            </a:pPr>
          </a:p>
          <a:p>
            <a:pPr lvl="1" marL="888999" indent="-444498" algn="l">
              <a:buSzPct val="145000"/>
              <a:buChar char="•"/>
              <a:defRPr sz="2500">
                <a:solidFill>
                  <a:srgbClr val="FFFFFF"/>
                </a:solidFill>
              </a:defRPr>
            </a:pPr>
            <a:r>
              <a:t>Scene vs </a:t>
            </a:r>
          </a:p>
          <a:p>
            <a:pPr lvl="1" marL="888999" indent="-444498" algn="l">
              <a:buSzPct val="145000"/>
              <a:buChar char="•"/>
              <a:defRPr sz="2500">
                <a:solidFill>
                  <a:srgbClr val="FFFFFF"/>
                </a:solidFill>
              </a:defRPr>
            </a:pPr>
          </a:p>
          <a:p>
            <a:pPr lvl="1" marL="888999" indent="-444498" algn="l">
              <a:buSzPct val="145000"/>
              <a:buChar char="•"/>
              <a:defRPr sz="2500">
                <a:solidFill>
                  <a:srgbClr val="FFFFFF"/>
                </a:solidFill>
              </a:defRPr>
            </a:pPr>
            <a:r>
              <a:t>Sequence</a:t>
            </a:r>
          </a:p>
          <a:p>
            <a:pPr lvl="2" marL="1333499" indent="-444499" algn="l">
              <a:buSzPct val="145000"/>
              <a:buChar char="•"/>
              <a:defRPr sz="2500">
                <a:solidFill>
                  <a:srgbClr val="FFFFFF"/>
                </a:solidFill>
              </a:defRPr>
            </a:pPr>
          </a:p>
          <a:p>
            <a:pPr lvl="1" marL="888999" indent="-444498" algn="l">
              <a:buSzPct val="145000"/>
              <a:buChar char="•"/>
              <a:defRPr sz="2500">
                <a:solidFill>
                  <a:srgbClr val="FFFFFF"/>
                </a:solidFill>
              </a:defRPr>
            </a:pPr>
          </a:p>
          <a:p>
            <a:pPr lvl="1" marL="888999" indent="-444498" algn="l">
              <a:buSzPct val="145000"/>
              <a:buChar char="•"/>
              <a:defRPr sz="2500">
                <a:solidFill>
                  <a:srgbClr val="FFFFFF"/>
                </a:solidFill>
              </a:defRPr>
            </a:pPr>
          </a:p>
          <a:p>
            <a:pPr lvl="1" marL="888999" indent="-444498" algn="l">
              <a:buSzPct val="145000"/>
              <a:buChar char="•"/>
              <a:defRPr sz="2500">
                <a:solidFill>
                  <a:srgbClr val="FFFFFF"/>
                </a:solidFill>
              </a:defRPr>
            </a:pPr>
            <a:r>
              <a:t>Pacing:</a:t>
            </a:r>
          </a:p>
          <a:p>
            <a:pPr lvl="1" marL="888999" indent="-444498" algn="l">
              <a:buSzPct val="145000"/>
              <a:buChar char="•"/>
              <a:defRPr sz="2500">
                <a:solidFill>
                  <a:srgbClr val="FFFFFF"/>
                </a:solidFill>
              </a:defRPr>
            </a:pPr>
          </a:p>
          <a:p>
            <a:pPr lvl="1" marL="888999" indent="-444498" algn="l">
              <a:buSzPct val="145000"/>
              <a:buChar char="•"/>
              <a:defRPr sz="2500">
                <a:solidFill>
                  <a:srgbClr val="FFFFFF"/>
                </a:solidFill>
              </a:defRPr>
            </a:pPr>
          </a:p>
          <a:p>
            <a:pPr lvl="1" marL="888999" indent="-444498" algn="l">
              <a:buSzPct val="145000"/>
              <a:buChar char="•"/>
              <a:defRPr sz="2500">
                <a:solidFill>
                  <a:srgbClr val="FFFFFF"/>
                </a:solidFill>
              </a:defRPr>
            </a:pPr>
          </a:p>
          <a:p>
            <a:pPr lvl="1" marL="888999" indent="-444498" algn="l">
              <a:buSzPct val="145000"/>
              <a:buChar char="•"/>
              <a:defRPr sz="2500">
                <a:solidFill>
                  <a:srgbClr val="FFFFFF"/>
                </a:solidFill>
              </a:defRPr>
            </a:pPr>
            <a:r>
              <a:t> Narrative frequency:</a:t>
            </a:r>
          </a:p>
        </p:txBody>
      </p:sp>
      <p:sp>
        <p:nvSpPr>
          <p:cNvPr id="182" name="Tempo at which film moves.  Rhythm/flow of the dialogue/action in conjunction with the overall scene or sequence"/>
          <p:cNvSpPr txBox="1"/>
          <p:nvPr/>
        </p:nvSpPr>
        <p:spPr>
          <a:xfrm>
            <a:off x="4456769" y="4423381"/>
            <a:ext cx="7152931" cy="711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algn="l">
              <a:defRPr sz="2100">
                <a:solidFill>
                  <a:srgbClr val="FFFFFF"/>
                </a:solidFill>
                <a:latin typeface="Gill Sans"/>
                <a:ea typeface="Gill Sans"/>
                <a:cs typeface="Gill Sans"/>
                <a:sym typeface="Gill Sans"/>
              </a:defRPr>
            </a:pPr>
            <a:r>
              <a:t>Tempo at which film moves.  Rhythm/flow of the dialogue/action in conjunction with the overall scene or sequence </a:t>
            </a:r>
          </a:p>
        </p:txBody>
      </p:sp>
      <p:sp>
        <p:nvSpPr>
          <p:cNvPr id="183" name="Length of time required to represent an event or action"/>
          <p:cNvSpPr txBox="1"/>
          <p:nvPr/>
        </p:nvSpPr>
        <p:spPr>
          <a:xfrm>
            <a:off x="4447912" y="1315962"/>
            <a:ext cx="6680189" cy="4116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4200"/>
              </a:spcBef>
              <a:defRPr sz="2100">
                <a:solidFill>
                  <a:srgbClr val="FFFFFF"/>
                </a:solidFill>
              </a:defRPr>
            </a:lvl1pPr>
          </a:lstStyle>
          <a:p>
            <a:pPr/>
            <a:r>
              <a:t>Length of time required to represent an event or action </a:t>
            </a:r>
          </a:p>
        </p:txBody>
      </p:sp>
      <p:sp>
        <p:nvSpPr>
          <p:cNvPr id="184" name="Single shot or series of shots that depict a unified/ continuous space and time."/>
          <p:cNvSpPr txBox="1"/>
          <p:nvPr/>
        </p:nvSpPr>
        <p:spPr>
          <a:xfrm>
            <a:off x="4453940" y="1897090"/>
            <a:ext cx="7761401" cy="729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spcBef>
                <a:spcPts val="4200"/>
              </a:spcBef>
              <a:defRPr sz="2100">
                <a:solidFill>
                  <a:srgbClr val="FFFFFF"/>
                </a:solidFill>
              </a:defRPr>
            </a:lvl1pPr>
          </a:lstStyle>
          <a:p>
            <a:pPr/>
            <a:r>
              <a:t>Single shot or series of shots that depict a unified/ continuous space and time.</a:t>
            </a:r>
          </a:p>
        </p:txBody>
      </p:sp>
      <p:sp>
        <p:nvSpPr>
          <p:cNvPr id="185" name="Synthesis of any number of shots or scenes that  depict an action or motif regardless of their temporal or spatial unity"/>
          <p:cNvSpPr txBox="1"/>
          <p:nvPr/>
        </p:nvSpPr>
        <p:spPr>
          <a:xfrm>
            <a:off x="4459803" y="2795721"/>
            <a:ext cx="7749672" cy="729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spcBef>
                <a:spcPts val="4200"/>
              </a:spcBef>
              <a:defRPr sz="2100">
                <a:solidFill>
                  <a:srgbClr val="FFFFFF"/>
                </a:solidFill>
              </a:defRPr>
            </a:lvl1pPr>
          </a:lstStyle>
          <a:p>
            <a:pPr/>
            <a:r>
              <a:t>Synthesis of any number of shots or scenes that  depict an action or motif regardless of their temporal or spatial unity</a:t>
            </a:r>
          </a:p>
        </p:txBody>
      </p:sp>
      <p:sp>
        <p:nvSpPr>
          <p:cNvPr id="186" name="Number of times a shot is shown"/>
          <p:cNvSpPr txBox="1"/>
          <p:nvPr/>
        </p:nvSpPr>
        <p:spPr>
          <a:xfrm>
            <a:off x="4467600" y="6033108"/>
            <a:ext cx="3722434"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1" algn="l">
              <a:defRPr sz="2100">
                <a:solidFill>
                  <a:srgbClr val="FFFFFF"/>
                </a:solidFill>
                <a:latin typeface="Gill Sans"/>
                <a:ea typeface="Gill Sans"/>
                <a:cs typeface="Gill Sans"/>
                <a:sym typeface="Gill Sans"/>
              </a:defRPr>
            </a:pPr>
            <a:r>
              <a:t>Number of times a shot is shown</a:t>
            </a:r>
          </a:p>
        </p:txBody>
      </p:sp>
      <p:sp>
        <p:nvSpPr>
          <p:cNvPr id="187" name="Key Terms"/>
          <p:cNvSpPr txBox="1"/>
          <p:nvPr/>
        </p:nvSpPr>
        <p:spPr>
          <a:xfrm>
            <a:off x="577335" y="-4237"/>
            <a:ext cx="2308958" cy="787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700">
                <a:solidFill>
                  <a:srgbClr val="FFFFFF"/>
                </a:solidFill>
                <a:latin typeface="Gill Sans"/>
                <a:ea typeface="Gill Sans"/>
                <a:cs typeface="Gill Sans"/>
                <a:sym typeface="Gill Sans"/>
              </a:defRPr>
            </a:lvl1pPr>
          </a:lstStyle>
          <a:p>
            <a:pPr/>
            <a:r>
              <a:t>Duration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83"/>
                                        </p:tgtEl>
                                        <p:attrNameLst>
                                          <p:attrName>style.visibility</p:attrName>
                                        </p:attrNameLst>
                                      </p:cBhvr>
                                      <p:to>
                                        <p:strVal val="visible"/>
                                      </p:to>
                                    </p:set>
                                    <p:animEffect filter="fade" transition="in">
                                      <p:cBhvr>
                                        <p:cTn id="7" dur="1000"/>
                                        <p:tgtEl>
                                          <p:spTgt spid="183"/>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84"/>
                                        </p:tgtEl>
                                        <p:attrNameLst>
                                          <p:attrName>style.visibility</p:attrName>
                                        </p:attrNameLst>
                                      </p:cBhvr>
                                      <p:to>
                                        <p:strVal val="visible"/>
                                      </p:to>
                                    </p:set>
                                    <p:animEffect filter="fade" transition="in">
                                      <p:cBhvr>
                                        <p:cTn id="12" dur="1000"/>
                                        <p:tgtEl>
                                          <p:spTgt spid="184"/>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185"/>
                                        </p:tgtEl>
                                        <p:attrNameLst>
                                          <p:attrName>style.visibility</p:attrName>
                                        </p:attrNameLst>
                                      </p:cBhvr>
                                      <p:to>
                                        <p:strVal val="visible"/>
                                      </p:to>
                                    </p:set>
                                    <p:animEffect filter="fade" transition="in">
                                      <p:cBhvr>
                                        <p:cTn id="17" dur="1000"/>
                                        <p:tgtEl>
                                          <p:spTgt spid="185"/>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4" fill="hold">
                                  <p:stCondLst>
                                    <p:cond delay="0"/>
                                  </p:stCondLst>
                                  <p:iterate type="el" backwards="0">
                                    <p:tmAbs val="0"/>
                                  </p:iterate>
                                  <p:childTnLst>
                                    <p:set>
                                      <p:cBhvr>
                                        <p:cTn id="21" fill="hold"/>
                                        <p:tgtEl>
                                          <p:spTgt spid="182"/>
                                        </p:tgtEl>
                                        <p:attrNameLst>
                                          <p:attrName>style.visibility</p:attrName>
                                        </p:attrNameLst>
                                      </p:cBhvr>
                                      <p:to>
                                        <p:strVal val="visible"/>
                                      </p:to>
                                    </p:set>
                                    <p:animEffect filter="fade" transition="in">
                                      <p:cBhvr>
                                        <p:cTn id="22" dur="1000"/>
                                        <p:tgtEl>
                                          <p:spTgt spid="182"/>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10" grpId="5" fill="hold">
                                  <p:stCondLst>
                                    <p:cond delay="0"/>
                                  </p:stCondLst>
                                  <p:iterate type="el" backwards="0">
                                    <p:tmAbs val="0"/>
                                  </p:iterate>
                                  <p:childTnLst>
                                    <p:set>
                                      <p:cBhvr>
                                        <p:cTn id="26" fill="hold"/>
                                        <p:tgtEl>
                                          <p:spTgt spid="186"/>
                                        </p:tgtEl>
                                        <p:attrNameLst>
                                          <p:attrName>style.visibility</p:attrName>
                                        </p:attrNameLst>
                                      </p:cBhvr>
                                      <p:to>
                                        <p:strVal val="visible"/>
                                      </p:to>
                                    </p:set>
                                    <p:animEffect filter="fade" transition="in">
                                      <p:cBhvr>
                                        <p:cTn id="27" dur="1000"/>
                                        <p:tgtEl>
                                          <p:spTgt spid="1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2" grpId="4"/>
      <p:bldP build="whole" bldLvl="1" animBg="1" rev="0" advAuto="0" spid="186" grpId="5"/>
      <p:bldP build="whole" bldLvl="1" animBg="1" rev="0" advAuto="0" spid="184" grpId="2"/>
      <p:bldP build="whole" bldLvl="1" animBg="1" rev="0" advAuto="0" spid="185" grpId="3"/>
      <p:bldP build="whole" bldLvl="1" animBg="1" rev="0" advAuto="0" spid="183"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Diegesis:…"/>
          <p:cNvSpPr txBox="1"/>
          <p:nvPr/>
        </p:nvSpPr>
        <p:spPr>
          <a:xfrm>
            <a:off x="149751" y="826784"/>
            <a:ext cx="12959298" cy="39027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444498" indent="-444498" algn="l">
              <a:buSzPct val="145000"/>
              <a:buChar char="•"/>
              <a:defRPr sz="2500">
                <a:solidFill>
                  <a:srgbClr val="FFFFFF"/>
                </a:solidFill>
              </a:defRPr>
            </a:pPr>
            <a:r>
              <a:t>Diegesis: </a:t>
            </a:r>
          </a:p>
          <a:p>
            <a:pPr marL="444498" indent="-444498" algn="l">
              <a:buSzPct val="145000"/>
              <a:buChar char="•"/>
              <a:defRPr sz="2500">
                <a:solidFill>
                  <a:srgbClr val="FFFFFF"/>
                </a:solidFill>
              </a:defRPr>
            </a:pPr>
          </a:p>
          <a:p>
            <a:pPr marL="444498" indent="-444498" algn="l">
              <a:buSzPct val="145000"/>
              <a:buChar char="•"/>
              <a:defRPr sz="2500">
                <a:solidFill>
                  <a:srgbClr val="FFFFFF"/>
                </a:solidFill>
              </a:defRPr>
            </a:pPr>
          </a:p>
          <a:p>
            <a:pPr marL="444498" indent="-444498" algn="l">
              <a:buSzPct val="145000"/>
              <a:buChar char="•"/>
              <a:defRPr sz="2500">
                <a:solidFill>
                  <a:srgbClr val="FFFFFF"/>
                </a:solidFill>
              </a:defRPr>
            </a:pPr>
            <a:r>
              <a:t>Temporality:  (narrative frequency/flashback/flashforward)</a:t>
            </a:r>
          </a:p>
          <a:p>
            <a:pPr algn="l">
              <a:defRPr sz="2500">
                <a:solidFill>
                  <a:srgbClr val="FFFFFF"/>
                </a:solidFill>
              </a:defRPr>
            </a:pPr>
          </a:p>
          <a:p>
            <a:pPr lvl="1" marL="889000" indent="-444500" algn="l">
              <a:buSzPct val="145000"/>
              <a:buChar char="•"/>
              <a:defRPr sz="2500">
                <a:solidFill>
                  <a:schemeClr val="accent5"/>
                </a:solidFill>
              </a:defRPr>
            </a:pPr>
            <a:r>
              <a:t>Story duration:</a:t>
            </a:r>
            <a:r>
              <a:rPr>
                <a:solidFill>
                  <a:srgbClr val="FFFFFF"/>
                </a:solidFill>
              </a:rPr>
              <a:t>: </a:t>
            </a:r>
            <a:endParaRPr>
              <a:solidFill>
                <a:srgbClr val="FFFFFF"/>
              </a:solidFill>
            </a:endParaRPr>
          </a:p>
          <a:p>
            <a:pPr algn="l">
              <a:defRPr sz="2500">
                <a:solidFill>
                  <a:srgbClr val="FFFFFF"/>
                </a:solidFill>
              </a:defRPr>
            </a:pPr>
          </a:p>
          <a:p>
            <a:pPr lvl="1" marL="889000" indent="-444500" algn="l">
              <a:buSzPct val="145000"/>
              <a:buChar char="•"/>
              <a:defRPr sz="2500">
                <a:solidFill>
                  <a:srgbClr val="FFFFFF"/>
                </a:solidFill>
              </a:defRPr>
            </a:pPr>
            <a:r>
              <a:t> </a:t>
            </a:r>
            <a:r>
              <a:rPr>
                <a:solidFill>
                  <a:schemeClr val="accent1">
                    <a:satOff val="-42592"/>
                    <a:lumOff val="15882"/>
                  </a:schemeClr>
                </a:solidFill>
              </a:rPr>
              <a:t>Plot duration:</a:t>
            </a:r>
          </a:p>
          <a:p>
            <a:pPr algn="l">
              <a:defRPr sz="2500">
                <a:solidFill>
                  <a:srgbClr val="FFFFFF"/>
                </a:solidFill>
              </a:defRPr>
            </a:pPr>
          </a:p>
          <a:p>
            <a:pPr lvl="1" marL="888999" indent="-444498" algn="l">
              <a:buSzPct val="145000"/>
              <a:buChar char="•"/>
              <a:defRPr sz="2500">
                <a:solidFill>
                  <a:schemeClr val="accent4">
                    <a:satOff val="-5343"/>
                    <a:lumOff val="12843"/>
                  </a:schemeClr>
                </a:solidFill>
              </a:defRPr>
            </a:pPr>
            <a:r>
              <a:t>Screen time: </a:t>
            </a:r>
          </a:p>
        </p:txBody>
      </p:sp>
      <p:sp>
        <p:nvSpPr>
          <p:cNvPr id="190" name="Key Terms"/>
          <p:cNvSpPr txBox="1"/>
          <p:nvPr/>
        </p:nvSpPr>
        <p:spPr>
          <a:xfrm>
            <a:off x="577336" y="-4236"/>
            <a:ext cx="2308958" cy="787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700">
                <a:solidFill>
                  <a:srgbClr val="FFFFFF"/>
                </a:solidFill>
                <a:latin typeface="Gill Sans"/>
                <a:ea typeface="Gill Sans"/>
                <a:cs typeface="Gill Sans"/>
                <a:sym typeface="Gill Sans"/>
              </a:defRPr>
            </a:lvl1pPr>
          </a:lstStyle>
          <a:p>
            <a:pPr/>
            <a:r>
              <a:t>Duration</a:t>
            </a:r>
          </a:p>
        </p:txBody>
      </p:sp>
      <p:sp>
        <p:nvSpPr>
          <p:cNvPr id="191" name="Length of time  depicted in a film. Plot time shows us selected story events but only refers to others. It usually covers a shorter span than the complete story."/>
          <p:cNvSpPr txBox="1"/>
          <p:nvPr/>
        </p:nvSpPr>
        <p:spPr>
          <a:xfrm>
            <a:off x="3465872" y="3446881"/>
            <a:ext cx="9934779" cy="7390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1" algn="l">
              <a:defRPr sz="2100">
                <a:solidFill>
                  <a:schemeClr val="accent1">
                    <a:satOff val="-42592"/>
                    <a:lumOff val="15882"/>
                  </a:schemeClr>
                </a:solidFill>
              </a:defRPr>
            </a:pPr>
            <a:r>
              <a:t>Length of time  depicted in a film. Plot time shows us selected story events but only refers to others. It usually covers a shorter span than the complete story.</a:t>
            </a:r>
            <a:r>
              <a:rPr>
                <a:latin typeface="Times Roman"/>
                <a:ea typeface="Times Roman"/>
                <a:cs typeface="Times Roman"/>
                <a:sym typeface="Times Roman"/>
              </a:rPr>
              <a:t> </a:t>
            </a:r>
          </a:p>
        </p:txBody>
      </p:sp>
      <p:sp>
        <p:nvSpPr>
          <p:cNvPr id="192" name="Order, duration, frequency and sequence of all the events pertinent to the narrative whether they are shown to us or not."/>
          <p:cNvSpPr txBox="1"/>
          <p:nvPr/>
        </p:nvSpPr>
        <p:spPr>
          <a:xfrm>
            <a:off x="3455099" y="2573305"/>
            <a:ext cx="9624063" cy="729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1" algn="l">
              <a:defRPr sz="2100">
                <a:solidFill>
                  <a:schemeClr val="accent5"/>
                </a:solidFill>
              </a:defRPr>
            </a:pPr>
            <a:r>
              <a:t>Order, duration, frequency and sequence of all the events pertinent to the narrative whether they are shown to us or not. </a:t>
            </a:r>
          </a:p>
        </p:txBody>
      </p:sp>
      <p:sp>
        <p:nvSpPr>
          <p:cNvPr id="193" name="Length of the film"/>
          <p:cNvSpPr txBox="1"/>
          <p:nvPr/>
        </p:nvSpPr>
        <p:spPr>
          <a:xfrm>
            <a:off x="3467780" y="4312446"/>
            <a:ext cx="2194294" cy="41163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1" algn="l">
              <a:defRPr sz="2100">
                <a:solidFill>
                  <a:schemeClr val="accent4">
                    <a:satOff val="-5343"/>
                    <a:lumOff val="12843"/>
                  </a:schemeClr>
                </a:solidFill>
              </a:defRPr>
            </a:pPr>
            <a:r>
              <a:t>Length of the film</a:t>
            </a:r>
          </a:p>
        </p:txBody>
      </p:sp>
      <p:sp>
        <p:nvSpPr>
          <p:cNvPr id="194" name="The narrative “space” occupied and experienced by the characters.  It encompasses all aspects of internal world of the film whether they actually appear on screen, exist offscreen (spatially temporally)."/>
          <p:cNvSpPr txBox="1"/>
          <p:nvPr/>
        </p:nvSpPr>
        <p:spPr>
          <a:xfrm>
            <a:off x="3101092" y="662177"/>
            <a:ext cx="8888078" cy="1364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spcBef>
                <a:spcPts val="4200"/>
              </a:spcBef>
              <a:defRPr sz="2100">
                <a:solidFill>
                  <a:srgbClr val="FFFFFF"/>
                </a:solidFill>
              </a:defRPr>
            </a:lvl1pPr>
          </a:lstStyle>
          <a:p>
            <a:pPr/>
            <a:r>
              <a:t>The narrative “space” occupied and experienced by the characters.  It encompasses all aspects of internal world of the film whether they actually appear on screen, exist offscreen (spatially temporally).  (Metz p57)</a:t>
            </a:r>
          </a:p>
        </p:txBody>
      </p:sp>
      <p:sp>
        <p:nvSpPr>
          <p:cNvPr id="195" name="Double Arrow"/>
          <p:cNvSpPr/>
          <p:nvPr/>
        </p:nvSpPr>
        <p:spPr>
          <a:xfrm>
            <a:off x="120591" y="8376740"/>
            <a:ext cx="12933896" cy="1270002"/>
          </a:xfrm>
          <a:prstGeom prst="leftRightArrow">
            <a:avLst>
              <a:gd name="adj1" fmla="val 32000"/>
              <a:gd name="adj2" fmla="val 44000"/>
            </a:avLst>
          </a:prstGeom>
          <a:solidFill>
            <a:schemeClr val="accent5"/>
          </a:solidFill>
          <a:ln w="25400">
            <a:solidFill>
              <a:schemeClr val="accent1"/>
            </a:solidFill>
          </a:ln>
        </p:spPr>
        <p:txBody>
          <a:bodyPr lIns="50800" tIns="50800" rIns="50800" bIns="50800" anchor="ctr"/>
          <a:lstStyle/>
          <a:p>
            <a:pPr/>
          </a:p>
        </p:txBody>
      </p:sp>
      <p:sp>
        <p:nvSpPr>
          <p:cNvPr id="196" name="Story Duration: 118 years"/>
          <p:cNvSpPr txBox="1"/>
          <p:nvPr/>
        </p:nvSpPr>
        <p:spPr>
          <a:xfrm>
            <a:off x="4589978" y="8730133"/>
            <a:ext cx="3941768" cy="4613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Story Duration: 118 years</a:t>
            </a:r>
          </a:p>
        </p:txBody>
      </p:sp>
      <p:sp>
        <p:nvSpPr>
          <p:cNvPr id="197" name="Story Duration"/>
          <p:cNvSpPr txBox="1"/>
          <p:nvPr/>
        </p:nvSpPr>
        <p:spPr>
          <a:xfrm>
            <a:off x="5463030" y="4646117"/>
            <a:ext cx="2078737"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Story Duration</a:t>
            </a:r>
          </a:p>
        </p:txBody>
      </p:sp>
      <p:sp>
        <p:nvSpPr>
          <p:cNvPr id="198" name="Story Duration"/>
          <p:cNvSpPr txBox="1"/>
          <p:nvPr/>
        </p:nvSpPr>
        <p:spPr>
          <a:xfrm>
            <a:off x="5590030" y="4773117"/>
            <a:ext cx="2078737"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Story Duration</a:t>
            </a:r>
          </a:p>
        </p:txBody>
      </p:sp>
      <p:sp>
        <p:nvSpPr>
          <p:cNvPr id="199" name="Double Arrow"/>
          <p:cNvSpPr/>
          <p:nvPr/>
        </p:nvSpPr>
        <p:spPr>
          <a:xfrm>
            <a:off x="4071110" y="4785817"/>
            <a:ext cx="5216486" cy="952489"/>
          </a:xfrm>
          <a:prstGeom prst="leftRightArrow">
            <a:avLst>
              <a:gd name="adj1" fmla="val 32000"/>
              <a:gd name="adj2" fmla="val 58667"/>
            </a:avLst>
          </a:prstGeom>
          <a:solidFill>
            <a:schemeClr val="accent4">
              <a:satOff val="-5343"/>
              <a:lumOff val="12843"/>
            </a:schemeClr>
          </a:solidFill>
          <a:ln w="25400">
            <a:solidFill>
              <a:schemeClr val="accent1"/>
            </a:solidFill>
          </a:ln>
        </p:spPr>
        <p:txBody>
          <a:bodyPr lIns="50800" tIns="50800" rIns="50800" bIns="50800" anchor="ctr"/>
          <a:lstStyle/>
          <a:p>
            <a:pPr/>
          </a:p>
        </p:txBody>
      </p:sp>
      <p:sp>
        <p:nvSpPr>
          <p:cNvPr id="200" name="Screen Time:  129 min."/>
          <p:cNvSpPr txBox="1"/>
          <p:nvPr/>
        </p:nvSpPr>
        <p:spPr>
          <a:xfrm>
            <a:off x="5005120" y="5031377"/>
            <a:ext cx="3248559"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Screen Time:  129 min.</a:t>
            </a:r>
          </a:p>
        </p:txBody>
      </p:sp>
      <p:pic>
        <p:nvPicPr>
          <p:cNvPr id="201" name="image3.tif" descr="image3.tif"/>
          <p:cNvPicPr>
            <a:picLocks noChangeAspect="1"/>
          </p:cNvPicPr>
          <p:nvPr/>
        </p:nvPicPr>
        <p:blipFill>
          <a:blip r:embed="rId2">
            <a:extLst/>
          </a:blip>
          <a:stretch>
            <a:fillRect/>
          </a:stretch>
        </p:blipFill>
        <p:spPr>
          <a:xfrm>
            <a:off x="10030027" y="5843363"/>
            <a:ext cx="2909737" cy="1566409"/>
          </a:xfrm>
          <a:prstGeom prst="rect">
            <a:avLst/>
          </a:prstGeom>
          <a:ln w="12700">
            <a:miter lim="400000"/>
          </a:ln>
        </p:spPr>
      </p:pic>
      <p:pic>
        <p:nvPicPr>
          <p:cNvPr id="202" name="image4.tif" descr="image4.tif"/>
          <p:cNvPicPr>
            <a:picLocks noChangeAspect="1"/>
          </p:cNvPicPr>
          <p:nvPr/>
        </p:nvPicPr>
        <p:blipFill>
          <a:blip r:embed="rId3">
            <a:extLst/>
          </a:blip>
          <a:stretch>
            <a:fillRect/>
          </a:stretch>
        </p:blipFill>
        <p:spPr>
          <a:xfrm>
            <a:off x="3565211" y="5821715"/>
            <a:ext cx="2941715" cy="1655987"/>
          </a:xfrm>
          <a:prstGeom prst="rect">
            <a:avLst/>
          </a:prstGeom>
          <a:ln w="12700">
            <a:miter lim="400000"/>
          </a:ln>
        </p:spPr>
      </p:pic>
      <p:pic>
        <p:nvPicPr>
          <p:cNvPr id="203" name="image5.tif" descr="image5.tif"/>
          <p:cNvPicPr>
            <a:picLocks noChangeAspect="1"/>
          </p:cNvPicPr>
          <p:nvPr/>
        </p:nvPicPr>
        <p:blipFill>
          <a:blip r:embed="rId4">
            <a:extLst/>
          </a:blip>
          <a:stretch>
            <a:fillRect/>
          </a:stretch>
        </p:blipFill>
        <p:spPr>
          <a:xfrm>
            <a:off x="260958" y="5834757"/>
            <a:ext cx="2941716" cy="1583624"/>
          </a:xfrm>
          <a:prstGeom prst="rect">
            <a:avLst/>
          </a:prstGeom>
          <a:ln w="12700">
            <a:miter lim="400000"/>
          </a:ln>
        </p:spPr>
      </p:pic>
      <p:sp>
        <p:nvSpPr>
          <p:cNvPr id="204" name="Double Arrow"/>
          <p:cNvSpPr/>
          <p:nvPr/>
        </p:nvSpPr>
        <p:spPr>
          <a:xfrm>
            <a:off x="3763354" y="7593300"/>
            <a:ext cx="2752737" cy="1021236"/>
          </a:xfrm>
          <a:prstGeom prst="leftRightArrow">
            <a:avLst>
              <a:gd name="adj1" fmla="val 32000"/>
              <a:gd name="adj2" fmla="val 54718"/>
            </a:avLst>
          </a:prstGeom>
          <a:solidFill>
            <a:schemeClr val="accent1">
              <a:satOff val="-42592"/>
              <a:lumOff val="15882"/>
            </a:schemeClr>
          </a:solidFill>
          <a:ln w="25400">
            <a:solidFill>
              <a:schemeClr val="accent1"/>
            </a:solidFill>
          </a:ln>
        </p:spPr>
        <p:txBody>
          <a:bodyPr lIns="50800" tIns="50800" rIns="50800" bIns="50800" anchor="ctr"/>
          <a:lstStyle/>
          <a:p>
            <a:pPr/>
          </a:p>
        </p:txBody>
      </p:sp>
      <p:sp>
        <p:nvSpPr>
          <p:cNvPr id="205" name="1990"/>
          <p:cNvSpPr txBox="1"/>
          <p:nvPr/>
        </p:nvSpPr>
        <p:spPr>
          <a:xfrm>
            <a:off x="4653276" y="7873234"/>
            <a:ext cx="792177"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1990</a:t>
            </a:r>
          </a:p>
        </p:txBody>
      </p:sp>
      <p:pic>
        <p:nvPicPr>
          <p:cNvPr id="206" name="image6.tif" descr="image6.tif"/>
          <p:cNvPicPr>
            <a:picLocks noChangeAspect="1"/>
          </p:cNvPicPr>
          <p:nvPr/>
        </p:nvPicPr>
        <p:blipFill>
          <a:blip r:embed="rId5">
            <a:extLst/>
          </a:blip>
          <a:stretch>
            <a:fillRect/>
          </a:stretch>
        </p:blipFill>
        <p:spPr>
          <a:xfrm>
            <a:off x="6679352" y="5794623"/>
            <a:ext cx="3175555" cy="1710170"/>
          </a:xfrm>
          <a:prstGeom prst="rect">
            <a:avLst/>
          </a:prstGeom>
          <a:ln w="12700">
            <a:miter lim="400000"/>
          </a:ln>
        </p:spPr>
      </p:pic>
      <p:sp>
        <p:nvSpPr>
          <p:cNvPr id="207" name="Double Arrow"/>
          <p:cNvSpPr/>
          <p:nvPr/>
        </p:nvSpPr>
        <p:spPr>
          <a:xfrm>
            <a:off x="6800405" y="7593300"/>
            <a:ext cx="2752737" cy="1021236"/>
          </a:xfrm>
          <a:prstGeom prst="leftRightArrow">
            <a:avLst>
              <a:gd name="adj1" fmla="val 32000"/>
              <a:gd name="adj2" fmla="val 54718"/>
            </a:avLst>
          </a:prstGeom>
          <a:solidFill>
            <a:schemeClr val="accent1">
              <a:satOff val="-42592"/>
              <a:lumOff val="15882"/>
            </a:schemeClr>
          </a:solidFill>
          <a:ln w="25400">
            <a:solidFill>
              <a:schemeClr val="accent1"/>
            </a:solidFill>
          </a:ln>
        </p:spPr>
        <p:txBody>
          <a:bodyPr lIns="50800" tIns="50800" rIns="50800" bIns="50800" anchor="ctr"/>
          <a:lstStyle/>
          <a:p>
            <a:pPr/>
          </a:p>
        </p:txBody>
      </p:sp>
      <p:sp>
        <p:nvSpPr>
          <p:cNvPr id="208" name="Double Arrow"/>
          <p:cNvSpPr/>
          <p:nvPr/>
        </p:nvSpPr>
        <p:spPr>
          <a:xfrm>
            <a:off x="10018169" y="7593300"/>
            <a:ext cx="2612643" cy="1021236"/>
          </a:xfrm>
          <a:prstGeom prst="leftRightArrow">
            <a:avLst>
              <a:gd name="adj1" fmla="val 32000"/>
              <a:gd name="adj2" fmla="val 54718"/>
            </a:avLst>
          </a:prstGeom>
          <a:solidFill>
            <a:schemeClr val="accent1">
              <a:satOff val="-42592"/>
              <a:lumOff val="15882"/>
            </a:schemeClr>
          </a:solidFill>
          <a:ln w="25400">
            <a:solidFill>
              <a:schemeClr val="accent1"/>
            </a:solidFill>
          </a:ln>
        </p:spPr>
        <p:txBody>
          <a:bodyPr lIns="50800" tIns="50800" rIns="50800" bIns="50800" anchor="ctr"/>
          <a:lstStyle/>
          <a:p>
            <a:pPr/>
          </a:p>
        </p:txBody>
      </p:sp>
      <p:sp>
        <p:nvSpPr>
          <p:cNvPr id="209" name="Double Arrow"/>
          <p:cNvSpPr/>
          <p:nvPr/>
        </p:nvSpPr>
        <p:spPr>
          <a:xfrm>
            <a:off x="568733" y="7593300"/>
            <a:ext cx="2612641" cy="1021236"/>
          </a:xfrm>
          <a:prstGeom prst="leftRightArrow">
            <a:avLst>
              <a:gd name="adj1" fmla="val 32000"/>
              <a:gd name="adj2" fmla="val 54718"/>
            </a:avLst>
          </a:prstGeom>
          <a:solidFill>
            <a:schemeClr val="accent1">
              <a:satOff val="-42592"/>
              <a:lumOff val="15882"/>
            </a:schemeClr>
          </a:solidFill>
          <a:ln w="25400">
            <a:solidFill>
              <a:schemeClr val="accent1"/>
            </a:solidFill>
          </a:ln>
        </p:spPr>
        <p:txBody>
          <a:bodyPr lIns="50800" tIns="50800" rIns="50800" bIns="50800" anchor="ctr"/>
          <a:lstStyle/>
          <a:p>
            <a:pPr/>
          </a:p>
        </p:txBody>
      </p:sp>
      <p:sp>
        <p:nvSpPr>
          <p:cNvPr id="210" name="1917"/>
          <p:cNvSpPr txBox="1"/>
          <p:nvPr/>
        </p:nvSpPr>
        <p:spPr>
          <a:xfrm>
            <a:off x="1335727" y="7873234"/>
            <a:ext cx="792177"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1917</a:t>
            </a:r>
          </a:p>
        </p:txBody>
      </p:sp>
      <p:sp>
        <p:nvSpPr>
          <p:cNvPr id="211" name="1996"/>
          <p:cNvSpPr txBox="1"/>
          <p:nvPr/>
        </p:nvSpPr>
        <p:spPr>
          <a:xfrm>
            <a:off x="7780684" y="7873234"/>
            <a:ext cx="792176"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1996</a:t>
            </a:r>
          </a:p>
        </p:txBody>
      </p:sp>
      <p:sp>
        <p:nvSpPr>
          <p:cNvPr id="212" name="2035"/>
          <p:cNvSpPr txBox="1"/>
          <p:nvPr/>
        </p:nvSpPr>
        <p:spPr>
          <a:xfrm>
            <a:off x="10998450" y="7873234"/>
            <a:ext cx="792176"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2035</a:t>
            </a:r>
          </a:p>
        </p:txBody>
      </p:sp>
      <p:sp>
        <p:nvSpPr>
          <p:cNvPr id="213" name="Twelve Monkeys (Terry Gilliam, UK/ USA, 1995)"/>
          <p:cNvSpPr txBox="1"/>
          <p:nvPr/>
        </p:nvSpPr>
        <p:spPr>
          <a:xfrm>
            <a:off x="3197085" y="285417"/>
            <a:ext cx="5035830" cy="38707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Helvetica Neue Medium"/>
                <a:ea typeface="Helvetica Neue Medium"/>
                <a:cs typeface="Helvetica Neue Medium"/>
                <a:sym typeface="Helvetica Neue Medium"/>
              </a:defRPr>
            </a:lvl1pPr>
          </a:lstStyle>
          <a:p>
            <a:pPr/>
            <a:r>
              <a:t>Twelve Monkeys (Terry Gilliam, UK/ USA, 1995)</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94"/>
                                        </p:tgtEl>
                                        <p:attrNameLst>
                                          <p:attrName>style.visibility</p:attrName>
                                        </p:attrNameLst>
                                      </p:cBhvr>
                                      <p:to>
                                        <p:strVal val="visible"/>
                                      </p:to>
                                    </p:set>
                                    <p:animEffect filter="fade" transition="in">
                                      <p:cBhvr>
                                        <p:cTn id="7" dur="1000"/>
                                        <p:tgtEl>
                                          <p:spTgt spid="194"/>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0" presetID="1" grpId="2" fill="hold">
                                  <p:stCondLst>
                                    <p:cond delay="0"/>
                                  </p:stCondLst>
                                  <p:iterate type="el" backwards="0">
                                    <p:tmAbs val="0"/>
                                  </p:iterate>
                                  <p:childTnLst>
                                    <p:set>
                                      <p:cBhvr>
                                        <p:cTn id="11" fill="hold"/>
                                        <p:tgtEl>
                                          <p:spTgt spid="213"/>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3" fill="hold">
                                  <p:stCondLst>
                                    <p:cond delay="0"/>
                                  </p:stCondLst>
                                  <p:iterate type="el" backwards="0">
                                    <p:tmAbs val="0"/>
                                  </p:iterate>
                                  <p:childTnLst>
                                    <p:set>
                                      <p:cBhvr>
                                        <p:cTn id="14" fill="hold"/>
                                        <p:tgtEl>
                                          <p:spTgt spid="203"/>
                                        </p:tgtEl>
                                        <p:attrNameLst>
                                          <p:attrName>style.visibility</p:attrName>
                                        </p:attrNameLst>
                                      </p:cBhvr>
                                      <p:to>
                                        <p:strVal val="visible"/>
                                      </p:to>
                                    </p:set>
                                  </p:childTnLst>
                                </p:cTn>
                              </p:par>
                            </p:childTnLst>
                          </p:cTn>
                        </p:par>
                        <p:par>
                          <p:cTn id="15" fill="hold">
                            <p:stCondLst>
                              <p:cond delay="0"/>
                            </p:stCondLst>
                            <p:childTnLst>
                              <p:par>
                                <p:cTn id="16" presetClass="entr" nodeType="afterEffect" presetSubtype="0" presetID="1" grpId="4" fill="hold">
                                  <p:stCondLst>
                                    <p:cond delay="0"/>
                                  </p:stCondLst>
                                  <p:iterate type="el" backwards="0">
                                    <p:tmAbs val="0"/>
                                  </p:iterate>
                                  <p:childTnLst>
                                    <p:set>
                                      <p:cBhvr>
                                        <p:cTn id="17" fill="hold"/>
                                        <p:tgtEl>
                                          <p:spTgt spid="202"/>
                                        </p:tgtEl>
                                        <p:attrNameLst>
                                          <p:attrName>style.visibility</p:attrName>
                                        </p:attrNameLst>
                                      </p:cBhvr>
                                      <p:to>
                                        <p:strVal val="visible"/>
                                      </p:to>
                                    </p:set>
                                  </p:childTnLst>
                                </p:cTn>
                              </p:par>
                            </p:childTnLst>
                          </p:cTn>
                        </p:par>
                        <p:par>
                          <p:cTn id="18" fill="hold">
                            <p:stCondLst>
                              <p:cond delay="0"/>
                            </p:stCondLst>
                            <p:childTnLst>
                              <p:par>
                                <p:cTn id="19" presetClass="entr" nodeType="afterEffect" presetSubtype="0" presetID="1" grpId="5" fill="hold">
                                  <p:stCondLst>
                                    <p:cond delay="0"/>
                                  </p:stCondLst>
                                  <p:iterate type="el" backwards="0">
                                    <p:tmAbs val="0"/>
                                  </p:iterate>
                                  <p:childTnLst>
                                    <p:set>
                                      <p:cBhvr>
                                        <p:cTn id="20" fill="hold"/>
                                        <p:tgtEl>
                                          <p:spTgt spid="206"/>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20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ID="10" grpId="7" fill="hold">
                                  <p:stCondLst>
                                    <p:cond delay="0"/>
                                  </p:stCondLst>
                                  <p:iterate type="el" backwards="0">
                                    <p:tmAbs val="0"/>
                                  </p:iterate>
                                  <p:childTnLst>
                                    <p:set>
                                      <p:cBhvr>
                                        <p:cTn id="27" fill="hold"/>
                                        <p:tgtEl>
                                          <p:spTgt spid="192"/>
                                        </p:tgtEl>
                                        <p:attrNameLst>
                                          <p:attrName>style.visibility</p:attrName>
                                        </p:attrNameLst>
                                      </p:cBhvr>
                                      <p:to>
                                        <p:strVal val="visible"/>
                                      </p:to>
                                    </p:set>
                                    <p:animEffect filter="fade" transition="in">
                                      <p:cBhvr>
                                        <p:cTn id="28" dur="1000"/>
                                        <p:tgtEl>
                                          <p:spTgt spid="192"/>
                                        </p:tgtEl>
                                      </p:cBhvr>
                                    </p:animEffect>
                                  </p:childTnLst>
                                </p:cTn>
                              </p:par>
                            </p:childTnLst>
                          </p:cTn>
                        </p:par>
                        <p:par>
                          <p:cTn id="29" fill="hold">
                            <p:stCondLst>
                              <p:cond delay="1000"/>
                            </p:stCondLst>
                            <p:childTnLst>
                              <p:par>
                                <p:cTn id="30" presetClass="entr" nodeType="afterEffect" presetSubtype="0" presetID="1" grpId="8" fill="hold">
                                  <p:stCondLst>
                                    <p:cond delay="0"/>
                                  </p:stCondLst>
                                  <p:iterate type="el" backwards="0">
                                    <p:tmAbs val="0"/>
                                  </p:iterate>
                                  <p:childTnLst>
                                    <p:set>
                                      <p:cBhvr>
                                        <p:cTn id="31" fill="hold"/>
                                        <p:tgtEl>
                                          <p:spTgt spid="195"/>
                                        </p:tgtEl>
                                        <p:attrNameLst>
                                          <p:attrName>style.visibility</p:attrName>
                                        </p:attrNameLst>
                                      </p:cBhvr>
                                      <p:to>
                                        <p:strVal val="visible"/>
                                      </p:to>
                                    </p:set>
                                  </p:childTnLst>
                                </p:cTn>
                              </p:par>
                            </p:childTnLst>
                          </p:cTn>
                        </p:par>
                        <p:par>
                          <p:cTn id="32" fill="hold">
                            <p:stCondLst>
                              <p:cond delay="1000"/>
                            </p:stCondLst>
                            <p:childTnLst>
                              <p:par>
                                <p:cTn id="33" presetClass="entr" nodeType="afterEffect" presetSubtype="0" presetID="1" grpId="9" fill="hold">
                                  <p:stCondLst>
                                    <p:cond delay="0"/>
                                  </p:stCondLst>
                                  <p:iterate type="el" backwards="0">
                                    <p:tmAbs val="0"/>
                                  </p:iterate>
                                  <p:childTnLst>
                                    <p:set>
                                      <p:cBhvr>
                                        <p:cTn id="34" fill="hold"/>
                                        <p:tgtEl>
                                          <p:spTgt spid="19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Class="entr" nodeType="clickEffect" presetID="10" grpId="10" fill="hold">
                                  <p:stCondLst>
                                    <p:cond delay="0"/>
                                  </p:stCondLst>
                                  <p:iterate type="el" backwards="0">
                                    <p:tmAbs val="0"/>
                                  </p:iterate>
                                  <p:childTnLst>
                                    <p:set>
                                      <p:cBhvr>
                                        <p:cTn id="38" fill="hold"/>
                                        <p:tgtEl>
                                          <p:spTgt spid="191"/>
                                        </p:tgtEl>
                                        <p:attrNameLst>
                                          <p:attrName>style.visibility</p:attrName>
                                        </p:attrNameLst>
                                      </p:cBhvr>
                                      <p:to>
                                        <p:strVal val="visible"/>
                                      </p:to>
                                    </p:set>
                                    <p:animEffect filter="fade" transition="in">
                                      <p:cBhvr>
                                        <p:cTn id="39" dur="1000"/>
                                        <p:tgtEl>
                                          <p:spTgt spid="191"/>
                                        </p:tgtEl>
                                      </p:cBhvr>
                                    </p:animEffect>
                                  </p:childTnLst>
                                </p:cTn>
                              </p:par>
                            </p:childTnLst>
                          </p:cTn>
                        </p:par>
                        <p:par>
                          <p:cTn id="40" fill="hold">
                            <p:stCondLst>
                              <p:cond delay="1000"/>
                            </p:stCondLst>
                            <p:childTnLst>
                              <p:par>
                                <p:cTn id="41" presetClass="entr" nodeType="afterEffect" presetSubtype="0" presetID="1" grpId="11" fill="hold">
                                  <p:stCondLst>
                                    <p:cond delay="0"/>
                                  </p:stCondLst>
                                  <p:iterate type="el" backwards="0">
                                    <p:tmAbs val="0"/>
                                  </p:iterate>
                                  <p:childTnLst>
                                    <p:set>
                                      <p:cBhvr>
                                        <p:cTn id="42" fill="hold"/>
                                        <p:tgtEl>
                                          <p:spTgt spid="209"/>
                                        </p:tgtEl>
                                        <p:attrNameLst>
                                          <p:attrName>style.visibility</p:attrName>
                                        </p:attrNameLst>
                                      </p:cBhvr>
                                      <p:to>
                                        <p:strVal val="visible"/>
                                      </p:to>
                                    </p:set>
                                  </p:childTnLst>
                                </p:cTn>
                              </p:par>
                            </p:childTnLst>
                          </p:cTn>
                        </p:par>
                        <p:par>
                          <p:cTn id="43" fill="hold">
                            <p:stCondLst>
                              <p:cond delay="1000"/>
                            </p:stCondLst>
                            <p:childTnLst>
                              <p:par>
                                <p:cTn id="44" presetClass="entr" nodeType="afterEffect" presetSubtype="0" presetID="1" grpId="12" fill="hold">
                                  <p:stCondLst>
                                    <p:cond delay="0"/>
                                  </p:stCondLst>
                                  <p:iterate type="el" backwards="0">
                                    <p:tmAbs val="0"/>
                                  </p:iterate>
                                  <p:childTnLst>
                                    <p:set>
                                      <p:cBhvr>
                                        <p:cTn id="45" fill="hold"/>
                                        <p:tgtEl>
                                          <p:spTgt spid="204"/>
                                        </p:tgtEl>
                                        <p:attrNameLst>
                                          <p:attrName>style.visibility</p:attrName>
                                        </p:attrNameLst>
                                      </p:cBhvr>
                                      <p:to>
                                        <p:strVal val="visible"/>
                                      </p:to>
                                    </p:set>
                                  </p:childTnLst>
                                </p:cTn>
                              </p:par>
                            </p:childTnLst>
                          </p:cTn>
                        </p:par>
                        <p:par>
                          <p:cTn id="46" fill="hold">
                            <p:stCondLst>
                              <p:cond delay="1000"/>
                            </p:stCondLst>
                            <p:childTnLst>
                              <p:par>
                                <p:cTn id="47" presetClass="entr" nodeType="afterEffect" presetSubtype="0" presetID="1" grpId="13" fill="hold">
                                  <p:stCondLst>
                                    <p:cond delay="0"/>
                                  </p:stCondLst>
                                  <p:iterate type="el" backwards="0">
                                    <p:tmAbs val="0"/>
                                  </p:iterate>
                                  <p:childTnLst>
                                    <p:set>
                                      <p:cBhvr>
                                        <p:cTn id="48" fill="hold"/>
                                        <p:tgtEl>
                                          <p:spTgt spid="207"/>
                                        </p:tgtEl>
                                        <p:attrNameLst>
                                          <p:attrName>style.visibility</p:attrName>
                                        </p:attrNameLst>
                                      </p:cBhvr>
                                      <p:to>
                                        <p:strVal val="visible"/>
                                      </p:to>
                                    </p:set>
                                  </p:childTnLst>
                                </p:cTn>
                              </p:par>
                            </p:childTnLst>
                          </p:cTn>
                        </p:par>
                        <p:par>
                          <p:cTn id="49" fill="hold">
                            <p:stCondLst>
                              <p:cond delay="1000"/>
                            </p:stCondLst>
                            <p:childTnLst>
                              <p:par>
                                <p:cTn id="50" presetClass="entr" nodeType="afterEffect" presetSubtype="0" presetID="1" grpId="14" fill="hold">
                                  <p:stCondLst>
                                    <p:cond delay="0"/>
                                  </p:stCondLst>
                                  <p:iterate type="el" backwards="0">
                                    <p:tmAbs val="0"/>
                                  </p:iterate>
                                  <p:childTnLst>
                                    <p:set>
                                      <p:cBhvr>
                                        <p:cTn id="51" fill="hold"/>
                                        <p:tgtEl>
                                          <p:spTgt spid="208"/>
                                        </p:tgtEl>
                                        <p:attrNameLst>
                                          <p:attrName>style.visibility</p:attrName>
                                        </p:attrNameLst>
                                      </p:cBhvr>
                                      <p:to>
                                        <p:strVal val="visible"/>
                                      </p:to>
                                    </p:set>
                                  </p:childTnLst>
                                </p:cTn>
                              </p:par>
                            </p:childTnLst>
                          </p:cTn>
                        </p:par>
                        <p:par>
                          <p:cTn id="52" fill="hold">
                            <p:stCondLst>
                              <p:cond delay="1000"/>
                            </p:stCondLst>
                            <p:childTnLst>
                              <p:par>
                                <p:cTn id="53" presetClass="entr" nodeType="afterEffect" presetSubtype="0" presetID="1" grpId="15" fill="hold">
                                  <p:stCondLst>
                                    <p:cond delay="0"/>
                                  </p:stCondLst>
                                  <p:iterate type="el" backwards="0">
                                    <p:tmAbs val="0"/>
                                  </p:iterate>
                                  <p:childTnLst>
                                    <p:set>
                                      <p:cBhvr>
                                        <p:cTn id="54" fill="hold"/>
                                        <p:tgtEl>
                                          <p:spTgt spid="210"/>
                                        </p:tgtEl>
                                        <p:attrNameLst>
                                          <p:attrName>style.visibility</p:attrName>
                                        </p:attrNameLst>
                                      </p:cBhvr>
                                      <p:to>
                                        <p:strVal val="visible"/>
                                      </p:to>
                                    </p:set>
                                  </p:childTnLst>
                                </p:cTn>
                              </p:par>
                            </p:childTnLst>
                          </p:cTn>
                        </p:par>
                        <p:par>
                          <p:cTn id="55" fill="hold">
                            <p:stCondLst>
                              <p:cond delay="1000"/>
                            </p:stCondLst>
                            <p:childTnLst>
                              <p:par>
                                <p:cTn id="56" presetClass="entr" nodeType="afterEffect" presetSubtype="0" presetID="1" grpId="16" fill="hold">
                                  <p:stCondLst>
                                    <p:cond delay="0"/>
                                  </p:stCondLst>
                                  <p:iterate type="el" backwards="0">
                                    <p:tmAbs val="0"/>
                                  </p:iterate>
                                  <p:childTnLst>
                                    <p:set>
                                      <p:cBhvr>
                                        <p:cTn id="57" fill="hold"/>
                                        <p:tgtEl>
                                          <p:spTgt spid="205"/>
                                        </p:tgtEl>
                                        <p:attrNameLst>
                                          <p:attrName>style.visibility</p:attrName>
                                        </p:attrNameLst>
                                      </p:cBhvr>
                                      <p:to>
                                        <p:strVal val="visible"/>
                                      </p:to>
                                    </p:set>
                                  </p:childTnLst>
                                </p:cTn>
                              </p:par>
                            </p:childTnLst>
                          </p:cTn>
                        </p:par>
                        <p:par>
                          <p:cTn id="58" fill="hold">
                            <p:stCondLst>
                              <p:cond delay="1000"/>
                            </p:stCondLst>
                            <p:childTnLst>
                              <p:par>
                                <p:cTn id="59" presetClass="entr" nodeType="afterEffect" presetSubtype="0" presetID="1" grpId="17" fill="hold">
                                  <p:stCondLst>
                                    <p:cond delay="0"/>
                                  </p:stCondLst>
                                  <p:iterate type="el" backwards="0">
                                    <p:tmAbs val="0"/>
                                  </p:iterate>
                                  <p:childTnLst>
                                    <p:set>
                                      <p:cBhvr>
                                        <p:cTn id="60" fill="hold"/>
                                        <p:tgtEl>
                                          <p:spTgt spid="211"/>
                                        </p:tgtEl>
                                        <p:attrNameLst>
                                          <p:attrName>style.visibility</p:attrName>
                                        </p:attrNameLst>
                                      </p:cBhvr>
                                      <p:to>
                                        <p:strVal val="visible"/>
                                      </p:to>
                                    </p:set>
                                  </p:childTnLst>
                                </p:cTn>
                              </p:par>
                            </p:childTnLst>
                          </p:cTn>
                        </p:par>
                        <p:par>
                          <p:cTn id="61" fill="hold">
                            <p:stCondLst>
                              <p:cond delay="1000"/>
                            </p:stCondLst>
                            <p:childTnLst>
                              <p:par>
                                <p:cTn id="62" presetClass="entr" nodeType="afterEffect" presetSubtype="0" presetID="1" grpId="18" fill="hold">
                                  <p:stCondLst>
                                    <p:cond delay="0"/>
                                  </p:stCondLst>
                                  <p:iterate type="el" backwards="0">
                                    <p:tmAbs val="0"/>
                                  </p:iterate>
                                  <p:childTnLst>
                                    <p:set>
                                      <p:cBhvr>
                                        <p:cTn id="63" fill="hold"/>
                                        <p:tgtEl>
                                          <p:spTgt spid="212"/>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Class="entr" nodeType="clickEffect" presetID="10" grpId="19" fill="hold">
                                  <p:stCondLst>
                                    <p:cond delay="0"/>
                                  </p:stCondLst>
                                  <p:iterate type="el" backwards="0">
                                    <p:tmAbs val="0"/>
                                  </p:iterate>
                                  <p:childTnLst>
                                    <p:set>
                                      <p:cBhvr>
                                        <p:cTn id="67" fill="hold"/>
                                        <p:tgtEl>
                                          <p:spTgt spid="193"/>
                                        </p:tgtEl>
                                        <p:attrNameLst>
                                          <p:attrName>style.visibility</p:attrName>
                                        </p:attrNameLst>
                                      </p:cBhvr>
                                      <p:to>
                                        <p:strVal val="visible"/>
                                      </p:to>
                                    </p:set>
                                    <p:animEffect filter="fade" transition="in">
                                      <p:cBhvr>
                                        <p:cTn id="68" dur="1000"/>
                                        <p:tgtEl>
                                          <p:spTgt spid="193"/>
                                        </p:tgtEl>
                                      </p:cBhvr>
                                    </p:animEffect>
                                  </p:childTnLst>
                                </p:cTn>
                              </p:par>
                            </p:childTnLst>
                          </p:cTn>
                        </p:par>
                        <p:par>
                          <p:cTn id="69" fill="hold">
                            <p:stCondLst>
                              <p:cond delay="1000"/>
                            </p:stCondLst>
                            <p:childTnLst>
                              <p:par>
                                <p:cTn id="70" presetClass="entr" nodeType="afterEffect" presetSubtype="0" presetID="1" grpId="20" fill="hold">
                                  <p:stCondLst>
                                    <p:cond delay="0"/>
                                  </p:stCondLst>
                                  <p:iterate type="el" backwards="0">
                                    <p:tmAbs val="0"/>
                                  </p:iterate>
                                  <p:childTnLst>
                                    <p:set>
                                      <p:cBhvr>
                                        <p:cTn id="71" fill="hold"/>
                                        <p:tgtEl>
                                          <p:spTgt spid="199"/>
                                        </p:tgtEl>
                                        <p:attrNameLst>
                                          <p:attrName>style.visibility</p:attrName>
                                        </p:attrNameLst>
                                      </p:cBhvr>
                                      <p:to>
                                        <p:strVal val="visible"/>
                                      </p:to>
                                    </p:set>
                                  </p:childTnLst>
                                </p:cTn>
                              </p:par>
                            </p:childTnLst>
                          </p:cTn>
                        </p:par>
                        <p:par>
                          <p:cTn id="72" fill="hold">
                            <p:stCondLst>
                              <p:cond delay="1000"/>
                            </p:stCondLst>
                            <p:childTnLst>
                              <p:par>
                                <p:cTn id="73" presetClass="entr" nodeType="afterEffect" presetSubtype="0" presetID="1" grpId="21" fill="hold">
                                  <p:stCondLst>
                                    <p:cond delay="0"/>
                                  </p:stCondLst>
                                  <p:iterate type="el" backwards="0">
                                    <p:tmAbs val="0"/>
                                  </p:iterate>
                                  <p:childTnLst>
                                    <p:set>
                                      <p:cBhvr>
                                        <p:cTn id="74" fill="hold"/>
                                        <p:tgtEl>
                                          <p:spTgt spid="2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3" grpId="3"/>
      <p:bldP build="whole" bldLvl="1" animBg="1" rev="0" advAuto="0" spid="208" grpId="14"/>
      <p:bldP build="whole" bldLvl="1" animBg="1" rev="0" advAuto="0" spid="199" grpId="20"/>
      <p:bldP build="whole" bldLvl="1" animBg="1" rev="0" advAuto="0" spid="196" grpId="9"/>
      <p:bldP build="whole" bldLvl="1" animBg="1" rev="0" advAuto="0" spid="191" grpId="10"/>
      <p:bldP build="whole" bldLvl="1" animBg="1" rev="0" advAuto="0" spid="195" grpId="8"/>
      <p:bldP build="whole" bldLvl="1" animBg="1" rev="0" advAuto="0" spid="205" grpId="16"/>
      <p:bldP build="whole" bldLvl="1" animBg="1" rev="0" advAuto="0" spid="204" grpId="12"/>
      <p:bldP build="whole" bldLvl="1" animBg="1" rev="0" advAuto="0" spid="207" grpId="13"/>
      <p:bldP build="whole" bldLvl="1" animBg="1" rev="0" advAuto="0" spid="200" grpId="21"/>
      <p:bldP build="whole" bldLvl="1" animBg="1" rev="0" advAuto="0" spid="201" grpId="6"/>
      <p:bldP build="whole" bldLvl="1" animBg="1" rev="0" advAuto="0" spid="209" grpId="11"/>
      <p:bldP build="whole" bldLvl="1" animBg="1" rev="0" advAuto="0" spid="212" grpId="18"/>
      <p:bldP build="whole" bldLvl="1" animBg="1" rev="0" advAuto="0" spid="194" grpId="1"/>
      <p:bldP build="whole" bldLvl="1" animBg="1" rev="0" advAuto="0" spid="193" grpId="19"/>
      <p:bldP build="whole" bldLvl="1" animBg="1" rev="0" advAuto="0" spid="192" grpId="7"/>
      <p:bldP build="whole" bldLvl="1" animBg="1" rev="0" advAuto="0" spid="213" grpId="2"/>
      <p:bldP build="whole" bldLvl="1" animBg="1" rev="0" advAuto="0" spid="211" grpId="17"/>
      <p:bldP build="whole" bldLvl="1" animBg="1" rev="0" advAuto="0" spid="210" grpId="15"/>
      <p:bldP build="whole" bldLvl="1" animBg="1" rev="0" advAuto="0" spid="206" grpId="5"/>
      <p:bldP build="whole" bldLvl="1" animBg="1" rev="0" advAuto="0" spid="202" grpId="4"/>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5" name="Axis of Action"/>
          <p:cNvSpPr txBox="1"/>
          <p:nvPr>
            <p:ph type="title"/>
          </p:nvPr>
        </p:nvSpPr>
        <p:spPr>
          <a:xfrm>
            <a:off x="8900932" y="4372828"/>
            <a:ext cx="3770315" cy="842964"/>
          </a:xfrm>
          <a:prstGeom prst="rect">
            <a:avLst/>
          </a:prstGeom>
        </p:spPr>
        <p:txBody>
          <a:bodyPr/>
          <a:lstStyle/>
          <a:p>
            <a:pPr defTabSz="262888">
              <a:spcBef>
                <a:spcPts val="1800"/>
              </a:spcBef>
              <a:defRPr sz="1400"/>
            </a:pPr>
            <a:r>
              <a:t>Axis of Action</a:t>
            </a:r>
          </a:p>
          <a:p>
            <a:pPr defTabSz="262888">
              <a:spcBef>
                <a:spcPts val="1800"/>
              </a:spcBef>
              <a:defRPr sz="1400"/>
            </a:pPr>
            <a:r>
              <a:t>The implied line perpendicular to the camera</a:t>
            </a:r>
          </a:p>
        </p:txBody>
      </p:sp>
      <p:pic>
        <p:nvPicPr>
          <p:cNvPr id="216" name="Image" descr="Image"/>
          <p:cNvPicPr>
            <a:picLocks noChangeAspect="1"/>
          </p:cNvPicPr>
          <p:nvPr/>
        </p:nvPicPr>
        <p:blipFill>
          <a:blip r:embed="rId2">
            <a:extLst/>
          </a:blip>
          <a:stretch>
            <a:fillRect/>
          </a:stretch>
        </p:blipFill>
        <p:spPr>
          <a:xfrm>
            <a:off x="4489008" y="4472440"/>
            <a:ext cx="4026784" cy="2416070"/>
          </a:xfrm>
          <a:prstGeom prst="rect">
            <a:avLst/>
          </a:prstGeom>
          <a:ln w="12700">
            <a:miter lim="400000"/>
          </a:ln>
        </p:spPr>
      </p:pic>
      <p:sp>
        <p:nvSpPr>
          <p:cNvPr id="217" name="Continuity Style:"/>
          <p:cNvSpPr txBox="1"/>
          <p:nvPr/>
        </p:nvSpPr>
        <p:spPr>
          <a:xfrm>
            <a:off x="2770883" y="164590"/>
            <a:ext cx="3830829" cy="6969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4200"/>
              </a:spcBef>
              <a:defRPr sz="4000">
                <a:solidFill>
                  <a:srgbClr val="FFFFFF"/>
                </a:solidFill>
              </a:defRPr>
            </a:lvl1pPr>
          </a:lstStyle>
          <a:p>
            <a:pPr/>
            <a:r>
              <a:t>Continuity Style:</a:t>
            </a:r>
          </a:p>
        </p:txBody>
      </p:sp>
      <p:sp>
        <p:nvSpPr>
          <p:cNvPr id="218" name="180 Degree Rule"/>
          <p:cNvSpPr txBox="1"/>
          <p:nvPr/>
        </p:nvSpPr>
        <p:spPr>
          <a:xfrm>
            <a:off x="6816266" y="164590"/>
            <a:ext cx="3887725" cy="6969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4200"/>
              </a:spcBef>
              <a:defRPr sz="4000">
                <a:solidFill>
                  <a:srgbClr val="FFFFFF"/>
                </a:solidFill>
              </a:defRPr>
            </a:lvl1pPr>
          </a:lstStyle>
          <a:p>
            <a:pPr/>
            <a:r>
              <a:t>180 Degree Rule</a:t>
            </a:r>
          </a:p>
        </p:txBody>
      </p:sp>
      <p:sp>
        <p:nvSpPr>
          <p:cNvPr id="219" name="—Camera remains on the same side of the Axis of Action in order to preserve the apparent spatial relationships odfthe characters and objects to each other."/>
          <p:cNvSpPr txBox="1"/>
          <p:nvPr/>
        </p:nvSpPr>
        <p:spPr>
          <a:xfrm>
            <a:off x="372464" y="1737801"/>
            <a:ext cx="3553835" cy="2235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2000">
                <a:solidFill>
                  <a:srgbClr val="FFFFFF"/>
                </a:solidFill>
                <a:latin typeface="+mj-lt"/>
                <a:ea typeface="+mj-ea"/>
                <a:cs typeface="+mj-cs"/>
                <a:sym typeface="Helvetica"/>
              </a:defRPr>
            </a:lvl1pPr>
          </a:lstStyle>
          <a:p>
            <a:pPr/>
            <a:r>
              <a:t>—Camera remains on the same side of the Axis of Action in order to preserve the apparent spatial relationships of the characters and objects to each other.</a:t>
            </a:r>
          </a:p>
        </p:txBody>
      </p:sp>
      <p:sp>
        <p:nvSpPr>
          <p:cNvPr id="220" name="The Shining (Kubrick, USA,"/>
          <p:cNvSpPr txBox="1"/>
          <p:nvPr/>
        </p:nvSpPr>
        <p:spPr>
          <a:xfrm>
            <a:off x="4547913" y="740409"/>
            <a:ext cx="3908972"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u="sng">
                <a:solidFill>
                  <a:srgbClr val="0000FF"/>
                </a:solidFill>
                <a:uFill>
                  <a:solidFill>
                    <a:srgbClr val="0000FF"/>
                  </a:solidFill>
                </a:uFill>
                <a:latin typeface="+mj-lt"/>
                <a:ea typeface="+mj-ea"/>
                <a:cs typeface="+mj-cs"/>
                <a:sym typeface="Helvetica"/>
              </a:defRPr>
            </a:pPr>
            <a:r>
              <a:rPr>
                <a:hlinkClick r:id="rId3" invalidUrl="" action="" tgtFrame="" tooltip="" history="1" highlightClick="0" endSnd="0"/>
              </a:rPr>
              <a:t>The Shining</a:t>
            </a:r>
            <a:r>
              <a:rPr u="none">
                <a:solidFill>
                  <a:srgbClr val="FFFFFF"/>
                </a:solidFill>
                <a:uFillTx/>
              </a:rPr>
              <a:t> (Kubrick, USA, </a:t>
            </a:r>
          </a:p>
        </p:txBody>
      </p:sp>
      <p:pic>
        <p:nvPicPr>
          <p:cNvPr id="221" name="Image" descr="Image"/>
          <p:cNvPicPr>
            <a:picLocks noChangeAspect="1"/>
          </p:cNvPicPr>
          <p:nvPr/>
        </p:nvPicPr>
        <p:blipFill>
          <a:blip r:embed="rId4">
            <a:extLst/>
          </a:blip>
          <a:stretch>
            <a:fillRect/>
          </a:stretch>
        </p:blipFill>
        <p:spPr>
          <a:xfrm>
            <a:off x="4501469" y="1426165"/>
            <a:ext cx="4001861" cy="2858473"/>
          </a:xfrm>
          <a:prstGeom prst="rect">
            <a:avLst/>
          </a:prstGeom>
          <a:ln w="12700">
            <a:miter lim="400000"/>
          </a:ln>
        </p:spPr>
      </p:pic>
      <p:pic>
        <p:nvPicPr>
          <p:cNvPr id="222" name="Image" descr="Image"/>
          <p:cNvPicPr>
            <a:picLocks noChangeAspect="1"/>
          </p:cNvPicPr>
          <p:nvPr/>
        </p:nvPicPr>
        <p:blipFill>
          <a:blip r:embed="rId5">
            <a:extLst/>
          </a:blip>
          <a:stretch>
            <a:fillRect/>
          </a:stretch>
        </p:blipFill>
        <p:spPr>
          <a:xfrm>
            <a:off x="4440890" y="7076312"/>
            <a:ext cx="4123020" cy="2318164"/>
          </a:xfrm>
          <a:prstGeom prst="rect">
            <a:avLst/>
          </a:prstGeom>
          <a:ln w="12700">
            <a:miter lim="400000"/>
          </a:ln>
        </p:spPr>
      </p:pic>
      <p:sp>
        <p:nvSpPr>
          <p:cNvPr id="223" name="—When the action cuts, the camera can take up a position anywhere along the 180 degree arc on the same side of the axis of action."/>
          <p:cNvSpPr txBox="1"/>
          <p:nvPr/>
        </p:nvSpPr>
        <p:spPr>
          <a:xfrm>
            <a:off x="194895" y="4715274"/>
            <a:ext cx="3908973" cy="193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2000">
                <a:solidFill>
                  <a:srgbClr val="FFFFFF"/>
                </a:solidFill>
                <a:latin typeface="+mj-lt"/>
                <a:ea typeface="+mj-ea"/>
                <a:cs typeface="+mj-cs"/>
                <a:sym typeface="Helvetica"/>
              </a:defRPr>
            </a:lvl1pPr>
          </a:lstStyle>
          <a:p>
            <a:pPr/>
            <a:r>
              <a:t>—When the action cuts, the camera can take up a position anywhere along the 180 degree arc on the same side of the axis of action. </a:t>
            </a:r>
          </a:p>
        </p:txBody>
      </p:sp>
      <p:sp>
        <p:nvSpPr>
          <p:cNvPr id="224" name="Violating the 180 degree rule will produce visually disorienting effects: -“reverse cut:” reversal of spatial relationship between objects in the visual field…"/>
          <p:cNvSpPr txBox="1"/>
          <p:nvPr/>
        </p:nvSpPr>
        <p:spPr>
          <a:xfrm>
            <a:off x="8662888" y="7117793"/>
            <a:ext cx="4246404" cy="2235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2000">
                <a:solidFill>
                  <a:schemeClr val="accent5"/>
                </a:solidFill>
                <a:latin typeface="+mj-lt"/>
                <a:ea typeface="+mj-ea"/>
                <a:cs typeface="+mj-cs"/>
                <a:sym typeface="Helvetica"/>
              </a:defRPr>
            </a:pPr>
            <a:r>
              <a:t>Violating the 180 degree rule will produce visually disorienting effects: -“reverse cut:” reversal of spatial relationship between objects in the visual field</a:t>
            </a:r>
          </a:p>
          <a:p>
            <a:pPr algn="l">
              <a:defRPr sz="2000">
                <a:solidFill>
                  <a:schemeClr val="accent5"/>
                </a:solidFill>
                <a:latin typeface="+mj-lt"/>
                <a:ea typeface="+mj-ea"/>
                <a:cs typeface="+mj-cs"/>
                <a:sym typeface="Helvetica"/>
              </a:defRPr>
            </a:pPr>
            <a:r>
              <a:t>-dizzying effect of 360 degree camera tracking shots </a:t>
            </a:r>
          </a:p>
        </p:txBody>
      </p:sp>
      <p:sp>
        <p:nvSpPr>
          <p:cNvPr id="225" name="—an intermediate (“buffer”) shot and/or camera movement can move across the line in ways that preserve the spatial orientation of the viewer"/>
          <p:cNvSpPr txBox="1"/>
          <p:nvPr/>
        </p:nvSpPr>
        <p:spPr>
          <a:xfrm>
            <a:off x="372464" y="7422592"/>
            <a:ext cx="3553835" cy="1625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2000">
                <a:solidFill>
                  <a:srgbClr val="FFFFFF"/>
                </a:solidFill>
                <a:latin typeface="+mj-lt"/>
                <a:ea typeface="+mj-ea"/>
                <a:cs typeface="+mj-cs"/>
                <a:sym typeface="Helvetica"/>
              </a:defRPr>
            </a:lvl1pPr>
          </a:lstStyle>
          <a:p>
            <a:pPr/>
            <a:r>
              <a:t>—an intermediate (“buffer”) shot and/or camera movement can move across the line in ways that preserve the spatial orientation of the viewer</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24"/>
                                        </p:tgtEl>
                                        <p:attrNameLst>
                                          <p:attrName>style.visibility</p:attrName>
                                        </p:attrNameLst>
                                      </p:cBhvr>
                                      <p:to>
                                        <p:strVal val="visible"/>
                                      </p:to>
                                    </p:set>
                                  </p:childTnLst>
                                </p:cTn>
                              </p:par>
                            </p:childTnLst>
                          </p:cTn>
                        </p:par>
                        <p:par>
                          <p:cTn id="23" fill="hold">
                            <p:stCondLst>
                              <p:cond delay="0"/>
                            </p:stCondLst>
                            <p:childTnLst>
                              <p:par>
                                <p:cTn id="24" presetClass="entr" nodeType="afterEffect" presetSubtype="0" presetID="1" grpId="6" fill="hold">
                                  <p:stCondLst>
                                    <p:cond delay="0"/>
                                  </p:stCondLst>
                                  <p:iterate type="el" backwards="0">
                                    <p:tmAbs val="0"/>
                                  </p:iterate>
                                  <p:childTnLst>
                                    <p:set>
                                      <p:cBhvr>
                                        <p:cTn id="25" fill="hold"/>
                                        <p:tgtEl>
                                          <p:spTgt spid="22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0" presetID="1" grpId="7" fill="hold">
                                  <p:stCondLst>
                                    <p:cond delay="0"/>
                                  </p:stCondLst>
                                  <p:iterate type="el" backwards="0">
                                    <p:tmAbs val="0"/>
                                  </p:iterate>
                                  <p:childTnLst>
                                    <p:set>
                                      <p:cBhvr>
                                        <p:cTn id="29" fill="hold"/>
                                        <p:tgtEl>
                                          <p:spTgt spid="2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4" grpId="5"/>
      <p:bldP build="whole" bldLvl="1" animBg="1" rev="0" advAuto="0" spid="215" grpId="2"/>
      <p:bldP build="whole" bldLvl="1" animBg="1" rev="0" advAuto="0" spid="225" grpId="7"/>
      <p:bldP build="whole" bldLvl="1" animBg="1" rev="0" advAuto="0" spid="216" grpId="1"/>
      <p:bldP build="whole" bldLvl="1" animBg="1" rev="0" advAuto="0" spid="223" grpId="4"/>
      <p:bldP build="whole" bldLvl="1" animBg="1" rev="0" advAuto="0" spid="219" grpId="3"/>
      <p:bldP build="whole" bldLvl="1" animBg="1" rev="0" advAuto="0" spid="222" grpId="6"/>
    </p:bldLst>
  </p:timing>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000000"/>
      </a:lt1>
      <a:dk2>
        <a:srgbClr val="A7A7A7"/>
      </a:dk2>
      <a:lt2>
        <a:srgbClr val="535353"/>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a:ea typeface="Helvetica"/>
        <a:cs typeface="Helvetica"/>
      </a:majorFont>
      <a:minorFont>
        <a:latin typeface="Helvetica Neue"/>
        <a:ea typeface="Helvetica Neue"/>
        <a:cs typeface="Helvetica Neue"/>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A7A7A7"/>
      </a:dk2>
      <a:lt2>
        <a:srgbClr val="535353"/>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a:ea typeface="Helvetica"/>
        <a:cs typeface="Helvetica"/>
      </a:majorFont>
      <a:minorFont>
        <a:latin typeface="Helvetica Neue"/>
        <a:ea typeface="Helvetica Neue"/>
        <a:cs typeface="Helvetica Neue"/>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