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D5E6"/>
          </a:solidFill>
        </a:fill>
      </a:tcStyle>
    </a:wholeTbl>
    <a:band2H>
      <a:tcTxStyle b="def" i="def"/>
      <a:tcStyle>
        <a:tcBdr/>
        <a:fill>
          <a:solidFill>
            <a:srgbClr val="E6EBF3"/>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BE4CA"/>
          </a:solidFill>
        </a:fill>
      </a:tcStyle>
    </a:wholeTbl>
    <a:band2H>
      <a:tcTxStyle b="def" i="def"/>
      <a:tcStyle>
        <a:tcBdr/>
        <a:fill>
          <a:solidFill>
            <a:srgbClr val="E7F2E6"/>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ECCBD6"/>
          </a:solidFill>
        </a:fill>
      </a:tcStyle>
    </a:wholeTbl>
    <a:band2H>
      <a:tcTxStyle b="def" i="def"/>
      <a:tcStyle>
        <a:tcBdr/>
        <a:fill>
          <a:solidFill>
            <a:srgbClr val="F6E7EC"/>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000000"/>
          </a:solidFill>
        </a:fill>
      </a:tcStyle>
    </a:band2H>
    <a:firstCol>
      <a:tcTxStyle b="on"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in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3" name="Shape 143"/>
          <p:cNvSpPr/>
          <p:nvPr>
            <p:ph type="sldImg"/>
          </p:nvPr>
        </p:nvSpPr>
        <p:spPr>
          <a:xfrm>
            <a:off x="1143000" y="685800"/>
            <a:ext cx="4572000" cy="3429000"/>
          </a:xfrm>
          <a:prstGeom prst="rect">
            <a:avLst/>
          </a:prstGeom>
        </p:spPr>
        <p:txBody>
          <a:bodyPr/>
          <a:lstStyle/>
          <a:p>
            <a:pPr/>
          </a:p>
        </p:txBody>
      </p:sp>
      <p:sp>
        <p:nvSpPr>
          <p:cNvPr id="144" name="Shape 14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1270000" y="6362700"/>
            <a:ext cx="10464800" cy="461366"/>
          </a:xfrm>
          <a:prstGeom prst="rect">
            <a:avLst/>
          </a:prstGeom>
        </p:spPr>
        <p:txBody>
          <a:bodyPr anchor="t"/>
          <a:lstStyle>
            <a:lvl1pPr marL="0" indent="0" algn="ctr">
              <a:spcBef>
                <a:spcPts val="0"/>
              </a:spcBef>
              <a:buSzTx/>
              <a:buNone/>
              <a:defRPr i="1" sz="2400"/>
            </a:lvl1pPr>
            <a:lvl2pPr marL="777875" indent="-333375" algn="ctr">
              <a:spcBef>
                <a:spcPts val="0"/>
              </a:spcBef>
              <a:defRPr i="1" sz="2400"/>
            </a:lvl2pPr>
            <a:lvl3pPr marL="1222375" indent="-333375" algn="ctr">
              <a:spcBef>
                <a:spcPts val="0"/>
              </a:spcBef>
              <a:defRPr i="1" sz="2400"/>
            </a:lvl3pPr>
            <a:lvl4pPr marL="1666875" indent="-333375" algn="ctr">
              <a:spcBef>
                <a:spcPts val="0"/>
              </a:spcBef>
              <a:defRPr i="1" sz="2400"/>
            </a:lvl4pPr>
            <a:lvl5pPr marL="2111375" indent="-333375" algn="ctr">
              <a:spcBef>
                <a:spcPts val="0"/>
              </a:spcBef>
              <a:defRPr i="1" sz="2400"/>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1270000" y="4308599"/>
            <a:ext cx="10464800" cy="609780"/>
          </a:xfrm>
          <a:prstGeom prst="rect">
            <a:avLst/>
          </a:prstGeom>
        </p:spPr>
        <p:txBody>
          <a:bodyPr/>
          <a:lstStyle/>
          <a:p>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929606" y="-12700"/>
            <a:ext cx="16551778" cy="11034518"/>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117" name="Image"/>
          <p:cNvSpPr/>
          <p:nvPr>
            <p:ph type="pic" idx="21"/>
          </p:nvPr>
        </p:nvSpPr>
        <p:spPr>
          <a:xfrm>
            <a:off x="317499" y="304800"/>
            <a:ext cx="12369804" cy="6142538"/>
          </a:xfrm>
          <a:prstGeom prst="rect">
            <a:avLst/>
          </a:prstGeom>
        </p:spPr>
        <p:txBody>
          <a:bodyPr lIns="91439" tIns="45719" rIns="91439" bIns="45719" anchor="t">
            <a:noAutofit/>
          </a:bodyPr>
          <a:lstStyle/>
          <a:p>
            <a:pPr/>
          </a:p>
        </p:txBody>
      </p:sp>
      <p:sp>
        <p:nvSpPr>
          <p:cNvPr id="118" name="Title Text"/>
          <p:cNvSpPr txBox="1"/>
          <p:nvPr>
            <p:ph type="title"/>
          </p:nvPr>
        </p:nvSpPr>
        <p:spPr>
          <a:xfrm>
            <a:off x="1270000" y="6718300"/>
            <a:ext cx="10464800" cy="842963"/>
          </a:xfrm>
          <a:prstGeom prst="rect">
            <a:avLst/>
          </a:prstGeom>
        </p:spPr>
        <p:txBody>
          <a:bodyPr/>
          <a:lstStyle>
            <a:lvl1pPr>
              <a:spcBef>
                <a:spcPts val="4200"/>
              </a:spcBef>
              <a:defRPr sz="3200">
                <a:latin typeface="+mj-lt"/>
                <a:ea typeface="+mj-ea"/>
                <a:cs typeface="+mj-cs"/>
                <a:sym typeface="Helvetica Neue"/>
              </a:defRPr>
            </a:lvl1pPr>
          </a:lstStyle>
          <a:p>
            <a:pPr/>
            <a:r>
              <a:t>Title Text</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26" name="Title Text"/>
          <p:cNvSpPr txBox="1"/>
          <p:nvPr>
            <p:ph type="title"/>
          </p:nvPr>
        </p:nvSpPr>
        <p:spPr>
          <a:xfrm>
            <a:off x="1270000" y="1638300"/>
            <a:ext cx="10464800" cy="3302000"/>
          </a:xfrm>
          <a:prstGeom prst="rect">
            <a:avLst/>
          </a:prstGeom>
        </p:spPr>
        <p:txBody>
          <a:bodyPr anchor="b"/>
          <a:lstStyle/>
          <a:p>
            <a:pPr/>
            <a:r>
              <a:t>Title Text</a:t>
            </a:r>
          </a:p>
        </p:txBody>
      </p:sp>
      <p:sp>
        <p:nvSpPr>
          <p:cNvPr id="127"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135" name="Image"/>
          <p:cNvSpPr/>
          <p:nvPr>
            <p:ph type="pic" idx="21"/>
          </p:nvPr>
        </p:nvSpPr>
        <p:spPr>
          <a:xfrm>
            <a:off x="317499" y="304800"/>
            <a:ext cx="12369804" cy="6142538"/>
          </a:xfrm>
          <a:prstGeom prst="rect">
            <a:avLst/>
          </a:prstGeom>
        </p:spPr>
        <p:txBody>
          <a:bodyPr lIns="91439" tIns="45719" rIns="91439" bIns="45719" anchor="t">
            <a:noAutofit/>
          </a:bodyPr>
          <a:lstStyle/>
          <a:p>
            <a:pPr/>
          </a:p>
        </p:txBody>
      </p:sp>
      <p:sp>
        <p:nvSpPr>
          <p:cNvPr id="136" name="Title Text"/>
          <p:cNvSpPr txBox="1"/>
          <p:nvPr>
            <p:ph type="title"/>
          </p:nvPr>
        </p:nvSpPr>
        <p:spPr>
          <a:xfrm>
            <a:off x="1270000" y="6718300"/>
            <a:ext cx="10464800" cy="842963"/>
          </a:xfrm>
          <a:prstGeom prst="rect">
            <a:avLst/>
          </a:prstGeom>
        </p:spPr>
        <p:txBody>
          <a:bodyPr/>
          <a:lstStyle>
            <a:lvl1pPr>
              <a:spcBef>
                <a:spcPts val="4200"/>
              </a:spcBef>
              <a:defRPr sz="3200">
                <a:latin typeface="+mj-lt"/>
                <a:ea typeface="+mj-ea"/>
                <a:cs typeface="+mj-cs"/>
                <a:sym typeface="Helvetica Neue"/>
              </a:defRPr>
            </a:lvl1pPr>
          </a:lstStyle>
          <a:p>
            <a:pPr/>
            <a:r>
              <a:t>Title Text</a:t>
            </a:r>
          </a:p>
        </p:txBody>
      </p:sp>
      <p:sp>
        <p:nvSpPr>
          <p:cNvPr id="1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21"/>
          </p:nvPr>
        </p:nvSpPr>
        <p:spPr>
          <a:xfrm>
            <a:off x="-647700" y="508000"/>
            <a:ext cx="12369801" cy="6142538"/>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2451056" y="-138499"/>
            <a:ext cx="13525505" cy="9017004"/>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21"/>
          </p:nvPr>
        </p:nvSpPr>
        <p:spPr>
          <a:xfrm>
            <a:off x="4473575" y="2032000"/>
            <a:ext cx="10287000" cy="68580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6426200" y="4965700"/>
            <a:ext cx="5886450" cy="3924300"/>
          </a:xfrm>
          <a:prstGeom prst="rect">
            <a:avLst/>
          </a:prstGeom>
        </p:spPr>
        <p:txBody>
          <a:bodyPr lIns="91439" tIns="45719" rIns="91439" bIns="45719" anchor="t">
            <a:noAutofit/>
          </a:bodyPr>
          <a:lstStyle/>
          <a:p>
            <a:pPr/>
          </a:p>
        </p:txBody>
      </p:sp>
      <p:sp>
        <p:nvSpPr>
          <p:cNvPr id="84" name="Image"/>
          <p:cNvSpPr/>
          <p:nvPr>
            <p:ph type="pic" sz="quarter" idx="22"/>
          </p:nvPr>
        </p:nvSpPr>
        <p:spPr>
          <a:xfrm>
            <a:off x="6737350" y="639232"/>
            <a:ext cx="5880100" cy="3920069"/>
          </a:xfrm>
          <a:prstGeom prst="rect">
            <a:avLst/>
          </a:prstGeom>
        </p:spPr>
        <p:txBody>
          <a:bodyPr lIns="91439" tIns="45719" rIns="91439" bIns="45719" anchor="t">
            <a:noAutofit/>
          </a:bodyPr>
          <a:lstStyle/>
          <a:p>
            <a:pPr/>
          </a:p>
        </p:txBody>
      </p:sp>
      <p:sp>
        <p:nvSpPr>
          <p:cNvPr id="85" name="Image"/>
          <p:cNvSpPr/>
          <p:nvPr>
            <p:ph type="pic" idx="23"/>
          </p:nvPr>
        </p:nvSpPr>
        <p:spPr>
          <a:xfrm>
            <a:off x="-3400425" y="-127000"/>
            <a:ext cx="13525500" cy="90170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solidFill>
                  <a:srgbClr val="FFFFFF"/>
                </a:solidFill>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3.tif"/><Relationship Id="rId3" Type="http://schemas.openxmlformats.org/officeDocument/2006/relationships/image" Target="../media/image14.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5.tif"/><Relationship Id="rId3" Type="http://schemas.openxmlformats.org/officeDocument/2006/relationships/image" Target="../media/image16.tif"/><Relationship Id="rId4" Type="http://schemas.openxmlformats.org/officeDocument/2006/relationships/image" Target="../media/image17.tif"/><Relationship Id="rId5" Type="http://schemas.openxmlformats.org/officeDocument/2006/relationships/image" Target="../media/image18.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9.tif"/><Relationship Id="rId3" Type="http://schemas.openxmlformats.org/officeDocument/2006/relationships/image" Target="../media/image20.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1.tif"/><Relationship Id="rId3" Type="http://schemas.openxmlformats.org/officeDocument/2006/relationships/image" Target="../media/image22.tif"/><Relationship Id="rId4" Type="http://schemas.openxmlformats.org/officeDocument/2006/relationships/image" Target="../media/image23.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hyperlink" Target="https://www.youtube.com/watch?v=ebtiJH3EOHo" TargetMode="External"/><Relationship Id="rId3" Type="http://schemas.openxmlformats.org/officeDocument/2006/relationships/image" Target="../media/image1.tif"/><Relationship Id="rId4" Type="http://schemas.openxmlformats.org/officeDocument/2006/relationships/image" Target="../media/image2.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tif"/><Relationship Id="rId3" Type="http://schemas.openxmlformats.org/officeDocument/2006/relationships/image" Target="../media/image5.tif"/><Relationship Id="rId4" Type="http://schemas.openxmlformats.org/officeDocument/2006/relationships/image" Target="../media/image6.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8.tif"/><Relationship Id="rId3" Type="http://schemas.openxmlformats.org/officeDocument/2006/relationships/image" Target="../media/image9.tif"/><Relationship Id="rId4" Type="http://schemas.openxmlformats.org/officeDocument/2006/relationships/image" Target="../media/image10.tif"/><Relationship Id="rId5" Type="http://schemas.openxmlformats.org/officeDocument/2006/relationships/image" Target="../media/image11.tif"/><Relationship Id="rId6" Type="http://schemas.openxmlformats.org/officeDocument/2006/relationships/image" Target="../media/image12.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Identification in the Cinema"/>
          <p:cNvSpPr txBox="1"/>
          <p:nvPr>
            <p:ph type="title"/>
          </p:nvPr>
        </p:nvSpPr>
        <p:spPr>
          <a:prstGeom prst="rect">
            <a:avLst/>
          </a:prstGeom>
        </p:spPr>
        <p:txBody>
          <a:bodyPr/>
          <a:lstStyle/>
          <a:p>
            <a:pPr/>
            <a:r>
              <a:t>Identification in the Cinema</a:t>
            </a:r>
          </a:p>
        </p:txBody>
      </p:sp>
      <p:sp>
        <p:nvSpPr>
          <p:cNvPr id="147" name="Session 5: Lighting (cont.) and cinematography…"/>
          <p:cNvSpPr txBox="1"/>
          <p:nvPr>
            <p:ph type="body" sz="quarter" idx="1"/>
          </p:nvPr>
        </p:nvSpPr>
        <p:spPr>
          <a:xfrm>
            <a:off x="3565681" y="4950883"/>
            <a:ext cx="5873442" cy="816608"/>
          </a:xfrm>
          <a:prstGeom prst="rect">
            <a:avLst/>
          </a:prstGeom>
        </p:spPr>
        <p:txBody>
          <a:bodyPr/>
          <a:lstStyle>
            <a:lvl1pPr defTabSz="233679">
              <a:defRPr sz="2400">
                <a:latin typeface="Gill Sans"/>
                <a:ea typeface="Gill Sans"/>
                <a:cs typeface="Gill Sans"/>
                <a:sym typeface="Gill Sans"/>
              </a:defRPr>
            </a:lvl1pPr>
          </a:lstStyle>
          <a:p>
            <a:pPr/>
            <a:r>
              <a:t>Session 7: It Should Happen to You!</a:t>
            </a:r>
          </a:p>
        </p:txBody>
      </p:sp>
      <p:sp>
        <p:nvSpPr>
          <p:cNvPr id="148" name="Continuity Editing and Semiotics"/>
          <p:cNvSpPr txBox="1"/>
          <p:nvPr/>
        </p:nvSpPr>
        <p:spPr>
          <a:xfrm>
            <a:off x="4170433" y="5682631"/>
            <a:ext cx="4663934" cy="889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700">
                <a:solidFill>
                  <a:srgbClr val="FFFFFF"/>
                </a:solidFill>
                <a:latin typeface="Gill Sans"/>
                <a:ea typeface="Gill Sans"/>
                <a:cs typeface="Gill Sans"/>
                <a:sym typeface="Gill Sans"/>
              </a:defRPr>
            </a:lvl1pPr>
          </a:lstStyle>
          <a:p>
            <a:pPr/>
            <a:r>
              <a:t>Semiotics Continued: Barthes and Myth</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3" name="Image" descr="Image"/>
          <p:cNvPicPr>
            <a:picLocks noChangeAspect="1"/>
          </p:cNvPicPr>
          <p:nvPr/>
        </p:nvPicPr>
        <p:blipFill>
          <a:blip r:embed="rId2">
            <a:extLst/>
          </a:blip>
          <a:stretch>
            <a:fillRect/>
          </a:stretch>
        </p:blipFill>
        <p:spPr>
          <a:xfrm>
            <a:off x="269301" y="3535910"/>
            <a:ext cx="4270251" cy="5506053"/>
          </a:xfrm>
          <a:prstGeom prst="rect">
            <a:avLst/>
          </a:prstGeom>
          <a:ln w="12700">
            <a:miter lim="400000"/>
          </a:ln>
        </p:spPr>
      </p:pic>
      <p:pic>
        <p:nvPicPr>
          <p:cNvPr id="224" name="Image" descr="Image"/>
          <p:cNvPicPr>
            <a:picLocks noChangeAspect="1"/>
          </p:cNvPicPr>
          <p:nvPr/>
        </p:nvPicPr>
        <p:blipFill>
          <a:blip r:embed="rId3">
            <a:extLst/>
          </a:blip>
          <a:stretch>
            <a:fillRect/>
          </a:stretch>
        </p:blipFill>
        <p:spPr>
          <a:xfrm>
            <a:off x="5939471" y="3560078"/>
            <a:ext cx="6822142" cy="5457715"/>
          </a:xfrm>
          <a:prstGeom prst="rect">
            <a:avLst/>
          </a:prstGeom>
          <a:ln w="12700">
            <a:miter lim="400000"/>
          </a:ln>
        </p:spPr>
      </p:pic>
      <p:sp>
        <p:nvSpPr>
          <p:cNvPr id="225" name="The Face of Garbo, pp.56-57"/>
          <p:cNvSpPr txBox="1"/>
          <p:nvPr/>
        </p:nvSpPr>
        <p:spPr>
          <a:xfrm>
            <a:off x="4367274" y="292489"/>
            <a:ext cx="4270249"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Neue Medium"/>
                <a:ea typeface="Helvetica Neue Medium"/>
                <a:cs typeface="Helvetica Neue Medium"/>
                <a:sym typeface="Helvetica Neue Medium"/>
              </a:defRPr>
            </a:lvl1pPr>
          </a:lstStyle>
          <a:p>
            <a:pPr/>
            <a:r>
              <a:t>Barthes, “The Face of Garbo”</a:t>
            </a:r>
          </a:p>
        </p:txBody>
      </p:sp>
      <p:sp>
        <p:nvSpPr>
          <p:cNvPr id="226" name="“face-object”- “the make-up has the snowy thickness of a mask” (421)"/>
          <p:cNvSpPr txBox="1"/>
          <p:nvPr/>
        </p:nvSpPr>
        <p:spPr>
          <a:xfrm>
            <a:off x="5132873" y="2670779"/>
            <a:ext cx="7614551" cy="46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a:solidFill>
                  <a:srgbClr val="FFFFFF"/>
                </a:solidFill>
              </a:defRPr>
            </a:lvl1pPr>
          </a:lstStyle>
          <a:p>
            <a:pPr/>
            <a:r>
              <a:t>“the make-up has the snowy thickness of a mask” (421)</a:t>
            </a:r>
          </a:p>
        </p:txBody>
      </p:sp>
      <p:sp>
        <p:nvSpPr>
          <p:cNvPr id="227" name="“Garbo offered to one’s gaze a sort of Platonic Idea of the human creature” (426"/>
          <p:cNvSpPr txBox="1"/>
          <p:nvPr/>
        </p:nvSpPr>
        <p:spPr>
          <a:xfrm>
            <a:off x="15199" y="873302"/>
            <a:ext cx="11289688" cy="46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a:solidFill>
                  <a:srgbClr val="FFFFFF"/>
                </a:solidFill>
              </a:defRPr>
            </a:lvl1pPr>
          </a:lstStyle>
          <a:p>
            <a:pPr/>
            <a:r>
              <a:t>“Garbo offered to one’s gaze a sort of Platonic Idea of the human creature” (426)</a:t>
            </a:r>
          </a:p>
        </p:txBody>
      </p:sp>
      <p:sp>
        <p:nvSpPr>
          <p:cNvPr id="228" name="“face-object”"/>
          <p:cNvSpPr txBox="1"/>
          <p:nvPr/>
        </p:nvSpPr>
        <p:spPr>
          <a:xfrm>
            <a:off x="1500294" y="2670779"/>
            <a:ext cx="1808263"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“face-object”</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0" name="Image" descr="Image"/>
          <p:cNvPicPr>
            <a:picLocks noChangeAspect="1"/>
          </p:cNvPicPr>
          <p:nvPr/>
        </p:nvPicPr>
        <p:blipFill>
          <a:blip r:embed="rId2">
            <a:extLst/>
          </a:blip>
          <a:stretch>
            <a:fillRect/>
          </a:stretch>
        </p:blipFill>
        <p:spPr>
          <a:xfrm>
            <a:off x="85463" y="3791351"/>
            <a:ext cx="2820595" cy="3768316"/>
          </a:xfrm>
          <a:prstGeom prst="rect">
            <a:avLst/>
          </a:prstGeom>
          <a:ln w="12700">
            <a:miter lim="400000"/>
          </a:ln>
        </p:spPr>
      </p:pic>
      <p:pic>
        <p:nvPicPr>
          <p:cNvPr id="231" name="Image" descr="Image"/>
          <p:cNvPicPr>
            <a:picLocks noChangeAspect="1"/>
          </p:cNvPicPr>
          <p:nvPr/>
        </p:nvPicPr>
        <p:blipFill>
          <a:blip r:embed="rId3">
            <a:extLst/>
          </a:blip>
          <a:stretch>
            <a:fillRect/>
          </a:stretch>
        </p:blipFill>
        <p:spPr>
          <a:xfrm>
            <a:off x="10449193" y="3729647"/>
            <a:ext cx="2470144" cy="3708925"/>
          </a:xfrm>
          <a:prstGeom prst="rect">
            <a:avLst/>
          </a:prstGeom>
          <a:ln w="12700">
            <a:miter lim="400000"/>
          </a:ln>
        </p:spPr>
      </p:pic>
      <p:pic>
        <p:nvPicPr>
          <p:cNvPr id="232" name="Image" descr="Image"/>
          <p:cNvPicPr>
            <a:picLocks noChangeAspect="1"/>
          </p:cNvPicPr>
          <p:nvPr/>
        </p:nvPicPr>
        <p:blipFill>
          <a:blip r:embed="rId4">
            <a:extLst/>
          </a:blip>
          <a:stretch>
            <a:fillRect/>
          </a:stretch>
        </p:blipFill>
        <p:spPr>
          <a:xfrm>
            <a:off x="7878380" y="3729647"/>
            <a:ext cx="2403608" cy="3708925"/>
          </a:xfrm>
          <a:prstGeom prst="rect">
            <a:avLst/>
          </a:prstGeom>
          <a:ln w="12700">
            <a:miter lim="400000"/>
          </a:ln>
        </p:spPr>
      </p:pic>
      <p:sp>
        <p:nvSpPr>
          <p:cNvPr id="233" name="“Viewed as a transition the face of Garbo reconciles two iconographic ages, it assures the passage from awe to charm.  As is well known, we are today at the other pole of this evolution: the face of Audrey Hepburn, for instance, is individualized…The fac"/>
          <p:cNvSpPr txBox="1"/>
          <p:nvPr/>
        </p:nvSpPr>
        <p:spPr>
          <a:xfrm>
            <a:off x="41026" y="1078654"/>
            <a:ext cx="12922747" cy="1574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“Viewed as a transition the face of Garbo reconciles two iconographic ages, it assures the passage from awe to charm.  As is well known, we are today at the other pole of this evolution: the face of Audrey Hepburn, for instance, is individualized…The face of Garbo is an Idea, that of Hepburn, an Event.” (423)</a:t>
            </a:r>
          </a:p>
        </p:txBody>
      </p:sp>
      <p:pic>
        <p:nvPicPr>
          <p:cNvPr id="234" name="Image" descr="Image"/>
          <p:cNvPicPr>
            <a:picLocks noChangeAspect="1"/>
          </p:cNvPicPr>
          <p:nvPr/>
        </p:nvPicPr>
        <p:blipFill>
          <a:blip r:embed="rId5">
            <a:extLst/>
          </a:blip>
          <a:stretch>
            <a:fillRect/>
          </a:stretch>
        </p:blipFill>
        <p:spPr>
          <a:xfrm>
            <a:off x="3033547" y="3948350"/>
            <a:ext cx="4409769" cy="3454318"/>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How might we apply Barthes semiotic interpretation electoral photography to this scene from It Should Happen to You?"/>
          <p:cNvSpPr txBox="1"/>
          <p:nvPr>
            <p:ph type="title"/>
          </p:nvPr>
        </p:nvSpPr>
        <p:spPr>
          <a:xfrm>
            <a:off x="1270000" y="333413"/>
            <a:ext cx="10464800" cy="842963"/>
          </a:xfrm>
          <a:prstGeom prst="rect">
            <a:avLst/>
          </a:prstGeom>
        </p:spPr>
        <p:txBody>
          <a:bodyPr/>
          <a:lstStyle/>
          <a:p>
            <a:pPr defTabSz="443991">
              <a:spcBef>
                <a:spcPts val="3100"/>
              </a:spcBef>
              <a:defRPr sz="2400"/>
            </a:pPr>
            <a:r>
              <a:t>How might we apply Barthes semiotic interpretation electoral photography to this scene from</a:t>
            </a:r>
            <a:r>
              <a:rPr i="1"/>
              <a:t> It Should Happen to You?</a:t>
            </a:r>
          </a:p>
        </p:txBody>
      </p:sp>
      <p:pic>
        <p:nvPicPr>
          <p:cNvPr id="237" name="Image" descr="Image"/>
          <p:cNvPicPr>
            <a:picLocks noChangeAspect="1"/>
          </p:cNvPicPr>
          <p:nvPr/>
        </p:nvPicPr>
        <p:blipFill>
          <a:blip r:embed="rId2">
            <a:extLst/>
          </a:blip>
          <a:srcRect l="0" t="0" r="0" b="11717"/>
          <a:stretch>
            <a:fillRect/>
          </a:stretch>
        </p:blipFill>
        <p:spPr>
          <a:xfrm>
            <a:off x="207100" y="2985347"/>
            <a:ext cx="5311546" cy="2637585"/>
          </a:xfrm>
          <a:prstGeom prst="rect">
            <a:avLst/>
          </a:prstGeom>
          <a:ln w="12700">
            <a:miter lim="400000"/>
          </a:ln>
        </p:spPr>
      </p:pic>
      <p:sp>
        <p:nvSpPr>
          <p:cNvPr id="238" name="Shot 1:"/>
          <p:cNvSpPr txBox="1"/>
          <p:nvPr/>
        </p:nvSpPr>
        <p:spPr>
          <a:xfrm>
            <a:off x="2065790" y="5661131"/>
            <a:ext cx="121005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latin typeface="+mj-lt"/>
                <a:ea typeface="+mj-ea"/>
                <a:cs typeface="+mj-cs"/>
                <a:sym typeface="Helvetica Neue"/>
              </a:defRPr>
            </a:lvl1pPr>
          </a:lstStyle>
          <a:p>
            <a:pPr/>
            <a:r>
              <a:t>Shot 1: </a:t>
            </a:r>
          </a:p>
        </p:txBody>
      </p:sp>
      <p:pic>
        <p:nvPicPr>
          <p:cNvPr id="239" name="Image" descr="Image"/>
          <p:cNvPicPr>
            <a:picLocks noChangeAspect="1"/>
          </p:cNvPicPr>
          <p:nvPr/>
        </p:nvPicPr>
        <p:blipFill>
          <a:blip r:embed="rId3">
            <a:extLst/>
          </a:blip>
          <a:srcRect l="0" t="0" r="0" b="5522"/>
          <a:stretch>
            <a:fillRect/>
          </a:stretch>
        </p:blipFill>
        <p:spPr>
          <a:xfrm>
            <a:off x="6988819" y="2985347"/>
            <a:ext cx="5311543" cy="2637585"/>
          </a:xfrm>
          <a:prstGeom prst="rect">
            <a:avLst/>
          </a:prstGeom>
          <a:ln w="12700">
            <a:miter lim="400000"/>
          </a:ln>
        </p:spPr>
      </p:pic>
      <p:sp>
        <p:nvSpPr>
          <p:cNvPr id="240" name="Shot 2:"/>
          <p:cNvSpPr txBox="1"/>
          <p:nvPr/>
        </p:nvSpPr>
        <p:spPr>
          <a:xfrm>
            <a:off x="9039476" y="5661131"/>
            <a:ext cx="121005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latin typeface="+mj-lt"/>
                <a:ea typeface="+mj-ea"/>
                <a:cs typeface="+mj-cs"/>
                <a:sym typeface="Helvetica Neue"/>
              </a:defRPr>
            </a:lvl1pPr>
          </a:lstStyle>
          <a:p>
            <a:pPr/>
            <a:r>
              <a:t>Shot 2: </a:t>
            </a:r>
          </a:p>
        </p:txBody>
      </p:sp>
      <p:sp>
        <p:nvSpPr>
          <p:cNvPr id="241" name="Sequence 1"/>
          <p:cNvSpPr txBox="1"/>
          <p:nvPr/>
        </p:nvSpPr>
        <p:spPr>
          <a:xfrm>
            <a:off x="430383" y="2486129"/>
            <a:ext cx="1813866"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latin typeface="+mj-lt"/>
                <a:ea typeface="+mj-ea"/>
                <a:cs typeface="+mj-cs"/>
                <a:sym typeface="Helvetica Neue"/>
              </a:defRPr>
            </a:lvl1pPr>
          </a:lstStyle>
          <a:p>
            <a:pPr/>
            <a:r>
              <a:t>Sequence 1</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39"/>
                                        </p:tgtEl>
                                        <p:attrNameLst>
                                          <p:attrName>style.visibility</p:attrName>
                                        </p:attrNameLst>
                                      </p:cBhvr>
                                      <p:to>
                                        <p:strVal val="visible"/>
                                      </p:to>
                                    </p:set>
                                    <p:animEffect filter="fade" transition="in">
                                      <p:cBhvr>
                                        <p:cTn id="7" dur="1000"/>
                                        <p:tgtEl>
                                          <p:spTgt spid="239"/>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40"/>
                                        </p:tgtEl>
                                        <p:attrNameLst>
                                          <p:attrName>style.visibility</p:attrName>
                                        </p:attrNameLst>
                                      </p:cBhvr>
                                      <p:to>
                                        <p:strVal val="visible"/>
                                      </p:to>
                                    </p:set>
                                    <p:animEffect filter="fade" transition="in">
                                      <p:cBhvr>
                                        <p:cTn id="12" dur="1000"/>
                                        <p:tgtEl>
                                          <p:spTgt spid="2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9" grpId="1"/>
      <p:bldP build="whole" bldLvl="1" animBg="1" rev="0" advAuto="0" spid="240" grpId="2"/>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3" name="Image" descr="Image"/>
          <p:cNvPicPr>
            <a:picLocks noChangeAspect="1"/>
          </p:cNvPicPr>
          <p:nvPr/>
        </p:nvPicPr>
        <p:blipFill>
          <a:blip r:embed="rId2">
            <a:extLst/>
          </a:blip>
          <a:stretch>
            <a:fillRect/>
          </a:stretch>
        </p:blipFill>
        <p:spPr>
          <a:xfrm>
            <a:off x="4092044" y="3375038"/>
            <a:ext cx="4820712" cy="3591170"/>
          </a:xfrm>
          <a:prstGeom prst="rect">
            <a:avLst/>
          </a:prstGeom>
          <a:ln w="12700">
            <a:miter lim="400000"/>
          </a:ln>
        </p:spPr>
      </p:pic>
      <p:pic>
        <p:nvPicPr>
          <p:cNvPr id="244" name="Image" descr="Image"/>
          <p:cNvPicPr>
            <a:picLocks noChangeAspect="1"/>
          </p:cNvPicPr>
          <p:nvPr/>
        </p:nvPicPr>
        <p:blipFill>
          <a:blip r:embed="rId3">
            <a:extLst/>
          </a:blip>
          <a:stretch>
            <a:fillRect/>
          </a:stretch>
        </p:blipFill>
        <p:spPr>
          <a:xfrm>
            <a:off x="139091" y="2789371"/>
            <a:ext cx="3810003" cy="4762503"/>
          </a:xfrm>
          <a:prstGeom prst="rect">
            <a:avLst/>
          </a:prstGeom>
          <a:ln w="12700">
            <a:miter lim="400000"/>
          </a:ln>
        </p:spPr>
      </p:pic>
      <p:sp>
        <p:nvSpPr>
          <p:cNvPr id="245" name="How would you describe the faces of Lemmon and Holliday?"/>
          <p:cNvSpPr txBox="1"/>
          <p:nvPr/>
        </p:nvSpPr>
        <p:spPr>
          <a:xfrm>
            <a:off x="2301645" y="415639"/>
            <a:ext cx="8401509"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mj-lt"/>
                <a:ea typeface="+mj-ea"/>
                <a:cs typeface="+mj-cs"/>
                <a:sym typeface="Helvetica Neue"/>
              </a:defRPr>
            </a:lvl1pPr>
          </a:lstStyle>
          <a:p>
            <a:pPr/>
            <a:r>
              <a:t>How would you describe the faces of Lemmon and Holliday?</a:t>
            </a:r>
          </a:p>
        </p:txBody>
      </p:sp>
      <p:pic>
        <p:nvPicPr>
          <p:cNvPr id="246" name="Image" descr="Image"/>
          <p:cNvPicPr>
            <a:picLocks noChangeAspect="1"/>
          </p:cNvPicPr>
          <p:nvPr/>
        </p:nvPicPr>
        <p:blipFill>
          <a:blip r:embed="rId4">
            <a:extLst/>
          </a:blip>
          <a:stretch>
            <a:fillRect/>
          </a:stretch>
        </p:blipFill>
        <p:spPr>
          <a:xfrm>
            <a:off x="9272984" y="2907133"/>
            <a:ext cx="3571505" cy="4762006"/>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Codification of film techniques “syntagmatic categories”(56)…"/>
          <p:cNvSpPr txBox="1"/>
          <p:nvPr/>
        </p:nvSpPr>
        <p:spPr>
          <a:xfrm>
            <a:off x="3958080" y="388522"/>
            <a:ext cx="5088637"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a:defRPr>
                <a:solidFill>
                  <a:srgbClr val="FFFFFF"/>
                </a:solidFill>
                <a:latin typeface="Helvetica Neue Medium"/>
                <a:ea typeface="Helvetica Neue Medium"/>
                <a:cs typeface="Helvetica Neue Medium"/>
                <a:sym typeface="Helvetica Neue Medium"/>
              </a:defRPr>
            </a:pPr>
            <a:r>
              <a:t>Linguistic vs. Cinematic Denotation</a:t>
            </a:r>
          </a:p>
        </p:txBody>
      </p:sp>
      <p:sp>
        <p:nvSpPr>
          <p:cNvPr id="151" name="Birth of a Nation (Griffith, 1915, USA)"/>
          <p:cNvSpPr txBox="1"/>
          <p:nvPr/>
        </p:nvSpPr>
        <p:spPr>
          <a:xfrm>
            <a:off x="3944518" y="8671390"/>
            <a:ext cx="5115764" cy="8296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latin typeface="+mj-lt"/>
                <a:ea typeface="+mj-ea"/>
                <a:cs typeface="+mj-cs"/>
                <a:sym typeface="Helvetica Neue"/>
              </a:defRPr>
            </a:pPr>
          </a:p>
          <a:p>
            <a:pPr>
              <a:defRPr u="sng">
                <a:solidFill>
                  <a:srgbClr val="0000FF"/>
                </a:solidFill>
                <a:uFill>
                  <a:solidFill>
                    <a:srgbClr val="0000FF"/>
                  </a:solidFill>
                </a:uFill>
                <a:latin typeface="+mj-lt"/>
                <a:ea typeface="+mj-ea"/>
                <a:cs typeface="+mj-cs"/>
                <a:sym typeface="Helvetica Neue"/>
              </a:defRPr>
            </a:pPr>
            <a:r>
              <a:rPr>
                <a:hlinkClick r:id="rId2" invalidUrl="" action="" tgtFrame="" tooltip="" history="1" highlightClick="0" endSnd="0"/>
              </a:rPr>
              <a:t>Birth of a Nation (Griffith, 1915, USA)</a:t>
            </a:r>
          </a:p>
        </p:txBody>
      </p:sp>
      <p:pic>
        <p:nvPicPr>
          <p:cNvPr id="152" name="Image" descr="Image"/>
          <p:cNvPicPr>
            <a:picLocks noChangeAspect="1"/>
          </p:cNvPicPr>
          <p:nvPr/>
        </p:nvPicPr>
        <p:blipFill>
          <a:blip r:embed="rId3">
            <a:extLst/>
          </a:blip>
          <a:stretch>
            <a:fillRect/>
          </a:stretch>
        </p:blipFill>
        <p:spPr>
          <a:xfrm>
            <a:off x="6858234" y="4137416"/>
            <a:ext cx="5794822" cy="4389579"/>
          </a:xfrm>
          <a:prstGeom prst="rect">
            <a:avLst/>
          </a:prstGeom>
          <a:ln w="12700">
            <a:miter lim="400000"/>
          </a:ln>
        </p:spPr>
      </p:pic>
      <p:sp>
        <p:nvSpPr>
          <p:cNvPr id="153" name="Codification of film language is based on a natural/immediate relationship between image and meaning"/>
          <p:cNvSpPr txBox="1"/>
          <p:nvPr/>
        </p:nvSpPr>
        <p:spPr>
          <a:xfrm>
            <a:off x="7688146" y="967763"/>
            <a:ext cx="5411756" cy="11976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algn="l">
              <a:defRPr>
                <a:solidFill>
                  <a:srgbClr val="FFFFFF"/>
                </a:solidFill>
                <a:latin typeface="Helvetica Neue Medium"/>
                <a:ea typeface="Helvetica Neue Medium"/>
                <a:cs typeface="Helvetica Neue Medium"/>
                <a:sym typeface="Helvetica Neue Medium"/>
              </a:defRPr>
            </a:pPr>
            <a:r>
              <a:t>Codification of film language is based on a natural/immediate relationship between image and meaning</a:t>
            </a:r>
          </a:p>
        </p:txBody>
      </p:sp>
      <p:sp>
        <p:nvSpPr>
          <p:cNvPr id="154" name="Codification of language  is conventional (arbitrary).…"/>
          <p:cNvSpPr txBox="1"/>
          <p:nvPr/>
        </p:nvSpPr>
        <p:spPr>
          <a:xfrm>
            <a:off x="689920" y="967763"/>
            <a:ext cx="4052656" cy="11976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algn="l">
              <a:defRPr>
                <a:solidFill>
                  <a:srgbClr val="FFFFFF"/>
                </a:solidFill>
                <a:latin typeface="Helvetica Neue Medium"/>
                <a:ea typeface="Helvetica Neue Medium"/>
                <a:cs typeface="Helvetica Neue Medium"/>
                <a:sym typeface="Helvetica Neue Medium"/>
              </a:defRPr>
            </a:pPr>
            <a:r>
              <a:t>Codification of language  is conventional (arbitrary).</a:t>
            </a:r>
          </a:p>
          <a:p>
            <a:pPr lvl="2" algn="l">
              <a:defRPr>
                <a:solidFill>
                  <a:srgbClr val="FFFFFF"/>
                </a:solidFill>
                <a:latin typeface="Helvetica Neue Medium"/>
                <a:ea typeface="Helvetica Neue Medium"/>
                <a:cs typeface="Helvetica Neue Medium"/>
                <a:sym typeface="Helvetica Neue Medium"/>
              </a:defRPr>
            </a:pPr>
            <a:r>
              <a:t>Lacks “natural meaning”</a:t>
            </a:r>
          </a:p>
        </p:txBody>
      </p:sp>
      <p:sp>
        <p:nvSpPr>
          <p:cNvPr id="155" name="Syntax"/>
          <p:cNvSpPr txBox="1"/>
          <p:nvPr/>
        </p:nvSpPr>
        <p:spPr>
          <a:xfrm>
            <a:off x="446915" y="3221278"/>
            <a:ext cx="813160"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defRPr>
            </a:lvl1pPr>
          </a:lstStyle>
          <a:p>
            <a:pPr/>
            <a:r>
              <a:t>Syntax</a:t>
            </a:r>
          </a:p>
        </p:txBody>
      </p:sp>
      <p:sp>
        <p:nvSpPr>
          <p:cNvPr id="156" name="Lacks syntax: image already at the level of the paragraph…"/>
          <p:cNvSpPr txBox="1"/>
          <p:nvPr/>
        </p:nvSpPr>
        <p:spPr>
          <a:xfrm>
            <a:off x="6946382" y="2262420"/>
            <a:ext cx="5952140" cy="1778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1800">
                <a:solidFill>
                  <a:srgbClr val="FFFFFF"/>
                </a:solidFill>
              </a:defRPr>
            </a:pPr>
            <a:r>
              <a:t>Lacks syntax: image already at the level of the paragraph</a:t>
            </a:r>
          </a:p>
          <a:p>
            <a:pPr algn="l">
              <a:defRPr sz="1800">
                <a:solidFill>
                  <a:srgbClr val="FFFFFF"/>
                </a:solidFill>
              </a:defRPr>
            </a:pPr>
            <a:r>
              <a:t>Codification of film techniques “syntagmatic categories” “denotative codes”</a:t>
            </a:r>
          </a:p>
          <a:p>
            <a:pPr algn="l">
              <a:defRPr sz="1800">
                <a:solidFill>
                  <a:srgbClr val="FFFFFF"/>
                </a:solidFill>
              </a:defRPr>
            </a:pPr>
            <a:r>
              <a:t>—Pan and tracking shot (camera movement)</a:t>
            </a:r>
            <a:endParaRPr>
              <a:latin typeface="Helvetica Neue Medium"/>
              <a:ea typeface="Helvetica Neue Medium"/>
              <a:cs typeface="Helvetica Neue Medium"/>
              <a:sym typeface="Helvetica Neue Medium"/>
            </a:endParaRPr>
          </a:p>
          <a:p>
            <a:pPr algn="l">
              <a:defRPr sz="1800">
                <a:solidFill>
                  <a:srgbClr val="FFFFFF"/>
                </a:solidFill>
              </a:defRPr>
            </a:pPr>
            <a:r>
              <a:t>—Dissolve, fade in (editing)</a:t>
            </a:r>
          </a:p>
          <a:p>
            <a:pPr algn="l">
              <a:defRPr sz="1800">
                <a:solidFill>
                  <a:srgbClr val="FFFFFF"/>
                </a:solidFill>
              </a:defRPr>
            </a:pPr>
            <a:r>
              <a:t>—Close ups</a:t>
            </a:r>
          </a:p>
        </p:txBody>
      </p:sp>
      <p:pic>
        <p:nvPicPr>
          <p:cNvPr id="157" name="Image" descr="Image"/>
          <p:cNvPicPr>
            <a:picLocks noChangeAspect="1"/>
          </p:cNvPicPr>
          <p:nvPr/>
        </p:nvPicPr>
        <p:blipFill>
          <a:blip r:embed="rId4">
            <a:extLst/>
          </a:blip>
          <a:stretch>
            <a:fillRect/>
          </a:stretch>
        </p:blipFill>
        <p:spPr>
          <a:xfrm>
            <a:off x="163845" y="4284645"/>
            <a:ext cx="5852770" cy="438958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55"/>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157"/>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15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5" fill="hold">
                                  <p:stCondLst>
                                    <p:cond delay="0"/>
                                  </p:stCondLst>
                                  <p:iterate type="el" backwards="0">
                                    <p:tmAbs val="0"/>
                                  </p:iterate>
                                  <p:childTnLst>
                                    <p:set>
                                      <p:cBhvr>
                                        <p:cTn id="20" fill="hold"/>
                                        <p:tgtEl>
                                          <p:spTgt spid="15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6" fill="hold">
                                  <p:stCondLst>
                                    <p:cond delay="0"/>
                                  </p:stCondLst>
                                  <p:iterate type="el" backwards="0">
                                    <p:tmAbs val="0"/>
                                  </p:iterate>
                                  <p:childTnLst>
                                    <p:set>
                                      <p:cBhvr>
                                        <p:cTn id="24" fill="hold"/>
                                        <p:tgtEl>
                                          <p:spTgt spid="156"/>
                                        </p:tgtEl>
                                        <p:attrNameLst>
                                          <p:attrName>style.visibility</p:attrName>
                                        </p:attrNameLst>
                                      </p:cBhvr>
                                      <p:to>
                                        <p:strVal val="visible"/>
                                      </p:to>
                                    </p:set>
                                  </p:childTnLst>
                                </p:cTn>
                              </p:par>
                            </p:childTnLst>
                          </p:cTn>
                        </p:par>
                        <p:par>
                          <p:cTn id="25" fill="hold">
                            <p:stCondLst>
                              <p:cond delay="0"/>
                            </p:stCondLst>
                            <p:childTnLst>
                              <p:par>
                                <p:cTn id="26" presetClass="entr" nodeType="afterEffect" presetSubtype="0" presetID="1" grpId="7" fill="hold">
                                  <p:stCondLst>
                                    <p:cond delay="0"/>
                                  </p:stCondLst>
                                  <p:iterate type="el" backwards="0">
                                    <p:tmAbs val="0"/>
                                  </p:iterate>
                                  <p:childTnLst>
                                    <p:set>
                                      <p:cBhvr>
                                        <p:cTn id="27" fill="hold"/>
                                        <p:tgtEl>
                                          <p:spTgt spid="15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4" grpId="1"/>
      <p:bldP build="whole" bldLvl="1" animBg="1" rev="0" advAuto="0" spid="157" grpId="3"/>
      <p:bldP build="whole" bldLvl="1" animBg="1" rev="0" advAuto="0" spid="156" grpId="6"/>
      <p:bldP build="whole" bldLvl="1" animBg="1" rev="0" advAuto="0" spid="155" grpId="2"/>
      <p:bldP build="whole" bldLvl="1" animBg="1" rev="0" advAuto="0" spid="153" grpId="5"/>
      <p:bldP build="whole" bldLvl="1" animBg="1" rev="0" advAuto="0" spid="152" grpId="7"/>
      <p:bldP build="whole" bldLvl="1" animBg="1" rev="0" advAuto="0" spid="151" grpId="4"/>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Semiotics"/>
          <p:cNvSpPr txBox="1"/>
          <p:nvPr>
            <p:ph type="title"/>
          </p:nvPr>
        </p:nvSpPr>
        <p:spPr>
          <a:xfrm>
            <a:off x="57972" y="905123"/>
            <a:ext cx="12888856" cy="842964"/>
          </a:xfrm>
          <a:prstGeom prst="rect">
            <a:avLst/>
          </a:prstGeom>
        </p:spPr>
        <p:txBody>
          <a:bodyPr/>
          <a:lstStyle>
            <a:lvl1pPr algn="l" defTabSz="572516">
              <a:spcBef>
                <a:spcPts val="4100"/>
              </a:spcBef>
              <a:defRPr sz="2400"/>
            </a:lvl1pPr>
          </a:lstStyle>
          <a:p>
            <a:pPr/>
            <a:r>
              <a:t>Semiotics: “theory of signs”. Attempt to understand how meaning is encoded and transmitted</a:t>
            </a:r>
          </a:p>
        </p:txBody>
      </p:sp>
      <p:sp>
        <p:nvSpPr>
          <p:cNvPr id="160" name="SIGN="/>
          <p:cNvSpPr txBox="1"/>
          <p:nvPr/>
        </p:nvSpPr>
        <p:spPr>
          <a:xfrm>
            <a:off x="3503014" y="3822547"/>
            <a:ext cx="1042112"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latin typeface="+mj-lt"/>
                <a:ea typeface="+mj-ea"/>
                <a:cs typeface="+mj-cs"/>
                <a:sym typeface="Helvetica Neue"/>
              </a:defRPr>
            </a:lvl1pPr>
          </a:lstStyle>
          <a:p>
            <a:pPr/>
            <a:r>
              <a:t>SIGN=</a:t>
            </a:r>
          </a:p>
        </p:txBody>
      </p:sp>
      <p:sp>
        <p:nvSpPr>
          <p:cNvPr id="161" name="Ferdinand de Saussure"/>
          <p:cNvSpPr txBox="1"/>
          <p:nvPr/>
        </p:nvSpPr>
        <p:spPr>
          <a:xfrm>
            <a:off x="3511629" y="2840364"/>
            <a:ext cx="4285108"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FFFFFF"/>
                </a:solidFill>
                <a:latin typeface="+mj-lt"/>
                <a:ea typeface="+mj-ea"/>
                <a:cs typeface="+mj-cs"/>
                <a:sym typeface="Helvetica Neue"/>
              </a:defRPr>
            </a:lvl1pPr>
          </a:lstStyle>
          <a:p>
            <a:pPr/>
            <a:r>
              <a:t>Ferdinand de Saussure</a:t>
            </a:r>
          </a:p>
        </p:txBody>
      </p:sp>
      <p:sp>
        <p:nvSpPr>
          <p:cNvPr id="162" name="SIGNIFIER…"/>
          <p:cNvSpPr txBox="1"/>
          <p:nvPr/>
        </p:nvSpPr>
        <p:spPr>
          <a:xfrm>
            <a:off x="4917871" y="3454247"/>
            <a:ext cx="1643178" cy="11976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a:solidFill>
                  <a:srgbClr val="FFFFFF"/>
                </a:solidFill>
                <a:latin typeface="+mj-lt"/>
                <a:ea typeface="+mj-ea"/>
                <a:cs typeface="+mj-cs"/>
                <a:sym typeface="Helvetica Neue"/>
              </a:defRPr>
            </a:pPr>
            <a:r>
              <a:t>SIGNIFIER</a:t>
            </a:r>
          </a:p>
          <a:p>
            <a:pPr>
              <a:defRPr b="1">
                <a:solidFill>
                  <a:srgbClr val="FFFFFF"/>
                </a:solidFill>
                <a:latin typeface="+mj-lt"/>
                <a:ea typeface="+mj-ea"/>
                <a:cs typeface="+mj-cs"/>
                <a:sym typeface="Helvetica Neue"/>
              </a:defRPr>
            </a:pPr>
            <a:r>
              <a:t>+</a:t>
            </a:r>
          </a:p>
          <a:p>
            <a:pPr>
              <a:defRPr b="1">
                <a:solidFill>
                  <a:srgbClr val="FFFFFF"/>
                </a:solidFill>
                <a:latin typeface="+mj-lt"/>
                <a:ea typeface="+mj-ea"/>
                <a:cs typeface="+mj-cs"/>
                <a:sym typeface="Helvetica Neue"/>
              </a:defRPr>
            </a:pPr>
            <a:r>
              <a:t>SIGNIFIED</a:t>
            </a:r>
          </a:p>
        </p:txBody>
      </p:sp>
      <p:sp>
        <p:nvSpPr>
          <p:cNvPr id="163" name="REFERENT"/>
          <p:cNvSpPr txBox="1"/>
          <p:nvPr/>
        </p:nvSpPr>
        <p:spPr>
          <a:xfrm>
            <a:off x="7761984" y="3822547"/>
            <a:ext cx="173980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latin typeface="+mj-lt"/>
                <a:ea typeface="+mj-ea"/>
                <a:cs typeface="+mj-cs"/>
                <a:sym typeface="Helvetica Neue"/>
              </a:defRPr>
            </a:lvl1pPr>
          </a:lstStyle>
          <a:p>
            <a:pPr/>
            <a:r>
              <a:t>REFERENT</a:t>
            </a:r>
          </a:p>
        </p:txBody>
      </p:sp>
      <p:sp>
        <p:nvSpPr>
          <p:cNvPr id="164" name="Arrow"/>
          <p:cNvSpPr/>
          <p:nvPr/>
        </p:nvSpPr>
        <p:spPr>
          <a:xfrm rot="10788210">
            <a:off x="6934282" y="3822736"/>
            <a:ext cx="494435" cy="46106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391" y="17511"/>
                </a:moveTo>
                <a:lnTo>
                  <a:pt x="8391" y="21600"/>
                </a:lnTo>
                <a:lnTo>
                  <a:pt x="0" y="10800"/>
                </a:lnTo>
                <a:lnTo>
                  <a:pt x="8391" y="0"/>
                </a:lnTo>
                <a:lnTo>
                  <a:pt x="8391" y="4089"/>
                </a:lnTo>
                <a:lnTo>
                  <a:pt x="21600" y="4089"/>
                </a:lnTo>
                <a:lnTo>
                  <a:pt x="21600" y="17511"/>
                </a:lnTo>
                <a:close/>
              </a:path>
            </a:pathLst>
          </a:custGeom>
          <a:solidFill>
            <a:srgbClr val="00A2FF"/>
          </a:solidFill>
          <a:ln w="12700">
            <a:miter lim="400000"/>
          </a:ln>
        </p:spPr>
        <p:txBody>
          <a:bodyPr lIns="50800" tIns="50800" rIns="50800" bIns="50800" anchor="ctr"/>
          <a:lstStyle/>
          <a:p>
            <a:pPr>
              <a:defRPr sz="2200">
                <a:solidFill>
                  <a:srgbClr val="FFFFFF"/>
                </a:solidFill>
                <a:latin typeface="Helvetica Neue Medium"/>
                <a:ea typeface="Helvetica Neue Medium"/>
                <a:cs typeface="Helvetica Neue Medium"/>
                <a:sym typeface="Helvetica Neue Medium"/>
              </a:defRPr>
            </a:pPr>
          </a:p>
        </p:txBody>
      </p:sp>
      <p:sp>
        <p:nvSpPr>
          <p:cNvPr id="165" name="Metz-  “Some Points in the Semiotics of the Cinema"/>
          <p:cNvSpPr txBox="1"/>
          <p:nvPr/>
        </p:nvSpPr>
        <p:spPr>
          <a:xfrm>
            <a:off x="1039429" y="216087"/>
            <a:ext cx="10925938" cy="5604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FFFFFF"/>
                </a:solidFill>
                <a:latin typeface="Helvetica Neue Medium"/>
                <a:ea typeface="Helvetica Neue Medium"/>
                <a:cs typeface="Helvetica Neue Medium"/>
                <a:sym typeface="Helvetica Neue Medium"/>
              </a:defRPr>
            </a:lvl1pPr>
          </a:lstStyle>
          <a:p>
            <a:pPr/>
            <a:r>
              <a:t>Gilbert Harman  “Semiotics and the Cinema: Metz and Wollen</a:t>
            </a:r>
          </a:p>
        </p:txBody>
      </p:sp>
      <p:sp>
        <p:nvSpPr>
          <p:cNvPr id="166" name="Metz- significate of connotation- impressions communicated by an image"/>
          <p:cNvSpPr txBox="1"/>
          <p:nvPr/>
        </p:nvSpPr>
        <p:spPr>
          <a:xfrm>
            <a:off x="403130" y="4861390"/>
            <a:ext cx="12856830" cy="41440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latin typeface="Helvetica Neue Medium"/>
                <a:ea typeface="Helvetica Neue Medium"/>
                <a:cs typeface="Helvetica Neue Medium"/>
                <a:sym typeface="Helvetica Neue Medium"/>
              </a:defRPr>
            </a:pPr>
          </a:p>
          <a:p>
            <a:pPr>
              <a:defRPr>
                <a:solidFill>
                  <a:srgbClr val="FFFFFF"/>
                </a:solidFill>
                <a:latin typeface="Helvetica Neue Medium"/>
                <a:ea typeface="Helvetica Neue Medium"/>
                <a:cs typeface="Helvetica Neue Medium"/>
                <a:sym typeface="Helvetica Neue Medium"/>
              </a:defRPr>
            </a:pPr>
          </a:p>
          <a:p>
            <a:pPr>
              <a:defRPr>
                <a:solidFill>
                  <a:srgbClr val="FFFFFF"/>
                </a:solidFill>
                <a:latin typeface="Helvetica Neue Medium"/>
                <a:ea typeface="Helvetica Neue Medium"/>
                <a:cs typeface="Helvetica Neue Medium"/>
                <a:sym typeface="Helvetica Neue Medium"/>
              </a:defRPr>
            </a:pPr>
          </a:p>
          <a:p>
            <a:pPr algn="l">
              <a:defRPr>
                <a:solidFill>
                  <a:srgbClr val="FFFFFF"/>
                </a:solidFill>
                <a:latin typeface="Helvetica Neue Medium"/>
                <a:ea typeface="Helvetica Neue Medium"/>
                <a:cs typeface="Helvetica Neue Medium"/>
                <a:sym typeface="Helvetica Neue Medium"/>
              </a:defRPr>
            </a:pPr>
            <a:r>
              <a:t>Importance of the narrative/feature-length film (related to novelistic fiction)</a:t>
            </a:r>
          </a:p>
          <a:p>
            <a:pPr algn="l">
              <a:defRPr>
                <a:solidFill>
                  <a:srgbClr val="FFFFFF"/>
                </a:solidFill>
                <a:latin typeface="Helvetica Neue Medium"/>
                <a:ea typeface="Helvetica Neue Medium"/>
                <a:cs typeface="Helvetica Neue Medium"/>
                <a:sym typeface="Helvetica Neue Medium"/>
              </a:defRPr>
            </a:pPr>
            <a:r>
              <a:t>Basic units of semiotics of the film- “film image” (Metz- syntagma) </a:t>
            </a:r>
          </a:p>
          <a:p>
            <a:pPr lvl="2" algn="l">
              <a:defRPr>
                <a:solidFill>
                  <a:srgbClr val="FFFFFF"/>
                </a:solidFill>
                <a:latin typeface="Helvetica Neue Medium"/>
                <a:ea typeface="Helvetica Neue Medium"/>
                <a:cs typeface="Helvetica Neue Medium"/>
                <a:sym typeface="Helvetica Neue Medium"/>
              </a:defRPr>
            </a:pPr>
            <a:r>
              <a:t>—montage(editing)</a:t>
            </a:r>
          </a:p>
          <a:p>
            <a:pPr lvl="2" algn="l">
              <a:defRPr>
                <a:solidFill>
                  <a:srgbClr val="FFFFFF"/>
                </a:solidFill>
                <a:latin typeface="Helvetica Neue Medium"/>
                <a:ea typeface="Helvetica Neue Medium"/>
                <a:cs typeface="Helvetica Neue Medium"/>
                <a:sym typeface="Helvetica Neue Medium"/>
              </a:defRPr>
            </a:pPr>
            <a:r>
              <a:t>—camera movement</a:t>
            </a:r>
          </a:p>
          <a:p>
            <a:pPr lvl="2" algn="l">
              <a:defRPr>
                <a:solidFill>
                  <a:srgbClr val="FFFFFF"/>
                </a:solidFill>
                <a:latin typeface="Helvetica Neue Medium"/>
                <a:ea typeface="Helvetica Neue Medium"/>
                <a:cs typeface="Helvetica Neue Medium"/>
                <a:sym typeface="Helvetica Neue Medium"/>
              </a:defRPr>
            </a:pPr>
            <a:r>
              <a:t>—scale of the shot (camera distance)</a:t>
            </a:r>
          </a:p>
          <a:p>
            <a:pPr lvl="2" algn="l">
              <a:defRPr>
                <a:solidFill>
                  <a:srgbClr val="FFFFFF"/>
                </a:solidFill>
                <a:latin typeface="Helvetica Neue Medium"/>
                <a:ea typeface="Helvetica Neue Medium"/>
                <a:cs typeface="Helvetica Neue Medium"/>
                <a:sym typeface="Helvetica Neue Medium"/>
              </a:defRPr>
            </a:pPr>
            <a:r>
              <a:t>—sound (speech…but also sound effects and music)</a:t>
            </a:r>
          </a:p>
          <a:p>
            <a:pPr lvl="2" algn="l">
              <a:defRPr>
                <a:solidFill>
                  <a:srgbClr val="FFFFFF"/>
                </a:solidFill>
                <a:latin typeface="Helvetica Neue Medium"/>
                <a:ea typeface="Helvetica Neue Medium"/>
                <a:cs typeface="Helvetica Neue Medium"/>
                <a:sym typeface="Helvetica Neue Medium"/>
              </a:defRPr>
            </a:pPr>
            <a:r>
              <a:t>—sequences (scenes… other larger structures)</a:t>
            </a:r>
          </a:p>
        </p:txBody>
      </p:sp>
      <p:sp>
        <p:nvSpPr>
          <p:cNvPr id="167" name="Metz"/>
          <p:cNvSpPr txBox="1"/>
          <p:nvPr/>
        </p:nvSpPr>
        <p:spPr>
          <a:xfrm>
            <a:off x="6098082" y="1845922"/>
            <a:ext cx="808635"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Neue Medium"/>
                <a:ea typeface="Helvetica Neue Medium"/>
                <a:cs typeface="Helvetica Neue Medium"/>
                <a:sym typeface="Helvetica Neue Medium"/>
              </a:defRPr>
            </a:lvl1pPr>
          </a:lstStyle>
          <a:p>
            <a:pPr/>
            <a:r>
              <a:t>Metz</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Semiotics of Denotation vs. Semiotics of Connotation (56-57)"/>
          <p:cNvSpPr txBox="1"/>
          <p:nvPr>
            <p:ph type="title"/>
          </p:nvPr>
        </p:nvSpPr>
        <p:spPr>
          <a:xfrm>
            <a:off x="1270000" y="12700"/>
            <a:ext cx="10464800" cy="842963"/>
          </a:xfrm>
          <a:prstGeom prst="rect">
            <a:avLst/>
          </a:prstGeom>
        </p:spPr>
        <p:txBody>
          <a:bodyPr/>
          <a:lstStyle/>
          <a:p>
            <a:pPr defTabSz="543305">
              <a:spcBef>
                <a:spcPts val="3900"/>
              </a:spcBef>
              <a:defRPr sz="2900"/>
            </a:pPr>
            <a:r>
              <a:t>Semiotics of </a:t>
            </a:r>
            <a:r>
              <a:rPr>
                <a:solidFill>
                  <a:schemeClr val="accent1"/>
                </a:solidFill>
              </a:rPr>
              <a:t>Denotation </a:t>
            </a:r>
            <a:r>
              <a:t>vs. Semiotics of </a:t>
            </a:r>
            <a:r>
              <a:rPr>
                <a:solidFill>
                  <a:schemeClr val="accent5"/>
                </a:solidFill>
              </a:rPr>
              <a:t>Connotation</a:t>
            </a:r>
          </a:p>
        </p:txBody>
      </p:sp>
      <p:pic>
        <p:nvPicPr>
          <p:cNvPr id="170" name="Image" descr="Image"/>
          <p:cNvPicPr>
            <a:picLocks noChangeAspect="1"/>
          </p:cNvPicPr>
          <p:nvPr/>
        </p:nvPicPr>
        <p:blipFill>
          <a:blip r:embed="rId2">
            <a:extLst/>
          </a:blip>
          <a:stretch>
            <a:fillRect/>
          </a:stretch>
        </p:blipFill>
        <p:spPr>
          <a:xfrm>
            <a:off x="1218825" y="2446334"/>
            <a:ext cx="10567149" cy="6340292"/>
          </a:xfrm>
          <a:prstGeom prst="rect">
            <a:avLst/>
          </a:prstGeom>
          <a:ln w="12700">
            <a:miter lim="400000"/>
          </a:ln>
        </p:spPr>
      </p:pic>
      <p:sp>
        <p:nvSpPr>
          <p:cNvPr id="171" name="The Third Man (Carol Reed, 1949, US/UK)"/>
          <p:cNvSpPr txBox="1"/>
          <p:nvPr/>
        </p:nvSpPr>
        <p:spPr>
          <a:xfrm>
            <a:off x="3481227" y="9239597"/>
            <a:ext cx="6042343" cy="4737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spcBef>
                <a:spcPts val="4200"/>
              </a:spcBef>
              <a:defRPr sz="2500">
                <a:solidFill>
                  <a:srgbClr val="FFFFFF"/>
                </a:solidFill>
                <a:latin typeface="+mj-lt"/>
                <a:ea typeface="+mj-ea"/>
                <a:cs typeface="+mj-cs"/>
                <a:sym typeface="Helvetica Neue"/>
              </a:defRPr>
            </a:lvl1pPr>
          </a:lstStyle>
          <a:p>
            <a:pPr/>
            <a:r>
              <a:t>The Third Man (Carol Reed, 1949, US/UK)</a:t>
            </a:r>
          </a:p>
        </p:txBody>
      </p:sp>
      <p:sp>
        <p:nvSpPr>
          <p:cNvPr id="172" name="What do we see and hear?"/>
          <p:cNvSpPr txBox="1"/>
          <p:nvPr/>
        </p:nvSpPr>
        <p:spPr>
          <a:xfrm>
            <a:off x="1273830" y="1223644"/>
            <a:ext cx="5061955" cy="8547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spcBef>
                <a:spcPts val="4200"/>
              </a:spcBef>
              <a:defRPr sz="2500">
                <a:solidFill>
                  <a:schemeClr val="accent1"/>
                </a:solidFill>
                <a:latin typeface="+mj-lt"/>
                <a:ea typeface="+mj-ea"/>
                <a:cs typeface="+mj-cs"/>
                <a:sym typeface="Helvetica Neue"/>
              </a:defRPr>
            </a:lvl1pPr>
          </a:lstStyle>
          <a:p>
            <a:pPr/>
            <a:r>
              <a:t>What do we see and hear?  How does film present its plots?</a:t>
            </a:r>
          </a:p>
        </p:txBody>
      </p:sp>
      <p:sp>
        <p:nvSpPr>
          <p:cNvPr id="173" name="How is it presented? What is implied? What types of impressions associations are suggested?"/>
          <p:cNvSpPr txBox="1"/>
          <p:nvPr/>
        </p:nvSpPr>
        <p:spPr>
          <a:xfrm>
            <a:off x="6525624" y="1033144"/>
            <a:ext cx="5292921" cy="12357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spcBef>
                <a:spcPts val="4200"/>
              </a:spcBef>
              <a:defRPr sz="2500">
                <a:solidFill>
                  <a:schemeClr val="accent5"/>
                </a:solidFill>
                <a:latin typeface="+mj-lt"/>
                <a:ea typeface="+mj-ea"/>
                <a:cs typeface="+mj-cs"/>
                <a:sym typeface="Helvetica Neue"/>
              </a:defRPr>
            </a:lvl1pPr>
          </a:lstStyle>
          <a:p>
            <a:pPr/>
            <a:r>
              <a:t>What is implied? What types of impressions and associations are suggested? </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5" name="Symbol…"/>
          <p:cNvSpPr txBox="1"/>
          <p:nvPr/>
        </p:nvSpPr>
        <p:spPr>
          <a:xfrm>
            <a:off x="906672" y="4669885"/>
            <a:ext cx="1197561" cy="19342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a:solidFill>
                  <a:srgbClr val="FFFFFF"/>
                </a:solidFill>
                <a:latin typeface="+mj-lt"/>
                <a:ea typeface="+mj-ea"/>
                <a:cs typeface="+mj-cs"/>
                <a:sym typeface="Helvetica Neue"/>
              </a:defRPr>
            </a:pPr>
            <a:r>
              <a:t>Symbol</a:t>
            </a:r>
          </a:p>
          <a:p>
            <a:pPr>
              <a:defRPr b="1">
                <a:solidFill>
                  <a:srgbClr val="FFFFFF"/>
                </a:solidFill>
                <a:latin typeface="+mj-lt"/>
                <a:ea typeface="+mj-ea"/>
                <a:cs typeface="+mj-cs"/>
                <a:sym typeface="Helvetica Neue"/>
              </a:defRPr>
            </a:pPr>
          </a:p>
          <a:p>
            <a:pPr>
              <a:defRPr b="1">
                <a:solidFill>
                  <a:srgbClr val="FFFFFF"/>
                </a:solidFill>
                <a:latin typeface="+mj-lt"/>
                <a:ea typeface="+mj-ea"/>
                <a:cs typeface="+mj-cs"/>
                <a:sym typeface="Helvetica Neue"/>
              </a:defRPr>
            </a:pPr>
            <a:r>
              <a:t>Icon</a:t>
            </a:r>
          </a:p>
          <a:p>
            <a:pPr>
              <a:defRPr b="1">
                <a:solidFill>
                  <a:srgbClr val="FFFFFF"/>
                </a:solidFill>
                <a:latin typeface="+mj-lt"/>
                <a:ea typeface="+mj-ea"/>
                <a:cs typeface="+mj-cs"/>
                <a:sym typeface="Helvetica Neue"/>
              </a:defRPr>
            </a:pPr>
          </a:p>
          <a:p>
            <a:pPr>
              <a:defRPr b="1">
                <a:solidFill>
                  <a:srgbClr val="FFFFFF"/>
                </a:solidFill>
                <a:latin typeface="+mj-lt"/>
                <a:ea typeface="+mj-ea"/>
                <a:cs typeface="+mj-cs"/>
                <a:sym typeface="Helvetica Neue"/>
              </a:defRPr>
            </a:pPr>
            <a:r>
              <a:t>Index</a:t>
            </a:r>
          </a:p>
        </p:txBody>
      </p:sp>
      <p:sp>
        <p:nvSpPr>
          <p:cNvPr id="176" name="The connection to the referent is arbitrary and secured by convention."/>
          <p:cNvSpPr txBox="1"/>
          <p:nvPr/>
        </p:nvSpPr>
        <p:spPr>
          <a:xfrm>
            <a:off x="2446781" y="4457870"/>
            <a:ext cx="8527362" cy="8293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1">
                <a:solidFill>
                  <a:srgbClr val="FFFFFF"/>
                </a:solidFill>
                <a:latin typeface="+mj-lt"/>
                <a:ea typeface="+mj-ea"/>
                <a:cs typeface="+mj-cs"/>
                <a:sym typeface="Helvetica Neue"/>
              </a:defRPr>
            </a:lvl1pPr>
          </a:lstStyle>
          <a:p>
            <a:pPr/>
            <a:r>
              <a:t>The connection to the referent is arbitrary and secured by convention.</a:t>
            </a:r>
          </a:p>
        </p:txBody>
      </p:sp>
      <p:sp>
        <p:nvSpPr>
          <p:cNvPr id="177" name="The connection to the referent is secured through resemblance."/>
          <p:cNvSpPr txBox="1"/>
          <p:nvPr/>
        </p:nvSpPr>
        <p:spPr>
          <a:xfrm>
            <a:off x="2381433" y="5406487"/>
            <a:ext cx="9445449"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b="1">
                <a:solidFill>
                  <a:srgbClr val="FFFFFF"/>
                </a:solidFill>
                <a:latin typeface="+mj-lt"/>
                <a:ea typeface="+mj-ea"/>
                <a:cs typeface="+mj-cs"/>
                <a:sym typeface="Helvetica Neue"/>
              </a:defRPr>
            </a:lvl1pPr>
          </a:lstStyle>
          <a:p>
            <a:pPr/>
            <a:r>
              <a:t>The connection to the referent is secured through resemblance. </a:t>
            </a:r>
          </a:p>
        </p:txBody>
      </p:sp>
      <p:sp>
        <p:nvSpPr>
          <p:cNvPr id="178" name="A direct causal relationship exists between the referent and the sign"/>
          <p:cNvSpPr txBox="1"/>
          <p:nvPr/>
        </p:nvSpPr>
        <p:spPr>
          <a:xfrm>
            <a:off x="2449651" y="6117687"/>
            <a:ext cx="9309021" cy="8293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1">
                <a:solidFill>
                  <a:srgbClr val="FFFFFF"/>
                </a:solidFill>
                <a:latin typeface="+mj-lt"/>
                <a:ea typeface="+mj-ea"/>
                <a:cs typeface="+mj-cs"/>
                <a:sym typeface="Helvetica Neue"/>
              </a:defRPr>
            </a:lvl1pPr>
          </a:lstStyle>
          <a:p>
            <a:pPr/>
            <a:r>
              <a:t>A direct causal relationship exists between the referent and the sign</a:t>
            </a:r>
          </a:p>
        </p:txBody>
      </p:sp>
      <p:sp>
        <p:nvSpPr>
          <p:cNvPr id="179" name="Wollen"/>
          <p:cNvSpPr txBox="1"/>
          <p:nvPr/>
        </p:nvSpPr>
        <p:spPr>
          <a:xfrm>
            <a:off x="5832464" y="304003"/>
            <a:ext cx="1068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Neue Medium"/>
                <a:ea typeface="Helvetica Neue Medium"/>
                <a:cs typeface="Helvetica Neue Medium"/>
                <a:sym typeface="Helvetica Neue Medium"/>
              </a:defRPr>
            </a:lvl1pPr>
          </a:lstStyle>
          <a:p>
            <a:pPr/>
            <a:r>
              <a:t>Wollen</a:t>
            </a:r>
          </a:p>
        </p:txBody>
      </p:sp>
      <p:sp>
        <p:nvSpPr>
          <p:cNvPr id="180" name="—Disagrees with Metz’ “misguided” investment in realism.…"/>
          <p:cNvSpPr txBox="1"/>
          <p:nvPr/>
        </p:nvSpPr>
        <p:spPr>
          <a:xfrm>
            <a:off x="361014" y="947713"/>
            <a:ext cx="12698895" cy="2679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a:solidFill>
                  <a:srgbClr val="FFFFFF"/>
                </a:solidFill>
              </a:defRPr>
            </a:pPr>
            <a:r>
              <a:t>—Disagrees with Metz’ “misguided” investment in realism.  </a:t>
            </a:r>
          </a:p>
          <a:p>
            <a:pPr lvl="3" algn="l">
              <a:defRPr>
                <a:solidFill>
                  <a:srgbClr val="FFFFFF"/>
                </a:solidFill>
              </a:defRPr>
            </a:pPr>
            <a:r>
              <a:t>     —Metz takes the linguistic analogy to seriously.</a:t>
            </a:r>
          </a:p>
          <a:p>
            <a:pPr algn="l">
              <a:defRPr>
                <a:solidFill>
                  <a:srgbClr val="FFFFFF"/>
                </a:solidFill>
              </a:defRPr>
            </a:pPr>
            <a:r>
              <a:t>     —Semiotics of the cinema is not about studying the order and    function of the “main signifying units in the filmic message”</a:t>
            </a:r>
          </a:p>
          <a:p>
            <a:pPr algn="l">
              <a:defRPr>
                <a:solidFill>
                  <a:srgbClr val="FFFFFF"/>
                </a:solidFill>
              </a:defRPr>
            </a:pPr>
            <a:r>
              <a:t>     —because film does not carry messages in a conventional sense</a:t>
            </a:r>
          </a:p>
          <a:p>
            <a:pPr algn="l">
              <a:defRPr>
                <a:solidFill>
                  <a:srgbClr val="FFFFFF"/>
                </a:solidFill>
              </a:defRPr>
            </a:pPr>
          </a:p>
          <a:p>
            <a:pPr algn="l">
              <a:defRPr>
                <a:solidFill>
                  <a:srgbClr val="FFFFFF"/>
                </a:solidFill>
              </a:defRPr>
            </a:pPr>
            <a:r>
              <a:t>—Bases his theory on the 19th century philosopher Charles Sanders Pierce:</a:t>
            </a:r>
          </a:p>
        </p:txBody>
      </p:sp>
      <p:sp>
        <p:nvSpPr>
          <p:cNvPr id="181" name="—The goal is to uncover the hidden codes exploited in film (connotation) to produce  the “poetry” of the cinema."/>
          <p:cNvSpPr txBox="1"/>
          <p:nvPr/>
        </p:nvSpPr>
        <p:spPr>
          <a:xfrm>
            <a:off x="453529" y="8252530"/>
            <a:ext cx="12513865" cy="83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a:solidFill>
                  <a:srgbClr val="FFFFFF"/>
                </a:solidFill>
              </a:defRPr>
            </a:pPr>
            <a:r>
              <a:t>—The goal is to uncover the </a:t>
            </a:r>
            <a:r>
              <a:rPr>
                <a:solidFill>
                  <a:schemeClr val="accent5"/>
                </a:solidFill>
              </a:rPr>
              <a:t>hidden codes exploited in film (connotation)</a:t>
            </a:r>
            <a:r>
              <a:t> to produce  the “poetry” of the cinema.</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3" name="Image" descr="Image"/>
          <p:cNvPicPr>
            <a:picLocks noChangeAspect="1"/>
          </p:cNvPicPr>
          <p:nvPr>
            <p:ph type="pic" idx="21"/>
          </p:nvPr>
        </p:nvPicPr>
        <p:blipFill>
          <a:blip r:embed="rId2">
            <a:extLst/>
          </a:blip>
          <a:srcRect l="0" t="5797" r="0" b="5795"/>
          <a:stretch>
            <a:fillRect/>
          </a:stretch>
        </p:blipFill>
        <p:spPr>
          <a:xfrm>
            <a:off x="73394" y="2694164"/>
            <a:ext cx="6816164" cy="3384742"/>
          </a:xfrm>
          <a:prstGeom prst="rect">
            <a:avLst/>
          </a:prstGeom>
        </p:spPr>
      </p:pic>
      <p:pic>
        <p:nvPicPr>
          <p:cNvPr id="184" name="Image" descr="Image"/>
          <p:cNvPicPr>
            <a:picLocks noChangeAspect="1"/>
          </p:cNvPicPr>
          <p:nvPr/>
        </p:nvPicPr>
        <p:blipFill>
          <a:blip r:embed="rId3">
            <a:extLst/>
          </a:blip>
          <a:stretch>
            <a:fillRect/>
          </a:stretch>
        </p:blipFill>
        <p:spPr>
          <a:xfrm>
            <a:off x="7210187" y="4668703"/>
            <a:ext cx="4102466" cy="2910883"/>
          </a:xfrm>
          <a:prstGeom prst="rect">
            <a:avLst/>
          </a:prstGeom>
          <a:ln w="12700">
            <a:miter lim="400000"/>
          </a:ln>
        </p:spPr>
      </p:pic>
      <p:sp>
        <p:nvSpPr>
          <p:cNvPr id="185" name="Post -Structuralist Reading"/>
          <p:cNvSpPr txBox="1"/>
          <p:nvPr/>
        </p:nvSpPr>
        <p:spPr>
          <a:xfrm>
            <a:off x="7986061" y="945379"/>
            <a:ext cx="4059327"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latin typeface="+mj-lt"/>
                <a:ea typeface="+mj-ea"/>
                <a:cs typeface="+mj-cs"/>
                <a:sym typeface="Helvetica Neue"/>
              </a:defRPr>
            </a:lvl1pPr>
          </a:lstStyle>
          <a:p>
            <a:pPr/>
            <a:r>
              <a:t>Post -Structuralist Reading</a:t>
            </a:r>
          </a:p>
        </p:txBody>
      </p:sp>
      <p:sp>
        <p:nvSpPr>
          <p:cNvPr id="186" name="Structuralist Reading"/>
          <p:cNvSpPr txBox="1"/>
          <p:nvPr/>
        </p:nvSpPr>
        <p:spPr>
          <a:xfrm>
            <a:off x="2000816" y="945379"/>
            <a:ext cx="3190037"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latin typeface="+mj-lt"/>
                <a:ea typeface="+mj-ea"/>
                <a:cs typeface="+mj-cs"/>
                <a:sym typeface="Helvetica Neue"/>
              </a:defRPr>
            </a:lvl1pPr>
          </a:lstStyle>
          <a:p>
            <a:pPr/>
            <a:r>
              <a:t>Structuralist Reading</a:t>
            </a:r>
          </a:p>
        </p:txBody>
      </p:sp>
      <p:sp>
        <p:nvSpPr>
          <p:cNvPr id="187" name="It Should Happen to You (George Kukor, USA, 1954)"/>
          <p:cNvSpPr txBox="1"/>
          <p:nvPr/>
        </p:nvSpPr>
        <p:spPr>
          <a:xfrm>
            <a:off x="390977" y="6222591"/>
            <a:ext cx="5699189" cy="3869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spcBef>
                <a:spcPts val="4200"/>
              </a:spcBef>
              <a:defRPr i="1" sz="1900">
                <a:solidFill>
                  <a:srgbClr val="FFFFFF"/>
                </a:solidFill>
                <a:latin typeface="+mj-lt"/>
                <a:ea typeface="+mj-ea"/>
                <a:cs typeface="+mj-cs"/>
                <a:sym typeface="Helvetica Neue"/>
              </a:defRPr>
            </a:pPr>
            <a:r>
              <a:t>It Should Happen to You </a:t>
            </a:r>
            <a:r>
              <a:rPr i="0"/>
              <a:t>(George Kukor, USA, 1954)</a:t>
            </a:r>
          </a:p>
        </p:txBody>
      </p:sp>
      <p:sp>
        <p:nvSpPr>
          <p:cNvPr id="188" name="Kennedy-Nixon Debates, (Televised), 1960"/>
          <p:cNvSpPr txBox="1"/>
          <p:nvPr/>
        </p:nvSpPr>
        <p:spPr>
          <a:xfrm>
            <a:off x="7679134" y="7546715"/>
            <a:ext cx="4673182" cy="3869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spcBef>
                <a:spcPts val="4200"/>
              </a:spcBef>
              <a:defRPr sz="1900">
                <a:solidFill>
                  <a:srgbClr val="FFFFFF"/>
                </a:solidFill>
                <a:latin typeface="+mj-lt"/>
                <a:ea typeface="+mj-ea"/>
                <a:cs typeface="+mj-cs"/>
                <a:sym typeface="Helvetica Neue"/>
              </a:defRPr>
            </a:lvl1pPr>
          </a:lstStyle>
          <a:p>
            <a:pPr/>
            <a:r>
              <a:t>Kennedy-Nixon Debates, (Televised), 1960</a:t>
            </a:r>
          </a:p>
        </p:txBody>
      </p:sp>
      <p:sp>
        <p:nvSpPr>
          <p:cNvPr id="189" name="Signifying system (Film is a text to be read)…"/>
          <p:cNvSpPr txBox="1"/>
          <p:nvPr/>
        </p:nvSpPr>
        <p:spPr>
          <a:xfrm>
            <a:off x="259184" y="6918513"/>
            <a:ext cx="5888623" cy="24052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33375" indent="-333375" algn="l">
              <a:buSzPct val="145000"/>
              <a:buChar char="•"/>
              <a:defRPr b="1" sz="2100">
                <a:solidFill>
                  <a:srgbClr val="FFFFFF"/>
                </a:solidFill>
                <a:latin typeface="+mj-lt"/>
                <a:ea typeface="+mj-ea"/>
                <a:cs typeface="+mj-cs"/>
                <a:sym typeface="Helvetica Neue"/>
              </a:defRPr>
            </a:pPr>
            <a:r>
              <a:t>Signifying system (Film is a text to be read)</a:t>
            </a:r>
          </a:p>
          <a:p>
            <a:pPr lvl="1" marL="777875" indent="-333375" algn="l">
              <a:buSzPct val="145000"/>
              <a:buChar char="•"/>
              <a:defRPr b="1" sz="2100">
                <a:solidFill>
                  <a:srgbClr val="FFFFFF"/>
                </a:solidFill>
                <a:latin typeface="+mj-lt"/>
                <a:ea typeface="+mj-ea"/>
                <a:cs typeface="+mj-cs"/>
                <a:sym typeface="Helvetica Neue"/>
              </a:defRPr>
            </a:pPr>
            <a:r>
              <a:t>Lighting</a:t>
            </a:r>
          </a:p>
          <a:p>
            <a:pPr lvl="1" marL="777875" indent="-333375" algn="l">
              <a:buSzPct val="145000"/>
              <a:buChar char="•"/>
              <a:defRPr b="1" sz="2100">
                <a:solidFill>
                  <a:srgbClr val="FFFFFF"/>
                </a:solidFill>
                <a:latin typeface="+mj-lt"/>
                <a:ea typeface="+mj-ea"/>
                <a:cs typeface="+mj-cs"/>
                <a:sym typeface="Helvetica Neue"/>
              </a:defRPr>
            </a:pPr>
            <a:r>
              <a:t>Camera position</a:t>
            </a:r>
          </a:p>
          <a:p>
            <a:pPr lvl="1" marL="777875" indent="-333375" algn="l">
              <a:buSzPct val="145000"/>
              <a:buChar char="•"/>
              <a:defRPr b="1" sz="2100">
                <a:solidFill>
                  <a:srgbClr val="FFFFFF"/>
                </a:solidFill>
                <a:latin typeface="+mj-lt"/>
                <a:ea typeface="+mj-ea"/>
                <a:cs typeface="+mj-cs"/>
                <a:sym typeface="Helvetica Neue"/>
              </a:defRPr>
            </a:pPr>
            <a:r>
              <a:t>Camera movement</a:t>
            </a:r>
          </a:p>
          <a:p>
            <a:pPr lvl="1" marL="777875" indent="-333375" algn="l">
              <a:buSzPct val="145000"/>
              <a:buChar char="•"/>
              <a:defRPr b="1" sz="2100">
                <a:solidFill>
                  <a:srgbClr val="FFFFFF"/>
                </a:solidFill>
                <a:latin typeface="+mj-lt"/>
                <a:ea typeface="+mj-ea"/>
                <a:cs typeface="+mj-cs"/>
                <a:sym typeface="Helvetica Neue"/>
              </a:defRPr>
            </a:pPr>
            <a:r>
              <a:t>Blocking</a:t>
            </a:r>
          </a:p>
          <a:p>
            <a:pPr lvl="1" marL="777875" indent="-333375" algn="l">
              <a:buSzPct val="145000"/>
              <a:buChar char="•"/>
              <a:defRPr b="1" sz="2100">
                <a:solidFill>
                  <a:srgbClr val="FFFFFF"/>
                </a:solidFill>
                <a:latin typeface="+mj-lt"/>
                <a:ea typeface="+mj-ea"/>
                <a:cs typeface="+mj-cs"/>
                <a:sym typeface="Helvetica Neue"/>
              </a:defRPr>
            </a:pPr>
            <a:r>
              <a:t>Character function (Propp)</a:t>
            </a:r>
          </a:p>
          <a:p>
            <a:pPr marL="333375" indent="-333375" algn="l">
              <a:buSzPct val="145000"/>
              <a:buChar char="•"/>
              <a:defRPr b="1" sz="2100">
                <a:solidFill>
                  <a:srgbClr val="FFFFFF"/>
                </a:solidFill>
                <a:latin typeface="+mj-lt"/>
                <a:ea typeface="+mj-ea"/>
                <a:cs typeface="+mj-cs"/>
                <a:sym typeface="Helvetica Neue"/>
              </a:defRPr>
            </a:pPr>
            <a:r>
              <a:t>Ideological Critique (Althusser)</a:t>
            </a:r>
          </a:p>
        </p:txBody>
      </p:sp>
      <p:sp>
        <p:nvSpPr>
          <p:cNvPr id="190" name="Intertextuality (Film is an “unfinished” text)…"/>
          <p:cNvSpPr txBox="1"/>
          <p:nvPr/>
        </p:nvSpPr>
        <p:spPr>
          <a:xfrm>
            <a:off x="6898102" y="8026510"/>
            <a:ext cx="6161101" cy="141466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33375" indent="-333375" algn="l">
              <a:buSzPct val="145000"/>
              <a:buChar char="•"/>
              <a:defRPr b="1" sz="2100">
                <a:solidFill>
                  <a:srgbClr val="FFFFFF"/>
                </a:solidFill>
                <a:latin typeface="+mj-lt"/>
                <a:ea typeface="+mj-ea"/>
                <a:cs typeface="+mj-cs"/>
                <a:sym typeface="Helvetica Neue"/>
              </a:defRPr>
            </a:pPr>
            <a:r>
              <a:t>Intertextuality (Film is an “unfinished” text)</a:t>
            </a:r>
          </a:p>
          <a:p>
            <a:pPr lvl="1" marL="777875" indent="-333375" algn="l">
              <a:buSzPct val="145000"/>
              <a:buChar char="•"/>
              <a:defRPr b="1" sz="2100">
                <a:solidFill>
                  <a:srgbClr val="FFFFFF"/>
                </a:solidFill>
                <a:latin typeface="+mj-lt"/>
                <a:ea typeface="+mj-ea"/>
                <a:cs typeface="+mj-cs"/>
                <a:sym typeface="Helvetica Neue"/>
              </a:defRPr>
            </a:pPr>
            <a:r>
              <a:t>Reading and writing functions are blurred</a:t>
            </a:r>
          </a:p>
          <a:p>
            <a:pPr marL="333375" indent="-333375" algn="l">
              <a:buSzPct val="145000"/>
              <a:buChar char="•"/>
              <a:defRPr b="1" sz="2100">
                <a:solidFill>
                  <a:srgbClr val="FFFFFF"/>
                </a:solidFill>
                <a:latin typeface="+mj-lt"/>
                <a:ea typeface="+mj-ea"/>
                <a:cs typeface="+mj-cs"/>
                <a:sym typeface="Helvetica Neue"/>
              </a:defRPr>
            </a:pPr>
            <a:r>
              <a:t>Intersubjectivity</a:t>
            </a:r>
          </a:p>
          <a:p>
            <a:pPr marL="333375" indent="-333375" algn="l">
              <a:buSzPct val="145000"/>
              <a:buChar char="•"/>
              <a:defRPr b="1" sz="2100">
                <a:solidFill>
                  <a:srgbClr val="FFFFFF"/>
                </a:solidFill>
                <a:latin typeface="+mj-lt"/>
                <a:ea typeface="+mj-ea"/>
                <a:cs typeface="+mj-cs"/>
                <a:sym typeface="Helvetica Neue"/>
              </a:defRPr>
            </a:pPr>
            <a:r>
              <a:t>Symptomatic Reading (progressive text)</a:t>
            </a:r>
          </a:p>
        </p:txBody>
      </p:sp>
      <p:pic>
        <p:nvPicPr>
          <p:cNvPr id="191" name="Image" descr="Image"/>
          <p:cNvPicPr>
            <a:picLocks noChangeAspect="1"/>
          </p:cNvPicPr>
          <p:nvPr/>
        </p:nvPicPr>
        <p:blipFill>
          <a:blip r:embed="rId4">
            <a:extLst/>
          </a:blip>
          <a:stretch>
            <a:fillRect/>
          </a:stretch>
        </p:blipFill>
        <p:spPr>
          <a:xfrm>
            <a:off x="7575708" y="1690428"/>
            <a:ext cx="4321293" cy="343931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86"/>
                                        </p:tgtEl>
                                        <p:attrNameLst>
                                          <p:attrName>style.visibility</p:attrName>
                                        </p:attrNameLst>
                                      </p:cBhvr>
                                      <p:to>
                                        <p:strVal val="visible"/>
                                      </p:to>
                                    </p:set>
                                    <p:animEffect filter="fade" transition="in">
                                      <p:cBhvr>
                                        <p:cTn id="7" dur="500"/>
                                        <p:tgtEl>
                                          <p:spTgt spid="186"/>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83"/>
                                        </p:tgtEl>
                                        <p:attrNameLst>
                                          <p:attrName>style.visibility</p:attrName>
                                        </p:attrNameLst>
                                      </p:cBhvr>
                                      <p:to>
                                        <p:strVal val="visible"/>
                                      </p:to>
                                    </p:set>
                                    <p:animEffect filter="fade" transition="in">
                                      <p:cBhvr>
                                        <p:cTn id="12" dur="1000"/>
                                        <p:tgtEl>
                                          <p:spTgt spid="183"/>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187"/>
                                        </p:tgtEl>
                                        <p:attrNameLst>
                                          <p:attrName>style.visibility</p:attrName>
                                        </p:attrNameLst>
                                      </p:cBhvr>
                                      <p:to>
                                        <p:strVal val="visible"/>
                                      </p:to>
                                    </p:set>
                                    <p:animEffect filter="fade" transition="in">
                                      <p:cBhvr>
                                        <p:cTn id="17" dur="1000"/>
                                        <p:tgtEl>
                                          <p:spTgt spid="187"/>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4" fill="hold">
                                  <p:stCondLst>
                                    <p:cond delay="0"/>
                                  </p:stCondLst>
                                  <p:iterate type="el" backwards="0">
                                    <p:tmAbs val="0"/>
                                  </p:iterate>
                                  <p:childTnLst>
                                    <p:set>
                                      <p:cBhvr>
                                        <p:cTn id="21" fill="hold"/>
                                        <p:tgtEl>
                                          <p:spTgt spid="189"/>
                                        </p:tgtEl>
                                        <p:attrNameLst>
                                          <p:attrName>style.visibility</p:attrName>
                                        </p:attrNameLst>
                                      </p:cBhvr>
                                      <p:to>
                                        <p:strVal val="visible"/>
                                      </p:to>
                                    </p:set>
                                    <p:animEffect filter="fade" transition="in">
                                      <p:cBhvr>
                                        <p:cTn id="22" dur="1000"/>
                                        <p:tgtEl>
                                          <p:spTgt spid="189"/>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10" grpId="5" fill="hold">
                                  <p:stCondLst>
                                    <p:cond delay="0"/>
                                  </p:stCondLst>
                                  <p:iterate type="el" backwards="0">
                                    <p:tmAbs val="0"/>
                                  </p:iterate>
                                  <p:childTnLst>
                                    <p:set>
                                      <p:cBhvr>
                                        <p:cTn id="26" fill="hold"/>
                                        <p:tgtEl>
                                          <p:spTgt spid="185"/>
                                        </p:tgtEl>
                                        <p:attrNameLst>
                                          <p:attrName>style.visibility</p:attrName>
                                        </p:attrNameLst>
                                      </p:cBhvr>
                                      <p:to>
                                        <p:strVal val="visible"/>
                                      </p:to>
                                    </p:set>
                                    <p:animEffect filter="fade" transition="in">
                                      <p:cBhvr>
                                        <p:cTn id="27" dur="1000"/>
                                        <p:tgtEl>
                                          <p:spTgt spid="185"/>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ID="10" grpId="6" fill="hold">
                                  <p:stCondLst>
                                    <p:cond delay="0"/>
                                  </p:stCondLst>
                                  <p:iterate type="el" backwards="0">
                                    <p:tmAbs val="0"/>
                                  </p:iterate>
                                  <p:childTnLst>
                                    <p:set>
                                      <p:cBhvr>
                                        <p:cTn id="31" fill="hold"/>
                                        <p:tgtEl>
                                          <p:spTgt spid="190"/>
                                        </p:tgtEl>
                                        <p:attrNameLst>
                                          <p:attrName>style.visibility</p:attrName>
                                        </p:attrNameLst>
                                      </p:cBhvr>
                                      <p:to>
                                        <p:strVal val="visible"/>
                                      </p:to>
                                    </p:set>
                                    <p:animEffect filter="fade" transition="in">
                                      <p:cBhvr>
                                        <p:cTn id="32" dur="1000"/>
                                        <p:tgtEl>
                                          <p:spTgt spid="190"/>
                                        </p:tgtEl>
                                      </p:cBhvr>
                                    </p:animEffect>
                                  </p:childTnLst>
                                </p:cTn>
                              </p:par>
                            </p:childTnLst>
                          </p:cTn>
                        </p:par>
                      </p:childTnLst>
                    </p:cTn>
                  </p:par>
                  <p:par>
                    <p:cTn id="33" fill="hold">
                      <p:stCondLst>
                        <p:cond delay="indefinite"/>
                      </p:stCondLst>
                      <p:childTnLst>
                        <p:par>
                          <p:cTn id="34" fill="hold">
                            <p:stCondLst>
                              <p:cond delay="0"/>
                            </p:stCondLst>
                            <p:childTnLst>
                              <p:par>
                                <p:cTn id="35" presetClass="entr" nodeType="clickEffect" presetID="10" grpId="7" fill="hold">
                                  <p:stCondLst>
                                    <p:cond delay="0"/>
                                  </p:stCondLst>
                                  <p:iterate type="el" backwards="0">
                                    <p:tmAbs val="0"/>
                                  </p:iterate>
                                  <p:childTnLst>
                                    <p:set>
                                      <p:cBhvr>
                                        <p:cTn id="36" fill="hold"/>
                                        <p:tgtEl>
                                          <p:spTgt spid="191"/>
                                        </p:tgtEl>
                                        <p:attrNameLst>
                                          <p:attrName>style.visibility</p:attrName>
                                        </p:attrNameLst>
                                      </p:cBhvr>
                                      <p:to>
                                        <p:strVal val="visible"/>
                                      </p:to>
                                    </p:set>
                                    <p:animEffect filter="fade" transition="in">
                                      <p:cBhvr>
                                        <p:cTn id="37" dur="1000"/>
                                        <p:tgtEl>
                                          <p:spTgt spid="191"/>
                                        </p:tgtEl>
                                      </p:cBhvr>
                                    </p:animEffect>
                                  </p:childTnLst>
                                </p:cTn>
                              </p:par>
                            </p:childTnLst>
                          </p:cTn>
                        </p:par>
                      </p:childTnLst>
                    </p:cTn>
                  </p:par>
                  <p:par>
                    <p:cTn id="38" fill="hold">
                      <p:stCondLst>
                        <p:cond delay="indefinite"/>
                      </p:stCondLst>
                      <p:childTnLst>
                        <p:par>
                          <p:cTn id="39" fill="hold">
                            <p:stCondLst>
                              <p:cond delay="0"/>
                            </p:stCondLst>
                            <p:childTnLst>
                              <p:par>
                                <p:cTn id="40" presetClass="entr" nodeType="clickEffect" presetID="10" grpId="8" fill="hold">
                                  <p:stCondLst>
                                    <p:cond delay="0"/>
                                  </p:stCondLst>
                                  <p:iterate type="el" backwards="0">
                                    <p:tmAbs val="0"/>
                                  </p:iterate>
                                  <p:childTnLst>
                                    <p:set>
                                      <p:cBhvr>
                                        <p:cTn id="41" fill="hold"/>
                                        <p:tgtEl>
                                          <p:spTgt spid="184"/>
                                        </p:tgtEl>
                                        <p:attrNameLst>
                                          <p:attrName>style.visibility</p:attrName>
                                        </p:attrNameLst>
                                      </p:cBhvr>
                                      <p:to>
                                        <p:strVal val="visible"/>
                                      </p:to>
                                    </p:set>
                                    <p:animEffect filter="fade" transition="in">
                                      <p:cBhvr>
                                        <p:cTn id="42" dur="1000"/>
                                        <p:tgtEl>
                                          <p:spTgt spid="184"/>
                                        </p:tgtEl>
                                      </p:cBhvr>
                                    </p:animEffect>
                                  </p:childTnLst>
                                </p:cTn>
                              </p:par>
                            </p:childTnLst>
                          </p:cTn>
                        </p:par>
                      </p:childTnLst>
                    </p:cTn>
                  </p:par>
                  <p:par>
                    <p:cTn id="43" fill="hold">
                      <p:stCondLst>
                        <p:cond delay="indefinite"/>
                      </p:stCondLst>
                      <p:childTnLst>
                        <p:par>
                          <p:cTn id="44" fill="hold">
                            <p:stCondLst>
                              <p:cond delay="0"/>
                            </p:stCondLst>
                            <p:childTnLst>
                              <p:par>
                                <p:cTn id="45" presetClass="entr" nodeType="clickEffect" presetID="10" grpId="9" fill="hold">
                                  <p:stCondLst>
                                    <p:cond delay="0"/>
                                  </p:stCondLst>
                                  <p:iterate type="el" backwards="0">
                                    <p:tmAbs val="0"/>
                                  </p:iterate>
                                  <p:childTnLst>
                                    <p:set>
                                      <p:cBhvr>
                                        <p:cTn id="46" fill="hold"/>
                                        <p:tgtEl>
                                          <p:spTgt spid="188"/>
                                        </p:tgtEl>
                                        <p:attrNameLst>
                                          <p:attrName>style.visibility</p:attrName>
                                        </p:attrNameLst>
                                      </p:cBhvr>
                                      <p:to>
                                        <p:strVal val="visible"/>
                                      </p:to>
                                    </p:set>
                                    <p:animEffect filter="fade" transition="in">
                                      <p:cBhvr>
                                        <p:cTn id="47" dur="10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0" grpId="6"/>
      <p:bldP build="whole" bldLvl="1" animBg="1" rev="0" advAuto="0" spid="187" grpId="3"/>
      <p:bldP build="whole" bldLvl="1" animBg="1" rev="0" advAuto="0" spid="185" grpId="5"/>
      <p:bldP build="whole" bldLvl="1" animBg="1" rev="0" advAuto="0" spid="184" grpId="8"/>
      <p:bldP build="whole" bldLvl="1" animBg="1" rev="0" advAuto="0" spid="188" grpId="9"/>
      <p:bldP build="whole" bldLvl="1" animBg="1" rev="0" advAuto="0" spid="183" grpId="2"/>
      <p:bldP build="whole" bldLvl="1" animBg="1" rev="0" advAuto="0" spid="189" grpId="4"/>
      <p:bldP build="whole" bldLvl="1" animBg="1" rev="0" advAuto="0" spid="186" grpId="1"/>
      <p:bldP build="whole" bldLvl="1" animBg="1" rev="0" advAuto="0" spid="191" grpId="7"/>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3" name="Roland Barthes, Mythologies"/>
          <p:cNvSpPr txBox="1"/>
          <p:nvPr>
            <p:ph type="title"/>
          </p:nvPr>
        </p:nvSpPr>
        <p:spPr>
          <a:xfrm>
            <a:off x="1270000" y="114300"/>
            <a:ext cx="10464800" cy="842963"/>
          </a:xfrm>
          <a:prstGeom prst="rect">
            <a:avLst/>
          </a:prstGeom>
        </p:spPr>
        <p:txBody>
          <a:bodyPr/>
          <a:lstStyle/>
          <a:p>
            <a:pPr/>
            <a:r>
              <a:t>Roland Barthes, Mythologies</a:t>
            </a:r>
          </a:p>
        </p:txBody>
      </p:sp>
      <p:sp>
        <p:nvSpPr>
          <p:cNvPr id="194" name="Structuralism…"/>
          <p:cNvSpPr txBox="1"/>
          <p:nvPr/>
        </p:nvSpPr>
        <p:spPr>
          <a:xfrm>
            <a:off x="63126" y="1459158"/>
            <a:ext cx="12676633" cy="26708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b="1">
                <a:solidFill>
                  <a:srgbClr val="FFFFFF"/>
                </a:solidFill>
                <a:latin typeface="+mj-lt"/>
                <a:ea typeface="+mj-ea"/>
                <a:cs typeface="+mj-cs"/>
                <a:sym typeface="Helvetica Neue"/>
              </a:defRPr>
            </a:pPr>
            <a:r>
              <a:t>Structuralism</a:t>
            </a:r>
          </a:p>
          <a:p>
            <a:pPr algn="l">
              <a:defRPr b="1">
                <a:solidFill>
                  <a:srgbClr val="FFFFFF"/>
                </a:solidFill>
                <a:latin typeface="+mj-lt"/>
                <a:ea typeface="+mj-ea"/>
                <a:cs typeface="+mj-cs"/>
                <a:sym typeface="Helvetica Neue"/>
              </a:defRPr>
            </a:pPr>
            <a:r>
              <a:t>Ideological critique of language of mass culture</a:t>
            </a:r>
          </a:p>
          <a:p>
            <a:pPr algn="l">
              <a:defRPr b="1">
                <a:solidFill>
                  <a:srgbClr val="FFFFFF"/>
                </a:solidFill>
                <a:latin typeface="+mj-lt"/>
                <a:ea typeface="+mj-ea"/>
                <a:cs typeface="+mj-cs"/>
                <a:sym typeface="Helvetica Neue"/>
              </a:defRPr>
            </a:pPr>
            <a:r>
              <a:t>Representation as a sign system</a:t>
            </a:r>
          </a:p>
          <a:p>
            <a:pPr algn="l">
              <a:defRPr b="1" i="1">
                <a:solidFill>
                  <a:srgbClr val="FFFFFF"/>
                </a:solidFill>
                <a:latin typeface="+mj-lt"/>
                <a:ea typeface="+mj-ea"/>
                <a:cs typeface="+mj-cs"/>
                <a:sym typeface="Helvetica Neue"/>
              </a:defRPr>
            </a:pPr>
            <a:r>
              <a:t>Ideology: </a:t>
            </a:r>
            <a:r>
              <a:t>What-goes-without-saying “the color of everyday life” </a:t>
            </a:r>
            <a:r>
              <a:rPr i="0"/>
              <a:t>Terry Eagleton</a:t>
            </a:r>
          </a:p>
          <a:p>
            <a:pPr algn="l">
              <a:defRPr b="1" i="1">
                <a:solidFill>
                  <a:srgbClr val="FFFFFF"/>
                </a:solidFill>
                <a:latin typeface="+mj-lt"/>
                <a:ea typeface="+mj-ea"/>
                <a:cs typeface="+mj-cs"/>
                <a:sym typeface="Helvetica Neue"/>
              </a:defRPr>
            </a:pPr>
          </a:p>
          <a:p>
            <a:pPr algn="l">
              <a:defRPr b="1">
                <a:solidFill>
                  <a:srgbClr val="FFFFFF"/>
                </a:solidFill>
                <a:latin typeface="+mj-lt"/>
                <a:ea typeface="+mj-ea"/>
                <a:cs typeface="+mj-cs"/>
                <a:sym typeface="Helvetica Neue"/>
              </a:defRPr>
            </a:pPr>
            <a:r>
              <a:t>Myth:   “In myth, we find again the tri-dimensional pattern which I have just described: the </a:t>
            </a:r>
            <a:r>
              <a:rPr>
                <a:solidFill>
                  <a:schemeClr val="accent1"/>
                </a:solidFill>
              </a:rPr>
              <a:t>signifier</a:t>
            </a:r>
            <a:r>
              <a:t>, the </a:t>
            </a:r>
            <a:r>
              <a:rPr>
                <a:solidFill>
                  <a:schemeClr val="accent4"/>
                </a:solidFill>
              </a:rPr>
              <a:t>signified</a:t>
            </a:r>
            <a:r>
              <a:t> and the </a:t>
            </a:r>
            <a:r>
              <a:rPr>
                <a:solidFill>
                  <a:schemeClr val="accent3"/>
                </a:solidFill>
              </a:rPr>
              <a:t>sign</a:t>
            </a:r>
            <a:r>
              <a:t>. Barthes, Myth Today, p. 113 </a:t>
            </a:r>
          </a:p>
        </p:txBody>
      </p:sp>
      <p:sp>
        <p:nvSpPr>
          <p:cNvPr id="195" name="SIGN="/>
          <p:cNvSpPr txBox="1"/>
          <p:nvPr/>
        </p:nvSpPr>
        <p:spPr>
          <a:xfrm>
            <a:off x="6897840" y="5614098"/>
            <a:ext cx="1042113"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chemeClr val="accent3"/>
                </a:solidFill>
                <a:latin typeface="+mj-lt"/>
                <a:ea typeface="+mj-ea"/>
                <a:cs typeface="+mj-cs"/>
                <a:sym typeface="Helvetica Neue"/>
              </a:defRPr>
            </a:lvl1pPr>
          </a:lstStyle>
          <a:p>
            <a:pPr/>
            <a:r>
              <a:t>=SIGN</a:t>
            </a:r>
          </a:p>
        </p:txBody>
      </p:sp>
      <p:sp>
        <p:nvSpPr>
          <p:cNvPr id="196" name="Ferdinand de Saussure"/>
          <p:cNvSpPr txBox="1"/>
          <p:nvPr/>
        </p:nvSpPr>
        <p:spPr>
          <a:xfrm>
            <a:off x="3511629" y="4631914"/>
            <a:ext cx="4285108"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FFFFFF"/>
                </a:solidFill>
                <a:latin typeface="+mj-lt"/>
                <a:ea typeface="+mj-ea"/>
                <a:cs typeface="+mj-cs"/>
                <a:sym typeface="Helvetica Neue"/>
              </a:defRPr>
            </a:lvl1pPr>
          </a:lstStyle>
          <a:p>
            <a:pPr/>
            <a:r>
              <a:t>Ferdinand de Saussure</a:t>
            </a:r>
          </a:p>
        </p:txBody>
      </p:sp>
      <p:sp>
        <p:nvSpPr>
          <p:cNvPr id="197" name="SIGNIFIER…"/>
          <p:cNvSpPr txBox="1"/>
          <p:nvPr/>
        </p:nvSpPr>
        <p:spPr>
          <a:xfrm>
            <a:off x="4917871" y="5245798"/>
            <a:ext cx="1643177" cy="11976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a:solidFill>
                  <a:schemeClr val="accent1"/>
                </a:solidFill>
                <a:latin typeface="+mj-lt"/>
                <a:ea typeface="+mj-ea"/>
                <a:cs typeface="+mj-cs"/>
                <a:sym typeface="Helvetica Neue"/>
              </a:defRPr>
            </a:pPr>
            <a:r>
              <a:t>SIGNIFIER</a:t>
            </a:r>
            <a:endParaRPr>
              <a:solidFill>
                <a:srgbClr val="FFFFFF"/>
              </a:solidFill>
            </a:endParaRPr>
          </a:p>
          <a:p>
            <a:pPr>
              <a:defRPr b="1">
                <a:solidFill>
                  <a:srgbClr val="FFFFFF"/>
                </a:solidFill>
                <a:latin typeface="+mj-lt"/>
                <a:ea typeface="+mj-ea"/>
                <a:cs typeface="+mj-cs"/>
                <a:sym typeface="Helvetica Neue"/>
              </a:defRPr>
            </a:pPr>
            <a:r>
              <a:t>+</a:t>
            </a:r>
          </a:p>
          <a:p>
            <a:pPr>
              <a:defRPr b="1">
                <a:solidFill>
                  <a:schemeClr val="accent4"/>
                </a:solidFill>
                <a:latin typeface="+mj-lt"/>
                <a:ea typeface="+mj-ea"/>
                <a:cs typeface="+mj-cs"/>
                <a:sym typeface="Helvetica Neue"/>
              </a:defRPr>
            </a:pPr>
            <a:r>
              <a:t>SIGNIFIED</a:t>
            </a:r>
          </a:p>
        </p:txBody>
      </p:sp>
      <p:sp>
        <p:nvSpPr>
          <p:cNvPr id="198" name="REFERENT"/>
          <p:cNvSpPr txBox="1"/>
          <p:nvPr/>
        </p:nvSpPr>
        <p:spPr>
          <a:xfrm>
            <a:off x="10281991" y="5614098"/>
            <a:ext cx="1739800"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latin typeface="+mj-lt"/>
                <a:ea typeface="+mj-ea"/>
                <a:cs typeface="+mj-cs"/>
                <a:sym typeface="Helvetica Neue"/>
              </a:defRPr>
            </a:lvl1pPr>
          </a:lstStyle>
          <a:p>
            <a:pPr/>
            <a:r>
              <a:t>REFERENT</a:t>
            </a:r>
          </a:p>
        </p:txBody>
      </p:sp>
      <p:sp>
        <p:nvSpPr>
          <p:cNvPr id="199" name="Arrow"/>
          <p:cNvSpPr/>
          <p:nvPr/>
        </p:nvSpPr>
        <p:spPr>
          <a:xfrm rot="10788210">
            <a:off x="8588826" y="5610866"/>
            <a:ext cx="1044792" cy="4683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391" y="17511"/>
                </a:moveTo>
                <a:lnTo>
                  <a:pt x="8391" y="21600"/>
                </a:lnTo>
                <a:lnTo>
                  <a:pt x="0" y="10800"/>
                </a:lnTo>
                <a:lnTo>
                  <a:pt x="8391" y="0"/>
                </a:lnTo>
                <a:lnTo>
                  <a:pt x="8391" y="4089"/>
                </a:lnTo>
                <a:lnTo>
                  <a:pt x="21600" y="4089"/>
                </a:lnTo>
                <a:lnTo>
                  <a:pt x="21600" y="17511"/>
                </a:lnTo>
                <a:close/>
              </a:path>
            </a:pathLst>
          </a:custGeom>
          <a:solidFill>
            <a:srgbClr val="00A2FF"/>
          </a:solidFill>
          <a:ln w="12700">
            <a:miter lim="400000"/>
          </a:ln>
        </p:spPr>
        <p:txBody>
          <a:bodyPr lIns="50800" tIns="50800" rIns="50800" bIns="50800" anchor="ctr"/>
          <a:lstStyle/>
          <a:p>
            <a:pPr>
              <a:defRPr sz="2200">
                <a:solidFill>
                  <a:srgbClr val="FFFFFF"/>
                </a:solidFill>
                <a:latin typeface="Helvetica Neue Medium"/>
                <a:ea typeface="Helvetica Neue Medium"/>
                <a:cs typeface="Helvetica Neue Medium"/>
                <a:sym typeface="Helvetica Neue Medium"/>
              </a:defRPr>
            </a:pPr>
          </a:p>
        </p:txBody>
      </p:sp>
      <p:sp>
        <p:nvSpPr>
          <p:cNvPr id="200" name="Semiotics"/>
          <p:cNvSpPr txBox="1"/>
          <p:nvPr/>
        </p:nvSpPr>
        <p:spPr>
          <a:xfrm>
            <a:off x="57972" y="905123"/>
            <a:ext cx="12888856" cy="8429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defTabSz="572516">
              <a:spcBef>
                <a:spcPts val="4100"/>
              </a:spcBef>
              <a:defRPr>
                <a:solidFill>
                  <a:srgbClr val="FFFFFF"/>
                </a:solidFill>
                <a:latin typeface="+mj-lt"/>
                <a:ea typeface="+mj-ea"/>
                <a:cs typeface="+mj-cs"/>
                <a:sym typeface="Helvetica Neue"/>
              </a:defRPr>
            </a:lvl1pPr>
          </a:lstStyle>
          <a:p>
            <a:pPr/>
            <a:r>
              <a:t>Semiotics: “theory of signs”. Attempt to understand how meaning is encoded and transmitted</a:t>
            </a:r>
          </a:p>
        </p:txBody>
      </p:sp>
      <p:sp>
        <p:nvSpPr>
          <p:cNvPr id="201" name="Arrow"/>
          <p:cNvSpPr/>
          <p:nvPr/>
        </p:nvSpPr>
        <p:spPr>
          <a:xfrm rot="16200000">
            <a:off x="6896502" y="6785126"/>
            <a:ext cx="1044792" cy="4683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391" y="17511"/>
                </a:moveTo>
                <a:lnTo>
                  <a:pt x="8391" y="21600"/>
                </a:lnTo>
                <a:lnTo>
                  <a:pt x="0" y="10800"/>
                </a:lnTo>
                <a:lnTo>
                  <a:pt x="8391" y="0"/>
                </a:lnTo>
                <a:lnTo>
                  <a:pt x="8391" y="4089"/>
                </a:lnTo>
                <a:lnTo>
                  <a:pt x="21600" y="4089"/>
                </a:lnTo>
                <a:lnTo>
                  <a:pt x="21600" y="17511"/>
                </a:lnTo>
                <a:close/>
              </a:path>
            </a:pathLst>
          </a:custGeom>
          <a:solidFill>
            <a:schemeClr val="accent5"/>
          </a:solidFill>
          <a:ln w="12700">
            <a:miter lim="400000"/>
          </a:ln>
        </p:spPr>
        <p:txBody>
          <a:bodyPr lIns="50800" tIns="50800" rIns="50800" bIns="50800" anchor="ctr"/>
          <a:lstStyle/>
          <a:p>
            <a:pPr>
              <a:defRPr sz="2200">
                <a:solidFill>
                  <a:srgbClr val="FFFFFF"/>
                </a:solidFill>
                <a:latin typeface="Helvetica Neue Medium"/>
                <a:ea typeface="Helvetica Neue Medium"/>
                <a:cs typeface="Helvetica Neue Medium"/>
                <a:sym typeface="Helvetica Neue Medium"/>
              </a:defRPr>
            </a:pPr>
          </a:p>
        </p:txBody>
      </p:sp>
      <p:sp>
        <p:nvSpPr>
          <p:cNvPr id="202" name="Myth/Connotation"/>
          <p:cNvSpPr txBox="1"/>
          <p:nvPr/>
        </p:nvSpPr>
        <p:spPr>
          <a:xfrm>
            <a:off x="6046382" y="7871355"/>
            <a:ext cx="27450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latin typeface="+mj-lt"/>
                <a:ea typeface="+mj-ea"/>
                <a:cs typeface="+mj-cs"/>
                <a:sym typeface="Helvetica Neue"/>
              </a:defRPr>
            </a:lvl1pPr>
          </a:lstStyle>
          <a:p>
            <a:pPr/>
            <a:r>
              <a:t>Myth/Connotation</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But myth is a peculiar system, in that it is constructed from a semiological chain which existed before it: it is a second-order semiological system. That which is a sign (namely the associative total of a concept and an image) in the first system, becom"/>
          <p:cNvSpPr txBox="1"/>
          <p:nvPr/>
        </p:nvSpPr>
        <p:spPr>
          <a:xfrm>
            <a:off x="119734" y="1401915"/>
            <a:ext cx="12765330" cy="157601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b="1">
                <a:solidFill>
                  <a:srgbClr val="FFFFFF"/>
                </a:solidFill>
                <a:latin typeface="+mj-lt"/>
                <a:ea typeface="+mj-ea"/>
                <a:cs typeface="+mj-cs"/>
                <a:sym typeface="Helvetica Neue"/>
              </a:defRPr>
            </a:pPr>
            <a:r>
              <a:t>But myth is a peculiar system, in that it is constructed from a semiological chain which existed before it: it is a </a:t>
            </a:r>
            <a:r>
              <a:rPr i="1">
                <a:solidFill>
                  <a:schemeClr val="accent5"/>
                </a:solidFill>
                <a:latin typeface="Times Roman"/>
                <a:ea typeface="Times Roman"/>
                <a:cs typeface="Times Roman"/>
                <a:sym typeface="Times Roman"/>
              </a:rPr>
              <a:t>second-order semiological system</a:t>
            </a:r>
            <a:r>
              <a:t>. That which is a sign (namely the associative total of a concept and an image) in the first system, becomes a mere signifier in the second.” </a:t>
            </a:r>
          </a:p>
        </p:txBody>
      </p:sp>
      <p:sp>
        <p:nvSpPr>
          <p:cNvPr id="205" name="Signifier  2.Signified…"/>
          <p:cNvSpPr txBox="1"/>
          <p:nvPr/>
        </p:nvSpPr>
        <p:spPr>
          <a:xfrm>
            <a:off x="4877473" y="5323151"/>
            <a:ext cx="3473350" cy="8293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76250" indent="-476250">
              <a:buSzPct val="100000"/>
              <a:buAutoNum type="arabicPeriod" startAt="1"/>
              <a:defRPr b="1">
                <a:solidFill>
                  <a:srgbClr val="00A2FF"/>
                </a:solidFill>
                <a:latin typeface="+mj-lt"/>
                <a:ea typeface="+mj-ea"/>
                <a:cs typeface="+mj-cs"/>
                <a:sym typeface="Helvetica Neue"/>
              </a:defRPr>
            </a:pPr>
            <a:r>
              <a:t>Signifier </a:t>
            </a:r>
            <a:r>
              <a:rPr>
                <a:solidFill>
                  <a:srgbClr val="FFFFFF"/>
                </a:solidFill>
              </a:rPr>
              <a:t> 2.</a:t>
            </a:r>
            <a:r>
              <a:rPr>
                <a:solidFill>
                  <a:schemeClr val="accent4"/>
                </a:solidFill>
              </a:rPr>
              <a:t>Signified</a:t>
            </a:r>
            <a:endParaRPr>
              <a:solidFill>
                <a:srgbClr val="FFFFFF"/>
              </a:solidFill>
            </a:endParaRPr>
          </a:p>
          <a:p>
            <a:pPr>
              <a:defRPr b="1">
                <a:solidFill>
                  <a:srgbClr val="FFFFFF"/>
                </a:solidFill>
                <a:latin typeface="+mj-lt"/>
                <a:ea typeface="+mj-ea"/>
                <a:cs typeface="+mj-cs"/>
                <a:sym typeface="Helvetica Neue"/>
              </a:defRPr>
            </a:pPr>
            <a:r>
              <a:t>3. </a:t>
            </a:r>
            <a:r>
              <a:rPr>
                <a:solidFill>
                  <a:schemeClr val="accent3"/>
                </a:solidFill>
              </a:rPr>
              <a:t>Sign</a:t>
            </a:r>
          </a:p>
        </p:txBody>
      </p:sp>
      <p:sp>
        <p:nvSpPr>
          <p:cNvPr id="206" name="Line"/>
          <p:cNvSpPr/>
          <p:nvPr/>
        </p:nvSpPr>
        <p:spPr>
          <a:xfrm>
            <a:off x="6859336" y="6504069"/>
            <a:ext cx="4" cy="672202"/>
          </a:xfrm>
          <a:prstGeom prst="line">
            <a:avLst/>
          </a:prstGeom>
          <a:ln w="25400">
            <a:solidFill>
              <a:schemeClr val="accent5"/>
            </a:solidFill>
          </a:ln>
        </p:spPr>
        <p:txBody>
          <a:bodyPr lIns="45718" tIns="45718" rIns="45718" bIns="45718"/>
          <a:lstStyle/>
          <a:p>
            <a:pPr/>
          </a:p>
        </p:txBody>
      </p:sp>
      <p:sp>
        <p:nvSpPr>
          <p:cNvPr id="207" name="Signifier"/>
          <p:cNvSpPr txBox="1"/>
          <p:nvPr/>
        </p:nvSpPr>
        <p:spPr>
          <a:xfrm>
            <a:off x="5171790" y="7227603"/>
            <a:ext cx="2884717" cy="74616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76250" indent="-476250">
              <a:buSzPct val="100000"/>
              <a:buAutoNum type="romanUcPeriod" startAt="1"/>
              <a:defRPr b="1" sz="4300">
                <a:solidFill>
                  <a:schemeClr val="accent3"/>
                </a:solidFill>
                <a:latin typeface="+mj-lt"/>
                <a:ea typeface="+mj-ea"/>
                <a:cs typeface="+mj-cs"/>
                <a:sym typeface="Helvetica Neue"/>
              </a:defRPr>
            </a:pPr>
            <a:r>
              <a:t>Signifier</a:t>
            </a:r>
            <a:r>
              <a:rPr>
                <a:solidFill>
                  <a:srgbClr val="FFFFFF"/>
                </a:solidFill>
              </a:rPr>
              <a:t> </a:t>
            </a:r>
          </a:p>
        </p:txBody>
      </p:sp>
      <p:sp>
        <p:nvSpPr>
          <p:cNvPr id="208" name="III. Sign"/>
          <p:cNvSpPr txBox="1"/>
          <p:nvPr/>
        </p:nvSpPr>
        <p:spPr>
          <a:xfrm>
            <a:off x="7851326" y="8262563"/>
            <a:ext cx="2054048" cy="74616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4300">
                <a:solidFill>
                  <a:srgbClr val="FFFFFF"/>
                </a:solidFill>
                <a:latin typeface="+mj-lt"/>
                <a:ea typeface="+mj-ea"/>
                <a:cs typeface="+mj-cs"/>
                <a:sym typeface="Helvetica Neue"/>
              </a:defRPr>
            </a:pPr>
            <a:r>
              <a:t>III. </a:t>
            </a:r>
            <a:r>
              <a:rPr>
                <a:solidFill>
                  <a:srgbClr val="A9D56B"/>
                </a:solidFill>
              </a:rPr>
              <a:t>Sign</a:t>
            </a:r>
          </a:p>
        </p:txBody>
      </p:sp>
      <p:sp>
        <p:nvSpPr>
          <p:cNvPr id="209" name="III. Signified"/>
          <p:cNvSpPr txBox="1"/>
          <p:nvPr/>
        </p:nvSpPr>
        <p:spPr>
          <a:xfrm>
            <a:off x="9655360" y="7227603"/>
            <a:ext cx="3164815" cy="74616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4300">
                <a:solidFill>
                  <a:srgbClr val="FFFFFF"/>
                </a:solidFill>
                <a:latin typeface="+mj-lt"/>
                <a:ea typeface="+mj-ea"/>
                <a:cs typeface="+mj-cs"/>
                <a:sym typeface="Helvetica Neue"/>
              </a:defRPr>
            </a:pPr>
            <a:r>
              <a:t>III. </a:t>
            </a:r>
            <a:r>
              <a:rPr>
                <a:solidFill>
                  <a:srgbClr val="FAE232"/>
                </a:solidFill>
              </a:rPr>
              <a:t>Signified</a:t>
            </a:r>
          </a:p>
        </p:txBody>
      </p:sp>
      <p:sp>
        <p:nvSpPr>
          <p:cNvPr id="210" name="Connection Line"/>
          <p:cNvSpPr/>
          <p:nvPr/>
        </p:nvSpPr>
        <p:spPr>
          <a:xfrm flipV="1">
            <a:off x="5679425" y="7207264"/>
            <a:ext cx="2359831" cy="550"/>
          </a:xfrm>
          <a:prstGeom prst="line">
            <a:avLst/>
          </a:prstGeom>
          <a:ln w="25400">
            <a:solidFill>
              <a:schemeClr val="accent5"/>
            </a:solidFill>
          </a:ln>
        </p:spPr>
        <p:txBody>
          <a:bodyPr lIns="45718" tIns="45718" rIns="45718" bIns="45718"/>
          <a:lstStyle/>
          <a:p>
            <a:pPr/>
          </a:p>
        </p:txBody>
      </p:sp>
      <p:sp>
        <p:nvSpPr>
          <p:cNvPr id="211" name="Connection Line"/>
          <p:cNvSpPr/>
          <p:nvPr/>
        </p:nvSpPr>
        <p:spPr>
          <a:xfrm>
            <a:off x="5812978" y="6112978"/>
            <a:ext cx="2091699" cy="361127"/>
          </a:xfrm>
          <a:custGeom>
            <a:avLst/>
            <a:gdLst/>
            <a:ahLst/>
            <a:cxnLst>
              <a:cxn ang="0">
                <a:pos x="wd2" y="hd2"/>
              </a:cxn>
              <a:cxn ang="5400000">
                <a:pos x="wd2" y="hd2"/>
              </a:cxn>
              <a:cxn ang="10800000">
                <a:pos x="wd2" y="hd2"/>
              </a:cxn>
              <a:cxn ang="16200000">
                <a:pos x="wd2" y="hd2"/>
              </a:cxn>
            </a:cxnLst>
            <a:rect l="0" t="0" r="r" b="b"/>
            <a:pathLst>
              <a:path w="21600" h="16204" fill="norm" stroke="1" extrusionOk="0">
                <a:moveTo>
                  <a:pt x="21600" y="0"/>
                </a:moveTo>
                <a:cubicBezTo>
                  <a:pt x="14301" y="21286"/>
                  <a:pt x="7101" y="21600"/>
                  <a:pt x="0" y="942"/>
                </a:cubicBezTo>
              </a:path>
            </a:pathLst>
          </a:custGeom>
          <a:ln w="25400">
            <a:solidFill>
              <a:srgbClr val="FFFFFF"/>
            </a:solidFill>
            <a:miter lim="400000"/>
          </a:ln>
        </p:spPr>
        <p:txBody>
          <a:bodyPr lIns="50800" tIns="50800" rIns="50800" bIns="50800"/>
          <a:lstStyle/>
          <a:p>
            <a:pPr>
              <a:defRPr b="1">
                <a:solidFill>
                  <a:srgbClr val="FFFFFF"/>
                </a:solidFill>
                <a:latin typeface="+mj-lt"/>
                <a:ea typeface="+mj-ea"/>
                <a:cs typeface="+mj-cs"/>
                <a:sym typeface="Helvetica Neue"/>
              </a:defRPr>
            </a:pPr>
          </a:p>
        </p:txBody>
      </p:sp>
      <p:pic>
        <p:nvPicPr>
          <p:cNvPr id="212" name="Image" descr="Image"/>
          <p:cNvPicPr>
            <a:picLocks noChangeAspect="1"/>
          </p:cNvPicPr>
          <p:nvPr/>
        </p:nvPicPr>
        <p:blipFill>
          <a:blip r:embed="rId2">
            <a:extLst/>
          </a:blip>
          <a:stretch>
            <a:fillRect/>
          </a:stretch>
        </p:blipFill>
        <p:spPr>
          <a:xfrm>
            <a:off x="224508" y="3892107"/>
            <a:ext cx="4114962" cy="5589633"/>
          </a:xfrm>
          <a:prstGeom prst="rect">
            <a:avLst/>
          </a:prstGeom>
          <a:ln w="12700">
            <a:miter lim="400000"/>
          </a:ln>
        </p:spPr>
      </p:pic>
      <p:sp>
        <p:nvSpPr>
          <p:cNvPr id="213" name="Roland Barthes, Mythologies"/>
          <p:cNvSpPr txBox="1"/>
          <p:nvPr/>
        </p:nvSpPr>
        <p:spPr>
          <a:xfrm>
            <a:off x="3822141" y="346854"/>
            <a:ext cx="5360518" cy="57282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spcBef>
                <a:spcPts val="4200"/>
              </a:spcBef>
              <a:defRPr sz="3200">
                <a:solidFill>
                  <a:srgbClr val="FFFFFF"/>
                </a:solidFill>
                <a:latin typeface="+mj-lt"/>
                <a:ea typeface="+mj-ea"/>
                <a:cs typeface="+mj-cs"/>
                <a:sym typeface="Helvetica Neue"/>
              </a:defRPr>
            </a:lvl1pPr>
          </a:lstStyle>
          <a:p>
            <a:pPr/>
            <a:r>
              <a:t>Roland Barthes, Mythologies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0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0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0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20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ID="10" grpId="7" fill="hold">
                                  <p:stCondLst>
                                    <p:cond delay="0"/>
                                  </p:stCondLst>
                                  <p:iterate type="el" backwards="0">
                                    <p:tmAbs val="0"/>
                                  </p:iterate>
                                  <p:childTnLst>
                                    <p:set>
                                      <p:cBhvr>
                                        <p:cTn id="30" fill="hold"/>
                                        <p:tgtEl>
                                          <p:spTgt spid="212"/>
                                        </p:tgtEl>
                                        <p:attrNameLst>
                                          <p:attrName>style.visibility</p:attrName>
                                        </p:attrNameLst>
                                      </p:cBhvr>
                                      <p:to>
                                        <p:strVal val="visible"/>
                                      </p:to>
                                    </p:set>
                                    <p:animEffect filter="fade" transition="in">
                                      <p:cBhvr>
                                        <p:cTn id="31" dur="1000"/>
                                        <p:tgtEl>
                                          <p:spTgt spid="2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7" grpId="4"/>
      <p:bldP build="whole" bldLvl="1" animBg="1" rev="0" advAuto="0" spid="210" grpId="3"/>
      <p:bldP build="whole" bldLvl="1" animBg="1" rev="0" advAuto="0" spid="206" grpId="2"/>
      <p:bldP build="whole" bldLvl="1" animBg="1" rev="0" advAuto="0" spid="211" grpId="1"/>
      <p:bldP build="whole" bldLvl="1" animBg="1" rev="0" advAuto="0" spid="209" grpId="5"/>
      <p:bldP build="whole" bldLvl="1" animBg="1" rev="0" advAuto="0" spid="208" grpId="6"/>
      <p:bldP build="whole" bldLvl="1" animBg="1" rev="0" advAuto="0" spid="212" grpId="7"/>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5" name="Needless to say the use of electoral photography presupposes a kind of complicity: a photograph is a mirror, what we are asked to read is the familiar, the known; it offers to the voter his own likeness, but clarified, exalted, superbly elevated into a t"/>
          <p:cNvSpPr txBox="1"/>
          <p:nvPr/>
        </p:nvSpPr>
        <p:spPr>
          <a:xfrm>
            <a:off x="104491" y="507402"/>
            <a:ext cx="12795810" cy="151663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a:solidFill>
                  <a:srgbClr val="FFFFFF"/>
                </a:solidFill>
                <a:latin typeface="+mj-lt"/>
                <a:ea typeface="+mj-ea"/>
                <a:cs typeface="+mj-cs"/>
                <a:sym typeface="Helvetica Neue"/>
              </a:defRPr>
            </a:pPr>
            <a:r>
              <a:t>Needless to say the use of electoral photography presupposes a kind of complicity: a photograph is a mirror, what we are asked to read is the familiar, the known; it offers to the voter his own likeness, but clarified, exalted, superbly elevated into a type. </a:t>
            </a:r>
          </a:p>
          <a:p>
            <a:pPr>
              <a:defRPr b="1" sz="2000">
                <a:solidFill>
                  <a:srgbClr val="FFFFFF"/>
                </a:solidFill>
                <a:latin typeface="+mj-lt"/>
                <a:ea typeface="+mj-ea"/>
                <a:cs typeface="+mj-cs"/>
                <a:sym typeface="Helvetica Neue"/>
              </a:defRPr>
            </a:pPr>
            <a:r>
              <a:t>-Barthes, “Photography and Electoral Appeal,” p.91</a:t>
            </a:r>
          </a:p>
        </p:txBody>
      </p:sp>
      <p:sp>
        <p:nvSpPr>
          <p:cNvPr id="216" name="A three-quarter face photograph, which is more common, suggests the tyranny of an ideal: the gaze is lost nobly in the future, it does not confront, it soars, and fertilizes some other domain, which is chastely left undefined. Almost all three-quarter fa"/>
          <p:cNvSpPr txBox="1"/>
          <p:nvPr/>
        </p:nvSpPr>
        <p:spPr>
          <a:xfrm>
            <a:off x="64564" y="6791846"/>
            <a:ext cx="12875668" cy="26215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a:solidFill>
                  <a:srgbClr val="FFFFFF"/>
                </a:solidFill>
                <a:latin typeface="+mj-lt"/>
                <a:ea typeface="+mj-ea"/>
                <a:cs typeface="+mj-cs"/>
                <a:sym typeface="Helvetica Neue"/>
              </a:defRPr>
            </a:pPr>
            <a:r>
              <a:t>A three-quarter face photograph, which is more common, suggests the tyranny of an ideal: the gaze is lost nobly in the future, it does not confront, it soars, and fertilizes some other domain, which is chastely left undefined. Almost all three-quarter face photos arc ascensional, the face is lifted towards a supernatural light which draws it up and elevates it to the realm of a higher humanity; the candidate reaches the Olympus of elevated feelings, where all political contradictions are solved…</a:t>
            </a:r>
          </a:p>
          <a:p>
            <a:pPr>
              <a:defRPr b="1" sz="2000">
                <a:solidFill>
                  <a:srgbClr val="FFFFFF"/>
                </a:solidFill>
                <a:latin typeface="+mj-lt"/>
                <a:ea typeface="+mj-ea"/>
                <a:cs typeface="+mj-cs"/>
                <a:sym typeface="Helvetica Neue"/>
              </a:defRPr>
            </a:pPr>
            <a:r>
              <a:t>-Barthes, “Photography and Electoral Appeal,” p.93</a:t>
            </a:r>
          </a:p>
        </p:txBody>
      </p:sp>
      <p:pic>
        <p:nvPicPr>
          <p:cNvPr id="217" name="Image" descr="Image"/>
          <p:cNvPicPr>
            <a:picLocks noChangeAspect="1"/>
          </p:cNvPicPr>
          <p:nvPr/>
        </p:nvPicPr>
        <p:blipFill>
          <a:blip r:embed="rId2">
            <a:extLst/>
          </a:blip>
          <a:stretch>
            <a:fillRect/>
          </a:stretch>
        </p:blipFill>
        <p:spPr>
          <a:xfrm>
            <a:off x="5167472" y="2392756"/>
            <a:ext cx="2689845" cy="3675187"/>
          </a:xfrm>
          <a:prstGeom prst="rect">
            <a:avLst/>
          </a:prstGeom>
          <a:ln w="12700">
            <a:miter lim="400000"/>
          </a:ln>
        </p:spPr>
      </p:pic>
      <p:pic>
        <p:nvPicPr>
          <p:cNvPr id="218" name="Image" descr="Image"/>
          <p:cNvPicPr>
            <a:picLocks noChangeAspect="1"/>
          </p:cNvPicPr>
          <p:nvPr/>
        </p:nvPicPr>
        <p:blipFill>
          <a:blip r:embed="rId3">
            <a:extLst/>
          </a:blip>
          <a:stretch>
            <a:fillRect/>
          </a:stretch>
        </p:blipFill>
        <p:spPr>
          <a:xfrm>
            <a:off x="10685043" y="2415419"/>
            <a:ext cx="2357912" cy="3629862"/>
          </a:xfrm>
          <a:prstGeom prst="rect">
            <a:avLst/>
          </a:prstGeom>
          <a:ln w="12700">
            <a:miter lim="400000"/>
          </a:ln>
        </p:spPr>
      </p:pic>
      <p:pic>
        <p:nvPicPr>
          <p:cNvPr id="219" name="Image" descr="Image"/>
          <p:cNvPicPr>
            <a:picLocks noChangeAspect="1"/>
          </p:cNvPicPr>
          <p:nvPr/>
        </p:nvPicPr>
        <p:blipFill>
          <a:blip r:embed="rId4">
            <a:extLst/>
          </a:blip>
          <a:stretch>
            <a:fillRect/>
          </a:stretch>
        </p:blipFill>
        <p:spPr>
          <a:xfrm>
            <a:off x="41082" y="2348576"/>
            <a:ext cx="2494517" cy="3763546"/>
          </a:xfrm>
          <a:prstGeom prst="rect">
            <a:avLst/>
          </a:prstGeom>
          <a:ln w="12700">
            <a:miter lim="400000"/>
          </a:ln>
        </p:spPr>
      </p:pic>
      <p:pic>
        <p:nvPicPr>
          <p:cNvPr id="220" name="Image" descr="Image"/>
          <p:cNvPicPr>
            <a:picLocks noChangeAspect="1"/>
          </p:cNvPicPr>
          <p:nvPr/>
        </p:nvPicPr>
        <p:blipFill>
          <a:blip r:embed="rId5">
            <a:extLst/>
          </a:blip>
          <a:srcRect l="17375" t="10058" r="10063" b="4539"/>
          <a:stretch>
            <a:fillRect/>
          </a:stretch>
        </p:blipFill>
        <p:spPr>
          <a:xfrm>
            <a:off x="2589390" y="2354276"/>
            <a:ext cx="2494440" cy="3752275"/>
          </a:xfrm>
          <a:prstGeom prst="rect">
            <a:avLst/>
          </a:prstGeom>
          <a:ln w="12700">
            <a:miter lim="400000"/>
          </a:ln>
        </p:spPr>
      </p:pic>
      <p:pic>
        <p:nvPicPr>
          <p:cNvPr id="221" name="Image" descr="Image"/>
          <p:cNvPicPr>
            <a:picLocks noChangeAspect="1"/>
          </p:cNvPicPr>
          <p:nvPr/>
        </p:nvPicPr>
        <p:blipFill>
          <a:blip r:embed="rId6">
            <a:extLst/>
          </a:blip>
          <a:stretch>
            <a:fillRect/>
          </a:stretch>
        </p:blipFill>
        <p:spPr>
          <a:xfrm>
            <a:off x="8004343" y="2409723"/>
            <a:ext cx="2533675" cy="36412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15"/>
                                        </p:tgtEl>
                                        <p:attrNameLst>
                                          <p:attrName>style.visibility</p:attrName>
                                        </p:attrNameLst>
                                      </p:cBhvr>
                                      <p:to>
                                        <p:strVal val="visible"/>
                                      </p:to>
                                    </p:set>
                                    <p:animEffect filter="fade" transition="in">
                                      <p:cBhvr>
                                        <p:cTn id="7" dur="1000"/>
                                        <p:tgtEl>
                                          <p:spTgt spid="215"/>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16"/>
                                        </p:tgtEl>
                                        <p:attrNameLst>
                                          <p:attrName>style.visibility</p:attrName>
                                        </p:attrNameLst>
                                      </p:cBhvr>
                                      <p:to>
                                        <p:strVal val="visible"/>
                                      </p:to>
                                    </p:set>
                                    <p:animEffect filter="fade" transition="in">
                                      <p:cBhvr>
                                        <p:cTn id="12" dur="5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5" grpId="1"/>
      <p:bldP build="whole" bldLvl="1" animBg="1" rev="0" advAuto="0" spid="216" grpId="2"/>
    </p:bldLst>
  </p:timing>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000000"/>
      </a:lt1>
      <a:dk2>
        <a:srgbClr val="A7A7A7"/>
      </a:dk2>
      <a:lt2>
        <a:srgbClr val="535353"/>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a:ea typeface="Helvetica Neue"/>
        <a:cs typeface="Helvetica Neue"/>
      </a:majorFont>
      <a:minorFont>
        <a:latin typeface="Helvetica"/>
        <a:ea typeface="Helvetica"/>
        <a:cs typeface="Helvetica"/>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A7A7A7"/>
      </a:dk2>
      <a:lt2>
        <a:srgbClr val="535353"/>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a:ea typeface="Helvetica Neue"/>
        <a:cs typeface="Helvetica Neue"/>
      </a:majorFont>
      <a:minorFont>
        <a:latin typeface="Helvetica"/>
        <a:ea typeface="Helvetica"/>
        <a:cs typeface="Helvetica"/>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