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1270000" y="4308599"/>
            <a:ext cx="10464800" cy="609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929606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idx="21"/>
          </p:nvPr>
        </p:nvSpPr>
        <p:spPr>
          <a:xfrm>
            <a:off x="317499" y="304800"/>
            <a:ext cx="12369804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270000" y="6718300"/>
            <a:ext cx="10464800" cy="842963"/>
          </a:xfrm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  <a:defRPr sz="32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451056" y="-138499"/>
            <a:ext cx="13525505" cy="90170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7350" y="639232"/>
            <a:ext cx="5880100" cy="39200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3.tif"/><Relationship Id="rId5" Type="http://schemas.openxmlformats.org/officeDocument/2006/relationships/image" Target="../media/image4.tif"/><Relationship Id="rId6" Type="http://schemas.openxmlformats.org/officeDocument/2006/relationships/image" Target="../media/image5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6.tif"/><Relationship Id="rId4" Type="http://schemas.openxmlformats.org/officeDocument/2006/relationships/image" Target="../media/image7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tif"/><Relationship Id="rId3" Type="http://schemas.openxmlformats.org/officeDocument/2006/relationships/image" Target="../media/image9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tif"/><Relationship Id="rId3" Type="http://schemas.openxmlformats.org/officeDocument/2006/relationships/image" Target="../media/image10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Identification in the Cinem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Identification in the Cinema</a:t>
            </a:r>
          </a:p>
        </p:txBody>
      </p:sp>
      <p:sp>
        <p:nvSpPr>
          <p:cNvPr id="138" name="Session 5: Lighting (cont.) and cinematography…"/>
          <p:cNvSpPr txBox="1"/>
          <p:nvPr>
            <p:ph type="body" sz="quarter" idx="1"/>
          </p:nvPr>
        </p:nvSpPr>
        <p:spPr>
          <a:xfrm>
            <a:off x="3565681" y="4950883"/>
            <a:ext cx="5873443" cy="816609"/>
          </a:xfrm>
          <a:prstGeom prst="rect">
            <a:avLst/>
          </a:prstGeom>
        </p:spPr>
        <p:txBody>
          <a:bodyPr/>
          <a:lstStyle>
            <a:lvl1pPr defTabSz="251206">
              <a:defRPr sz="25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Session 9:  Apparatus Theory</a:t>
            </a:r>
          </a:p>
        </p:txBody>
      </p:sp>
      <p:sp>
        <p:nvSpPr>
          <p:cNvPr id="139" name="All that Heaven Allows"/>
          <p:cNvSpPr txBox="1"/>
          <p:nvPr/>
        </p:nvSpPr>
        <p:spPr>
          <a:xfrm>
            <a:off x="4170433" y="5879479"/>
            <a:ext cx="4663934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7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Imitation of Life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Agenda"/>
          <p:cNvSpPr txBox="1"/>
          <p:nvPr>
            <p:ph type="title"/>
          </p:nvPr>
        </p:nvSpPr>
        <p:spPr>
          <a:xfrm>
            <a:off x="1117600" y="571500"/>
            <a:ext cx="10464800" cy="113030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Agenda</a:t>
            </a:r>
          </a:p>
        </p:txBody>
      </p:sp>
      <p:sp>
        <p:nvSpPr>
          <p:cNvPr id="142" name="Slide 3-4 Review Semiotics…"/>
          <p:cNvSpPr txBox="1"/>
          <p:nvPr>
            <p:ph type="body" idx="1"/>
          </p:nvPr>
        </p:nvSpPr>
        <p:spPr>
          <a:xfrm>
            <a:off x="69105" y="2019299"/>
            <a:ext cx="13004802" cy="4104336"/>
          </a:xfrm>
          <a:prstGeom prst="rect">
            <a:avLst/>
          </a:prstGeom>
        </p:spPr>
        <p:txBody>
          <a:bodyPr/>
          <a:lstStyle/>
          <a:p>
            <a:pPr algn="l" defTabSz="338835">
              <a:defRPr sz="2100"/>
            </a:pPr>
            <a:r>
              <a:t>Slide 3     Review Semiotics </a:t>
            </a:r>
          </a:p>
          <a:p>
            <a:pPr algn="l" defTabSz="338835">
              <a:defRPr sz="2100"/>
            </a:pPr>
            <a:r>
              <a:t>Slide 4     Key Terms</a:t>
            </a:r>
          </a:p>
          <a:p>
            <a:pPr algn="l" defTabSz="338835">
              <a:defRPr sz="2100"/>
            </a:pPr>
            <a:r>
              <a:t>Slide 5-8  Baudry: Identification and Apparatus Theory</a:t>
            </a:r>
          </a:p>
          <a:p>
            <a:pPr algn="l" defTabSz="338835">
              <a:defRPr sz="2100"/>
            </a:pPr>
            <a:r>
              <a:t>Slide 9     Freud and Identification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emiotics"/>
          <p:cNvSpPr txBox="1"/>
          <p:nvPr>
            <p:ph type="title"/>
          </p:nvPr>
        </p:nvSpPr>
        <p:spPr>
          <a:xfrm>
            <a:off x="1270000" y="-41893"/>
            <a:ext cx="10464800" cy="842963"/>
          </a:xfrm>
          <a:prstGeom prst="rect">
            <a:avLst/>
          </a:prstGeom>
        </p:spPr>
        <p:txBody>
          <a:bodyPr/>
          <a:lstStyle/>
          <a:p>
            <a:pPr/>
            <a:r>
              <a:t>Semiotics</a:t>
            </a:r>
          </a:p>
        </p:txBody>
      </p:sp>
      <p:sp>
        <p:nvSpPr>
          <p:cNvPr id="145" name="SIGN="/>
          <p:cNvSpPr txBox="1"/>
          <p:nvPr/>
        </p:nvSpPr>
        <p:spPr>
          <a:xfrm>
            <a:off x="5500537" y="4531328"/>
            <a:ext cx="732842" cy="33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=SIGN</a:t>
            </a:r>
          </a:p>
        </p:txBody>
      </p:sp>
      <p:sp>
        <p:nvSpPr>
          <p:cNvPr id="146" name="Ferdinand de Saussure"/>
          <p:cNvSpPr txBox="1"/>
          <p:nvPr/>
        </p:nvSpPr>
        <p:spPr>
          <a:xfrm>
            <a:off x="256369" y="3722570"/>
            <a:ext cx="519592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Ferdinand de Saussure (1857-1913)</a:t>
            </a:r>
          </a:p>
        </p:txBody>
      </p:sp>
      <p:sp>
        <p:nvSpPr>
          <p:cNvPr id="147" name="SIGNIFIER…"/>
          <p:cNvSpPr txBox="1"/>
          <p:nvPr/>
        </p:nvSpPr>
        <p:spPr>
          <a:xfrm>
            <a:off x="4335029" y="4287627"/>
            <a:ext cx="1133553" cy="819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SIGNIFIER</a:t>
            </a:r>
          </a:p>
          <a:p>
            <a: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+</a:t>
            </a:r>
          </a:p>
          <a:p>
            <a: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SIGNIFIED</a:t>
            </a:r>
          </a:p>
        </p:txBody>
      </p:sp>
      <p:sp>
        <p:nvSpPr>
          <p:cNvPr id="148" name="REFERENT"/>
          <p:cNvSpPr txBox="1"/>
          <p:nvPr/>
        </p:nvSpPr>
        <p:spPr>
          <a:xfrm>
            <a:off x="7821717" y="4523259"/>
            <a:ext cx="1468883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REFERENT</a:t>
            </a:r>
          </a:p>
        </p:txBody>
      </p:sp>
      <p:sp>
        <p:nvSpPr>
          <p:cNvPr id="149" name="Arrow"/>
          <p:cNvSpPr/>
          <p:nvPr/>
        </p:nvSpPr>
        <p:spPr>
          <a:xfrm rot="10788210">
            <a:off x="6858558" y="4498785"/>
            <a:ext cx="494435" cy="4610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391" y="17511"/>
                </a:moveTo>
                <a:lnTo>
                  <a:pt x="8391" y="21600"/>
                </a:lnTo>
                <a:lnTo>
                  <a:pt x="0" y="10800"/>
                </a:lnTo>
                <a:lnTo>
                  <a:pt x="8391" y="0"/>
                </a:lnTo>
                <a:lnTo>
                  <a:pt x="8391" y="4089"/>
                </a:lnTo>
                <a:lnTo>
                  <a:pt x="21600" y="4089"/>
                </a:lnTo>
                <a:lnTo>
                  <a:pt x="21600" y="17511"/>
                </a:ln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0" name="Representation as a sign system…"/>
          <p:cNvSpPr txBox="1"/>
          <p:nvPr/>
        </p:nvSpPr>
        <p:spPr>
          <a:xfrm>
            <a:off x="229679" y="5860203"/>
            <a:ext cx="12545442" cy="82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Representation as a sign system</a:t>
            </a:r>
          </a:p>
          <a:p>
            <a:pPr algn="l"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Myth:   “…</a:t>
            </a:r>
            <a:r>
              <a:rPr i="1">
                <a:latin typeface="Times Roman"/>
                <a:ea typeface="Times Roman"/>
                <a:cs typeface="Times Roman"/>
                <a:sym typeface="Times Roman"/>
              </a:rPr>
              <a:t>second-order semiological system</a:t>
            </a:r>
            <a:r>
              <a:t>. That which is a sign (namely the associative total of a concept and an image) in the first system, becomes a mere signifier in the second.”  Barthes, Myth Today, p. 113 </a:t>
            </a:r>
          </a:p>
        </p:txBody>
      </p:sp>
      <p:sp>
        <p:nvSpPr>
          <p:cNvPr id="151" name="Signifier  2.Signified…"/>
          <p:cNvSpPr txBox="1"/>
          <p:nvPr/>
        </p:nvSpPr>
        <p:spPr>
          <a:xfrm>
            <a:off x="5115293" y="7105130"/>
            <a:ext cx="3473350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76250" indent="-476250">
              <a:buSzPct val="100000"/>
              <a:buAutoNum type="arabicPeriod" startAt="1"/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Signifier  2.Signified</a:t>
            </a:r>
          </a:p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3. Sign</a:t>
            </a:r>
          </a:p>
        </p:txBody>
      </p:sp>
      <p:sp>
        <p:nvSpPr>
          <p:cNvPr id="152" name="Signifier        II. Signified…"/>
          <p:cNvSpPr txBox="1"/>
          <p:nvPr/>
        </p:nvSpPr>
        <p:spPr>
          <a:xfrm>
            <a:off x="5496871" y="8173259"/>
            <a:ext cx="6836843" cy="1406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76250" indent="-476250">
              <a:buSzPct val="100000"/>
              <a:buAutoNum type="romanUcPeriod" startAt="1"/>
              <a:defRPr b="1" sz="43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Signifier        II. Signified</a:t>
            </a:r>
          </a:p>
          <a:p>
            <a:pPr>
              <a:defRPr b="1" sz="43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III. Sign</a:t>
            </a:r>
          </a:p>
        </p:txBody>
      </p:sp>
      <p:sp>
        <p:nvSpPr>
          <p:cNvPr id="153" name="Roland Barthes, Mythologies"/>
          <p:cNvSpPr txBox="1"/>
          <p:nvPr/>
        </p:nvSpPr>
        <p:spPr>
          <a:xfrm>
            <a:off x="312374" y="5384930"/>
            <a:ext cx="6052415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Roland Barthes, Mythologies (1915-1980)</a:t>
            </a:r>
          </a:p>
        </p:txBody>
      </p:sp>
      <p:sp>
        <p:nvSpPr>
          <p:cNvPr id="154" name="Line"/>
          <p:cNvSpPr/>
          <p:nvPr/>
        </p:nvSpPr>
        <p:spPr>
          <a:xfrm>
            <a:off x="4839100" y="8053872"/>
            <a:ext cx="7698018" cy="7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5" name="Line"/>
          <p:cNvSpPr/>
          <p:nvPr/>
        </p:nvSpPr>
        <p:spPr>
          <a:xfrm>
            <a:off x="4839100" y="9681360"/>
            <a:ext cx="7698018" cy="7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6" name="Line"/>
          <p:cNvSpPr/>
          <p:nvPr/>
        </p:nvSpPr>
        <p:spPr>
          <a:xfrm flipV="1">
            <a:off x="4839101" y="6998445"/>
            <a:ext cx="6" cy="268292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7" name="Line"/>
          <p:cNvSpPr/>
          <p:nvPr/>
        </p:nvSpPr>
        <p:spPr>
          <a:xfrm>
            <a:off x="4839101" y="7015232"/>
            <a:ext cx="4025737" cy="5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8" name="Line"/>
          <p:cNvSpPr/>
          <p:nvPr/>
        </p:nvSpPr>
        <p:spPr>
          <a:xfrm>
            <a:off x="8854434" y="7015022"/>
            <a:ext cx="6" cy="1836225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9" name="Line"/>
          <p:cNvSpPr/>
          <p:nvPr/>
        </p:nvSpPr>
        <p:spPr>
          <a:xfrm>
            <a:off x="4839100" y="8876535"/>
            <a:ext cx="7698018" cy="7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0" name="Line"/>
          <p:cNvSpPr/>
          <p:nvPr/>
        </p:nvSpPr>
        <p:spPr>
          <a:xfrm>
            <a:off x="4839101" y="7552429"/>
            <a:ext cx="4025737" cy="5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1" name="Line"/>
          <p:cNvSpPr/>
          <p:nvPr/>
        </p:nvSpPr>
        <p:spPr>
          <a:xfrm>
            <a:off x="6895407" y="7014989"/>
            <a:ext cx="6" cy="55271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2" name="Line"/>
          <p:cNvSpPr/>
          <p:nvPr/>
        </p:nvSpPr>
        <p:spPr>
          <a:xfrm flipV="1">
            <a:off x="12537100" y="8071712"/>
            <a:ext cx="6" cy="1609654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3" name="Connection Line"/>
          <p:cNvSpPr/>
          <p:nvPr/>
        </p:nvSpPr>
        <p:spPr>
          <a:xfrm>
            <a:off x="4316414" y="7010659"/>
            <a:ext cx="395811" cy="1863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06" h="21600" fill="norm" stroke="1" extrusionOk="0">
                <a:moveTo>
                  <a:pt x="15004" y="21600"/>
                </a:moveTo>
                <a:cubicBezTo>
                  <a:pt x="-5394" y="13698"/>
                  <a:pt x="-4993" y="6498"/>
                  <a:pt x="16206" y="0"/>
                </a:cubicBezTo>
              </a:path>
            </a:pathLst>
          </a:cu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/>
          <a:lstStyle/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</p:txBody>
      </p:sp>
      <p:sp>
        <p:nvSpPr>
          <p:cNvPr id="164" name="Language"/>
          <p:cNvSpPr txBox="1"/>
          <p:nvPr/>
        </p:nvSpPr>
        <p:spPr>
          <a:xfrm>
            <a:off x="3167681" y="7744472"/>
            <a:ext cx="1553871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Language</a:t>
            </a:r>
          </a:p>
        </p:txBody>
      </p:sp>
      <p:sp>
        <p:nvSpPr>
          <p:cNvPr id="165" name="Connection Line"/>
          <p:cNvSpPr/>
          <p:nvPr/>
        </p:nvSpPr>
        <p:spPr>
          <a:xfrm>
            <a:off x="2560371" y="6886925"/>
            <a:ext cx="591380" cy="27029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00" h="21600" fill="norm" stroke="1" extrusionOk="0">
                <a:moveTo>
                  <a:pt x="16200" y="21600"/>
                </a:moveTo>
                <a:cubicBezTo>
                  <a:pt x="-5385" y="14919"/>
                  <a:pt x="-5400" y="7719"/>
                  <a:pt x="16155" y="0"/>
                </a:cubicBezTo>
              </a:path>
            </a:pathLst>
          </a:cu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/>
          <a:lstStyle/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</p:txBody>
      </p:sp>
      <p:sp>
        <p:nvSpPr>
          <p:cNvPr id="166" name="Myth"/>
          <p:cNvSpPr txBox="1"/>
          <p:nvPr/>
        </p:nvSpPr>
        <p:spPr>
          <a:xfrm>
            <a:off x="2047601" y="8109374"/>
            <a:ext cx="83698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Myth</a:t>
            </a:r>
          </a:p>
        </p:txBody>
      </p:sp>
      <p:sp>
        <p:nvSpPr>
          <p:cNvPr id="167" name="Symbol…"/>
          <p:cNvSpPr txBox="1"/>
          <p:nvPr/>
        </p:nvSpPr>
        <p:spPr>
          <a:xfrm>
            <a:off x="1245463" y="1799114"/>
            <a:ext cx="836473" cy="1302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Symbol</a:t>
            </a:r>
          </a:p>
          <a:p>
            <a: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Icon</a:t>
            </a:r>
          </a:p>
          <a:p>
            <a: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Index</a:t>
            </a:r>
          </a:p>
        </p:txBody>
      </p:sp>
      <p:sp>
        <p:nvSpPr>
          <p:cNvPr id="168" name="Charles S. Peirce…"/>
          <p:cNvSpPr txBox="1"/>
          <p:nvPr/>
        </p:nvSpPr>
        <p:spPr>
          <a:xfrm>
            <a:off x="291801" y="946427"/>
            <a:ext cx="434858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Charles S. Peirce (1839-1914)</a:t>
            </a:r>
          </a:p>
        </p:txBody>
      </p:sp>
      <p:sp>
        <p:nvSpPr>
          <p:cNvPr id="169" name="The connection to the referent is arbitrary and secured by convention."/>
          <p:cNvSpPr txBox="1"/>
          <p:nvPr/>
        </p:nvSpPr>
        <p:spPr>
          <a:xfrm>
            <a:off x="3035844" y="1852424"/>
            <a:ext cx="6947156" cy="337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The connection to the referent is arbitrary and secured by convention.</a:t>
            </a:r>
          </a:p>
        </p:txBody>
      </p:sp>
      <p:sp>
        <p:nvSpPr>
          <p:cNvPr id="170" name="The connection to the referent is secured through resemblance."/>
          <p:cNvSpPr txBox="1"/>
          <p:nvPr/>
        </p:nvSpPr>
        <p:spPr>
          <a:xfrm>
            <a:off x="2973471" y="2302937"/>
            <a:ext cx="6376156" cy="337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The connection to the referent is secured through resemblance. </a:t>
            </a:r>
          </a:p>
        </p:txBody>
      </p:sp>
      <p:sp>
        <p:nvSpPr>
          <p:cNvPr id="171" name="A direct causal relationship exists between the referent and the sign"/>
          <p:cNvSpPr txBox="1"/>
          <p:nvPr/>
        </p:nvSpPr>
        <p:spPr>
          <a:xfrm>
            <a:off x="3067553" y="2784538"/>
            <a:ext cx="6774314" cy="337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A direct causal relationship exists between the referent and the sign</a:t>
            </a:r>
          </a:p>
        </p:txBody>
      </p:sp>
      <p:sp>
        <p:nvSpPr>
          <p:cNvPr id="172" name="Theorization of the relationship between the sign and the referent"/>
          <p:cNvSpPr txBox="1"/>
          <p:nvPr/>
        </p:nvSpPr>
        <p:spPr>
          <a:xfrm>
            <a:off x="1297966" y="1496323"/>
            <a:ext cx="6443372" cy="337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Theorization of the relationship between the sign and the referent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Key Terms: Psycho Analysis, Apparatus Theory and Spectatorship"/>
          <p:cNvSpPr txBox="1"/>
          <p:nvPr>
            <p:ph type="title"/>
          </p:nvPr>
        </p:nvSpPr>
        <p:spPr>
          <a:xfrm>
            <a:off x="1270000" y="114300"/>
            <a:ext cx="10464800" cy="842963"/>
          </a:xfrm>
          <a:prstGeom prst="rect">
            <a:avLst/>
          </a:prstGeom>
        </p:spPr>
        <p:txBody>
          <a:bodyPr/>
          <a:lstStyle>
            <a:lvl1pPr defTabSz="502412">
              <a:spcBef>
                <a:spcPts val="3600"/>
              </a:spcBef>
              <a:defRPr sz="2700"/>
            </a:lvl1pPr>
          </a:lstStyle>
          <a:p>
            <a:pPr/>
            <a:r>
              <a:t>Key Terms: Psychoanalysis, Apparatus Theory and Spectatorship</a:t>
            </a:r>
          </a:p>
        </p:txBody>
      </p:sp>
      <p:sp>
        <p:nvSpPr>
          <p:cNvPr id="175" name="Psychoanalysis…"/>
          <p:cNvSpPr txBox="1"/>
          <p:nvPr/>
        </p:nvSpPr>
        <p:spPr>
          <a:xfrm>
            <a:off x="41159" y="748744"/>
            <a:ext cx="12602300" cy="10036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Metapsychology: discourse about psychology.  With regard to Freud this is about the structure of the psychoanalytic subject (</a:t>
            </a:r>
            <a:r>
              <a:rPr i="1"/>
              <a:t>id-&gt;ego-&gt;superego) </a:t>
            </a:r>
            <a:r>
              <a:t>concepts of psychoanalytic theory</a:t>
            </a:r>
          </a:p>
          <a:p>
            <a: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 algn="l">
              <a:defRPr b="1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Apparatus Theory</a:t>
            </a:r>
            <a:endParaRPr>
              <a:solidFill>
                <a:srgbClr val="FFFFFF"/>
              </a:solidFill>
            </a:endParaRPr>
          </a:p>
          <a:p>
            <a:pPr lvl="2" indent="4572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Plato’s Cave: </a:t>
            </a:r>
          </a:p>
          <a:p>
            <a:pPr lvl="2" indent="457200" algn="l">
              <a:defRPr b="1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Ideological</a:t>
            </a:r>
            <a:r>
              <a:rPr>
                <a:solidFill>
                  <a:srgbClr val="FFFFFF"/>
                </a:solidFill>
              </a:rPr>
              <a:t> critique of cinema (space, technology, spectatorship)</a:t>
            </a:r>
            <a:endParaRPr>
              <a:solidFill>
                <a:srgbClr val="FFFFFF"/>
              </a:solidFill>
            </a:endParaRPr>
          </a:p>
          <a:p>
            <a:pPr lvl="2" indent="4572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Anthropocentrism of single point perspective</a:t>
            </a:r>
          </a:p>
          <a:p>
            <a: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Spectatorship (cinematic subject)</a:t>
            </a:r>
          </a:p>
          <a:p>
            <a:pPr lvl="2" indent="4572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The hallucinatory nature of cinema (immersive)</a:t>
            </a:r>
          </a:p>
          <a:p>
            <a:pPr lvl="2" indent="4572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The impression reality</a:t>
            </a:r>
          </a:p>
          <a:p>
            <a:pPr indent="4572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Psychoanalysis</a:t>
            </a:r>
          </a:p>
          <a:p>
            <a:pPr lvl="2" indent="4572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Conscious (CS), Proconscious (PCS), Unconscious (UCS)</a:t>
            </a:r>
          </a:p>
          <a:p>
            <a:pPr lvl="2" indent="4572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Desire</a:t>
            </a:r>
          </a:p>
          <a:p>
            <a:pPr lvl="2" indent="4572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 lvl="2" indent="4572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Subjectivity (Lacan)</a:t>
            </a:r>
          </a:p>
          <a:p>
            <a:pPr lvl="4" indent="9144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Imaginary</a:t>
            </a:r>
          </a:p>
          <a:p>
            <a:pPr lvl="6" indent="13716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Mirror Stage</a:t>
            </a:r>
          </a:p>
          <a:p>
            <a:pPr lvl="4" indent="9144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Symbolic</a:t>
            </a:r>
          </a:p>
          <a:p>
            <a:pPr lvl="6" indent="13716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Signification/Language</a:t>
            </a:r>
          </a:p>
          <a:p>
            <a:pPr lvl="4" indent="9144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Real</a:t>
            </a:r>
          </a:p>
          <a:p>
            <a:pPr lvl="6" indent="13716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Trauma</a:t>
            </a:r>
          </a:p>
          <a:p>
            <a:pPr lvl="6" indent="13716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 lvl="2" indent="4572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5838" r="0" b="5838"/>
          <a:stretch>
            <a:fillRect/>
          </a:stretch>
        </p:blipFill>
        <p:spPr>
          <a:xfrm>
            <a:off x="88246" y="2694050"/>
            <a:ext cx="5420510" cy="2691695"/>
          </a:xfrm>
          <a:prstGeom prst="rect">
            <a:avLst/>
          </a:prstGeom>
        </p:spPr>
      </p:pic>
      <p:sp>
        <p:nvSpPr>
          <p:cNvPr id="178" name="Shot 3:"/>
          <p:cNvSpPr txBox="1"/>
          <p:nvPr>
            <p:ph type="title"/>
          </p:nvPr>
        </p:nvSpPr>
        <p:spPr>
          <a:xfrm>
            <a:off x="197889" y="8831595"/>
            <a:ext cx="1416815" cy="842964"/>
          </a:xfrm>
          <a:prstGeom prst="rect">
            <a:avLst/>
          </a:prstGeom>
        </p:spPr>
        <p:txBody>
          <a:bodyPr/>
          <a:lstStyle/>
          <a:p>
            <a:pPr/>
            <a:r>
              <a:t>Shot 3:</a:t>
            </a:r>
          </a:p>
        </p:txBody>
      </p:sp>
      <p:pic>
        <p:nvPicPr>
          <p:cNvPr id="179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0" t="6247" r="0" b="6246"/>
          <a:stretch>
            <a:fillRect/>
          </a:stretch>
        </p:blipFill>
        <p:spPr>
          <a:xfrm>
            <a:off x="88246" y="6238366"/>
            <a:ext cx="5420510" cy="26916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0" t="0" r="0" b="11746"/>
          <a:stretch>
            <a:fillRect/>
          </a:stretch>
        </p:blipFill>
        <p:spPr>
          <a:xfrm>
            <a:off x="88246" y="6238366"/>
            <a:ext cx="5420510" cy="26916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age" descr="Image"/>
          <p:cNvPicPr>
            <a:picLocks noChangeAspect="1"/>
          </p:cNvPicPr>
          <p:nvPr/>
        </p:nvPicPr>
        <p:blipFill>
          <a:blip r:embed="rId5">
            <a:extLst/>
          </a:blip>
          <a:srcRect l="0" t="5877" r="0" b="5876"/>
          <a:stretch>
            <a:fillRect/>
          </a:stretch>
        </p:blipFill>
        <p:spPr>
          <a:xfrm>
            <a:off x="7496032" y="2694050"/>
            <a:ext cx="5420511" cy="2691695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Shot 4:"/>
          <p:cNvSpPr txBox="1"/>
          <p:nvPr/>
        </p:nvSpPr>
        <p:spPr>
          <a:xfrm>
            <a:off x="7767328" y="8966665"/>
            <a:ext cx="1416819" cy="572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560830">
              <a:spcBef>
                <a:spcPts val="4000"/>
              </a:spcBef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Shot 4:</a:t>
            </a:r>
          </a:p>
        </p:txBody>
      </p:sp>
      <p:sp>
        <p:nvSpPr>
          <p:cNvPr id="183" name="Pan left. Tilt down"/>
          <p:cNvSpPr txBox="1"/>
          <p:nvPr/>
        </p:nvSpPr>
        <p:spPr>
          <a:xfrm>
            <a:off x="9907523" y="5416925"/>
            <a:ext cx="2573343" cy="572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438150">
              <a:spcBef>
                <a:spcPts val="31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Pan left. Tilt down</a:t>
            </a:r>
          </a:p>
        </p:txBody>
      </p:sp>
      <p:sp>
        <p:nvSpPr>
          <p:cNvPr id="184" name="Shot 1:"/>
          <p:cNvSpPr txBox="1"/>
          <p:nvPr/>
        </p:nvSpPr>
        <p:spPr>
          <a:xfrm>
            <a:off x="310336" y="5525601"/>
            <a:ext cx="1416813" cy="572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Shot 1:</a:t>
            </a:r>
          </a:p>
        </p:txBody>
      </p:sp>
      <p:sp>
        <p:nvSpPr>
          <p:cNvPr id="185" name="Mise en Scène"/>
          <p:cNvSpPr txBox="1"/>
          <p:nvPr/>
        </p:nvSpPr>
        <p:spPr>
          <a:xfrm>
            <a:off x="2218787" y="8966665"/>
            <a:ext cx="2483451" cy="572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514094">
              <a:spcBef>
                <a:spcPts val="3600"/>
              </a:spcBef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Mise en Scène</a:t>
            </a:r>
          </a:p>
        </p:txBody>
      </p:sp>
      <p:sp>
        <p:nvSpPr>
          <p:cNvPr id="186" name="Shot 1:"/>
          <p:cNvSpPr txBox="1"/>
          <p:nvPr/>
        </p:nvSpPr>
        <p:spPr>
          <a:xfrm>
            <a:off x="7931721" y="5369402"/>
            <a:ext cx="1416813" cy="572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Shot 2:</a:t>
            </a:r>
          </a:p>
        </p:txBody>
      </p:sp>
      <p:sp>
        <p:nvSpPr>
          <p:cNvPr id="187" name="Establishing Shot"/>
          <p:cNvSpPr txBox="1"/>
          <p:nvPr/>
        </p:nvSpPr>
        <p:spPr>
          <a:xfrm>
            <a:off x="1872575" y="5369402"/>
            <a:ext cx="3372499" cy="572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>
              <a:spcBef>
                <a:spcPts val="4200"/>
              </a:spcBef>
              <a:defRPr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Establishing Shot</a:t>
            </a:r>
          </a:p>
        </p:txBody>
      </p:sp>
      <p:sp>
        <p:nvSpPr>
          <p:cNvPr id="188" name="Pan Left"/>
          <p:cNvSpPr txBox="1"/>
          <p:nvPr/>
        </p:nvSpPr>
        <p:spPr>
          <a:xfrm>
            <a:off x="9907523" y="8993898"/>
            <a:ext cx="2573343" cy="461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426466">
              <a:spcBef>
                <a:spcPts val="3000"/>
              </a:spcBef>
              <a:defRPr sz="23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Pan Left</a:t>
            </a:r>
          </a:p>
        </p:txBody>
      </p:sp>
      <p:sp>
        <p:nvSpPr>
          <p:cNvPr id="189" name="Crane Shot/High Angle"/>
          <p:cNvSpPr txBox="1"/>
          <p:nvPr/>
        </p:nvSpPr>
        <p:spPr>
          <a:xfrm>
            <a:off x="1920980" y="5787109"/>
            <a:ext cx="3275689" cy="39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Crane Shot/High Angle</a:t>
            </a:r>
          </a:p>
        </p:txBody>
      </p:sp>
      <p:sp>
        <p:nvSpPr>
          <p:cNvPr id="190" name="Identification and Apparatus Theory"/>
          <p:cNvSpPr txBox="1"/>
          <p:nvPr/>
        </p:nvSpPr>
        <p:spPr>
          <a:xfrm>
            <a:off x="2324099" y="9494"/>
            <a:ext cx="8356601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Identification and Apparatus Theory </a:t>
            </a:r>
          </a:p>
        </p:txBody>
      </p:sp>
      <p:sp>
        <p:nvSpPr>
          <p:cNvPr id="191" name="All that Heaven Allows, (Douglas Sirk, USA, 1955)"/>
          <p:cNvSpPr txBox="1"/>
          <p:nvPr/>
        </p:nvSpPr>
        <p:spPr>
          <a:xfrm>
            <a:off x="2854856" y="2093047"/>
            <a:ext cx="7295084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i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All that Heaven Allows, (Douglas Sirk, USA, 1955) </a:t>
            </a:r>
          </a:p>
        </p:txBody>
      </p:sp>
      <p:pic>
        <p:nvPicPr>
          <p:cNvPr id="192" name="Image" descr="Image"/>
          <p:cNvPicPr>
            <a:picLocks noChangeAspect="1"/>
          </p:cNvPicPr>
          <p:nvPr/>
        </p:nvPicPr>
        <p:blipFill>
          <a:blip r:embed="rId6">
            <a:extLst/>
          </a:blip>
          <a:srcRect l="0" t="0" r="0" b="7919"/>
          <a:stretch>
            <a:fillRect/>
          </a:stretch>
        </p:blipFill>
        <p:spPr>
          <a:xfrm>
            <a:off x="7496032" y="6238366"/>
            <a:ext cx="5420511" cy="2691696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Cinematic representation is ideological"/>
          <p:cNvSpPr txBox="1"/>
          <p:nvPr/>
        </p:nvSpPr>
        <p:spPr>
          <a:xfrm>
            <a:off x="218638" y="784702"/>
            <a:ext cx="2725106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r>
              <a:t>Cinematic representation is </a:t>
            </a:r>
            <a:r>
              <a:rPr>
                <a:solidFill>
                  <a:schemeClr val="accent5"/>
                </a:solidFill>
              </a:rPr>
              <a:t>ideological</a:t>
            </a:r>
          </a:p>
        </p:txBody>
      </p:sp>
      <p:sp>
        <p:nvSpPr>
          <p:cNvPr id="194" name="-&gt; Techniques of production(camera and editing) are ideological…"/>
          <p:cNvSpPr txBox="1"/>
          <p:nvPr/>
        </p:nvSpPr>
        <p:spPr>
          <a:xfrm>
            <a:off x="4083953" y="632299"/>
            <a:ext cx="483689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000">
                <a:solidFill>
                  <a:srgbClr val="FFFFFF"/>
                </a:solidFill>
              </a:defRPr>
            </a:pPr>
            <a:r>
              <a:t>-&gt; Techniques of production(camera and editing) are ideological</a:t>
            </a:r>
          </a:p>
          <a:p>
            <a:pPr algn="l">
              <a:defRPr sz="2000">
                <a:solidFill>
                  <a:srgbClr val="FFFFFF"/>
                </a:solidFill>
              </a:defRPr>
            </a:pPr>
            <a:r>
              <a:t>-&gt; Conditions of display (movie theater) are ideological</a:t>
            </a:r>
          </a:p>
        </p:txBody>
      </p:sp>
      <p:sp>
        <p:nvSpPr>
          <p:cNvPr id="195" name="Experiencing the world of the film as if it were reality"/>
          <p:cNvSpPr txBox="1"/>
          <p:nvPr/>
        </p:nvSpPr>
        <p:spPr>
          <a:xfrm>
            <a:off x="9811298" y="784702"/>
            <a:ext cx="2156844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r>
              <a:t>Experiencing the world of the film </a:t>
            </a:r>
            <a:r>
              <a:rPr>
                <a:solidFill>
                  <a:schemeClr val="accent5"/>
                </a:solidFill>
              </a:rPr>
              <a:t>as if it were reality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500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nodeType="withEffect" presetSubtype="0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5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1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1500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Class="entr" nodeType="withEffect" presetSubtype="0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1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0" dur="1500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Class="entr" nodeType="withEffect" presetSubtype="0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3" dur="15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8" dur="1500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Class="entr" nodeType="withEffect" presetSubtype="0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1" dur="1500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9" grpId="5"/>
      <p:bldP build="p" bldLvl="5" animBg="1" rev="0" advAuto="0" spid="187" grpId="4"/>
      <p:bldP build="whole" bldLvl="1" animBg="1" rev="0" advAuto="0" spid="193" grpId="1"/>
      <p:bldP build="whole" bldLvl="1" animBg="1" rev="0" advAuto="0" spid="195" grpId="3"/>
      <p:bldP build="p" bldLvl="5" animBg="1" rev="0" advAuto="0" spid="183" grpId="6"/>
      <p:bldP build="p" bldLvl="5" animBg="1" rev="0" advAuto="0" spid="188" grpId="8"/>
      <p:bldP build="p" bldLvl="5" animBg="1" rev="0" advAuto="0" spid="185" grpId="7"/>
      <p:bldP build="whole" bldLvl="1" animBg="1" rev="0" advAuto="0" spid="194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Etienne Gaspard Robertson, Phantasmagoria, 1831"/>
          <p:cNvSpPr txBox="1"/>
          <p:nvPr/>
        </p:nvSpPr>
        <p:spPr>
          <a:xfrm>
            <a:off x="2077781" y="9133754"/>
            <a:ext cx="9609409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Jan Saenredam after Cornelis van Haarlem, Plato’s Allegory of the Cave, 1604</a:t>
            </a:r>
          </a:p>
        </p:txBody>
      </p:sp>
      <p:sp>
        <p:nvSpPr>
          <p:cNvPr id="198" name="The Magic Lantern"/>
          <p:cNvSpPr txBox="1"/>
          <p:nvPr/>
        </p:nvSpPr>
        <p:spPr>
          <a:xfrm>
            <a:off x="2903472" y="158786"/>
            <a:ext cx="754075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4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Plato and the Allegory of the Cave (Baudry, 151-154) </a:t>
            </a:r>
          </a:p>
        </p:txBody>
      </p:sp>
      <p:sp>
        <p:nvSpPr>
          <p:cNvPr id="199" name="Marvelous vs. the curious (Gunning, 117, 121, 125)"/>
          <p:cNvSpPr txBox="1"/>
          <p:nvPr/>
        </p:nvSpPr>
        <p:spPr>
          <a:xfrm>
            <a:off x="127413" y="750719"/>
            <a:ext cx="1138946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2" indent="457200"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The “philosophical” apparatus: space+techniques of projection+spectator </a:t>
            </a:r>
          </a:p>
        </p:txBody>
      </p:sp>
      <p:pic>
        <p:nvPicPr>
          <p:cNvPr id="20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71270" y="1672491"/>
            <a:ext cx="10005157" cy="72912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Etienne Gaspard Robertson, Phantasmagoria, 1831"/>
          <p:cNvSpPr txBox="1"/>
          <p:nvPr/>
        </p:nvSpPr>
        <p:spPr>
          <a:xfrm>
            <a:off x="6454286" y="9437836"/>
            <a:ext cx="6452697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14400">
              <a:defRPr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Etienne Gaspard Robertson, Phantasmagoria, 1797</a:t>
            </a:r>
          </a:p>
        </p:txBody>
      </p:sp>
      <p:pic>
        <p:nvPicPr>
          <p:cNvPr id="20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70589" y="5078226"/>
            <a:ext cx="6220090" cy="4346916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Illustration of the  projection of hellfire or purgatory from Athanasius Kircher,  Ars Magna Lucis et Umbrae, 1671"/>
          <p:cNvSpPr txBox="1"/>
          <p:nvPr/>
        </p:nvSpPr>
        <p:spPr>
          <a:xfrm>
            <a:off x="6766152" y="4653281"/>
            <a:ext cx="5828965" cy="281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Athanasius Kircher,  Camera obscura, 1646</a:t>
            </a:r>
          </a:p>
        </p:txBody>
      </p:sp>
      <p:sp>
        <p:nvSpPr>
          <p:cNvPr id="205" name="The Magic Lantern"/>
          <p:cNvSpPr txBox="1"/>
          <p:nvPr/>
        </p:nvSpPr>
        <p:spPr>
          <a:xfrm>
            <a:off x="413619" y="138932"/>
            <a:ext cx="505510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4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The precinematographic apparatus</a:t>
            </a:r>
          </a:p>
        </p:txBody>
      </p:sp>
      <p:pic>
        <p:nvPicPr>
          <p:cNvPr id="20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8125" y="2752870"/>
            <a:ext cx="5828964" cy="42478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1969" y="856797"/>
            <a:ext cx="6397331" cy="3653476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Jan Saenredam after Cornelis van Haarlem, Plato’s Allegory of the Cave, 1604"/>
          <p:cNvSpPr txBox="1"/>
          <p:nvPr/>
        </p:nvSpPr>
        <p:spPr>
          <a:xfrm>
            <a:off x="203166" y="7040477"/>
            <a:ext cx="6118882" cy="29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Jan Saenredam after Cornelis van Haarlem, Plato’s Allegory of the Cave, 1604</a:t>
            </a:r>
          </a:p>
        </p:txBody>
      </p:sp>
      <p:sp>
        <p:nvSpPr>
          <p:cNvPr id="209" name="“We can thus propose that the allegory of the cave is the text of a signifier of desire which haunts the invention of cinema and the history of its invention.” Brandy p.156"/>
          <p:cNvSpPr txBox="1"/>
          <p:nvPr/>
        </p:nvSpPr>
        <p:spPr>
          <a:xfrm>
            <a:off x="348126" y="1044746"/>
            <a:ext cx="5828963" cy="12633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1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“We can thus propose that the allegory of the cave is the text of a signifier of desire which haunts the invention of cinema and the history of its invention.” Brandy p.156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3314" r="0" b="3314"/>
          <a:stretch>
            <a:fillRect/>
          </a:stretch>
        </p:blipFill>
        <p:spPr>
          <a:xfrm>
            <a:off x="57403" y="1341215"/>
            <a:ext cx="6318764" cy="3137744"/>
          </a:xfrm>
          <a:prstGeom prst="rect">
            <a:avLst/>
          </a:prstGeom>
        </p:spPr>
      </p:pic>
      <p:sp>
        <p:nvSpPr>
          <p:cNvPr id="212" name="Freud and Identification"/>
          <p:cNvSpPr txBox="1"/>
          <p:nvPr/>
        </p:nvSpPr>
        <p:spPr>
          <a:xfrm>
            <a:off x="219942" y="147633"/>
            <a:ext cx="12195231" cy="647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37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Cinematographic Apparatus and the Psychical Apparatus</a:t>
            </a:r>
          </a:p>
        </p:txBody>
      </p:sp>
      <p:sp>
        <p:nvSpPr>
          <p:cNvPr id="213" name="It Should Happen to You (George Kukor, USA, 1954)"/>
          <p:cNvSpPr txBox="1"/>
          <p:nvPr/>
        </p:nvSpPr>
        <p:spPr>
          <a:xfrm>
            <a:off x="367136" y="4762729"/>
            <a:ext cx="5699189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4200"/>
              </a:spcBef>
              <a:defRPr i="1" sz="1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It Should Happen to You </a:t>
            </a:r>
            <a:r>
              <a:rPr i="0"/>
              <a:t>(George Kukor, USA, 1954)</a:t>
            </a:r>
          </a:p>
        </p:txBody>
      </p:sp>
      <p:sp>
        <p:nvSpPr>
          <p:cNvPr id="214" name="All that Heaven Allows, (Douglas Sirk, USA, 1955)"/>
          <p:cNvSpPr txBox="1"/>
          <p:nvPr/>
        </p:nvSpPr>
        <p:spPr>
          <a:xfrm>
            <a:off x="7409129" y="4762729"/>
            <a:ext cx="4757878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4200"/>
              </a:spcBef>
              <a:defRPr i="1" sz="1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Imitation of Life, </a:t>
            </a:r>
            <a:r>
              <a:rPr i="0"/>
              <a:t>(Douglas Sirk, USA, 1959) </a:t>
            </a:r>
          </a:p>
        </p:txBody>
      </p:sp>
      <p:sp>
        <p:nvSpPr>
          <p:cNvPr id="215" name="Freud: earliest expression of an emotional tie with another person…"/>
          <p:cNvSpPr txBox="1"/>
          <p:nvPr/>
        </p:nvSpPr>
        <p:spPr>
          <a:xfrm>
            <a:off x="124713" y="6849136"/>
            <a:ext cx="12755373" cy="1046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Spatial dynamics of the unconscious as represented in the dream: “If the unconscious, insofar as it belongs to waking thought, needs to be represented in dreams, it is represented in them in underground places” (Freud, </a:t>
            </a:r>
            <a:r>
              <a:rPr i="1"/>
              <a:t>Interpretation of Dreams </a:t>
            </a:r>
            <a:r>
              <a:t>in Braudy, 156)</a:t>
            </a:r>
          </a:p>
        </p:txBody>
      </p:sp>
      <p:sp>
        <p:nvSpPr>
          <p:cNvPr id="216" name="Cathexis: investment  of emotional or mental energy in a subject, object (material or ideological"/>
          <p:cNvSpPr txBox="1"/>
          <p:nvPr/>
        </p:nvSpPr>
        <p:spPr>
          <a:xfrm>
            <a:off x="111307" y="5433493"/>
            <a:ext cx="8055561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The Dream and the Psychical Apparatus of the Cinema</a:t>
            </a:r>
          </a:p>
        </p:txBody>
      </p:sp>
      <p:sp>
        <p:nvSpPr>
          <p:cNvPr id="217" name="Disavowal: mental/emotional act of the denial/rejection of the reality of a perception/experience (in order to avoid trauma)"/>
          <p:cNvSpPr txBox="1"/>
          <p:nvPr/>
        </p:nvSpPr>
        <p:spPr>
          <a:xfrm>
            <a:off x="148114" y="8047672"/>
            <a:ext cx="11822177" cy="72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Temporal regression:  return to the womb- rest, warmth, isolation</a:t>
            </a:r>
          </a:p>
          <a:p>
            <a:pPr algn="l">
              <a:defRPr b="1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Topical regression: blurring of the boundaries between Cs, Pcs, Ucs systems (thoughts-&gt;images)</a:t>
            </a:r>
          </a:p>
        </p:txBody>
      </p:sp>
      <p:pic>
        <p:nvPicPr>
          <p:cNvPr id="21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15326" y="1308003"/>
            <a:ext cx="4945486" cy="3204118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“the scene of the cave (and of cinema) is perhaps quite different from that of the activity of representation in a state of wakefulness.” (Brady, 156). It is more like a dream."/>
          <p:cNvSpPr txBox="1"/>
          <p:nvPr/>
        </p:nvSpPr>
        <p:spPr>
          <a:xfrm>
            <a:off x="29463" y="5968100"/>
            <a:ext cx="12945873" cy="729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“the scene of the cave (and of cinema) is perhaps quite different from that of the activity of representation in a state of wakefulness.” (Brady, 156). </a:t>
            </a:r>
            <a:r>
              <a:rPr>
                <a:solidFill>
                  <a:schemeClr val="accent5"/>
                </a:solidFill>
              </a:rPr>
              <a:t>It is more like a dream.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1" grpId="1"/>
      <p:bldP build="whole" bldLvl="1" animBg="1" rev="0" advAuto="0" spid="214" grpId="3"/>
      <p:bldP build="whole" bldLvl="1" animBg="1" rev="0" advAuto="0" spid="213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3314" r="0" b="3314"/>
          <a:stretch>
            <a:fillRect/>
          </a:stretch>
        </p:blipFill>
        <p:spPr>
          <a:xfrm>
            <a:off x="57403" y="1024347"/>
            <a:ext cx="6318764" cy="3137743"/>
          </a:xfrm>
          <a:prstGeom prst="rect">
            <a:avLst/>
          </a:prstGeom>
        </p:spPr>
      </p:pic>
      <p:sp>
        <p:nvSpPr>
          <p:cNvPr id="222" name="Freud and Identification"/>
          <p:cNvSpPr txBox="1"/>
          <p:nvPr/>
        </p:nvSpPr>
        <p:spPr>
          <a:xfrm>
            <a:off x="3692902" y="190753"/>
            <a:ext cx="5618989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Freud and Identification </a:t>
            </a:r>
          </a:p>
        </p:txBody>
      </p:sp>
      <p:sp>
        <p:nvSpPr>
          <p:cNvPr id="223" name="It Should Happen to You (George Kukor, USA, 1954)"/>
          <p:cNvSpPr txBox="1"/>
          <p:nvPr/>
        </p:nvSpPr>
        <p:spPr>
          <a:xfrm>
            <a:off x="367136" y="4445861"/>
            <a:ext cx="5699189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4200"/>
              </a:spcBef>
              <a:defRPr i="1" sz="1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It Should Happen to You </a:t>
            </a:r>
            <a:r>
              <a:rPr i="0"/>
              <a:t>(George Kukor, USA, 1954)</a:t>
            </a:r>
          </a:p>
        </p:txBody>
      </p:sp>
      <p:sp>
        <p:nvSpPr>
          <p:cNvPr id="224" name="All that Heaven Allows, (Douglas Sirk, USA, 1955)"/>
          <p:cNvSpPr txBox="1"/>
          <p:nvPr/>
        </p:nvSpPr>
        <p:spPr>
          <a:xfrm>
            <a:off x="7409129" y="4445861"/>
            <a:ext cx="4757878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4200"/>
              </a:spcBef>
              <a:defRPr i="1" sz="1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Imitation of Life, </a:t>
            </a:r>
            <a:r>
              <a:rPr i="0"/>
              <a:t>(Douglas Sirk, USA, 1959) </a:t>
            </a:r>
          </a:p>
        </p:txBody>
      </p:sp>
      <p:sp>
        <p:nvSpPr>
          <p:cNvPr id="225" name="Cathexis: investment  of emotional or mental energy in a subject, object (material or ideological"/>
          <p:cNvSpPr txBox="1"/>
          <p:nvPr/>
        </p:nvSpPr>
        <p:spPr>
          <a:xfrm>
            <a:off x="204644" y="5041856"/>
            <a:ext cx="12357507" cy="34074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Cathexis: investment  of emotional or mental energy in a subject, object (material or ideological</a:t>
            </a:r>
          </a:p>
          <a:p>
            <a: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Narcissism (p. 159</a:t>
            </a:r>
          </a:p>
          <a:p>
            <a: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>
                <a:solidFill>
                  <a:schemeClr val="accent5"/>
                </a:solidFill>
              </a:rPr>
              <a:t>Projection</a:t>
            </a:r>
            <a:r>
              <a:t> and the dream screen (Braudy p. 159-160)</a:t>
            </a:r>
          </a:p>
          <a:p>
            <a: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The cinema as a simulation apparatus (Braudy p161)</a:t>
            </a:r>
          </a:p>
          <a:p>
            <a: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Analyzing the impression of reality- perception vs. representation </a:t>
            </a:r>
            <a:r>
              <a:rPr>
                <a:solidFill>
                  <a:schemeClr val="accent5"/>
                </a:solidFill>
              </a:rPr>
              <a:t>“perception of the image passing for perception</a:t>
            </a:r>
            <a:r>
              <a:t> (Braudy p. 163)</a:t>
            </a:r>
          </a:p>
        </p:txBody>
      </p:sp>
      <p:pic>
        <p:nvPicPr>
          <p:cNvPr id="226" name="image2.tif" descr="image2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38563" y="949580"/>
            <a:ext cx="5836700" cy="32872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25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3" grpId="2"/>
      <p:bldP build="whole" bldLvl="1" animBg="1" rev="0" advAuto="0" spid="224" grpId="3"/>
      <p:bldP build="whole" bldLvl="1" animBg="1" rev="0" advAuto="0" spid="221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