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5E6"/>
          </a:solidFill>
        </a:fill>
      </a:tcStyle>
    </a:wholeTbl>
    <a:band2H>
      <a:tcTxStyle b="def" i="def"/>
      <a:tcStyle>
        <a:tcBdr/>
        <a:fill>
          <a:solidFill>
            <a:srgbClr val="E6EBF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4CA"/>
          </a:solidFill>
        </a:fill>
      </a:tcStyle>
    </a:wholeTbl>
    <a:band2H>
      <a:tcTxStyle b="def" i="def"/>
      <a:tcStyle>
        <a:tcBdr/>
        <a:fill>
          <a:solidFill>
            <a:srgbClr val="E7F2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D6"/>
          </a:solidFill>
        </a:fill>
      </a:tcStyle>
    </a:wholeTbl>
    <a:band2H>
      <a:tcTxStyle b="def" i="def"/>
      <a:tcStyle>
        <a:tcBdr/>
        <a:fill>
          <a:solidFill>
            <a:srgbClr val="F6E7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6" name="Shape 166"/>
          <p:cNvSpPr/>
          <p:nvPr>
            <p:ph type="sldImg"/>
          </p:nvPr>
        </p:nvSpPr>
        <p:spPr>
          <a:xfrm>
            <a:off x="1143000" y="685800"/>
            <a:ext cx="4572000" cy="3429000"/>
          </a:xfrm>
          <a:prstGeom prst="rect">
            <a:avLst/>
          </a:prstGeom>
        </p:spPr>
        <p:txBody>
          <a:bodyPr/>
          <a:lstStyle/>
          <a:p>
            <a:pPr/>
          </a:p>
        </p:txBody>
      </p:sp>
      <p:sp>
        <p:nvSpPr>
          <p:cNvPr id="167" name="Shape 16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hasCustomPrompt="1"/>
          </p:nvPr>
        </p:nvSpPr>
        <p:spPr>
          <a:xfrm>
            <a:off x="1206497" y="11839047"/>
            <a:ext cx="21971005" cy="636980"/>
          </a:xfrm>
          <a:prstGeom prst="rect">
            <a:avLst/>
          </a:prstGeom>
        </p:spPr>
        <p:txBody>
          <a:bodyPr lIns="45718" tIns="45718" rIns="45718" bIns="45718" numCol="1" spcCol="38100" anchor="b"/>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12" name="Presentation Title"/>
          <p:cNvSpPr txBox="1"/>
          <p:nvPr>
            <p:ph type="title" hasCustomPrompt="1"/>
          </p:nvPr>
        </p:nvSpPr>
        <p:spPr>
          <a:xfrm>
            <a:off x="1206496" y="2574991"/>
            <a:ext cx="21971005" cy="4648202"/>
          </a:xfrm>
          <a:prstGeom prst="rect">
            <a:avLst/>
          </a:prstGeom>
        </p:spPr>
        <p:txBody>
          <a:bodyPr anchor="b"/>
          <a:lstStyle>
            <a:lvl1pPr>
              <a:defRPr spc="-232" sz="11600"/>
            </a:lvl1pPr>
          </a:lstStyle>
          <a:p>
            <a:pPr/>
            <a:r>
              <a:t>Presentation Title</a:t>
            </a:r>
          </a:p>
        </p:txBody>
      </p:sp>
      <p:sp>
        <p:nvSpPr>
          <p:cNvPr id="13" name="Body Level One…"/>
          <p:cNvSpPr txBox="1"/>
          <p:nvPr>
            <p:ph type="body" sz="quarter" idx="21" hasCustomPrompt="1"/>
          </p:nvPr>
        </p:nvSpPr>
        <p:spPr>
          <a:xfrm>
            <a:off x="1206500" y="7196865"/>
            <a:ext cx="21971000" cy="1905002"/>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Body Level One…"/>
          <p:cNvSpPr txBox="1"/>
          <p:nvPr>
            <p:ph type="body" sz="quarter" idx="1" hasCustomPrompt="1"/>
          </p:nvPr>
        </p:nvSpPr>
        <p:spPr>
          <a:xfrm>
            <a:off x="1206500" y="8262180"/>
            <a:ext cx="21971000" cy="934781"/>
          </a:xfrm>
          <a:prstGeom prst="rect">
            <a:avLst/>
          </a:prstGeom>
        </p:spPr>
        <p:txBody>
          <a:bodyPr lIns="45718" tIns="45718" rIns="45718" bIns="45718" numCol="1" spcCol="38100"/>
          <a:lstStyle>
            <a:lvl1pPr marL="0" indent="0" algn="ctr" defTabSz="825500">
              <a:lnSpc>
                <a:spcPct val="100000"/>
              </a:lnSpc>
              <a:spcBef>
                <a:spcPts val="0"/>
              </a:spcBef>
              <a:buSzTx/>
              <a:buNone/>
              <a:defRPr b="1" sz="5500"/>
            </a:lvl1pPr>
            <a:lvl2pPr marL="1308100" indent="-698500" algn="ctr" defTabSz="825500">
              <a:lnSpc>
                <a:spcPct val="100000"/>
              </a:lnSpc>
              <a:spcBef>
                <a:spcPts val="0"/>
              </a:spcBef>
              <a:defRPr b="1" sz="5500"/>
            </a:lvl2pPr>
            <a:lvl3pPr marL="1917700" indent="-698500" algn="ctr" defTabSz="825500">
              <a:lnSpc>
                <a:spcPct val="100000"/>
              </a:lnSpc>
              <a:spcBef>
                <a:spcPts val="0"/>
              </a:spcBef>
              <a:defRPr b="1" sz="5500"/>
            </a:lvl3pPr>
            <a:lvl4pPr marL="2527300" indent="-698500" algn="ctr" defTabSz="825500">
              <a:lnSpc>
                <a:spcPct val="100000"/>
              </a:lnSpc>
              <a:spcBef>
                <a:spcPts val="0"/>
              </a:spcBef>
              <a:defRPr b="1" sz="5500"/>
            </a:lvl4pPr>
            <a:lvl5pPr marL="3136900" indent="-698500" algn="ctr" defTabSz="825500">
              <a:lnSpc>
                <a:spcPct val="100000"/>
              </a:lnSpc>
              <a:spcBef>
                <a:spcPts val="0"/>
              </a:spcBef>
              <a:defRPr b="1" sz="5500"/>
            </a:lvl5pPr>
          </a:lstStyle>
          <a:p>
            <a:pPr/>
            <a:r>
              <a:t>Fact information</a:t>
            </a:r>
          </a:p>
          <a:p>
            <a:pPr lvl="1"/>
            <a:r>
              <a:t/>
            </a:r>
          </a:p>
          <a:p>
            <a:pPr lvl="2"/>
            <a:r>
              <a:t/>
            </a:r>
          </a:p>
          <a:p>
            <a:pPr lvl="3"/>
            <a:r>
              <a:t/>
            </a:r>
          </a:p>
          <a:p>
            <a:pPr lvl="4"/>
            <a:r>
              <a:t/>
            </a:r>
          </a:p>
        </p:txBody>
      </p:sp>
      <p:sp>
        <p:nvSpPr>
          <p:cNvPr id="107" name="Body Level One…"/>
          <p:cNvSpPr txBox="1"/>
          <p:nvPr>
            <p:ph type="body" idx="21" hasCustomPrompt="1"/>
          </p:nvPr>
        </p:nvSpPr>
        <p:spPr>
          <a:xfrm>
            <a:off x="1206500" y="935257"/>
            <a:ext cx="21971000" cy="7359065"/>
          </a:xfrm>
          <a:prstGeom prst="rect">
            <a:avLst/>
          </a:prstGeom>
        </p:spPr>
        <p:txBody>
          <a:bodyPr numCol="1" spcCol="38100" anchor="b"/>
          <a:lstStyle/>
          <a:p>
            <a:pPr lvl="4" marL="0" indent="1207008" algn="ctr" defTabSz="1072868">
              <a:lnSpc>
                <a:spcPct val="80000"/>
              </a:lnSpc>
              <a:spcBef>
                <a:spcPts val="0"/>
              </a:spcBef>
              <a:buSzTx/>
              <a:buNone/>
              <a:defRPr b="1" spc="-132" sz="11000"/>
            </a:pPr>
            <a:r>
              <a:t>100%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Body Level One…"/>
          <p:cNvSpPr txBox="1"/>
          <p:nvPr>
            <p:ph type="body" sz="quarter" idx="1" hasCustomPrompt="1"/>
          </p:nvPr>
        </p:nvSpPr>
        <p:spPr>
          <a:xfrm>
            <a:off x="2480824" y="10675453"/>
            <a:ext cx="20149254"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Attribution</a:t>
            </a:r>
          </a:p>
          <a:p>
            <a:pPr lvl="1"/>
            <a:r>
              <a:t/>
            </a:r>
          </a:p>
          <a:p>
            <a:pPr lvl="2"/>
            <a:r>
              <a:t/>
            </a:r>
          </a:p>
          <a:p>
            <a:pPr lvl="3"/>
            <a:r>
              <a:t/>
            </a:r>
          </a:p>
          <a:p>
            <a:pPr lvl="4"/>
            <a:r>
              <a:t/>
            </a:r>
          </a:p>
        </p:txBody>
      </p:sp>
      <p:sp>
        <p:nvSpPr>
          <p:cNvPr id="116" name="Body Level One…"/>
          <p:cNvSpPr txBox="1"/>
          <p:nvPr>
            <p:ph type="body" sz="half" idx="21" hasCustomPrompt="1"/>
          </p:nvPr>
        </p:nvSpPr>
        <p:spPr>
          <a:xfrm>
            <a:off x="1753923" y="4939860"/>
            <a:ext cx="20876154" cy="3836281"/>
          </a:xfrm>
          <a:prstGeom prst="rect">
            <a:avLst/>
          </a:prstGeom>
        </p:spPr>
        <p:txBody>
          <a:bodyPr numCol="1" spcCol="38100" anchor="ctr"/>
          <a:lstStyle/>
          <a:p>
            <a:pPr lvl="4" marL="0" indent="1409446" defTabSz="1511769">
              <a:spcBef>
                <a:spcPts val="0"/>
              </a:spcBef>
              <a:buSzTx/>
              <a:buNone/>
              <a:defRPr spc="-124" sz="5270">
                <a:latin typeface="Helvetica Neue Medium"/>
                <a:ea typeface="Helvetica Neue Medium"/>
                <a:cs typeface="Helvetica Neue Medium"/>
                <a:sym typeface="Helvetica Neue Medium"/>
              </a:defRPr>
            </a:pPr>
            <a:r>
              <a:t>“Notable Quote”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2"/>
          </a:xfrm>
          <a:prstGeom prst="rect">
            <a:avLst/>
          </a:prstGeom>
        </p:spPr>
        <p:txBody>
          <a:bodyPr lIns="91439" tIns="45719" rIns="91439" bIns="45719" numCol="1" spcCol="38100">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numCol="1" spcCol="38100">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numCol="1" spcCol="38100">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numCol="1" spcCol="38100">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49" name="Title Text"/>
          <p:cNvSpPr txBox="1"/>
          <p:nvPr>
            <p:ph type="title"/>
          </p:nvPr>
        </p:nvSpPr>
        <p:spPr>
          <a:xfrm>
            <a:off x="4833935" y="2303858"/>
            <a:ext cx="14716132" cy="4643440"/>
          </a:xfrm>
          <a:prstGeom prst="rect">
            <a:avLst/>
          </a:prstGeom>
        </p:spPr>
        <p:txBody>
          <a:bodyPr lIns="142871" tIns="142871" rIns="142871" bIns="142871" anchor="b"/>
          <a:lstStyle>
            <a:lvl1pPr algn="ctr" defTabSz="821532">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50" name="Body Level One…"/>
          <p:cNvSpPr txBox="1"/>
          <p:nvPr>
            <p:ph type="body" sz="quarter" idx="1"/>
          </p:nvPr>
        </p:nvSpPr>
        <p:spPr>
          <a:xfrm>
            <a:off x="4833935" y="7072310"/>
            <a:ext cx="14716132" cy="1589490"/>
          </a:xfrm>
          <a:prstGeom prst="rect">
            <a:avLst/>
          </a:prstGeom>
        </p:spPr>
        <p:txBody>
          <a:bodyPr lIns="142871" tIns="142871" rIns="142871" bIns="142871" numCol="1" spcCol="38100"/>
          <a:lstStyle>
            <a:lvl1pPr marL="0" indent="0" algn="ctr" defTabSz="821532">
              <a:lnSpc>
                <a:spcPct val="100000"/>
              </a:lnSpc>
              <a:spcBef>
                <a:spcPts val="0"/>
              </a:spcBef>
              <a:buSzTx/>
              <a:buNone/>
              <a:defRPr sz="5200"/>
            </a:lvl1pPr>
            <a:lvl2pPr marL="0" indent="0" algn="ctr" defTabSz="821532">
              <a:lnSpc>
                <a:spcPct val="100000"/>
              </a:lnSpc>
              <a:spcBef>
                <a:spcPts val="0"/>
              </a:spcBef>
              <a:buSzTx/>
              <a:buNone/>
              <a:defRPr sz="5200"/>
            </a:lvl2pPr>
            <a:lvl3pPr marL="0" indent="0" algn="ctr" defTabSz="821532">
              <a:lnSpc>
                <a:spcPct val="100000"/>
              </a:lnSpc>
              <a:spcBef>
                <a:spcPts val="0"/>
              </a:spcBef>
              <a:buSzTx/>
              <a:buNone/>
              <a:defRPr sz="5200"/>
            </a:lvl3pPr>
            <a:lvl4pPr marL="0" indent="0" algn="ctr" defTabSz="821532">
              <a:lnSpc>
                <a:spcPct val="100000"/>
              </a:lnSpc>
              <a:spcBef>
                <a:spcPts val="0"/>
              </a:spcBef>
              <a:buSzTx/>
              <a:buNone/>
              <a:defRPr sz="5200"/>
            </a:lvl4pPr>
            <a:lvl5pPr marL="0" indent="0" algn="ctr" defTabSz="821532">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11882671" y="13073062"/>
            <a:ext cx="609136" cy="620538"/>
          </a:xfrm>
          <a:prstGeom prst="rect">
            <a:avLst/>
          </a:prstGeom>
        </p:spPr>
        <p:txBody>
          <a:bodyPr lIns="142871" tIns="142871" rIns="142871" bIns="142871" anchor="t"/>
          <a:lstStyle>
            <a:lvl1pPr defTabSz="821532">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8" name="Title Text"/>
          <p:cNvSpPr txBox="1"/>
          <p:nvPr>
            <p:ph type="title"/>
          </p:nvPr>
        </p:nvSpPr>
        <p:spPr>
          <a:xfrm>
            <a:off x="4833935" y="2303858"/>
            <a:ext cx="14716130" cy="4643440"/>
          </a:xfrm>
          <a:prstGeom prst="rect">
            <a:avLst/>
          </a:prstGeom>
        </p:spPr>
        <p:txBody>
          <a:bodyPr lIns="71434" tIns="71434" rIns="71434" bIns="71434" anchor="b"/>
          <a:lstStyle>
            <a:lvl1pPr algn="ctr" defTabSz="821529">
              <a:lnSpc>
                <a:spcPct val="100000"/>
              </a:lnSpc>
              <a:defRPr b="0" spc="0" sz="11200">
                <a:latin typeface="Helvetica Neue Medium"/>
                <a:ea typeface="Helvetica Neue Medium"/>
                <a:cs typeface="Helvetica Neue Medium"/>
                <a:sym typeface="Helvetica Neue Medium"/>
              </a:defRPr>
            </a:lvl1pPr>
          </a:lstStyle>
          <a:p>
            <a:pPr/>
            <a:r>
              <a:t>Title Text</a:t>
            </a:r>
          </a:p>
        </p:txBody>
      </p:sp>
      <p:sp>
        <p:nvSpPr>
          <p:cNvPr id="159" name="Body Level One…"/>
          <p:cNvSpPr txBox="1"/>
          <p:nvPr>
            <p:ph type="body" sz="quarter" idx="1"/>
          </p:nvPr>
        </p:nvSpPr>
        <p:spPr>
          <a:xfrm>
            <a:off x="4833935" y="7072310"/>
            <a:ext cx="14716130" cy="1589490"/>
          </a:xfrm>
          <a:prstGeom prst="rect">
            <a:avLst/>
          </a:prstGeom>
        </p:spPr>
        <p:txBody>
          <a:bodyPr lIns="71434" tIns="71434" rIns="71434" bIns="71434" numCol="1" spcCol="38100"/>
          <a:lstStyle>
            <a:lvl1pPr marL="0" indent="0" algn="ctr" defTabSz="821529">
              <a:lnSpc>
                <a:spcPct val="100000"/>
              </a:lnSpc>
              <a:spcBef>
                <a:spcPts val="0"/>
              </a:spcBef>
              <a:buSzTx/>
              <a:buNone/>
              <a:defRPr sz="5200"/>
            </a:lvl1pPr>
            <a:lvl2pPr marL="0" indent="0" algn="ctr" defTabSz="821529">
              <a:lnSpc>
                <a:spcPct val="100000"/>
              </a:lnSpc>
              <a:spcBef>
                <a:spcPts val="0"/>
              </a:spcBef>
              <a:buSzTx/>
              <a:buNone/>
              <a:defRPr sz="5200"/>
            </a:lvl2pPr>
            <a:lvl3pPr marL="0" indent="0" algn="ctr" defTabSz="821529">
              <a:lnSpc>
                <a:spcPct val="100000"/>
              </a:lnSpc>
              <a:spcBef>
                <a:spcPts val="0"/>
              </a:spcBef>
              <a:buSzTx/>
              <a:buNone/>
              <a:defRPr sz="5200"/>
            </a:lvl3pPr>
            <a:lvl4pPr marL="0" indent="0" algn="ctr" defTabSz="821529">
              <a:lnSpc>
                <a:spcPct val="100000"/>
              </a:lnSpc>
              <a:spcBef>
                <a:spcPts val="0"/>
              </a:spcBef>
              <a:buSzTx/>
              <a:buNone/>
              <a:defRPr sz="5200"/>
            </a:lvl4pPr>
            <a:lvl5pPr marL="0" indent="0" algn="ctr" defTabSz="821529">
              <a:lnSpc>
                <a:spcPct val="100000"/>
              </a:lnSpc>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11954106" y="13073062"/>
            <a:ext cx="466264" cy="477666"/>
          </a:xfrm>
          <a:prstGeom prst="rect">
            <a:avLst/>
          </a:prstGeom>
        </p:spPr>
        <p:txBody>
          <a:bodyPr lIns="71434" tIns="71434" rIns="71434" bIns="71434" anchor="t"/>
          <a:lstStyle>
            <a:lvl1pPr defTabSz="821529">
              <a:defRPr sz="2200">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numCol="1" spcCol="38100">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Body Level One…"/>
          <p:cNvSpPr txBox="1"/>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825500">
              <a:lnSpc>
                <a:spcPct val="100000"/>
              </a:lnSpc>
              <a:spcBef>
                <a:spcPts val="0"/>
              </a:spcBef>
              <a:buSzTx/>
              <a:buNone/>
              <a:defRPr b="1" sz="3600"/>
            </a:lvl1pPr>
            <a:lvl2pPr marL="1066800" indent="-457200" defTabSz="825500">
              <a:lnSpc>
                <a:spcPct val="100000"/>
              </a:lnSpc>
              <a:spcBef>
                <a:spcPts val="0"/>
              </a:spcBef>
              <a:defRPr b="1" sz="3600"/>
            </a:lvl2pPr>
            <a:lvl3pPr marL="1676400" indent="-457200" defTabSz="825500">
              <a:lnSpc>
                <a:spcPct val="100000"/>
              </a:lnSpc>
              <a:spcBef>
                <a:spcPts val="0"/>
              </a:spcBef>
              <a:defRPr b="1" sz="3600"/>
            </a:lvl3pPr>
            <a:lvl4pPr marL="2286000" indent="-457200" defTabSz="825500">
              <a:lnSpc>
                <a:spcPct val="100000"/>
              </a:lnSpc>
              <a:spcBef>
                <a:spcPts val="0"/>
              </a:spcBef>
              <a:defRPr b="1" sz="3600"/>
            </a:lvl4pPr>
            <a:lvl5pPr marL="2895600" indent="-457200" defTabSz="825500">
              <a:lnSpc>
                <a:spcPct val="100000"/>
              </a:lnSpc>
              <a:spcBef>
                <a:spcPts val="0"/>
              </a:spcBef>
              <a:defRPr b="1" sz="3600"/>
            </a:lvl5pPr>
          </a:lstStyle>
          <a:p>
            <a:pPr/>
            <a:r>
              <a:t>Author and Date</a:t>
            </a:r>
          </a:p>
          <a:p>
            <a:pPr lvl="1"/>
            <a:r>
              <a:t/>
            </a:r>
          </a:p>
          <a:p>
            <a:pPr lvl="2"/>
            <a:r>
              <a:t/>
            </a:r>
          </a:p>
          <a:p>
            <a:pPr lvl="3"/>
            <a:r>
              <a:t/>
            </a:r>
          </a:p>
          <a:p>
            <a:pPr lvl="4"/>
            <a:r>
              <a:t/>
            </a:r>
          </a:p>
        </p:txBody>
      </p:sp>
      <p:sp>
        <p:nvSpPr>
          <p:cNvPr id="24" name="Body Level One…"/>
          <p:cNvSpPr txBox="1"/>
          <p:nvPr>
            <p:ph type="body" sz="quarter" idx="22" hasCustomPrompt="1"/>
          </p:nvPr>
        </p:nvSpPr>
        <p:spPr>
          <a:xfrm>
            <a:off x="1206500" y="11609909"/>
            <a:ext cx="21971000" cy="1144689"/>
          </a:xfrm>
          <a:prstGeom prst="rect">
            <a:avLst/>
          </a:prstGeom>
        </p:spPr>
        <p:txBody>
          <a:bodyPr numCol="1" spcCol="38100"/>
          <a:lstStyle>
            <a:lvl1pPr marL="0" indent="0" defTabSz="825500">
              <a:lnSpc>
                <a:spcPct val="100000"/>
              </a:lnSpc>
              <a:spcBef>
                <a:spcPts val="0"/>
              </a:spcBef>
              <a:buSzTx/>
              <a:buNone/>
              <a:defRPr b="1" sz="5500"/>
            </a:lvl1pPr>
          </a:lstStyle>
          <a:p>
            <a:pPr/>
            <a:r>
              <a:t>Presentation Subtitle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4"/>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numCol="1" spcCol="38100"/>
          <a:lstStyle>
            <a:lvl1pPr marL="0" indent="0" defTabSz="825500">
              <a:lnSpc>
                <a:spcPct val="100000"/>
              </a:lnSpc>
              <a:spcBef>
                <a:spcPts val="0"/>
              </a:spcBef>
              <a:buSzTx/>
              <a:buNone/>
              <a:defRPr b="1" sz="5500"/>
            </a:lvl1pPr>
            <a:lvl2pPr marL="0" indent="0" defTabSz="825500">
              <a:lnSpc>
                <a:spcPct val="100000"/>
              </a:lnSpc>
              <a:spcBef>
                <a:spcPts val="0"/>
              </a:spcBef>
              <a:buSzTx/>
              <a:buNone/>
              <a:defRPr b="1" sz="5500"/>
            </a:lvl2pPr>
            <a:lvl3pPr marL="0" indent="0" defTabSz="825500">
              <a:lnSpc>
                <a:spcPct val="100000"/>
              </a:lnSpc>
              <a:spcBef>
                <a:spcPts val="0"/>
              </a:spcBef>
              <a:buSzTx/>
              <a:buNone/>
              <a:defRPr b="1" sz="5500"/>
            </a:lvl3pPr>
            <a:lvl4pPr marL="0" indent="0" defTabSz="825500">
              <a:lnSpc>
                <a:spcPct val="100000"/>
              </a:lnSpc>
              <a:spcBef>
                <a:spcPts val="0"/>
              </a:spcBef>
              <a:buSzTx/>
              <a:buNone/>
              <a:defRPr b="1" sz="5500"/>
            </a:lvl4pPr>
            <a:lvl5pPr marL="0" indent="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7" cy="11209889"/>
          </a:xfrm>
          <a:prstGeom prst="rect">
            <a:avLst/>
          </a:prstGeom>
        </p:spPr>
        <p:txBody>
          <a:bodyPr lIns="91439" tIns="45719" rIns="91439" bIns="45719" numCol="1" spcCol="38100">
            <a:noAutofit/>
          </a:bodyPr>
          <a:lstStyle/>
          <a:p>
            <a:pPr/>
          </a:p>
        </p:txBody>
      </p:sp>
      <p:sp>
        <p:nvSpPr>
          <p:cNvPr id="35"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xfrm>
            <a:off x="1206500" y="952500"/>
            <a:ext cx="21971000" cy="1433164"/>
          </a:xfrm>
          <a:prstGeom prst="rect">
            <a:avLst/>
          </a:prstGeom>
        </p:spPr>
        <p:txBody>
          <a:bodyPr/>
          <a:lstStyle/>
          <a:p>
            <a:pPr/>
            <a:r>
              <a:t>Slide Title</a:t>
            </a:r>
          </a:p>
        </p:txBody>
      </p:sp>
      <p:sp>
        <p:nvSpPr>
          <p:cNvPr id="43"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44" name="Body Level One…"/>
          <p:cNvSpPr txBox="1"/>
          <p:nvPr>
            <p:ph type="body" idx="21" hasCustomPrompt="1"/>
          </p:nvPr>
        </p:nvSpPr>
        <p:spPr>
          <a:xfrm>
            <a:off x="1206500" y="4248503"/>
            <a:ext cx="21971000" cy="8256014"/>
          </a:xfrm>
          <a:prstGeom prst="rect">
            <a:avLst/>
          </a:prstGeom>
        </p:spPr>
        <p:txBody>
          <a:bodyPr numCol="1" spcCol="38100"/>
          <a:lstStyle/>
          <a:p>
            <a:pPr/>
            <a:r>
              <a:t>Slide bullet text</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Body Level One…"/>
          <p:cNvSpPr txBox="1"/>
          <p:nvPr>
            <p:ph type="body" sz="quarter" idx="1" hasCustomPrompt="1"/>
          </p:nvPr>
        </p:nvSpPr>
        <p:spPr>
          <a:xfrm>
            <a:off x="1206500" y="2245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62" name="Body Level One…"/>
          <p:cNvSpPr txBox="1"/>
          <p:nvPr>
            <p:ph type="body" sz="half" idx="21" hasCustomPrompt="1"/>
          </p:nvPr>
        </p:nvSpPr>
        <p:spPr>
          <a:xfrm>
            <a:off x="1206500" y="4248503"/>
            <a:ext cx="9779000" cy="8256014"/>
          </a:xfrm>
          <a:prstGeom prst="rect">
            <a:avLst/>
          </a:prstGeom>
        </p:spPr>
        <p:txBody>
          <a:bodyPr numCol="1" spcCol="38100"/>
          <a:lstStyle/>
          <a:p>
            <a:pPr/>
            <a:r>
              <a:t>Slide bullet text</a:t>
            </a:r>
          </a:p>
        </p:txBody>
      </p:sp>
      <p:sp>
        <p:nvSpPr>
          <p:cNvPr id="63" name="824910546_2681x1332.jpg"/>
          <p:cNvSpPr/>
          <p:nvPr>
            <p:ph type="pic" idx="22"/>
          </p:nvPr>
        </p:nvSpPr>
        <p:spPr>
          <a:xfrm>
            <a:off x="6380200" y="1263847"/>
            <a:ext cx="22529802" cy="11193472"/>
          </a:xfrm>
          <a:prstGeom prst="rect">
            <a:avLst/>
          </a:prstGeom>
        </p:spPr>
        <p:txBody>
          <a:bodyPr lIns="91439" tIns="45719" rIns="91439" bIns="45719" numCol="1" spcCol="38100">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5"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500" y="13085233"/>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50"/>
          </a:xfrm>
          <a:prstGeom prst="rect">
            <a:avLst/>
          </a:prstGeom>
        </p:spPr>
        <p:txBody>
          <a:bodyPr/>
          <a:lstStyle/>
          <a:p>
            <a:pPr/>
            <a:r>
              <a:t>Slide Title</a:t>
            </a:r>
          </a:p>
        </p:txBody>
      </p:sp>
      <p:sp>
        <p:nvSpPr>
          <p:cNvPr id="80"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Slide Subtitle</a:t>
            </a:r>
          </a:p>
          <a:p>
            <a:pPr lvl="1"/>
            <a:r>
              <a:t/>
            </a:r>
          </a:p>
          <a:p>
            <a:pPr lvl="2"/>
            <a:r>
              <a:t/>
            </a:r>
          </a:p>
          <a:p>
            <a:pPr lvl="3"/>
            <a:r>
              <a:t/>
            </a:r>
          </a:p>
          <a:p>
            <a:pPr lvl="4"/>
            <a:r>
              <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Body Level One…"/>
          <p:cNvSpPr txBox="1"/>
          <p:nvPr>
            <p:ph type="body" sz="quarter" idx="1" hasCustomPrompt="1"/>
          </p:nvPr>
        </p:nvSpPr>
        <p:spPr>
          <a:xfrm>
            <a:off x="1206500" y="2245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b="1" sz="5500"/>
            </a:lvl1pPr>
            <a:lvl2pPr marL="1308100" indent="-698500" defTabSz="825500">
              <a:lnSpc>
                <a:spcPct val="100000"/>
              </a:lnSpc>
              <a:spcBef>
                <a:spcPts val="0"/>
              </a:spcBef>
              <a:defRPr b="1" sz="5500"/>
            </a:lvl2pPr>
            <a:lvl3pPr marL="1917700" indent="-698500" defTabSz="825500">
              <a:lnSpc>
                <a:spcPct val="100000"/>
              </a:lnSpc>
              <a:spcBef>
                <a:spcPts val="0"/>
              </a:spcBef>
              <a:defRPr b="1" sz="5500"/>
            </a:lvl3pPr>
            <a:lvl4pPr marL="2527300" indent="-698500" defTabSz="825500">
              <a:lnSpc>
                <a:spcPct val="100000"/>
              </a:lnSpc>
              <a:spcBef>
                <a:spcPts val="0"/>
              </a:spcBef>
              <a:defRPr b="1" sz="5500"/>
            </a:lvl4pPr>
            <a:lvl5pPr marL="3136900" indent="-698500" defTabSz="825500">
              <a:lnSpc>
                <a:spcPct val="100000"/>
              </a:lnSpc>
              <a:spcBef>
                <a:spcPts val="0"/>
              </a:spcBef>
              <a:defRPr b="1" sz="5500"/>
            </a:lvl5pPr>
          </a:lstStyle>
          <a:p>
            <a:pPr/>
            <a:r>
              <a:t>Agenda Subtitle</a:t>
            </a:r>
          </a:p>
          <a:p>
            <a:pPr lvl="1"/>
            <a:r>
              <a:t/>
            </a:r>
          </a:p>
          <a:p>
            <a:pPr lvl="2"/>
            <a:r>
              <a:t/>
            </a:r>
          </a:p>
          <a:p>
            <a:pPr lvl="3"/>
            <a:r>
              <a:t/>
            </a:r>
          </a:p>
          <a:p>
            <a:pPr lvl="4"/>
            <a:r>
              <a:t/>
            </a:r>
          </a:p>
        </p:txBody>
      </p:sp>
      <p:sp>
        <p:nvSpPr>
          <p:cNvPr id="90" name="Body Level One…"/>
          <p:cNvSpPr txBox="1"/>
          <p:nvPr>
            <p:ph type="body" idx="21" hasCustomPrompt="1"/>
          </p:nvPr>
        </p:nvSpPr>
        <p:spPr>
          <a:xfrm>
            <a:off x="1206500" y="4248503"/>
            <a:ext cx="21971000" cy="8256014"/>
          </a:xfrm>
          <a:prstGeom prst="rect">
            <a:avLst/>
          </a:prstGeom>
        </p:spPr>
        <p:txBody>
          <a:bodyPr numCol="1" spcCol="38100"/>
          <a:lstStyle>
            <a:lvl1pPr marL="0" indent="0" defTabSz="825500">
              <a:lnSpc>
                <a:spcPct val="100000"/>
              </a:lnSpc>
              <a:spcBef>
                <a:spcPts val="1800"/>
              </a:spcBef>
              <a:buSzTx/>
              <a:buNone/>
              <a:defRPr spc="-99" sz="5500"/>
            </a:lvl1pPr>
          </a:lstStyle>
          <a:p>
            <a:pPr/>
            <a:r>
              <a:t>Agenda Topics</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Body Level One…"/>
          <p:cNvSpPr txBox="1"/>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numCol="2" spcCol="1098550">
            <a:normAutofit fontScale="100000" lnSpcReduction="0"/>
          </a:bodyPr>
          <a:lstStyle/>
          <a:p>
            <a:pPr/>
            <a:r>
              <a:t>Slide bullet text</a:t>
            </a:r>
          </a:p>
          <a:p>
            <a:pPr lvl="1"/>
            <a:r>
              <a:t/>
            </a:r>
          </a:p>
          <a:p>
            <a:pPr lvl="2"/>
            <a:r>
              <a:t/>
            </a:r>
          </a:p>
          <a:p>
            <a:pPr lvl="3"/>
            <a:r>
              <a:t/>
            </a:r>
          </a:p>
          <a:p>
            <a:pPr lvl="4"/>
            <a:r>
              <a:t/>
            </a:r>
          </a:p>
        </p:txBody>
      </p:sp>
      <p:sp>
        <p:nvSpPr>
          <p:cNvPr id="3" name="Title Text"/>
          <p:cNvSpPr txBox="1"/>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2.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6.tif"/><Relationship Id="rId3" Type="http://schemas.openxmlformats.org/officeDocument/2006/relationships/image" Target="../media/image17.tif"/><Relationship Id="rId4" Type="http://schemas.openxmlformats.org/officeDocument/2006/relationships/image" Target="../media/image18.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9.tif"/><Relationship Id="rId3" Type="http://schemas.openxmlformats.org/officeDocument/2006/relationships/image" Target="../media/image20.tif"/><Relationship Id="rId4" Type="http://schemas.openxmlformats.org/officeDocument/2006/relationships/image" Target="../media/image21.tif"/><Relationship Id="rId5" Type="http://schemas.openxmlformats.org/officeDocument/2006/relationships/image" Target="../media/image22.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3.tif"/><Relationship Id="rId3" Type="http://schemas.openxmlformats.org/officeDocument/2006/relationships/image" Target="../media/image24.tif"/><Relationship Id="rId4" Type="http://schemas.openxmlformats.org/officeDocument/2006/relationships/image" Target="../media/image25.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png"/><Relationship Id="rId3" Type="http://schemas.openxmlformats.org/officeDocument/2006/relationships/hyperlink" Target="https://www.youtube.com/watch?v=bORJQ8dF9tQ&amp;t=43s" TargetMode="External"/><Relationship Id="rId4" Type="http://schemas.openxmlformats.org/officeDocument/2006/relationships/image" Target="../media/image6.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tif"/><Relationship Id="rId6" Type="http://schemas.openxmlformats.org/officeDocument/2006/relationships/image" Target="../media/image4.tif"/><Relationship Id="rId7" Type="http://schemas.openxmlformats.org/officeDocument/2006/relationships/image" Target="../media/image5.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hyperlink" Target="https://www.youtube.com/watch?v=dE2d44N4STc" TargetMode="External"/><Relationship Id="rId3" Type="http://schemas.openxmlformats.org/officeDocument/2006/relationships/image" Target="../media/image6.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7.tif"/><Relationship Id="rId3" Type="http://schemas.openxmlformats.org/officeDocument/2006/relationships/image" Target="../media/image3.png"/><Relationship Id="rId4" Type="http://schemas.openxmlformats.org/officeDocument/2006/relationships/image" Target="../media/image4.tif"/><Relationship Id="rId5" Type="http://schemas.openxmlformats.org/officeDocument/2006/relationships/image" Target="../media/image3.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8.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9.tif"/><Relationship Id="rId3" Type="http://schemas.openxmlformats.org/officeDocument/2006/relationships/image" Target="../media/image4.png"/><Relationship Id="rId4" Type="http://schemas.openxmlformats.org/officeDocument/2006/relationships/image" Target="../media/image10.tif"/><Relationship Id="rId5" Type="http://schemas.openxmlformats.org/officeDocument/2006/relationships/image" Target="../media/image11.tif"/><Relationship Id="rId6" Type="http://schemas.openxmlformats.org/officeDocument/2006/relationships/image" Target="../media/image12.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0.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3.tif"/><Relationship Id="rId3" Type="http://schemas.openxmlformats.org/officeDocument/2006/relationships/image" Target="../media/image14.tif"/><Relationship Id="rId4" Type="http://schemas.openxmlformats.org/officeDocument/2006/relationships/image" Target="../media/image15.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Identification in the Cinema"/>
          <p:cNvSpPr txBox="1"/>
          <p:nvPr>
            <p:ph type="title"/>
          </p:nvPr>
        </p:nvSpPr>
        <p:spPr>
          <a:xfrm>
            <a:off x="4833935" y="2303858"/>
            <a:ext cx="14716132" cy="4643440"/>
          </a:xfrm>
          <a:prstGeom prst="rect">
            <a:avLst/>
          </a:prstGeom>
        </p:spPr>
        <p:txBody>
          <a:bodyPr/>
          <a:lstStyle/>
          <a:p>
            <a:pPr/>
            <a:r>
              <a:t>Identification in the Cinema</a:t>
            </a:r>
          </a:p>
        </p:txBody>
      </p:sp>
      <p:sp>
        <p:nvSpPr>
          <p:cNvPr id="170" name="Session 5: Lighting (cont.) and cinematography…"/>
          <p:cNvSpPr txBox="1"/>
          <p:nvPr>
            <p:ph type="body" sz="quarter" idx="1"/>
          </p:nvPr>
        </p:nvSpPr>
        <p:spPr>
          <a:xfrm>
            <a:off x="8062238" y="6962178"/>
            <a:ext cx="8259528" cy="1148358"/>
          </a:xfrm>
          <a:prstGeom prst="rect">
            <a:avLst/>
          </a:prstGeom>
        </p:spPr>
        <p:txBody>
          <a:bodyPr/>
          <a:lstStyle>
            <a:lvl1pPr defTabSz="695384">
              <a:lnSpc>
                <a:spcPct val="80000"/>
              </a:lnSpc>
              <a:defRPr sz="3200">
                <a:latin typeface="Gill Sans"/>
                <a:ea typeface="Gill Sans"/>
                <a:cs typeface="Gill Sans"/>
                <a:sym typeface="Gill Sans"/>
              </a:defRPr>
            </a:lvl1pPr>
          </a:lstStyle>
          <a:p>
            <a:pPr/>
            <a:r>
              <a:t>Session 34:  Daughter’s of the Dust and Oppositional Spectatorship</a:t>
            </a:r>
          </a:p>
        </p:txBody>
      </p:sp>
      <p:sp>
        <p:nvSpPr>
          <p:cNvPr id="171" name="Rectangle 5"/>
          <p:cNvSpPr txBox="1"/>
          <p:nvPr/>
        </p:nvSpPr>
        <p:spPr>
          <a:xfrm>
            <a:off x="6510333" y="12491128"/>
            <a:ext cx="11363333" cy="716173"/>
          </a:xfrm>
          <a:prstGeom prst="rect">
            <a:avLst/>
          </a:prstGeom>
          <a:ln w="12700">
            <a:miter lim="400000"/>
          </a:ln>
          <a:extLst>
            <a:ext uri="{C572A759-6A51-4108-AA02-DFA0A04FC94B}">
              <ma14:wrappingTextBoxFlag xmlns:ma14="http://schemas.microsoft.com/office/mac/drawingml/2011/main" val="1"/>
            </a:ext>
          </a:extLst>
        </p:spPr>
        <p:txBody>
          <a:bodyPr lIns="91436" tIns="91436" rIns="91436" bIns="91436">
            <a:spAutoFit/>
          </a:bodyPr>
          <a:lstStyle>
            <a:lvl1pPr algn="l" defTabSz="4876674">
              <a:lnSpc>
                <a:spcPct val="90000"/>
              </a:lnSpc>
              <a:spcBef>
                <a:spcPts val="9000"/>
              </a:spcBef>
              <a:defRPr sz="3600">
                <a:solidFill>
                  <a:srgbClr val="FFFFFF"/>
                </a:solidFill>
              </a:defRPr>
            </a:lvl1pPr>
          </a:lstStyle>
          <a:p>
            <a:pPr/>
            <a:r>
              <a:t>““We wear our scars like armor for protection”. — Eula</a:t>
            </a:r>
          </a:p>
        </p:txBody>
      </p:sp>
      <p:pic>
        <p:nvPicPr>
          <p:cNvPr id="172" name="Image" descr="Image"/>
          <p:cNvPicPr>
            <a:picLocks noChangeAspect="1"/>
          </p:cNvPicPr>
          <p:nvPr/>
        </p:nvPicPr>
        <p:blipFill>
          <a:blip r:embed="rId2">
            <a:extLst/>
          </a:blip>
          <a:stretch>
            <a:fillRect/>
          </a:stretch>
        </p:blipFill>
        <p:spPr>
          <a:xfrm>
            <a:off x="1256673" y="8023531"/>
            <a:ext cx="7415611" cy="4171283"/>
          </a:xfrm>
          <a:prstGeom prst="rect">
            <a:avLst/>
          </a:prstGeom>
          <a:ln w="12700">
            <a:miter lim="400000"/>
          </a:ln>
        </p:spPr>
      </p:pic>
      <p:pic>
        <p:nvPicPr>
          <p:cNvPr id="173" name="Image" descr="Image"/>
          <p:cNvPicPr>
            <a:picLocks noChangeAspect="1"/>
          </p:cNvPicPr>
          <p:nvPr/>
        </p:nvPicPr>
        <p:blipFill>
          <a:blip r:embed="rId3">
            <a:extLst/>
          </a:blip>
          <a:stretch>
            <a:fillRect/>
          </a:stretch>
        </p:blipFill>
        <p:spPr>
          <a:xfrm>
            <a:off x="17088307" y="7903191"/>
            <a:ext cx="6463387" cy="441196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1"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Image" descr="Image"/>
          <p:cNvPicPr>
            <a:picLocks noChangeAspect="1"/>
          </p:cNvPicPr>
          <p:nvPr/>
        </p:nvPicPr>
        <p:blipFill>
          <a:blip r:embed="rId2">
            <a:extLst/>
          </a:blip>
          <a:stretch>
            <a:fillRect/>
          </a:stretch>
        </p:blipFill>
        <p:spPr>
          <a:xfrm>
            <a:off x="8084209" y="4201757"/>
            <a:ext cx="7952822" cy="5312485"/>
          </a:xfrm>
          <a:prstGeom prst="rect">
            <a:avLst/>
          </a:prstGeom>
          <a:ln w="12700">
            <a:miter lim="400000"/>
          </a:ln>
        </p:spPr>
      </p:pic>
      <p:pic>
        <p:nvPicPr>
          <p:cNvPr id="241" name="Image" descr="Image"/>
          <p:cNvPicPr>
            <a:picLocks noChangeAspect="1"/>
          </p:cNvPicPr>
          <p:nvPr/>
        </p:nvPicPr>
        <p:blipFill>
          <a:blip r:embed="rId3">
            <a:extLst/>
          </a:blip>
          <a:srcRect l="14824" t="0" r="14824" b="0"/>
          <a:stretch>
            <a:fillRect/>
          </a:stretch>
        </p:blipFill>
        <p:spPr>
          <a:xfrm>
            <a:off x="159755" y="4179551"/>
            <a:ext cx="7537300" cy="5356857"/>
          </a:xfrm>
          <a:prstGeom prst="rect">
            <a:avLst/>
          </a:prstGeom>
          <a:ln w="12700">
            <a:miter lim="400000"/>
          </a:ln>
        </p:spPr>
      </p:pic>
      <p:sp>
        <p:nvSpPr>
          <p:cNvPr id="242" name="Power of the Gaze- Rethinking Ontological Resistance"/>
          <p:cNvSpPr txBox="1"/>
          <p:nvPr/>
        </p:nvSpPr>
        <p:spPr>
          <a:xfrm>
            <a:off x="145379" y="705143"/>
            <a:ext cx="15796896" cy="947422"/>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5000">
                <a:solidFill>
                  <a:srgbClr val="FFFFFF"/>
                </a:solidFill>
              </a:defRPr>
            </a:lvl1pPr>
          </a:lstStyle>
          <a:p>
            <a:pPr/>
            <a:r>
              <a:t> Power of the Gaze- Rethinking Ontological Resistance</a:t>
            </a:r>
          </a:p>
        </p:txBody>
      </p:sp>
      <p:pic>
        <p:nvPicPr>
          <p:cNvPr id="243" name="Image" descr="Image"/>
          <p:cNvPicPr>
            <a:picLocks noChangeAspect="1"/>
          </p:cNvPicPr>
          <p:nvPr/>
        </p:nvPicPr>
        <p:blipFill>
          <a:blip r:embed="rId4">
            <a:extLst/>
          </a:blip>
          <a:srcRect l="8557" t="0" r="8557" b="0"/>
          <a:stretch>
            <a:fillRect/>
          </a:stretch>
        </p:blipFill>
        <p:spPr>
          <a:xfrm>
            <a:off x="16424034" y="4228496"/>
            <a:ext cx="7744520" cy="5259122"/>
          </a:xfrm>
          <a:prstGeom prst="rect">
            <a:avLst/>
          </a:prstGeom>
          <a:ln w="12700">
            <a:miter lim="400000"/>
          </a:ln>
        </p:spPr>
      </p:pic>
      <p:sp>
        <p:nvSpPr>
          <p:cNvPr id="244" name="“Thinking about Black female spectators.  I remember being punished as a child for staring, for those hard, intense, direct looks children would give grown-ups, looks that were seen as confrontational, as gestures of resistance, challenging authority.  T"/>
          <p:cNvSpPr txBox="1"/>
          <p:nvPr/>
        </p:nvSpPr>
        <p:spPr>
          <a:xfrm>
            <a:off x="171754" y="2011866"/>
            <a:ext cx="24040492" cy="8296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a:solidFill>
                  <a:srgbClr val="FFFFFF"/>
                </a:solidFill>
              </a:defRPr>
            </a:lvl1pPr>
          </a:lstStyle>
          <a:p>
            <a:pPr/>
            <a:r>
              <a:t>“Thinking about Black female spectators.  I remember being punished as a child for staring, for those hard, intense, direct looks children would give grown-ups, looks that were seen as confrontational, as gestures of resistance, challenging authority.  The “gaze” has always been political in my life.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6" name="Image" descr="Image"/>
          <p:cNvPicPr>
            <a:picLocks noChangeAspect="1"/>
          </p:cNvPicPr>
          <p:nvPr/>
        </p:nvPicPr>
        <p:blipFill>
          <a:blip r:embed="rId2">
            <a:extLst/>
          </a:blip>
          <a:stretch>
            <a:fillRect/>
          </a:stretch>
        </p:blipFill>
        <p:spPr>
          <a:xfrm>
            <a:off x="294223" y="1839269"/>
            <a:ext cx="9917203" cy="5330497"/>
          </a:xfrm>
          <a:prstGeom prst="rect">
            <a:avLst/>
          </a:prstGeom>
          <a:ln w="12700">
            <a:miter lim="400000"/>
          </a:ln>
        </p:spPr>
      </p:pic>
      <p:pic>
        <p:nvPicPr>
          <p:cNvPr id="247" name="Image" descr="Image"/>
          <p:cNvPicPr>
            <a:picLocks noChangeAspect="1"/>
          </p:cNvPicPr>
          <p:nvPr/>
        </p:nvPicPr>
        <p:blipFill>
          <a:blip r:embed="rId3">
            <a:extLst/>
          </a:blip>
          <a:stretch>
            <a:fillRect/>
          </a:stretch>
        </p:blipFill>
        <p:spPr>
          <a:xfrm>
            <a:off x="294223" y="8197347"/>
            <a:ext cx="9917203" cy="5330497"/>
          </a:xfrm>
          <a:prstGeom prst="rect">
            <a:avLst/>
          </a:prstGeom>
          <a:ln w="12700">
            <a:miter lim="400000"/>
          </a:ln>
        </p:spPr>
      </p:pic>
      <p:sp>
        <p:nvSpPr>
          <p:cNvPr id="248" name="Power of the Gaze- Ontological Resistance"/>
          <p:cNvSpPr txBox="1"/>
          <p:nvPr/>
        </p:nvSpPr>
        <p:spPr>
          <a:xfrm>
            <a:off x="244806" y="439801"/>
            <a:ext cx="1250759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defRPr sz="5000">
                <a:solidFill>
                  <a:srgbClr val="FFFFFF"/>
                </a:solidFill>
              </a:defRPr>
            </a:lvl1pPr>
          </a:lstStyle>
          <a:p>
            <a:pPr/>
            <a:r>
              <a:t> Power of the Gaze- Ontological Resistance</a:t>
            </a:r>
          </a:p>
        </p:txBody>
      </p:sp>
      <p:pic>
        <p:nvPicPr>
          <p:cNvPr id="249" name="Image" descr="Image"/>
          <p:cNvPicPr>
            <a:picLocks noChangeAspect="1"/>
          </p:cNvPicPr>
          <p:nvPr/>
        </p:nvPicPr>
        <p:blipFill>
          <a:blip r:embed="rId4">
            <a:extLst/>
          </a:blip>
          <a:stretch>
            <a:fillRect/>
          </a:stretch>
        </p:blipFill>
        <p:spPr>
          <a:xfrm>
            <a:off x="14228983" y="8273219"/>
            <a:ext cx="9888692" cy="5362179"/>
          </a:xfrm>
          <a:prstGeom prst="rect">
            <a:avLst/>
          </a:prstGeom>
          <a:ln w="12700">
            <a:miter lim="400000"/>
          </a:ln>
        </p:spPr>
      </p:pic>
      <p:pic>
        <p:nvPicPr>
          <p:cNvPr id="250" name="Image" descr="Image"/>
          <p:cNvPicPr>
            <a:picLocks noChangeAspect="1"/>
          </p:cNvPicPr>
          <p:nvPr/>
        </p:nvPicPr>
        <p:blipFill>
          <a:blip r:embed="rId5">
            <a:extLst/>
          </a:blip>
          <a:srcRect l="226" t="125" r="225" b="124"/>
          <a:stretch>
            <a:fillRect/>
          </a:stretch>
        </p:blipFill>
        <p:spPr>
          <a:xfrm>
            <a:off x="14214772" y="1823428"/>
            <a:ext cx="9917250" cy="5362095"/>
          </a:xfrm>
          <a:prstGeom prst="rect">
            <a:avLst/>
          </a:prstGeom>
          <a:ln w="12700">
            <a:miter lim="400000"/>
          </a:ln>
        </p:spPr>
      </p:pic>
      <p:sp>
        <p:nvSpPr>
          <p:cNvPr id="251" name="Arrow"/>
          <p:cNvSpPr/>
          <p:nvPr/>
        </p:nvSpPr>
        <p:spPr>
          <a:xfrm>
            <a:off x="10556098" y="6974389"/>
            <a:ext cx="3271804" cy="1270006"/>
          </a:xfrm>
          <a:prstGeom prst="rightArrow">
            <a:avLst>
              <a:gd name="adj1" fmla="val 32000"/>
              <a:gd name="adj2" fmla="val 64000"/>
            </a:avLst>
          </a:prstGeom>
          <a:solidFill>
            <a:srgbClr val="FFFFFF"/>
          </a:solidFill>
          <a:ln w="12700">
            <a:miter lim="400000"/>
          </a:ln>
        </p:spPr>
        <p:txBody>
          <a:bodyPr lIns="50800" tIns="50800" rIns="50800" bIns="50800" anchor="ctr"/>
          <a:lstStyle/>
          <a:p>
            <a:pPr defTabSz="825500">
              <a:defRPr sz="3200">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Image" descr="Image"/>
          <p:cNvPicPr>
            <a:picLocks noChangeAspect="1"/>
          </p:cNvPicPr>
          <p:nvPr/>
        </p:nvPicPr>
        <p:blipFill>
          <a:blip r:embed="rId2">
            <a:extLst/>
          </a:blip>
          <a:stretch>
            <a:fillRect/>
          </a:stretch>
        </p:blipFill>
        <p:spPr>
          <a:xfrm>
            <a:off x="16575512" y="4818477"/>
            <a:ext cx="7624382" cy="4079046"/>
          </a:xfrm>
          <a:prstGeom prst="rect">
            <a:avLst/>
          </a:prstGeom>
          <a:ln w="12700">
            <a:miter lim="400000"/>
          </a:ln>
        </p:spPr>
      </p:pic>
      <p:pic>
        <p:nvPicPr>
          <p:cNvPr id="254" name="Image" descr="Image"/>
          <p:cNvPicPr>
            <a:picLocks noChangeAspect="1"/>
          </p:cNvPicPr>
          <p:nvPr/>
        </p:nvPicPr>
        <p:blipFill>
          <a:blip r:embed="rId3">
            <a:extLst/>
          </a:blip>
          <a:stretch>
            <a:fillRect/>
          </a:stretch>
        </p:blipFill>
        <p:spPr>
          <a:xfrm>
            <a:off x="8474095" y="4860952"/>
            <a:ext cx="7435812" cy="3994096"/>
          </a:xfrm>
          <a:prstGeom prst="rect">
            <a:avLst/>
          </a:prstGeom>
          <a:ln w="12700">
            <a:miter lim="400000"/>
          </a:ln>
        </p:spPr>
      </p:pic>
      <p:pic>
        <p:nvPicPr>
          <p:cNvPr id="255" name="Image" descr="Image"/>
          <p:cNvPicPr>
            <a:picLocks noChangeAspect="1"/>
          </p:cNvPicPr>
          <p:nvPr/>
        </p:nvPicPr>
        <p:blipFill>
          <a:blip r:embed="rId4">
            <a:extLst/>
          </a:blip>
          <a:stretch>
            <a:fillRect/>
          </a:stretch>
        </p:blipFill>
        <p:spPr>
          <a:xfrm>
            <a:off x="399512" y="4713642"/>
            <a:ext cx="7624383" cy="4288717"/>
          </a:xfrm>
          <a:prstGeom prst="rect">
            <a:avLst/>
          </a:prstGeom>
          <a:ln w="12700">
            <a:miter lim="400000"/>
          </a:ln>
        </p:spPr>
      </p:pic>
      <p:sp>
        <p:nvSpPr>
          <p:cNvPr id="256" name="Trula and Yellow Mary"/>
          <p:cNvSpPr txBox="1"/>
          <p:nvPr/>
        </p:nvSpPr>
        <p:spPr>
          <a:xfrm>
            <a:off x="350731" y="616846"/>
            <a:ext cx="3083358"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Trula and Yellow Mary</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Resisting Spectatorship vs. The Oppositional Gaze"/>
          <p:cNvSpPr txBox="1"/>
          <p:nvPr/>
        </p:nvSpPr>
        <p:spPr>
          <a:xfrm>
            <a:off x="544879" y="392332"/>
            <a:ext cx="3075941" cy="798577"/>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4000">
                <a:solidFill>
                  <a:srgbClr val="FFFFFF"/>
                </a:solidFill>
              </a:defRPr>
            </a:lvl1pPr>
          </a:lstStyle>
          <a:p>
            <a:pPr/>
            <a:r>
              <a:t>LA Rebellion</a:t>
            </a:r>
          </a:p>
        </p:txBody>
      </p:sp>
      <p:pic>
        <p:nvPicPr>
          <p:cNvPr id="259" name="pasted-movie.png" descr="pasted-movie.png"/>
          <p:cNvPicPr>
            <a:picLocks noChangeAspect="1"/>
          </p:cNvPicPr>
          <p:nvPr/>
        </p:nvPicPr>
        <p:blipFill>
          <a:blip r:embed="rId2">
            <a:extLst/>
          </a:blip>
          <a:stretch>
            <a:fillRect/>
          </a:stretch>
        </p:blipFill>
        <p:spPr>
          <a:xfrm>
            <a:off x="652217" y="1502894"/>
            <a:ext cx="9525001" cy="6350003"/>
          </a:xfrm>
          <a:prstGeom prst="rect">
            <a:avLst/>
          </a:prstGeom>
          <a:ln w="12700">
            <a:miter lim="400000"/>
          </a:ln>
        </p:spPr>
      </p:pic>
      <p:sp>
        <p:nvSpPr>
          <p:cNvPr id="260" name="Charles Burnett, Killer of Sheep,  1978"/>
          <p:cNvSpPr txBox="1"/>
          <p:nvPr/>
        </p:nvSpPr>
        <p:spPr>
          <a:xfrm>
            <a:off x="2749392" y="8164879"/>
            <a:ext cx="5330649"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FFFFFF"/>
                </a:solidFill>
                <a:uFillTx/>
              </a:defRPr>
            </a:pPr>
            <a:r>
              <a:rPr>
                <a:solidFill>
                  <a:srgbClr val="0000FF"/>
                </a:solidFill>
                <a:uFill>
                  <a:solidFill>
                    <a:srgbClr val="0000FF"/>
                  </a:solidFill>
                </a:uFill>
                <a:hlinkClick r:id="rId3" invalidUrl="" action="" tgtFrame="" tooltip="" history="1" highlightClick="0" endSnd="0"/>
              </a:rPr>
              <a:t>Charles Burnett, Killer of Sheep,  1978</a:t>
            </a:r>
          </a:p>
        </p:txBody>
      </p:sp>
      <p:pic>
        <p:nvPicPr>
          <p:cNvPr id="261" name="pasted-movie.png" descr="pasted-movie.png"/>
          <p:cNvPicPr>
            <a:picLocks noChangeAspect="1"/>
          </p:cNvPicPr>
          <p:nvPr/>
        </p:nvPicPr>
        <p:blipFill>
          <a:blip r:embed="rId4">
            <a:extLst/>
          </a:blip>
          <a:stretch>
            <a:fillRect/>
          </a:stretch>
        </p:blipFill>
        <p:spPr>
          <a:xfrm>
            <a:off x="13509023" y="1499900"/>
            <a:ext cx="8474653" cy="6355991"/>
          </a:xfrm>
          <a:prstGeom prst="rect">
            <a:avLst/>
          </a:prstGeom>
          <a:ln w="12700">
            <a:miter lim="400000"/>
          </a:ln>
        </p:spPr>
      </p:pic>
      <p:sp>
        <p:nvSpPr>
          <p:cNvPr id="262" name="Larry Clark, Passing Through, 1977"/>
          <p:cNvSpPr txBox="1"/>
          <p:nvPr/>
        </p:nvSpPr>
        <p:spPr>
          <a:xfrm>
            <a:off x="15292556" y="8164879"/>
            <a:ext cx="490758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Larry Clark, Passing Through, 1977</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Key Terms"/>
          <p:cNvSpPr txBox="1"/>
          <p:nvPr/>
        </p:nvSpPr>
        <p:spPr>
          <a:xfrm>
            <a:off x="1443451" y="175789"/>
            <a:ext cx="2959914" cy="80843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Key Terms</a:t>
            </a:r>
          </a:p>
        </p:txBody>
      </p:sp>
      <p:sp>
        <p:nvSpPr>
          <p:cNvPr id="176" name="Resisting Spectatorship vs. Passive Spectatorship…"/>
          <p:cNvSpPr txBox="1"/>
          <p:nvPr/>
        </p:nvSpPr>
        <p:spPr>
          <a:xfrm>
            <a:off x="764817" y="5064441"/>
            <a:ext cx="13087198" cy="56564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2438336">
              <a:lnSpc>
                <a:spcPct val="90000"/>
              </a:lnSpc>
              <a:spcBef>
                <a:spcPts val="4400"/>
              </a:spcBef>
              <a:defRPr sz="4800">
                <a:solidFill>
                  <a:srgbClr val="FFFFFF"/>
                </a:solidFill>
              </a:defRPr>
            </a:pPr>
            <a:r>
              <a:t>Oppositional Spectatorship (bell hooks)</a:t>
            </a:r>
          </a:p>
          <a:p>
            <a:pPr algn="l" defTabSz="2438336">
              <a:lnSpc>
                <a:spcPct val="90000"/>
              </a:lnSpc>
              <a:spcBef>
                <a:spcPts val="4400"/>
              </a:spcBef>
              <a:defRPr sz="4800">
                <a:solidFill>
                  <a:srgbClr val="FFFFFF"/>
                </a:solidFill>
              </a:defRPr>
            </a:pPr>
            <a:r>
              <a:t>LA Rebellion</a:t>
            </a:r>
          </a:p>
          <a:p>
            <a:pPr algn="l" defTabSz="2438336">
              <a:lnSpc>
                <a:spcPct val="90000"/>
              </a:lnSpc>
              <a:spcBef>
                <a:spcPts val="4400"/>
              </a:spcBef>
              <a:defRPr sz="4800">
                <a:solidFill>
                  <a:srgbClr val="FFFFFF"/>
                </a:solidFill>
              </a:defRPr>
            </a:pPr>
            <a:r>
              <a:t>“Cinema of the Real” (Diawara)</a:t>
            </a:r>
          </a:p>
          <a:p>
            <a:pPr algn="l" defTabSz="2438336">
              <a:lnSpc>
                <a:spcPct val="90000"/>
              </a:lnSpc>
              <a:spcBef>
                <a:spcPts val="4400"/>
              </a:spcBef>
              <a:defRPr sz="4800">
                <a:solidFill>
                  <a:srgbClr val="FFFFFF"/>
                </a:solidFill>
              </a:defRPr>
            </a:pPr>
            <a:r>
              <a:t>“Relations of power”(Foucault) p.682</a:t>
            </a:r>
          </a:p>
          <a:p>
            <a:pPr algn="l" defTabSz="2438336">
              <a:lnSpc>
                <a:spcPct val="90000"/>
              </a:lnSpc>
              <a:spcBef>
                <a:spcPts val="4400"/>
              </a:spcBef>
              <a:defRPr sz="4800">
                <a:solidFill>
                  <a:srgbClr val="FFFFFF"/>
                </a:solidFill>
              </a:defRPr>
            </a:pPr>
            <a:r>
              <a:t>Critical Black female spectatorship (hooks, 691)</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8" name="Picture 2" descr="Picture 2"/>
          <p:cNvPicPr>
            <a:picLocks noChangeAspect="1"/>
          </p:cNvPicPr>
          <p:nvPr/>
        </p:nvPicPr>
        <p:blipFill>
          <a:blip r:embed="rId2">
            <a:extLst/>
          </a:blip>
          <a:stretch>
            <a:fillRect/>
          </a:stretch>
        </p:blipFill>
        <p:spPr>
          <a:xfrm>
            <a:off x="9639106" y="9405100"/>
            <a:ext cx="5314800" cy="3543202"/>
          </a:xfrm>
          <a:prstGeom prst="rect">
            <a:avLst/>
          </a:prstGeom>
          <a:ln w="12700">
            <a:miter lim="400000"/>
          </a:ln>
        </p:spPr>
      </p:pic>
      <p:pic>
        <p:nvPicPr>
          <p:cNvPr id="179" name="Picture 4" descr="Picture 4"/>
          <p:cNvPicPr>
            <a:picLocks noChangeAspect="1"/>
          </p:cNvPicPr>
          <p:nvPr/>
        </p:nvPicPr>
        <p:blipFill>
          <a:blip r:embed="rId3">
            <a:extLst/>
          </a:blip>
          <a:stretch>
            <a:fillRect/>
          </a:stretch>
        </p:blipFill>
        <p:spPr>
          <a:xfrm>
            <a:off x="1193200" y="5190035"/>
            <a:ext cx="5345463" cy="3991336"/>
          </a:xfrm>
          <a:prstGeom prst="rect">
            <a:avLst/>
          </a:prstGeom>
          <a:ln w="12700">
            <a:miter lim="400000"/>
          </a:ln>
        </p:spPr>
      </p:pic>
      <p:pic>
        <p:nvPicPr>
          <p:cNvPr id="180" name="Picture 5" descr="Picture 5"/>
          <p:cNvPicPr>
            <a:picLocks noChangeAspect="1"/>
          </p:cNvPicPr>
          <p:nvPr/>
        </p:nvPicPr>
        <p:blipFill>
          <a:blip r:embed="rId4">
            <a:extLst/>
          </a:blip>
          <a:stretch>
            <a:fillRect/>
          </a:stretch>
        </p:blipFill>
        <p:spPr>
          <a:xfrm>
            <a:off x="9639103" y="5171340"/>
            <a:ext cx="5314808" cy="3980978"/>
          </a:xfrm>
          <a:prstGeom prst="rect">
            <a:avLst/>
          </a:prstGeom>
          <a:ln w="12700">
            <a:miter lim="400000"/>
          </a:ln>
        </p:spPr>
      </p:pic>
      <p:pic>
        <p:nvPicPr>
          <p:cNvPr id="181" name="Image" descr="Image"/>
          <p:cNvPicPr>
            <a:picLocks noChangeAspect="1"/>
          </p:cNvPicPr>
          <p:nvPr/>
        </p:nvPicPr>
        <p:blipFill>
          <a:blip r:embed="rId5">
            <a:extLst/>
          </a:blip>
          <a:stretch>
            <a:fillRect/>
          </a:stretch>
        </p:blipFill>
        <p:spPr>
          <a:xfrm>
            <a:off x="17973955" y="5214410"/>
            <a:ext cx="4899030" cy="3752656"/>
          </a:xfrm>
          <a:prstGeom prst="rect">
            <a:avLst/>
          </a:prstGeom>
          <a:ln w="12700">
            <a:miter lim="400000"/>
          </a:ln>
        </p:spPr>
      </p:pic>
      <p:pic>
        <p:nvPicPr>
          <p:cNvPr id="182" name="Image" descr="Image"/>
          <p:cNvPicPr>
            <a:picLocks noChangeAspect="1"/>
          </p:cNvPicPr>
          <p:nvPr/>
        </p:nvPicPr>
        <p:blipFill>
          <a:blip r:embed="rId6">
            <a:extLst/>
          </a:blip>
          <a:srcRect l="0" t="0" r="31007" b="0"/>
          <a:stretch>
            <a:fillRect/>
          </a:stretch>
        </p:blipFill>
        <p:spPr>
          <a:xfrm>
            <a:off x="1272354" y="9549431"/>
            <a:ext cx="5346417" cy="3680913"/>
          </a:xfrm>
          <a:prstGeom prst="rect">
            <a:avLst/>
          </a:prstGeom>
          <a:ln w="12700">
            <a:miter lim="400000"/>
          </a:ln>
        </p:spPr>
      </p:pic>
      <p:pic>
        <p:nvPicPr>
          <p:cNvPr id="183" name="Image" descr="Image"/>
          <p:cNvPicPr>
            <a:picLocks noChangeAspect="1"/>
          </p:cNvPicPr>
          <p:nvPr/>
        </p:nvPicPr>
        <p:blipFill>
          <a:blip r:embed="rId7">
            <a:extLst/>
          </a:blip>
          <a:srcRect l="18337" t="0" r="14820" b="0"/>
          <a:stretch>
            <a:fillRect/>
          </a:stretch>
        </p:blipFill>
        <p:spPr>
          <a:xfrm>
            <a:off x="17973955" y="9462809"/>
            <a:ext cx="4898998" cy="3664580"/>
          </a:xfrm>
          <a:prstGeom prst="rect">
            <a:avLst/>
          </a:prstGeom>
          <a:ln w="12700">
            <a:miter lim="400000"/>
          </a:ln>
        </p:spPr>
      </p:pic>
      <p:sp>
        <p:nvSpPr>
          <p:cNvPr id="184" name="“Alongside the textual deracination or isolation of blacks, the narrative pattern of blacks playing by hegemonic rules and losing also denies the pleasure afforded by spectatorial identification.  In terms of the Oedipal analogy in the structure of such "/>
          <p:cNvSpPr txBox="1"/>
          <p:nvPr/>
        </p:nvSpPr>
        <p:spPr>
          <a:xfrm>
            <a:off x="610521" y="1451557"/>
            <a:ext cx="22755856" cy="3466999"/>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algn="l" defTabSz="1828800">
              <a:defRPr sz="3600">
                <a:solidFill>
                  <a:srgbClr val="FFFFFF"/>
                </a:solidFill>
              </a:defRPr>
            </a:pPr>
            <a:r>
              <a:t>“Alongside the textual deracination or </a:t>
            </a:r>
            <a:r>
              <a:rPr>
                <a:solidFill>
                  <a:schemeClr val="accent5"/>
                </a:solidFill>
              </a:rPr>
              <a:t>isolation</a:t>
            </a:r>
            <a:r>
              <a:t> of blacks, the narrative pattern of blacks playing by hegemonic rules and </a:t>
            </a:r>
            <a:r>
              <a:rPr i="1"/>
              <a:t>losing </a:t>
            </a:r>
            <a:r>
              <a:t>also denies the pleasure afforded by spectatorial identification.  In terms of the Oedipal analogy in the structure of such narrative patterns, the </a:t>
            </a:r>
            <a:r>
              <a:rPr>
                <a:solidFill>
                  <a:schemeClr val="accent5"/>
                </a:solidFill>
              </a:rPr>
              <a:t>black male subject</a:t>
            </a:r>
            <a:r>
              <a:t> always appears to lose in the competition for the symbolic position of the father or authority figure.  And at the level of spectatorship, the black spectator, regardless of gender or sexuality, fails to enjoy the pleasures which are at least available to the  white male heterosexual spectator positioned as the subject of the films’ discourse.” (Diawara, 677)</a:t>
            </a:r>
          </a:p>
        </p:txBody>
      </p:sp>
      <p:sp>
        <p:nvSpPr>
          <p:cNvPr id="185" name="The Problem of Identification in Classical Hollywood Cinema for the Resisting Spectator"/>
          <p:cNvSpPr txBox="1"/>
          <p:nvPr/>
        </p:nvSpPr>
        <p:spPr>
          <a:xfrm>
            <a:off x="104505" y="206190"/>
            <a:ext cx="24384004" cy="910032"/>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lvl1pPr algn="l" defTabSz="1828800">
              <a:defRPr sz="4800">
                <a:solidFill>
                  <a:srgbClr val="FFFFFF"/>
                </a:solidFill>
              </a:defRPr>
            </a:lvl1pPr>
          </a:lstStyle>
          <a:p>
            <a:pPr/>
            <a:r>
              <a:t>The Problem of Identification in Classical Hollywood Cinema for the Resisting Spectator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1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1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9" grpId="1"/>
      <p:bldP build="whole" bldLvl="1" animBg="1" rev="0" advAuto="0" spid="180" grpId="2"/>
      <p:bldP build="whole" bldLvl="1" animBg="1" rev="0" advAuto="0" spid="181" grpId="3"/>
      <p:bldP build="whole" bldLvl="1" animBg="1" rev="0" advAuto="0" spid="182" grpId="4"/>
      <p:bldP build="whole" bldLvl="1" animBg="1" rev="0" advAuto="0" spid="178" grpId="5"/>
      <p:bldP build="whole" bldLvl="1" animBg="1" rev="0" advAuto="0" spid="183" grpId="6"/>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Cinema of the Real"/>
          <p:cNvSpPr txBox="1"/>
          <p:nvPr/>
        </p:nvSpPr>
        <p:spPr>
          <a:xfrm>
            <a:off x="9537954" y="228118"/>
            <a:ext cx="530809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Cinema of the Real</a:t>
            </a:r>
          </a:p>
        </p:txBody>
      </p:sp>
      <p:sp>
        <p:nvSpPr>
          <p:cNvPr id="188" name="The cinema of the Real produces viewing positions that bring the strategies of passive identification employed by Hollywood films into critical focus."/>
          <p:cNvSpPr txBox="1"/>
          <p:nvPr/>
        </p:nvSpPr>
        <p:spPr>
          <a:xfrm>
            <a:off x="478017" y="1061362"/>
            <a:ext cx="22826981" cy="124704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2438336">
              <a:lnSpc>
                <a:spcPct val="90000"/>
              </a:lnSpc>
              <a:spcBef>
                <a:spcPts val="4400"/>
              </a:spcBef>
              <a:defRPr sz="4000">
                <a:solidFill>
                  <a:srgbClr val="FFFFFF"/>
                </a:solidFill>
              </a:defRPr>
            </a:pPr>
            <a:r>
              <a:t>The cinema of the Real produces viewing positions that bring the strategies of </a:t>
            </a:r>
            <a:r>
              <a:rPr>
                <a:solidFill>
                  <a:srgbClr val="00A2FF"/>
                </a:solidFill>
              </a:rPr>
              <a:t>passive identification</a:t>
            </a:r>
            <a:r>
              <a:t> employed by Hollywood films into critical focus.</a:t>
            </a:r>
          </a:p>
        </p:txBody>
      </p:sp>
      <p:sp>
        <p:nvSpPr>
          <p:cNvPr id="189" name="Real"/>
          <p:cNvSpPr txBox="1"/>
          <p:nvPr/>
        </p:nvSpPr>
        <p:spPr>
          <a:xfrm>
            <a:off x="2873599" y="6432522"/>
            <a:ext cx="1321918"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Real</a:t>
            </a:r>
          </a:p>
        </p:txBody>
      </p:sp>
      <p:sp>
        <p:nvSpPr>
          <p:cNvPr id="190" name="Representation"/>
          <p:cNvSpPr txBox="1"/>
          <p:nvPr/>
        </p:nvSpPr>
        <p:spPr>
          <a:xfrm>
            <a:off x="19067197" y="6432522"/>
            <a:ext cx="4246779"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Representation</a:t>
            </a:r>
          </a:p>
        </p:txBody>
      </p:sp>
      <p:sp>
        <p:nvSpPr>
          <p:cNvPr id="191" name="House Party (Warrington Hudlin, USA, 1990)"/>
          <p:cNvSpPr txBox="1"/>
          <p:nvPr/>
        </p:nvSpPr>
        <p:spPr>
          <a:xfrm>
            <a:off x="6126977" y="12630223"/>
            <a:ext cx="11529061"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u="sng">
                <a:solidFill>
                  <a:srgbClr val="0000FF"/>
                </a:solidFill>
                <a:uFill>
                  <a:solidFill>
                    <a:srgbClr val="0000FF"/>
                  </a:solidFill>
                </a:uFill>
                <a:hlinkClick r:id="rId2" invalidUrl="" action="" tgtFrame="" tooltip="" history="1" highlightClick="0" endSnd="0"/>
              </a:defRPr>
            </a:lvl1pPr>
          </a:lstStyle>
          <a:p>
            <a:pPr/>
            <a:r>
              <a:rPr>
                <a:hlinkClick r:id="rId2" invalidUrl="" action="" tgtFrame="" tooltip="" history="1" highlightClick="0" endSnd="0"/>
              </a:rPr>
              <a:t>House Party (Reginald Hudlin, USA, 1990)</a:t>
            </a:r>
          </a:p>
        </p:txBody>
      </p:sp>
      <p:pic>
        <p:nvPicPr>
          <p:cNvPr id="192" name="Image" descr="Image"/>
          <p:cNvPicPr>
            <a:picLocks noChangeAspect="1"/>
          </p:cNvPicPr>
          <p:nvPr/>
        </p:nvPicPr>
        <p:blipFill>
          <a:blip r:embed="rId3">
            <a:extLst/>
          </a:blip>
          <a:stretch>
            <a:fillRect/>
          </a:stretch>
        </p:blipFill>
        <p:spPr>
          <a:xfrm>
            <a:off x="9057295" y="7825206"/>
            <a:ext cx="6269411" cy="4812117"/>
          </a:xfrm>
          <a:prstGeom prst="rect">
            <a:avLst/>
          </a:prstGeom>
          <a:ln w="12700">
            <a:miter lim="400000"/>
          </a:ln>
        </p:spPr>
      </p:pic>
      <p:sp>
        <p:nvSpPr>
          <p:cNvPr id="193" name="physical violence"/>
          <p:cNvSpPr txBox="1"/>
          <p:nvPr/>
        </p:nvSpPr>
        <p:spPr>
          <a:xfrm>
            <a:off x="9741702" y="6432522"/>
            <a:ext cx="4765549"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physical violence</a:t>
            </a:r>
          </a:p>
        </p:txBody>
      </p:sp>
      <p:sp>
        <p:nvSpPr>
          <p:cNvPr id="194" name="“Black directors such as… Warrington Hudlin practice a ‘cinema of the real’ in which there is no manipulation of the look to bring the spectator to a passive state of uncritical identification.  The films show a world which does not position the viewer f"/>
          <p:cNvSpPr txBox="1"/>
          <p:nvPr/>
        </p:nvSpPr>
        <p:spPr>
          <a:xfrm>
            <a:off x="938190" y="2951045"/>
            <a:ext cx="22507620" cy="289722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6">
              <a:lnSpc>
                <a:spcPct val="90000"/>
              </a:lnSpc>
              <a:spcBef>
                <a:spcPts val="4400"/>
              </a:spcBef>
              <a:defRPr sz="4000">
                <a:solidFill>
                  <a:srgbClr val="FFFFFF"/>
                </a:solidFill>
              </a:defRPr>
            </a:pPr>
            <a:r>
              <a:t>“Black directors such as… Warrington Hudlin practice a </a:t>
            </a:r>
            <a:r>
              <a:rPr>
                <a:solidFill>
                  <a:srgbClr val="FF3E4E"/>
                </a:solidFill>
              </a:rPr>
              <a:t>‘cinema of the real’</a:t>
            </a:r>
            <a:r>
              <a:t> in which there is no manipulation of the look to bring the spectator to a </a:t>
            </a:r>
            <a:r>
              <a:rPr>
                <a:solidFill>
                  <a:srgbClr val="00A2FF"/>
                </a:solidFill>
              </a:rPr>
              <a:t>passive state of uncritical identification</a:t>
            </a:r>
            <a:r>
              <a:t>.  The films show a world which does not position the viewer for </a:t>
            </a:r>
            <a:r>
              <a:rPr>
                <a:solidFill>
                  <a:srgbClr val="00A2FF"/>
                </a:solidFill>
              </a:rPr>
              <a:t>cathartic purposes</a:t>
            </a:r>
            <a:r>
              <a:t>, but one which </a:t>
            </a:r>
            <a:r>
              <a:rPr>
                <a:solidFill>
                  <a:schemeClr val="accent5"/>
                </a:solidFill>
              </a:rPr>
              <a:t>constructs a critical position</a:t>
            </a:r>
            <a:r>
              <a:t> for him or her in </a:t>
            </a:r>
            <a:r>
              <a:rPr>
                <a:solidFill>
                  <a:schemeClr val="accent5"/>
                </a:solidFill>
              </a:rPr>
              <a:t>relation to the ‘real’ and its representation</a:t>
            </a:r>
            <a:r>
              <a:t>.” —Diawara, p.76 </a:t>
            </a:r>
          </a:p>
        </p:txBody>
      </p:sp>
      <p:sp>
        <p:nvSpPr>
          <p:cNvPr id="195" name="Arrow"/>
          <p:cNvSpPr/>
          <p:nvPr/>
        </p:nvSpPr>
        <p:spPr>
          <a:xfrm>
            <a:off x="15280462" y="6310879"/>
            <a:ext cx="3490270" cy="1270006"/>
          </a:xfrm>
          <a:prstGeom prst="rightArrow">
            <a:avLst>
              <a:gd name="adj1" fmla="val 32000"/>
              <a:gd name="adj2" fmla="val 64000"/>
            </a:avLst>
          </a:prstGeom>
          <a:solidFill>
            <a:srgbClr val="FFFFFF"/>
          </a:solidFill>
          <a:ln w="12700">
            <a:miter lim="400000"/>
          </a:ln>
        </p:spPr>
        <p:txBody>
          <a:bodyPr lIns="50800" tIns="50800" rIns="50800" bIns="50800" anchor="ctr"/>
          <a:lstStyle/>
          <a:p>
            <a:pPr defTabSz="825500">
              <a:defRPr sz="3200">
                <a:latin typeface="Helvetica Neue Medium"/>
                <a:ea typeface="Helvetica Neue Medium"/>
                <a:cs typeface="Helvetica Neue Medium"/>
                <a:sym typeface="Helvetica Neue Medium"/>
              </a:defRPr>
            </a:pPr>
          </a:p>
        </p:txBody>
      </p:sp>
      <p:sp>
        <p:nvSpPr>
          <p:cNvPr id="196" name="Arrow"/>
          <p:cNvSpPr/>
          <p:nvPr/>
        </p:nvSpPr>
        <p:spPr>
          <a:xfrm rot="10768716">
            <a:off x="4497987" y="6325444"/>
            <a:ext cx="4470571" cy="1270004"/>
          </a:xfrm>
          <a:prstGeom prst="rightArrow">
            <a:avLst>
              <a:gd name="adj1" fmla="val 32000"/>
              <a:gd name="adj2" fmla="val 64000"/>
            </a:avLst>
          </a:prstGeom>
          <a:solidFill>
            <a:srgbClr val="FFFFFF"/>
          </a:solidFill>
          <a:ln w="12700">
            <a:miter lim="400000"/>
          </a:ln>
        </p:spPr>
        <p:txBody>
          <a:bodyPr lIns="50800" tIns="50800" rIns="50800" bIns="50800" anchor="ctr"/>
          <a:lstStyle/>
          <a:p>
            <a:pPr defTabSz="825500">
              <a:defRPr sz="3200">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Image" descr="Image"/>
          <p:cNvPicPr>
            <a:picLocks noChangeAspect="1"/>
          </p:cNvPicPr>
          <p:nvPr/>
        </p:nvPicPr>
        <p:blipFill>
          <a:blip r:embed="rId2">
            <a:extLst/>
          </a:blip>
          <a:srcRect l="16971" t="0" r="19124" b="0"/>
          <a:stretch>
            <a:fillRect/>
          </a:stretch>
        </p:blipFill>
        <p:spPr>
          <a:xfrm>
            <a:off x="15693970" y="8377991"/>
            <a:ext cx="7629038" cy="4992359"/>
          </a:xfrm>
          <a:prstGeom prst="rect">
            <a:avLst/>
          </a:prstGeom>
          <a:ln w="12700">
            <a:miter lim="400000"/>
          </a:ln>
        </p:spPr>
      </p:pic>
      <p:pic>
        <p:nvPicPr>
          <p:cNvPr id="199" name="Picture 3" descr="Picture 3"/>
          <p:cNvPicPr>
            <a:picLocks noChangeAspect="1"/>
          </p:cNvPicPr>
          <p:nvPr/>
        </p:nvPicPr>
        <p:blipFill>
          <a:blip r:embed="rId3">
            <a:extLst/>
          </a:blip>
          <a:stretch>
            <a:fillRect/>
          </a:stretch>
        </p:blipFill>
        <p:spPr>
          <a:xfrm>
            <a:off x="225435" y="1530116"/>
            <a:ext cx="7628734" cy="5107374"/>
          </a:xfrm>
          <a:prstGeom prst="rect">
            <a:avLst/>
          </a:prstGeom>
          <a:ln w="12700">
            <a:miter lim="400000"/>
          </a:ln>
        </p:spPr>
      </p:pic>
      <p:sp>
        <p:nvSpPr>
          <p:cNvPr id="200" name="Strategies of Resisting Spectatorship- Liberating the Look"/>
          <p:cNvSpPr txBox="1"/>
          <p:nvPr/>
        </p:nvSpPr>
        <p:spPr>
          <a:xfrm>
            <a:off x="227216" y="222286"/>
            <a:ext cx="16657321" cy="947422"/>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5000">
                <a:solidFill>
                  <a:srgbClr val="FFFFFF"/>
                </a:solidFill>
              </a:defRPr>
            </a:lvl1pPr>
          </a:lstStyle>
          <a:p>
            <a:pPr/>
            <a:r>
              <a:t>Strategies of Resisting Spectatorship- Liberating the Look</a:t>
            </a:r>
          </a:p>
        </p:txBody>
      </p:sp>
      <p:pic>
        <p:nvPicPr>
          <p:cNvPr id="201" name="Image" descr="Image"/>
          <p:cNvPicPr>
            <a:picLocks noChangeAspect="1"/>
          </p:cNvPicPr>
          <p:nvPr/>
        </p:nvPicPr>
        <p:blipFill>
          <a:blip r:embed="rId4">
            <a:extLst/>
          </a:blip>
          <a:srcRect l="0" t="0" r="31007" b="0"/>
          <a:stretch>
            <a:fillRect/>
          </a:stretch>
        </p:blipFill>
        <p:spPr>
          <a:xfrm>
            <a:off x="317510" y="8311714"/>
            <a:ext cx="7444261" cy="5125243"/>
          </a:xfrm>
          <a:prstGeom prst="rect">
            <a:avLst/>
          </a:prstGeom>
          <a:ln w="12700">
            <a:miter lim="400000"/>
          </a:ln>
        </p:spPr>
      </p:pic>
      <p:pic>
        <p:nvPicPr>
          <p:cNvPr id="202" name="Image" descr="Image"/>
          <p:cNvPicPr>
            <a:picLocks noChangeAspect="1"/>
          </p:cNvPicPr>
          <p:nvPr/>
        </p:nvPicPr>
        <p:blipFill>
          <a:blip r:embed="rId5">
            <a:extLst/>
          </a:blip>
          <a:stretch>
            <a:fillRect/>
          </a:stretch>
        </p:blipFill>
        <p:spPr>
          <a:xfrm>
            <a:off x="16135697" y="1500362"/>
            <a:ext cx="6745277" cy="5166882"/>
          </a:xfrm>
          <a:prstGeom prst="rect">
            <a:avLst/>
          </a:prstGeom>
          <a:ln w="12700">
            <a:miter lim="400000"/>
          </a:ln>
        </p:spPr>
      </p:pic>
      <p:sp>
        <p:nvSpPr>
          <p:cNvPr id="203" name="Arrow"/>
          <p:cNvSpPr/>
          <p:nvPr/>
        </p:nvSpPr>
        <p:spPr>
          <a:xfrm>
            <a:off x="8381145" y="2813802"/>
            <a:ext cx="7621709" cy="2540002"/>
          </a:xfrm>
          <a:prstGeom prst="rightArrow">
            <a:avLst>
              <a:gd name="adj1" fmla="val 32000"/>
              <a:gd name="adj2" fmla="val 64000"/>
            </a:avLst>
          </a:prstGeom>
          <a:solidFill>
            <a:srgbClr val="000000"/>
          </a:solidFill>
          <a:ln w="50800">
            <a:solidFill>
              <a:schemeClr val="accent1"/>
            </a:solidFill>
          </a:ln>
        </p:spPr>
        <p:txBody>
          <a:bodyPr lIns="50800" tIns="50800" rIns="50800" bIns="50800" anchor="ctr"/>
          <a:lstStyle/>
          <a:p>
            <a:pPr algn="l" defTabSz="1828800">
              <a:defRPr sz="3600"/>
            </a:pPr>
          </a:p>
        </p:txBody>
      </p:sp>
      <p:sp>
        <p:nvSpPr>
          <p:cNvPr id="204" name="Punishment/Discipline"/>
          <p:cNvSpPr txBox="1"/>
          <p:nvPr/>
        </p:nvSpPr>
        <p:spPr>
          <a:xfrm>
            <a:off x="9606749" y="3715553"/>
            <a:ext cx="4763669" cy="736499"/>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3600">
                <a:solidFill>
                  <a:srgbClr val="FFFFFF"/>
                </a:solidFill>
              </a:defRPr>
            </a:lvl1pPr>
          </a:lstStyle>
          <a:p>
            <a:pPr/>
            <a:r>
              <a:t>Punishment/Discipline</a:t>
            </a:r>
          </a:p>
        </p:txBody>
      </p:sp>
      <p:sp>
        <p:nvSpPr>
          <p:cNvPr id="205" name="Arrow"/>
          <p:cNvSpPr/>
          <p:nvPr/>
        </p:nvSpPr>
        <p:spPr>
          <a:xfrm>
            <a:off x="8381145" y="10104077"/>
            <a:ext cx="7621710" cy="2540002"/>
          </a:xfrm>
          <a:prstGeom prst="rightArrow">
            <a:avLst>
              <a:gd name="adj1" fmla="val 32000"/>
              <a:gd name="adj2" fmla="val 64000"/>
            </a:avLst>
          </a:prstGeom>
          <a:solidFill>
            <a:srgbClr val="000000"/>
          </a:solidFill>
          <a:ln w="50800">
            <a:solidFill>
              <a:schemeClr val="accent1"/>
            </a:solidFill>
          </a:ln>
        </p:spPr>
        <p:txBody>
          <a:bodyPr lIns="50800" tIns="50800" rIns="50800" bIns="50800" anchor="ctr"/>
          <a:lstStyle/>
          <a:p>
            <a:pPr algn="l" defTabSz="1828800">
              <a:defRPr sz="3600"/>
            </a:pPr>
          </a:p>
        </p:txBody>
      </p:sp>
      <p:sp>
        <p:nvSpPr>
          <p:cNvPr id="206" name="Enjoyment/Pleasure"/>
          <p:cNvSpPr txBox="1"/>
          <p:nvPr/>
        </p:nvSpPr>
        <p:spPr>
          <a:xfrm>
            <a:off x="9606749" y="11005826"/>
            <a:ext cx="4289096" cy="736500"/>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3600">
                <a:solidFill>
                  <a:srgbClr val="FFFFFF"/>
                </a:solidFill>
              </a:defRPr>
            </a:lvl1pPr>
          </a:lstStyle>
          <a:p>
            <a:pPr/>
            <a:r>
              <a:t>Enjoyment/Pleasure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03"/>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0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0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0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05"/>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7" fill="hold">
                                  <p:stCondLst>
                                    <p:cond delay="0"/>
                                  </p:stCondLst>
                                  <p:iterate type="el" backwards="0">
                                    <p:tmAbs val="0"/>
                                  </p:iterate>
                                  <p:childTnLst>
                                    <p:set>
                                      <p:cBhvr>
                                        <p:cTn id="28" fill="hold"/>
                                        <p:tgtEl>
                                          <p:spTgt spid="20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0" presetID="1" grpId="8" fill="hold">
                                  <p:stCondLst>
                                    <p:cond delay="0"/>
                                  </p:stCondLst>
                                  <p:iterate type="el" backwards="0">
                                    <p:tmAbs val="0"/>
                                  </p:iterate>
                                  <p:childTnLst>
                                    <p:set>
                                      <p:cBhvr>
                                        <p:cTn id="32" fill="hold"/>
                                        <p:tgtEl>
                                          <p:spTgt spid="1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4" grpId="3"/>
      <p:bldP build="whole" bldLvl="1" animBg="1" rev="0" advAuto="0" spid="203" grpId="2"/>
      <p:bldP build="whole" bldLvl="1" animBg="1" rev="0" advAuto="0" spid="199" grpId="1"/>
      <p:bldP build="whole" bldLvl="1" animBg="1" rev="0" advAuto="0" spid="198" grpId="8"/>
      <p:bldP build="whole" bldLvl="1" animBg="1" rev="0" advAuto="0" spid="205" grpId="6"/>
      <p:bldP build="whole" bldLvl="1" animBg="1" rev="0" advAuto="0" spid="202" grpId="4"/>
      <p:bldP build="whole" bldLvl="1" animBg="1" rev="0" advAuto="0" spid="206" grpId="7"/>
      <p:bldP build="whole" bldLvl="1" animBg="1" rev="0" advAuto="0" spid="201" grpId="5"/>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Resisting Spectatorship vs. The Oppositional Gaze"/>
          <p:cNvSpPr txBox="1"/>
          <p:nvPr/>
        </p:nvSpPr>
        <p:spPr>
          <a:xfrm>
            <a:off x="544879" y="392332"/>
            <a:ext cx="11740897" cy="798577"/>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4000">
                <a:solidFill>
                  <a:srgbClr val="FFFFFF"/>
                </a:solidFill>
              </a:defRPr>
            </a:lvl1pPr>
          </a:lstStyle>
          <a:p>
            <a:pPr/>
            <a:r>
              <a:t>Resisting Spectatorship vs. The Oppositional Gaze</a:t>
            </a:r>
          </a:p>
        </p:txBody>
      </p:sp>
      <p:pic>
        <p:nvPicPr>
          <p:cNvPr id="209" name="Image" descr="Image"/>
          <p:cNvPicPr>
            <a:picLocks noChangeAspect="1"/>
          </p:cNvPicPr>
          <p:nvPr/>
        </p:nvPicPr>
        <p:blipFill>
          <a:blip r:embed="rId2">
            <a:extLst/>
          </a:blip>
          <a:stretch>
            <a:fillRect/>
          </a:stretch>
        </p:blipFill>
        <p:spPr>
          <a:xfrm>
            <a:off x="2942432" y="3507063"/>
            <a:ext cx="17361689" cy="9821758"/>
          </a:xfrm>
          <a:prstGeom prst="rect">
            <a:avLst/>
          </a:prstGeom>
          <a:ln w="12700">
            <a:miter lim="400000"/>
          </a:ln>
        </p:spPr>
      </p:pic>
      <p:sp>
        <p:nvSpPr>
          <p:cNvPr id="210" name="“Not all Black women spectators submitted to that spectacle of regression through identification called for by Hollywood.  Most of the women I talked with felt they consciously resisted identification with films- that this tension made moviegoing less th"/>
          <p:cNvSpPr txBox="1"/>
          <p:nvPr/>
        </p:nvSpPr>
        <p:spPr>
          <a:xfrm>
            <a:off x="652888" y="1419118"/>
            <a:ext cx="23078224" cy="1828699"/>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algn="l" defTabSz="1828800">
              <a:defRPr sz="3600">
                <a:solidFill>
                  <a:srgbClr val="FFFFFF"/>
                </a:solidFill>
              </a:defRPr>
            </a:pPr>
            <a:r>
              <a:t>“Not all </a:t>
            </a:r>
            <a:r>
              <a:rPr>
                <a:solidFill>
                  <a:schemeClr val="accent5"/>
                </a:solidFill>
              </a:rPr>
              <a:t>Black women</a:t>
            </a:r>
            <a:r>
              <a:t> spectators submitted to that spectacle of </a:t>
            </a:r>
            <a:r>
              <a:rPr>
                <a:solidFill>
                  <a:schemeClr val="accent5"/>
                </a:solidFill>
              </a:rPr>
              <a:t>regression through identification</a:t>
            </a:r>
            <a:r>
              <a:t> called for by Hollywood.  Most of the women I talked with felt they </a:t>
            </a:r>
            <a:r>
              <a:rPr>
                <a:solidFill>
                  <a:schemeClr val="accent5"/>
                </a:solidFill>
              </a:rPr>
              <a:t>consciously resisted identification with films</a:t>
            </a:r>
            <a:r>
              <a:t>- that this tension made moviegoing less than pleasurable, at times it caused pain.  Hooks, 686</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The Limits of Resisting Spectatorship: Oppositional Spectatorship and Black Female Identification"/>
          <p:cNvSpPr txBox="1"/>
          <p:nvPr/>
        </p:nvSpPr>
        <p:spPr>
          <a:xfrm>
            <a:off x="227217" y="290536"/>
            <a:ext cx="22996005" cy="810922"/>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4100">
                <a:solidFill>
                  <a:srgbClr val="FFFFFF"/>
                </a:solidFill>
              </a:defRPr>
            </a:lvl1pPr>
          </a:lstStyle>
          <a:p>
            <a:pPr/>
            <a:r>
              <a:t>The Limits of Resisting Spectatorship: Oppositional Spectatorship and Black Female Identification</a:t>
            </a:r>
          </a:p>
        </p:txBody>
      </p:sp>
      <p:sp>
        <p:nvSpPr>
          <p:cNvPr id="213" name="Arrow"/>
          <p:cNvSpPr/>
          <p:nvPr/>
        </p:nvSpPr>
        <p:spPr>
          <a:xfrm>
            <a:off x="9247283" y="4447399"/>
            <a:ext cx="6574574" cy="1668001"/>
          </a:xfrm>
          <a:prstGeom prst="rightArrow">
            <a:avLst>
              <a:gd name="adj1" fmla="val 32000"/>
              <a:gd name="adj2" fmla="val 97458"/>
            </a:avLst>
          </a:prstGeom>
          <a:solidFill>
            <a:srgbClr val="000000"/>
          </a:solidFill>
          <a:ln w="50800">
            <a:solidFill>
              <a:schemeClr val="accent1"/>
            </a:solidFill>
          </a:ln>
        </p:spPr>
        <p:txBody>
          <a:bodyPr lIns="50800" tIns="50800" rIns="50800" bIns="50800" anchor="ctr"/>
          <a:lstStyle/>
          <a:p>
            <a:pPr algn="l" defTabSz="1828800">
              <a:defRPr sz="3600"/>
            </a:pPr>
          </a:p>
        </p:txBody>
      </p:sp>
      <p:sp>
        <p:nvSpPr>
          <p:cNvPr id="214" name="Enjoyment/Pleasure"/>
          <p:cNvSpPr txBox="1"/>
          <p:nvPr/>
        </p:nvSpPr>
        <p:spPr>
          <a:xfrm>
            <a:off x="9980990" y="4913150"/>
            <a:ext cx="4289096" cy="736499"/>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3600">
                <a:solidFill>
                  <a:srgbClr val="FFFFFF"/>
                </a:solidFill>
              </a:defRPr>
            </a:lvl1pPr>
          </a:lstStyle>
          <a:p>
            <a:pPr/>
            <a:r>
              <a:t>Enjoyment/Pleasure</a:t>
            </a:r>
          </a:p>
        </p:txBody>
      </p:sp>
      <p:pic>
        <p:nvPicPr>
          <p:cNvPr id="215" name="Image" descr="Image"/>
          <p:cNvPicPr>
            <a:picLocks noChangeAspect="1"/>
          </p:cNvPicPr>
          <p:nvPr/>
        </p:nvPicPr>
        <p:blipFill>
          <a:blip r:embed="rId2">
            <a:extLst/>
          </a:blip>
          <a:stretch>
            <a:fillRect/>
          </a:stretch>
        </p:blipFill>
        <p:spPr>
          <a:xfrm>
            <a:off x="1442869" y="3804553"/>
            <a:ext cx="5751326" cy="3103321"/>
          </a:xfrm>
          <a:prstGeom prst="rect">
            <a:avLst/>
          </a:prstGeom>
          <a:ln w="12700">
            <a:miter lim="400000"/>
          </a:ln>
        </p:spPr>
      </p:pic>
      <p:sp>
        <p:nvSpPr>
          <p:cNvPr id="216" name="Every Black woman spectator I talked to, with rare exception, spoke of being “on guard” at the movies.  Talking about the way being a critical spectator of Hollywood films influenced her, Black woman filmmaker Julie Dash exclaims, “I make films because I"/>
          <p:cNvSpPr txBox="1"/>
          <p:nvPr/>
        </p:nvSpPr>
        <p:spPr>
          <a:xfrm>
            <a:off x="106295" y="1152266"/>
            <a:ext cx="23237850" cy="2503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3200">
                <a:solidFill>
                  <a:srgbClr val="FFFFFF"/>
                </a:solidFill>
              </a:defRPr>
            </a:pPr>
            <a:r>
              <a:t>Every Black woman spectator I talked to, with rare exception, spoke of being “on guard” at the movies.  Talking about the way being a critical spectator of Hollywood films influenced her, Black woman filmmaker Julie Dash exclaims, “I make films because I was such a spectator!” Looking at Hollywood cinema from a distance, from that critical  politicized standpoint that did not want to be seduced by narratives reproducing her negation, Dash watched mainstream movies over and over again for </a:t>
            </a:r>
            <a:r>
              <a:rPr>
                <a:solidFill>
                  <a:schemeClr val="accent5"/>
                </a:solidFill>
              </a:rPr>
              <a:t>the pleasure of deconstructing them</a:t>
            </a:r>
            <a:r>
              <a:t>.” Hooks, 690</a:t>
            </a:r>
          </a:p>
        </p:txBody>
      </p:sp>
      <p:pic>
        <p:nvPicPr>
          <p:cNvPr id="217" name="pasted-movie.png" descr="pasted-movie.png"/>
          <p:cNvPicPr>
            <a:picLocks noChangeAspect="1"/>
          </p:cNvPicPr>
          <p:nvPr/>
        </p:nvPicPr>
        <p:blipFill>
          <a:blip r:embed="rId3">
            <a:extLst/>
          </a:blip>
          <a:stretch>
            <a:fillRect/>
          </a:stretch>
        </p:blipFill>
        <p:spPr>
          <a:xfrm>
            <a:off x="17287720" y="3706297"/>
            <a:ext cx="5066188" cy="3299832"/>
          </a:xfrm>
          <a:prstGeom prst="rect">
            <a:avLst/>
          </a:prstGeom>
          <a:ln w="12700">
            <a:miter lim="400000"/>
          </a:ln>
        </p:spPr>
      </p:pic>
      <p:pic>
        <p:nvPicPr>
          <p:cNvPr id="218" name="Image" descr="Image"/>
          <p:cNvPicPr>
            <a:picLocks noChangeAspect="1"/>
          </p:cNvPicPr>
          <p:nvPr/>
        </p:nvPicPr>
        <p:blipFill>
          <a:blip r:embed="rId4">
            <a:extLst/>
          </a:blip>
          <a:srcRect l="12575" t="8368" r="12575" b="8368"/>
          <a:stretch>
            <a:fillRect/>
          </a:stretch>
        </p:blipFill>
        <p:spPr>
          <a:xfrm>
            <a:off x="9201348" y="8260166"/>
            <a:ext cx="5981382" cy="3742747"/>
          </a:xfrm>
          <a:prstGeom prst="rect">
            <a:avLst/>
          </a:prstGeom>
          <a:ln w="12700">
            <a:miter lim="400000"/>
          </a:ln>
        </p:spPr>
      </p:pic>
      <p:pic>
        <p:nvPicPr>
          <p:cNvPr id="219" name="Image" descr="Image"/>
          <p:cNvPicPr>
            <a:picLocks noChangeAspect="1"/>
          </p:cNvPicPr>
          <p:nvPr/>
        </p:nvPicPr>
        <p:blipFill>
          <a:blip r:embed="rId5">
            <a:extLst/>
          </a:blip>
          <a:stretch>
            <a:fillRect/>
          </a:stretch>
        </p:blipFill>
        <p:spPr>
          <a:xfrm>
            <a:off x="1327940" y="8281201"/>
            <a:ext cx="5981185" cy="3700858"/>
          </a:xfrm>
          <a:prstGeom prst="rect">
            <a:avLst/>
          </a:prstGeom>
          <a:ln w="12700">
            <a:miter lim="400000"/>
          </a:ln>
        </p:spPr>
      </p:pic>
      <p:pic>
        <p:nvPicPr>
          <p:cNvPr id="220" name="Image" descr="Image"/>
          <p:cNvPicPr>
            <a:picLocks noChangeAspect="1"/>
          </p:cNvPicPr>
          <p:nvPr/>
        </p:nvPicPr>
        <p:blipFill>
          <a:blip r:embed="rId6">
            <a:extLst/>
          </a:blip>
          <a:stretch>
            <a:fillRect/>
          </a:stretch>
        </p:blipFill>
        <p:spPr>
          <a:xfrm>
            <a:off x="16830161" y="8220935"/>
            <a:ext cx="5981305" cy="3821390"/>
          </a:xfrm>
          <a:prstGeom prst="rect">
            <a:avLst/>
          </a:prstGeom>
          <a:ln w="12700">
            <a:miter lim="400000"/>
          </a:ln>
        </p:spPr>
      </p:pic>
      <p:sp>
        <p:nvSpPr>
          <p:cNvPr id="221" name="Arrow"/>
          <p:cNvSpPr/>
          <p:nvPr/>
        </p:nvSpPr>
        <p:spPr>
          <a:xfrm>
            <a:off x="15190440" y="12405959"/>
            <a:ext cx="6574573" cy="1130822"/>
          </a:xfrm>
          <a:prstGeom prst="rightArrow">
            <a:avLst>
              <a:gd name="adj1" fmla="val 32000"/>
              <a:gd name="adj2" fmla="val 143754"/>
            </a:avLst>
          </a:prstGeom>
          <a:solidFill>
            <a:srgbClr val="000000"/>
          </a:solidFill>
          <a:ln w="50800">
            <a:solidFill>
              <a:schemeClr val="accent1"/>
            </a:solidFill>
          </a:ln>
        </p:spPr>
        <p:txBody>
          <a:bodyPr lIns="50800" tIns="50800" rIns="50800" bIns="50800" anchor="ctr"/>
          <a:lstStyle/>
          <a:p>
            <a:pPr algn="l" defTabSz="1828800">
              <a:defRPr sz="3600"/>
            </a:pPr>
          </a:p>
        </p:txBody>
      </p:sp>
      <p:sp>
        <p:nvSpPr>
          <p:cNvPr id="222" name="Enjoyment/Pleasure"/>
          <p:cNvSpPr txBox="1"/>
          <p:nvPr/>
        </p:nvSpPr>
        <p:spPr>
          <a:xfrm>
            <a:off x="9715793" y="12603119"/>
            <a:ext cx="4289096" cy="736500"/>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1828800">
              <a:defRPr sz="3600">
                <a:solidFill>
                  <a:srgbClr val="FFFFFF"/>
                </a:solidFill>
              </a:defRPr>
            </a:lvl1pPr>
          </a:lstStyle>
          <a:p>
            <a:pPr/>
            <a:r>
              <a:t>Enjoyment/Pleasure</a:t>
            </a:r>
          </a:p>
        </p:txBody>
      </p:sp>
      <p:sp>
        <p:nvSpPr>
          <p:cNvPr id="223" name="Arrow"/>
          <p:cNvSpPr/>
          <p:nvPr/>
        </p:nvSpPr>
        <p:spPr>
          <a:xfrm rot="10800000">
            <a:off x="1955670" y="12405959"/>
            <a:ext cx="6574574" cy="1130822"/>
          </a:xfrm>
          <a:prstGeom prst="rightArrow">
            <a:avLst>
              <a:gd name="adj1" fmla="val 32000"/>
              <a:gd name="adj2" fmla="val 143754"/>
            </a:avLst>
          </a:prstGeom>
          <a:solidFill>
            <a:srgbClr val="000000"/>
          </a:solidFill>
          <a:ln w="50800">
            <a:solidFill>
              <a:schemeClr val="accent1"/>
            </a:solidFill>
          </a:ln>
        </p:spPr>
        <p:txBody>
          <a:bodyPr lIns="50800" tIns="50800" rIns="50800" bIns="50800" anchor="ctr"/>
          <a:lstStyle/>
          <a:p>
            <a:pPr algn="l" defTabSz="1828800">
              <a:defRPr sz="3600"/>
            </a:pPr>
          </a:p>
        </p:txBody>
      </p:sp>
      <p:sp>
        <p:nvSpPr>
          <p:cNvPr id="224" name="Shaft (Gordon Parks, USA, 1971)"/>
          <p:cNvSpPr txBox="1"/>
          <p:nvPr/>
        </p:nvSpPr>
        <p:spPr>
          <a:xfrm>
            <a:off x="1276780" y="7056937"/>
            <a:ext cx="6083504" cy="5728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3200">
                <a:solidFill>
                  <a:srgbClr val="FFFFFF"/>
                </a:solidFill>
              </a:defRPr>
            </a:lvl1pPr>
          </a:lstStyle>
          <a:p>
            <a:pPr/>
            <a:r>
              <a:t>Shaft (Gordon Parks, USA, 1971)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3"/>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6" fill="hold">
                                  <p:stCondLst>
                                    <p:cond delay="0"/>
                                  </p:stCondLst>
                                  <p:iterate type="el" backwards="0">
                                    <p:tmAbs val="0"/>
                                  </p:iterate>
                                  <p:childTnLst>
                                    <p:set>
                                      <p:cBhvr>
                                        <p:cTn id="25" fill="hold"/>
                                        <p:tgtEl>
                                          <p:spTgt spid="21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7" fill="hold">
                                  <p:stCondLst>
                                    <p:cond delay="0"/>
                                  </p:stCondLst>
                                  <p:iterate type="el" backwards="0">
                                    <p:tmAbs val="0"/>
                                  </p:iterate>
                                  <p:childTnLst>
                                    <p:set>
                                      <p:cBhvr>
                                        <p:cTn id="29" fill="hold"/>
                                        <p:tgtEl>
                                          <p:spTgt spid="2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0" presetID="1" grpId="8" fill="hold">
                                  <p:stCondLst>
                                    <p:cond delay="0"/>
                                  </p:stCondLst>
                                  <p:iterate type="el" backwards="0">
                                    <p:tmAbs val="0"/>
                                  </p:iterate>
                                  <p:childTnLst>
                                    <p:set>
                                      <p:cBhvr>
                                        <p:cTn id="33" fill="hold"/>
                                        <p:tgtEl>
                                          <p:spTgt spid="221"/>
                                        </p:tgtEl>
                                        <p:attrNameLst>
                                          <p:attrName>style.visibility</p:attrName>
                                        </p:attrNameLst>
                                      </p:cBhvr>
                                      <p:to>
                                        <p:strVal val="visible"/>
                                      </p:to>
                                    </p:set>
                                  </p:childTnLst>
                                </p:cTn>
                              </p:par>
                            </p:childTnLst>
                          </p:cTn>
                        </p:par>
                        <p:par>
                          <p:cTn id="34" fill="hold">
                            <p:stCondLst>
                              <p:cond delay="0"/>
                            </p:stCondLst>
                            <p:childTnLst>
                              <p:par>
                                <p:cTn id="35" presetClass="entr" nodeType="afterEffect" presetSubtype="0" presetID="1" grpId="9" fill="hold">
                                  <p:stCondLst>
                                    <p:cond delay="0"/>
                                  </p:stCondLst>
                                  <p:iterate type="el" backwards="0">
                                    <p:tmAbs val="0"/>
                                  </p:iterate>
                                  <p:childTnLst>
                                    <p:set>
                                      <p:cBhvr>
                                        <p:cTn id="36" fill="hold"/>
                                        <p:tgtEl>
                                          <p:spTgt spid="2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0" fill="hold">
                                  <p:stCondLst>
                                    <p:cond delay="0"/>
                                  </p:stCondLst>
                                  <p:iterate type="el" backwards="0">
                                    <p:tmAbs val="0"/>
                                  </p:iterate>
                                  <p:childTnLst>
                                    <p:set>
                                      <p:cBhvr>
                                        <p:cTn id="40" fill="hold"/>
                                        <p:tgtEl>
                                          <p:spTgt spid="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 grpId="2"/>
      <p:bldP build="whole" bldLvl="1" animBg="1" rev="0" advAuto="0" spid="220" grpId="7"/>
      <p:bldP build="whole" bldLvl="1" animBg="1" rev="0" advAuto="0" spid="214" grpId="3"/>
      <p:bldP build="whole" bldLvl="1" animBg="1" rev="0" advAuto="0" spid="217" grpId="4"/>
      <p:bldP build="whole" bldLvl="1" animBg="1" rev="0" advAuto="0" spid="219" grpId="5"/>
      <p:bldP build="whole" bldLvl="1" animBg="1" rev="0" advAuto="0" spid="222" grpId="9"/>
      <p:bldP build="whole" bldLvl="1" animBg="1" rev="0" advAuto="0" spid="221" grpId="8"/>
      <p:bldP build="whole" bldLvl="1" animBg="1" rev="0" advAuto="0" spid="215" grpId="1"/>
      <p:bldP build="whole" bldLvl="1" animBg="1" rev="0" advAuto="0" spid="223" grpId="10"/>
      <p:bldP build="whole" bldLvl="1" animBg="1" rev="0" advAuto="0" spid="218" grpId="6"/>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Cinema of the Real"/>
          <p:cNvSpPr txBox="1"/>
          <p:nvPr/>
        </p:nvSpPr>
        <p:spPr>
          <a:xfrm>
            <a:off x="9537954" y="228118"/>
            <a:ext cx="5308093" cy="8084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2438336">
              <a:lnSpc>
                <a:spcPct val="90000"/>
              </a:lnSpc>
              <a:spcBef>
                <a:spcPts val="4400"/>
              </a:spcBef>
              <a:defRPr sz="4800">
                <a:solidFill>
                  <a:srgbClr val="FFFFFF"/>
                </a:solidFill>
              </a:defRPr>
            </a:lvl1pPr>
          </a:lstStyle>
          <a:p>
            <a:pPr/>
            <a:r>
              <a:t>Cinema of the Real</a:t>
            </a:r>
          </a:p>
        </p:txBody>
      </p:sp>
      <p:sp>
        <p:nvSpPr>
          <p:cNvPr id="227" name="The cinema of the Real produces viewing positions that bring the strategies of passive identification employed by Hollywood films into critical focus."/>
          <p:cNvSpPr txBox="1"/>
          <p:nvPr/>
        </p:nvSpPr>
        <p:spPr>
          <a:xfrm>
            <a:off x="478016" y="1061362"/>
            <a:ext cx="22920961" cy="124704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2438336">
              <a:lnSpc>
                <a:spcPct val="90000"/>
              </a:lnSpc>
              <a:spcBef>
                <a:spcPts val="4400"/>
              </a:spcBef>
              <a:defRPr sz="4000">
                <a:solidFill>
                  <a:srgbClr val="FFFFFF"/>
                </a:solidFill>
              </a:defRPr>
            </a:pPr>
            <a:r>
              <a:t>The Cinema of the Real produces viewing positions that bring the strategies of </a:t>
            </a:r>
            <a:r>
              <a:rPr>
                <a:solidFill>
                  <a:srgbClr val="00A2FF"/>
                </a:solidFill>
              </a:rPr>
              <a:t>passive identification</a:t>
            </a:r>
            <a:r>
              <a:t> employed by Hollywood films into critical focus.</a:t>
            </a:r>
          </a:p>
        </p:txBody>
      </p:sp>
      <p:sp>
        <p:nvSpPr>
          <p:cNvPr id="228" name="How do Peele’s representations of police throughout the film illustrate Diawara’s description of the Cinema of the Real?"/>
          <p:cNvSpPr txBox="1"/>
          <p:nvPr/>
        </p:nvSpPr>
        <p:spPr>
          <a:xfrm>
            <a:off x="601064" y="2835341"/>
            <a:ext cx="23484942" cy="1563249"/>
          </a:xfrm>
          <a:prstGeom prst="rect">
            <a:avLst/>
          </a:prstGeom>
          <a:ln w="12700">
            <a:miter lim="400000"/>
          </a:ln>
          <a:extLst>
            <a:ext uri="{C572A759-6A51-4108-AA02-DFA0A04FC94B}">
              <ma14:wrappingTextBoxFlag xmlns:ma14="http://schemas.microsoft.com/office/mac/drawingml/2011/main" val="1"/>
            </a:ext>
          </a:extLst>
        </p:spPr>
        <p:txBody>
          <a:bodyPr wrap="none" lIns="101600" tIns="101600" rIns="101600" bIns="101600" anchor="ctr">
            <a:spAutoFit/>
          </a:bodyPr>
          <a:lstStyle>
            <a:lvl1pPr algn="l" defTabSz="2438336">
              <a:lnSpc>
                <a:spcPct val="90000"/>
              </a:lnSpc>
              <a:spcBef>
                <a:spcPts val="4400"/>
              </a:spcBef>
              <a:defRPr sz="4800">
                <a:solidFill>
                  <a:srgbClr val="FFFFFF"/>
                </a:solidFill>
              </a:defRPr>
            </a:lvl1pPr>
          </a:lstStyle>
          <a:p>
            <a:pPr/>
            <a:r>
              <a:t>How does Daughters of the Dust illustrate Diawara’s description of the Cinema of the Real and answer hook’s call for an oppositional form of spectatorship?</a:t>
            </a:r>
          </a:p>
        </p:txBody>
      </p:sp>
      <p:pic>
        <p:nvPicPr>
          <p:cNvPr id="229" name="Image" descr="Image"/>
          <p:cNvPicPr>
            <a:picLocks noChangeAspect="1"/>
          </p:cNvPicPr>
          <p:nvPr/>
        </p:nvPicPr>
        <p:blipFill>
          <a:blip r:embed="rId2">
            <a:extLst/>
          </a:blip>
          <a:stretch>
            <a:fillRect/>
          </a:stretch>
        </p:blipFill>
        <p:spPr>
          <a:xfrm>
            <a:off x="4826337" y="4515772"/>
            <a:ext cx="14731326" cy="8286369"/>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I took myself far off from my own presence, far indeed, and made myself an object.  Fanon P. 112"/>
          <p:cNvSpPr txBox="1"/>
          <p:nvPr/>
        </p:nvSpPr>
        <p:spPr>
          <a:xfrm>
            <a:off x="1547620" y="404935"/>
            <a:ext cx="21288759" cy="1709421"/>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lvl1pPr defTabSz="1828800">
              <a:defRPr sz="5000">
                <a:solidFill>
                  <a:srgbClr val="FFFFFF"/>
                </a:solidFill>
              </a:defRPr>
            </a:lvl1pPr>
          </a:lstStyle>
          <a:p>
            <a:pPr/>
            <a:r>
              <a:t>Strategies of Resisting Spectatorship and the Oppositional Spectatorship Reclaiming the Gaze</a:t>
            </a:r>
          </a:p>
        </p:txBody>
      </p:sp>
      <p:sp>
        <p:nvSpPr>
          <p:cNvPr id="232" name="Even in the worse circumstances of domination, the ability to manipulate one’s gaze in the face of structures of domination that would contain it, opens up the possibility of agency… Michel Foucault insists on describing domination in terms of “relations"/>
          <p:cNvSpPr txBox="1"/>
          <p:nvPr/>
        </p:nvSpPr>
        <p:spPr>
          <a:xfrm>
            <a:off x="405454" y="2363930"/>
            <a:ext cx="23573092" cy="28743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a:solidFill>
                  <a:srgbClr val="FFFFFF"/>
                </a:solidFill>
              </a:defRPr>
            </a:pPr>
            <a:r>
              <a:rPr sz="3100"/>
              <a:t>Even in the worse circumstances of domination, the ability to manipulate one’s </a:t>
            </a:r>
            <a:r>
              <a:rPr sz="3100">
                <a:solidFill>
                  <a:schemeClr val="accent5"/>
                </a:solidFill>
              </a:rPr>
              <a:t>gaze</a:t>
            </a:r>
            <a:r>
              <a:rPr sz="3100"/>
              <a:t> in the face of </a:t>
            </a:r>
            <a:r>
              <a:rPr sz="3100">
                <a:solidFill>
                  <a:schemeClr val="accent4"/>
                </a:solidFill>
              </a:rPr>
              <a:t>structures of domination</a:t>
            </a:r>
            <a:r>
              <a:rPr sz="3100"/>
              <a:t> that would contain it, opens up the possibility of </a:t>
            </a:r>
            <a:r>
              <a:rPr sz="3100">
                <a:solidFill>
                  <a:schemeClr val="accent3"/>
                </a:solidFill>
              </a:rPr>
              <a:t>agency</a:t>
            </a:r>
            <a:r>
              <a:rPr sz="3100"/>
              <a:t>… Michel Foucault insists on describing domination in terms of “</a:t>
            </a:r>
            <a:r>
              <a:rPr sz="3100">
                <a:solidFill>
                  <a:schemeClr val="accent4"/>
                </a:solidFill>
              </a:rPr>
              <a:t>relations of power</a:t>
            </a:r>
            <a:r>
              <a:rPr sz="3100"/>
              <a:t>” as part of an effort to challenge the assumption that” </a:t>
            </a:r>
            <a:r>
              <a:rPr sz="3100">
                <a:solidFill>
                  <a:schemeClr val="accent4"/>
                </a:solidFill>
              </a:rPr>
              <a:t>power is a system of domination</a:t>
            </a:r>
            <a:r>
              <a:rPr sz="3100"/>
              <a:t> which controls everything and which leaves no room for freedom.”  Emphatically stating that in all </a:t>
            </a:r>
            <a:r>
              <a:rPr sz="3100">
                <a:solidFill>
                  <a:schemeClr val="accent4"/>
                </a:solidFill>
              </a:rPr>
              <a:t>relations of power</a:t>
            </a:r>
            <a:r>
              <a:rPr sz="3100"/>
              <a:t> “there is necessarily the </a:t>
            </a:r>
            <a:r>
              <a:rPr sz="3100">
                <a:solidFill>
                  <a:schemeClr val="accent3"/>
                </a:solidFill>
              </a:rPr>
              <a:t>possibility of resistance</a:t>
            </a:r>
            <a:r>
              <a:rPr sz="3100"/>
              <a:t>,” he invites the critical thinker to search those </a:t>
            </a:r>
            <a:r>
              <a:rPr sz="3100">
                <a:solidFill>
                  <a:schemeClr val="accent5"/>
                </a:solidFill>
              </a:rPr>
              <a:t>margins</a:t>
            </a:r>
            <a:r>
              <a:rPr sz="3100"/>
              <a:t>, </a:t>
            </a:r>
            <a:r>
              <a:rPr sz="3100">
                <a:solidFill>
                  <a:schemeClr val="accent5"/>
                </a:solidFill>
              </a:rPr>
              <a:t>gaps</a:t>
            </a:r>
            <a:r>
              <a:rPr sz="3100"/>
              <a:t>, locations on and through the body, where </a:t>
            </a:r>
            <a:r>
              <a:rPr sz="3100">
                <a:solidFill>
                  <a:schemeClr val="accent3"/>
                </a:solidFill>
              </a:rPr>
              <a:t>agency</a:t>
            </a:r>
            <a:r>
              <a:rPr sz="3100"/>
              <a:t> can be found. </a:t>
            </a:r>
            <a:r>
              <a:t> </a:t>
            </a:r>
          </a:p>
          <a:p>
            <a:pPr lvl="1" algn="r">
              <a:defRPr>
                <a:solidFill>
                  <a:srgbClr val="FFFFFF"/>
                </a:solidFill>
              </a:defRPr>
            </a:pPr>
            <a:r>
              <a:t>bell hooks in Braudy and Cohen ed 8 (p.682)</a:t>
            </a:r>
          </a:p>
        </p:txBody>
      </p:sp>
      <p:pic>
        <p:nvPicPr>
          <p:cNvPr id="233" name="Image" descr="Image"/>
          <p:cNvPicPr>
            <a:picLocks noChangeAspect="1"/>
          </p:cNvPicPr>
          <p:nvPr/>
        </p:nvPicPr>
        <p:blipFill>
          <a:blip r:embed="rId2">
            <a:extLst/>
          </a:blip>
          <a:srcRect l="18042" t="0" r="7587" b="0"/>
          <a:stretch>
            <a:fillRect/>
          </a:stretch>
        </p:blipFill>
        <p:spPr>
          <a:xfrm>
            <a:off x="6836420" y="6136436"/>
            <a:ext cx="11422022" cy="6419437"/>
          </a:xfrm>
          <a:prstGeom prst="rect">
            <a:avLst/>
          </a:prstGeom>
          <a:ln w="12700">
            <a:miter lim="400000"/>
          </a:ln>
        </p:spPr>
      </p:pic>
      <p:pic>
        <p:nvPicPr>
          <p:cNvPr id="234" name="Image" descr="Image"/>
          <p:cNvPicPr>
            <a:picLocks noChangeAspect="1"/>
          </p:cNvPicPr>
          <p:nvPr/>
        </p:nvPicPr>
        <p:blipFill>
          <a:blip r:embed="rId3">
            <a:extLst/>
          </a:blip>
          <a:stretch>
            <a:fillRect/>
          </a:stretch>
        </p:blipFill>
        <p:spPr>
          <a:xfrm>
            <a:off x="18625951" y="6156611"/>
            <a:ext cx="5585534" cy="6426498"/>
          </a:xfrm>
          <a:prstGeom prst="rect">
            <a:avLst/>
          </a:prstGeom>
          <a:ln w="12700">
            <a:miter lim="400000"/>
          </a:ln>
        </p:spPr>
      </p:pic>
      <p:pic>
        <p:nvPicPr>
          <p:cNvPr id="235" name="Image" descr="Image"/>
          <p:cNvPicPr>
            <a:picLocks noChangeAspect="1"/>
          </p:cNvPicPr>
          <p:nvPr/>
        </p:nvPicPr>
        <p:blipFill>
          <a:blip r:embed="rId4">
            <a:extLst/>
          </a:blip>
          <a:stretch>
            <a:fillRect/>
          </a:stretch>
        </p:blipFill>
        <p:spPr>
          <a:xfrm>
            <a:off x="-15703" y="6223054"/>
            <a:ext cx="6484655" cy="6388399"/>
          </a:xfrm>
          <a:prstGeom prst="rect">
            <a:avLst/>
          </a:prstGeom>
          <a:ln w="12700">
            <a:miter lim="400000"/>
          </a:ln>
        </p:spPr>
      </p:pic>
      <p:sp>
        <p:nvSpPr>
          <p:cNvPr id="236" name="Foucault: systems of power"/>
          <p:cNvSpPr txBox="1"/>
          <p:nvPr/>
        </p:nvSpPr>
        <p:spPr>
          <a:xfrm>
            <a:off x="18929880" y="12685184"/>
            <a:ext cx="4977677" cy="5731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3100">
                <a:solidFill>
                  <a:schemeClr val="accent4"/>
                </a:solidFill>
              </a:defRPr>
            </a:lvl1pPr>
          </a:lstStyle>
          <a:p>
            <a:pPr>
              <a:defRPr sz="2400"/>
            </a:pPr>
            <a:r>
              <a:rPr sz="3100"/>
              <a:t>Foucault: systems of power</a:t>
            </a:r>
          </a:p>
        </p:txBody>
      </p:sp>
      <p:sp>
        <p:nvSpPr>
          <p:cNvPr id="237" name="Lacan: the Gaze"/>
          <p:cNvSpPr txBox="1"/>
          <p:nvPr/>
        </p:nvSpPr>
        <p:spPr>
          <a:xfrm>
            <a:off x="1736800" y="12732577"/>
            <a:ext cx="2979649" cy="5731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3100">
                <a:solidFill>
                  <a:schemeClr val="accent5"/>
                </a:solidFill>
              </a:defRPr>
            </a:lvl1pPr>
          </a:lstStyle>
          <a:p>
            <a:pPr>
              <a:defRPr sz="2400"/>
            </a:pPr>
            <a:r>
              <a:rPr sz="3100"/>
              <a:t>Lacan: the Gaze</a:t>
            </a:r>
          </a:p>
        </p:txBody>
      </p:sp>
      <p:sp>
        <p:nvSpPr>
          <p:cNvPr id="238" name="“the possibility of resistance “…?"/>
          <p:cNvSpPr txBox="1"/>
          <p:nvPr/>
        </p:nvSpPr>
        <p:spPr>
          <a:xfrm>
            <a:off x="9851368" y="12661487"/>
            <a:ext cx="5909882" cy="5731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a:solidFill>
                  <a:srgbClr val="FFFFFF"/>
                </a:solidFill>
              </a:defRPr>
            </a:pPr>
            <a:r>
              <a:t>“</a:t>
            </a:r>
            <a:r>
              <a:rPr sz="3100">
                <a:solidFill>
                  <a:schemeClr val="accent3"/>
                </a:solidFill>
              </a:rPr>
              <a:t>the possibility of resistance</a:t>
            </a:r>
            <a:r>
              <a:rPr sz="3100"/>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34"/>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233"/>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2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6" grpId="4"/>
      <p:bldP build="whole" bldLvl="1" animBg="1" rev="0" advAuto="0" spid="234" grpId="3"/>
      <p:bldP build="whole" bldLvl="1" animBg="1" rev="0" advAuto="0" spid="233" grpId="5"/>
      <p:bldP build="whole" bldLvl="1" animBg="1" rev="0" advAuto="0" spid="235" grpId="1"/>
      <p:bldP build="whole" bldLvl="1" animBg="1" rev="0" advAuto="0" spid="237" grpId="2"/>
      <p:bldP build="whole" bldLvl="1" animBg="1" rev="0" advAuto="0" spid="238" grpId="6"/>
    </p:bldLst>
  </p:timing>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000000"/>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A7A7A7"/>
      </a:dk2>
      <a:lt2>
        <a:srgbClr val="535353"/>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a:ea typeface="Helvetica"/>
        <a:cs typeface="Helvetica"/>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7"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