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2438337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D5E6"/>
          </a:solidFill>
        </a:fill>
      </a:tcStyle>
    </a:wholeTbl>
    <a:band2H>
      <a:tcTxStyle b="def" i="def"/>
      <a:tcStyle>
        <a:tcBdr/>
        <a:fill>
          <a:solidFill>
            <a:srgbClr val="E6EBF3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BE4CA"/>
          </a:solidFill>
        </a:fill>
      </a:tcStyle>
    </a:wholeTbl>
    <a:band2H>
      <a:tcTxStyle b="def" i="def"/>
      <a:tcStyle>
        <a:tcBdr/>
        <a:fill>
          <a:solidFill>
            <a:srgbClr val="E7F2E6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ECCBD6"/>
          </a:solidFill>
        </a:fill>
      </a:tcStyle>
    </a:wholeTbl>
    <a:band2H>
      <a:tcTxStyle b="def" i="def"/>
      <a:tcStyle>
        <a:tcBdr/>
        <a:fill>
          <a:solidFill>
            <a:srgbClr val="F6E7EC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000000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8" name="Shape 15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/>
          <p:nvPr>
            <p:ph type="body" sz="quarter" idx="1" hasCustomPrompt="1"/>
          </p:nvPr>
        </p:nvSpPr>
        <p:spPr>
          <a:xfrm>
            <a:off x="1206496" y="11839047"/>
            <a:ext cx="21971008" cy="636983"/>
          </a:xfrm>
          <a:prstGeom prst="rect">
            <a:avLst/>
          </a:prstGeom>
        </p:spPr>
        <p:txBody>
          <a:bodyPr lIns="45718" tIns="45718" rIns="45718" bIns="45718" numCol="1" spcCol="38100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5" cy="4648204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21" hasCustomPrompt="1"/>
          </p:nvPr>
        </p:nvSpPr>
        <p:spPr>
          <a:xfrm>
            <a:off x="1206500" y="7196865"/>
            <a:ext cx="21971000" cy="1905003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Presentation Subtitle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sz="quarter" idx="1" hasCustomPrompt="1"/>
          </p:nvPr>
        </p:nvSpPr>
        <p:spPr>
          <a:xfrm>
            <a:off x="1206500" y="8262180"/>
            <a:ext cx="21971000" cy="934784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Fact information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Body Level One…"/>
          <p:cNvSpPr txBox="1"/>
          <p:nvPr>
            <p:ph type="body" idx="21" hasCustomPrompt="1"/>
          </p:nvPr>
        </p:nvSpPr>
        <p:spPr>
          <a:xfrm>
            <a:off x="1206500" y="935257"/>
            <a:ext cx="21971000" cy="7359065"/>
          </a:xfrm>
          <a:prstGeom prst="rect">
            <a:avLst/>
          </a:prstGeom>
        </p:spPr>
        <p:txBody>
          <a:bodyPr numCol="1" spcCol="38100" anchor="b"/>
          <a:lstStyle/>
          <a:p>
            <a:pPr lvl="4" marL="0" indent="3145534" algn="ctr" defTabSz="1072868">
              <a:lnSpc>
                <a:spcPct val="80000"/>
              </a:lnSpc>
              <a:spcBef>
                <a:spcPts val="0"/>
              </a:spcBef>
              <a:buSzTx/>
              <a:buNone/>
              <a:defRPr b="1" spc="-199" sz="11000"/>
            </a:pPr>
            <a:r>
              <a:t>100%
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/>
          <p:nvPr>
            <p:ph type="body" sz="quarter" idx="1" hasCustomPrompt="1"/>
          </p:nvPr>
        </p:nvSpPr>
        <p:spPr>
          <a:xfrm>
            <a:off x="2480822" y="10675453"/>
            <a:ext cx="20149257" cy="636983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Attribution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6" name="Body Level One…"/>
          <p:cNvSpPr txBox="1"/>
          <p:nvPr>
            <p:ph type="body" sz="half" idx="21" hasCustomPrompt="1"/>
          </p:nvPr>
        </p:nvSpPr>
        <p:spPr>
          <a:xfrm>
            <a:off x="1753923" y="4939860"/>
            <a:ext cx="20876154" cy="3836284"/>
          </a:xfrm>
          <a:prstGeom prst="rect">
            <a:avLst/>
          </a:prstGeom>
        </p:spPr>
        <p:txBody>
          <a:bodyPr numCol="1" spcCol="38100" anchor="ctr"/>
          <a:lstStyle/>
          <a:p>
            <a:pPr lvl="4" marL="0" indent="3018788" defTabSz="1511767">
              <a:spcBef>
                <a:spcPts val="0"/>
              </a:spcBef>
              <a:buSzTx/>
              <a:buNone/>
              <a:defRPr spc="-200" sz="5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“Notable Quote”
</a:t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862804876_960x639.jpg"/>
          <p:cNvSpPr/>
          <p:nvPr>
            <p:ph type="pic" sz="quarter" idx="21"/>
          </p:nvPr>
        </p:nvSpPr>
        <p:spPr>
          <a:xfrm>
            <a:off x="15430500" y="7085409"/>
            <a:ext cx="8128000" cy="5410205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5" name="824910546_2681x1332.jpg"/>
          <p:cNvSpPr/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6" name="575395635_960x639.jpg"/>
          <p:cNvSpPr/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/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itle Text"/>
          <p:cNvSpPr txBox="1"/>
          <p:nvPr>
            <p:ph type="title"/>
          </p:nvPr>
        </p:nvSpPr>
        <p:spPr>
          <a:xfrm>
            <a:off x="4833937" y="2303858"/>
            <a:ext cx="14716127" cy="4643440"/>
          </a:xfrm>
          <a:prstGeom prst="rect">
            <a:avLst/>
          </a:prstGeom>
        </p:spPr>
        <p:txBody>
          <a:bodyPr lIns="71433" tIns="71433" rIns="71433" bIns="71433" anchor="b"/>
          <a:lstStyle>
            <a:lvl1pPr algn="ctr" defTabSz="821529">
              <a:lnSpc>
                <a:spcPct val="100000"/>
              </a:lnSpc>
              <a:defRPr b="0" spc="0" sz="11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0" name="Body Level One…"/>
          <p:cNvSpPr txBox="1"/>
          <p:nvPr>
            <p:ph type="body" sz="quarter" idx="1"/>
          </p:nvPr>
        </p:nvSpPr>
        <p:spPr>
          <a:xfrm>
            <a:off x="4833937" y="7072310"/>
            <a:ext cx="14716127" cy="1589489"/>
          </a:xfrm>
          <a:prstGeom prst="rect">
            <a:avLst/>
          </a:prstGeom>
        </p:spPr>
        <p:txBody>
          <a:bodyPr lIns="71433" tIns="71433" rIns="71433" bIns="71433" numCol="1" spcCol="38100"/>
          <a:lstStyle>
            <a:lvl1pPr marL="0" indent="0" algn="ctr" defTabSz="821529">
              <a:lnSpc>
                <a:spcPct val="100000"/>
              </a:lnSpc>
              <a:spcBef>
                <a:spcPts val="0"/>
              </a:spcBef>
              <a:buSzTx/>
              <a:buNone/>
              <a:defRPr sz="5200"/>
            </a:lvl1pPr>
            <a:lvl2pPr marL="0" indent="0" algn="ctr" defTabSz="821529">
              <a:lnSpc>
                <a:spcPct val="100000"/>
              </a:lnSpc>
              <a:spcBef>
                <a:spcPts val="0"/>
              </a:spcBef>
              <a:buSzTx/>
              <a:buNone/>
              <a:defRPr sz="5200"/>
            </a:lvl2pPr>
            <a:lvl3pPr marL="0" indent="0" algn="ctr" defTabSz="821529">
              <a:lnSpc>
                <a:spcPct val="100000"/>
              </a:lnSpc>
              <a:spcBef>
                <a:spcPts val="0"/>
              </a:spcBef>
              <a:buSzTx/>
              <a:buNone/>
              <a:defRPr sz="5200"/>
            </a:lvl3pPr>
            <a:lvl4pPr marL="0" indent="0" algn="ctr" defTabSz="821529">
              <a:lnSpc>
                <a:spcPct val="100000"/>
              </a:lnSpc>
              <a:spcBef>
                <a:spcPts val="0"/>
              </a:spcBef>
              <a:buSzTx/>
              <a:buNone/>
              <a:defRPr sz="5200"/>
            </a:lvl4pPr>
            <a:lvl5pPr marL="0" indent="0" algn="ctr" defTabSz="821529">
              <a:lnSpc>
                <a:spcPct val="100000"/>
              </a:lnSpc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1" name="Slide Number"/>
          <p:cNvSpPr txBox="1"/>
          <p:nvPr>
            <p:ph type="sldNum" sz="quarter" idx="2"/>
          </p:nvPr>
        </p:nvSpPr>
        <p:spPr>
          <a:xfrm>
            <a:off x="11954106" y="13073062"/>
            <a:ext cx="466262" cy="477664"/>
          </a:xfrm>
          <a:prstGeom prst="rect">
            <a:avLst/>
          </a:prstGeom>
        </p:spPr>
        <p:txBody>
          <a:bodyPr lIns="71433" tIns="71433" rIns="71433" bIns="71433" anchor="t"/>
          <a:lstStyle>
            <a:lvl1pPr defTabSz="821529">
              <a:defRPr sz="22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/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Body Level One…"/>
          <p:cNvSpPr txBox="1"/>
          <p:nvPr>
            <p:ph type="body" sz="quarter" idx="1" hasCustomPrompt="1"/>
          </p:nvPr>
        </p:nvSpPr>
        <p:spPr>
          <a:xfrm>
            <a:off x="1207690" y="1106137"/>
            <a:ext cx="21968621" cy="636983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Body Level One…"/>
          <p:cNvSpPr txBox="1"/>
          <p:nvPr>
            <p:ph type="body" sz="quarter" idx="22" hasCustomPrompt="1"/>
          </p:nvPr>
        </p:nvSpPr>
        <p:spPr>
          <a:xfrm>
            <a:off x="1206500" y="11609909"/>
            <a:ext cx="21971000" cy="1144692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Presentation Subtitle 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4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3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92709243_1322x1323.jpeg"/>
          <p:cNvSpPr/>
          <p:nvPr>
            <p:ph type="pic" sz="half" idx="21"/>
          </p:nvPr>
        </p:nvSpPr>
        <p:spPr>
          <a:xfrm>
            <a:off x="12052303" y="1270000"/>
            <a:ext cx="11188408" cy="11209889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Body Level One…"/>
          <p:cNvSpPr txBox="1"/>
          <p:nvPr>
            <p:ph type="body" sz="quarter" idx="1" hasCustomPrompt="1"/>
          </p:nvPr>
        </p:nvSpPr>
        <p:spPr>
          <a:xfrm>
            <a:off x="1206500" y="2245960"/>
            <a:ext cx="21971000" cy="934782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4" name="Body Level One…"/>
          <p:cNvSpPr txBox="1"/>
          <p:nvPr>
            <p:ph type="body" idx="21" hasCustomPrompt="1"/>
          </p:nvPr>
        </p:nvSpPr>
        <p:spPr>
          <a:xfrm>
            <a:off x="1206500" y="4248503"/>
            <a:ext cx="21971000" cy="8256015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1" name="Body Level One…"/>
          <p:cNvSpPr txBox="1"/>
          <p:nvPr>
            <p:ph type="body" sz="quarter" idx="1" hasCustomPrompt="1"/>
          </p:nvPr>
        </p:nvSpPr>
        <p:spPr>
          <a:xfrm>
            <a:off x="1206500" y="2245960"/>
            <a:ext cx="9779000" cy="934782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dy Level One…"/>
          <p:cNvSpPr txBox="1"/>
          <p:nvPr>
            <p:ph type="body" sz="half" idx="21" hasCustomPrompt="1"/>
          </p:nvPr>
        </p:nvSpPr>
        <p:spPr>
          <a:xfrm>
            <a:off x="1206500" y="4248503"/>
            <a:ext cx="9779000" cy="8256015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63" name="824910546_2681x1332.jpg"/>
          <p:cNvSpPr/>
          <p:nvPr>
            <p:ph type="pic" idx="22"/>
          </p:nvPr>
        </p:nvSpPr>
        <p:spPr>
          <a:xfrm>
            <a:off x="6380200" y="1263846"/>
            <a:ext cx="22529802" cy="11193475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51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Body Level One…"/>
          <p:cNvSpPr txBox="1"/>
          <p:nvPr>
            <p:ph type="body" sz="quarter" idx="1" hasCustomPrompt="1"/>
          </p:nvPr>
        </p:nvSpPr>
        <p:spPr>
          <a:xfrm>
            <a:off x="1206500" y="2245960"/>
            <a:ext cx="21971000" cy="934782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Body Level One…"/>
          <p:cNvSpPr txBox="1"/>
          <p:nvPr>
            <p:ph type="body" sz="quarter" idx="1" hasCustomPrompt="1"/>
          </p:nvPr>
        </p:nvSpPr>
        <p:spPr>
          <a:xfrm>
            <a:off x="1206500" y="2245960"/>
            <a:ext cx="21971000" cy="934782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Agenda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0" name="Body Level One…"/>
          <p:cNvSpPr txBox="1"/>
          <p:nvPr>
            <p:ph type="body" idx="21" hasCustomPrompt="1"/>
          </p:nvPr>
        </p:nvSpPr>
        <p:spPr>
          <a:xfrm>
            <a:off x="1206500" y="4248503"/>
            <a:ext cx="21971000" cy="8256015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99" sz="5500"/>
            </a:lvl1pPr>
          </a:lstStyle>
          <a:p>
            <a:pPr/>
            <a:r>
              <a:t>Agenda Topics</a:t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numCol="2" spcCol="109855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3653366" y="2743200"/>
            <a:ext cx="19507201" cy="150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transition xmlns:p14="http://schemas.microsoft.com/office/powerpoint/2010/main" spd="med" advClick="1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2.tif"/><Relationship Id="rId3" Type="http://schemas.openxmlformats.org/officeDocument/2006/relationships/hyperlink" Target="https://www.youtube.com/watch?v=6sjeBonjMDg" TargetMode="External"/><Relationship Id="rId4" Type="http://schemas.openxmlformats.org/officeDocument/2006/relationships/image" Target="../media/image33.tif"/><Relationship Id="rId5" Type="http://schemas.openxmlformats.org/officeDocument/2006/relationships/image" Target="../media/image34.tif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5.tif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6.tif"/><Relationship Id="rId3" Type="http://schemas.openxmlformats.org/officeDocument/2006/relationships/image" Target="../media/image37.t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hyperlink" Target="https://www.youtube.com/watch?v=rq3n2sJ43Hg" TargetMode="External"/><Relationship Id="rId5" Type="http://schemas.openxmlformats.org/officeDocument/2006/relationships/hyperlink" Target="https://www.youtube.com/watch?v=XOnZjo8PX2o" TargetMode="Externa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.tif"/><Relationship Id="rId3" Type="http://schemas.openxmlformats.org/officeDocument/2006/relationships/image" Target="../media/image2.tif"/><Relationship Id="rId4" Type="http://schemas.openxmlformats.org/officeDocument/2006/relationships/image" Target="../media/image3.tif"/><Relationship Id="rId5" Type="http://schemas.openxmlformats.org/officeDocument/2006/relationships/image" Target="../media/image4.tif"/><Relationship Id="rId6" Type="http://schemas.openxmlformats.org/officeDocument/2006/relationships/image" Target="../media/image5.tif"/><Relationship Id="rId7" Type="http://schemas.openxmlformats.org/officeDocument/2006/relationships/hyperlink" Target="https://mubi.com/films/bigger-than-life" TargetMode="External"/><Relationship Id="rId8" Type="http://schemas.openxmlformats.org/officeDocument/2006/relationships/hyperlink" Target="https://www.youtube.com/watch?v=TEWZpUhDu8g" TargetMode="External"/><Relationship Id="rId9" Type="http://schemas.openxmlformats.org/officeDocument/2006/relationships/image" Target="../media/image6.tif"/><Relationship Id="rId10" Type="http://schemas.openxmlformats.org/officeDocument/2006/relationships/hyperlink" Target="https://www.youtube.com/watch?v=IioYhtWTb9Y" TargetMode="External"/><Relationship Id="rId11" Type="http://schemas.openxmlformats.org/officeDocument/2006/relationships/hyperlink" Target="https://www.youtube.com/watch?v=qADM67ZgYxM" TargetMode="Externa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7.t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8.tif"/><Relationship Id="rId3" Type="http://schemas.openxmlformats.org/officeDocument/2006/relationships/image" Target="../media/image9.tif"/><Relationship Id="rId4" Type="http://schemas.openxmlformats.org/officeDocument/2006/relationships/hyperlink" Target="http://kcmodern.blogspot.com/search/label/HTHB" TargetMode="External"/><Relationship Id="rId5" Type="http://schemas.openxmlformats.org/officeDocument/2006/relationships/image" Target="../media/image10.tif"/><Relationship Id="rId6" Type="http://schemas.openxmlformats.org/officeDocument/2006/relationships/hyperlink" Target="https://www.youtube.com/watch?v=tTq6Tofmo7E" TargetMode="External"/><Relationship Id="rId7" Type="http://schemas.openxmlformats.org/officeDocument/2006/relationships/image" Target="../media/image11.t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2.tif"/><Relationship Id="rId3" Type="http://schemas.openxmlformats.org/officeDocument/2006/relationships/image" Target="../media/image13.tif"/><Relationship Id="rId4" Type="http://schemas.openxmlformats.org/officeDocument/2006/relationships/hyperlink" Target="https://www.youtube.com/watch?v=GALMX2BO5ps" TargetMode="External"/><Relationship Id="rId5" Type="http://schemas.openxmlformats.org/officeDocument/2006/relationships/image" Target="../media/image14.tif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5.tif"/><Relationship Id="rId3" Type="http://schemas.openxmlformats.org/officeDocument/2006/relationships/image" Target="../media/image16.tif"/><Relationship Id="rId4" Type="http://schemas.openxmlformats.org/officeDocument/2006/relationships/image" Target="../media/image17.tif"/><Relationship Id="rId5" Type="http://schemas.openxmlformats.org/officeDocument/2006/relationships/image" Target="../media/image18.tif"/><Relationship Id="rId6" Type="http://schemas.openxmlformats.org/officeDocument/2006/relationships/image" Target="../media/image19.tif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tif"/><Relationship Id="rId3" Type="http://schemas.openxmlformats.org/officeDocument/2006/relationships/image" Target="../media/image21.tif"/><Relationship Id="rId4" Type="http://schemas.openxmlformats.org/officeDocument/2006/relationships/image" Target="../media/image22.tif"/><Relationship Id="rId5" Type="http://schemas.openxmlformats.org/officeDocument/2006/relationships/image" Target="../media/image23.tif"/><Relationship Id="rId6" Type="http://schemas.openxmlformats.org/officeDocument/2006/relationships/image" Target="../media/image24.tif"/><Relationship Id="rId7" Type="http://schemas.openxmlformats.org/officeDocument/2006/relationships/image" Target="../media/image25.tif"/><Relationship Id="rId8" Type="http://schemas.openxmlformats.org/officeDocument/2006/relationships/image" Target="../media/image26.tif"/><Relationship Id="rId9" Type="http://schemas.openxmlformats.org/officeDocument/2006/relationships/image" Target="../media/image27.tif"/><Relationship Id="rId10" Type="http://schemas.openxmlformats.org/officeDocument/2006/relationships/image" Target="../media/image28.tif"/><Relationship Id="rId11" Type="http://schemas.openxmlformats.org/officeDocument/2006/relationships/image" Target="../media/image29.tif"/><Relationship Id="rId12" Type="http://schemas.openxmlformats.org/officeDocument/2006/relationships/image" Target="../media/image30.tif"/><Relationship Id="rId13" Type="http://schemas.openxmlformats.org/officeDocument/2006/relationships/image" Target="../media/image31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Identification in the Cinema"/>
          <p:cNvSpPr txBox="1"/>
          <p:nvPr>
            <p:ph type="title"/>
          </p:nvPr>
        </p:nvSpPr>
        <p:spPr>
          <a:xfrm>
            <a:off x="4833937" y="2303857"/>
            <a:ext cx="14716129" cy="4643441"/>
          </a:xfrm>
          <a:prstGeom prst="rect">
            <a:avLst/>
          </a:prstGeom>
        </p:spPr>
        <p:txBody>
          <a:bodyPr/>
          <a:lstStyle/>
          <a:p>
            <a:pPr/>
            <a:r>
              <a:t>Identification in the Cinema</a:t>
            </a:r>
          </a:p>
        </p:txBody>
      </p:sp>
      <p:sp>
        <p:nvSpPr>
          <p:cNvPr id="161" name="Session 5: Lighting (cont.) and cinematography…"/>
          <p:cNvSpPr txBox="1"/>
          <p:nvPr>
            <p:ph type="body" sz="quarter" idx="1"/>
          </p:nvPr>
        </p:nvSpPr>
        <p:spPr>
          <a:xfrm>
            <a:off x="8062238" y="6962178"/>
            <a:ext cx="8259528" cy="1148357"/>
          </a:xfrm>
          <a:prstGeom prst="rect">
            <a:avLst/>
          </a:prstGeom>
        </p:spPr>
        <p:txBody>
          <a:bodyPr/>
          <a:lstStyle>
            <a:lvl1pPr defTabSz="347692">
              <a:lnSpc>
                <a:spcPct val="90000"/>
              </a:lnSpc>
              <a:defRPr sz="34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Session 36:  Mad Men:  Identification and Television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103527" y="3091308"/>
            <a:ext cx="6887052" cy="9382908"/>
          </a:xfrm>
          <a:prstGeom prst="rect">
            <a:avLst/>
          </a:prstGeom>
          <a:ln w="12700">
            <a:miter lim="400000"/>
          </a:ln>
        </p:spPr>
      </p:pic>
      <p:sp>
        <p:nvSpPr>
          <p:cNvPr id="245" name="Jim Beam Ad, 1966"/>
          <p:cNvSpPr txBox="1"/>
          <p:nvPr/>
        </p:nvSpPr>
        <p:spPr>
          <a:xfrm>
            <a:off x="16812843" y="12548724"/>
            <a:ext cx="5468418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sym typeface="Helvetica Neue"/>
                <a:hlinkClick r:id="rId3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3" invalidUrl="" action="" tgtFrame="" tooltip="" history="1" highlightClick="0" endSnd="0"/>
              </a:rPr>
              <a:t>Jim Beam Ad, 1966</a:t>
            </a:r>
          </a:p>
        </p:txBody>
      </p:sp>
      <p:pic>
        <p:nvPicPr>
          <p:cNvPr id="246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26775" y="3099267"/>
            <a:ext cx="6600226" cy="93669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7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254279" y="3091308"/>
            <a:ext cx="6947884" cy="9382908"/>
          </a:xfrm>
          <a:prstGeom prst="rect">
            <a:avLst/>
          </a:prstGeom>
          <a:ln w="12700">
            <a:miter lim="400000"/>
          </a:ln>
        </p:spPr>
      </p:pic>
      <p:sp>
        <p:nvSpPr>
          <p:cNvPr id="248" name="The Life Cycle of Commodification in The Society of the Spectacle"/>
          <p:cNvSpPr txBox="1"/>
          <p:nvPr/>
        </p:nvSpPr>
        <p:spPr>
          <a:xfrm>
            <a:off x="638886" y="358841"/>
            <a:ext cx="18145050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The Life Cycle of Commodification in </a:t>
            </a:r>
            <a:r>
              <a:rPr i="1"/>
              <a:t>The Society of the Spectacle</a:t>
            </a:r>
          </a:p>
        </p:txBody>
      </p:sp>
      <p:sp>
        <p:nvSpPr>
          <p:cNvPr id="249" name="Four Roses Ad, 1961"/>
          <p:cNvSpPr txBox="1"/>
          <p:nvPr/>
        </p:nvSpPr>
        <p:spPr>
          <a:xfrm>
            <a:off x="1401568" y="12548725"/>
            <a:ext cx="5850637" cy="8084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Four Roses Ad, 1961</a:t>
            </a:r>
          </a:p>
        </p:txBody>
      </p:sp>
      <p:sp>
        <p:nvSpPr>
          <p:cNvPr id="250" name="Four Roses Ad, 1963"/>
          <p:cNvSpPr txBox="1"/>
          <p:nvPr/>
        </p:nvSpPr>
        <p:spPr>
          <a:xfrm>
            <a:off x="8802902" y="12548725"/>
            <a:ext cx="5850637" cy="8084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Four Roses Ad, 1963</a:t>
            </a:r>
          </a:p>
        </p:txBody>
      </p:sp>
      <p:sp>
        <p:nvSpPr>
          <p:cNvPr id="251" name="Arrow"/>
          <p:cNvSpPr/>
          <p:nvPr/>
        </p:nvSpPr>
        <p:spPr>
          <a:xfrm>
            <a:off x="4995979" y="7147761"/>
            <a:ext cx="5018310" cy="1270005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52" name="Arrow"/>
          <p:cNvSpPr/>
          <p:nvPr/>
        </p:nvSpPr>
        <p:spPr>
          <a:xfrm>
            <a:off x="14058512" y="5132489"/>
            <a:ext cx="5174594" cy="1270005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53" name="Being"/>
          <p:cNvSpPr txBox="1"/>
          <p:nvPr/>
        </p:nvSpPr>
        <p:spPr>
          <a:xfrm>
            <a:off x="3198684" y="2200404"/>
            <a:ext cx="1683411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Being</a:t>
            </a:r>
          </a:p>
        </p:txBody>
      </p:sp>
      <p:sp>
        <p:nvSpPr>
          <p:cNvPr id="254" name="Possessing"/>
          <p:cNvSpPr txBox="1"/>
          <p:nvPr/>
        </p:nvSpPr>
        <p:spPr>
          <a:xfrm>
            <a:off x="10028503" y="2200404"/>
            <a:ext cx="3399435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 Possessing</a:t>
            </a:r>
          </a:p>
        </p:txBody>
      </p:sp>
      <p:sp>
        <p:nvSpPr>
          <p:cNvPr id="255" name="Appearing"/>
          <p:cNvSpPr txBox="1"/>
          <p:nvPr/>
        </p:nvSpPr>
        <p:spPr>
          <a:xfrm>
            <a:off x="18089956" y="2200404"/>
            <a:ext cx="2914194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Appearing</a:t>
            </a:r>
          </a:p>
        </p:txBody>
      </p:sp>
      <p:sp>
        <p:nvSpPr>
          <p:cNvPr id="256" name="In the society of the spectacle social life is colonized by the commodity through “the decline of being into having, and having into merely appearing.&quot;Debord"/>
          <p:cNvSpPr txBox="1"/>
          <p:nvPr/>
        </p:nvSpPr>
        <p:spPr>
          <a:xfrm>
            <a:off x="684723" y="1157248"/>
            <a:ext cx="23353396" cy="960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In the society of the spectacle social life is colonized by the commodity through “the decline of </a:t>
            </a:r>
            <a:r>
              <a:rPr i="1">
                <a:solidFill>
                  <a:schemeClr val="accent5"/>
                </a:solidFill>
              </a:rPr>
              <a:t>being</a:t>
            </a:r>
            <a:r>
              <a:t> into </a:t>
            </a:r>
            <a:r>
              <a:rPr i="1">
                <a:solidFill>
                  <a:schemeClr val="accent5"/>
                </a:solidFill>
              </a:rPr>
              <a:t>having</a:t>
            </a:r>
            <a:r>
              <a:t>, and </a:t>
            </a:r>
            <a:r>
              <a:rPr i="1">
                <a:solidFill>
                  <a:schemeClr val="accent5"/>
                </a:solidFill>
              </a:rPr>
              <a:t>having</a:t>
            </a:r>
            <a:r>
              <a:t> into merely </a:t>
            </a:r>
            <a:r>
              <a:rPr i="1">
                <a:solidFill>
                  <a:schemeClr val="accent5"/>
                </a:solidFill>
              </a:rPr>
              <a:t>appearing</a:t>
            </a:r>
            <a:r>
              <a:t>."Debord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Class="entr" nodeType="after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52" grpId="8"/>
      <p:bldP build="whole" bldLvl="1" animBg="1" rev="0" advAuto="0" spid="254" grpId="5"/>
      <p:bldP build="whole" bldLvl="1" animBg="1" rev="0" advAuto="0" spid="250" grpId="7"/>
      <p:bldP build="whole" bldLvl="1" animBg="1" rev="0" advAuto="0" spid="244" grpId="10"/>
      <p:bldP build="whole" bldLvl="1" animBg="1" rev="0" advAuto="0" spid="253" grpId="1"/>
      <p:bldP build="whole" bldLvl="1" animBg="1" rev="0" advAuto="0" spid="245" grpId="11"/>
      <p:bldP build="whole" bldLvl="1" animBg="1" rev="0" advAuto="0" spid="249" grpId="3"/>
      <p:bldP build="whole" bldLvl="1" animBg="1" rev="0" advAuto="0" spid="247" grpId="6"/>
      <p:bldP build="whole" bldLvl="1" animBg="1" rev="0" advAuto="0" spid="251" grpId="4"/>
      <p:bldP build="whole" bldLvl="1" animBg="1" rev="0" advAuto="0" spid="246" grpId="2"/>
      <p:bldP build="whole" bldLvl="1" animBg="1" rev="0" advAuto="0" spid="255" grpId="9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87393" y="2888573"/>
            <a:ext cx="17278036" cy="10191343"/>
          </a:xfrm>
          <a:prstGeom prst="rect">
            <a:avLst/>
          </a:prstGeom>
          <a:ln w="12700">
            <a:miter lim="400000"/>
          </a:ln>
        </p:spPr>
      </p:pic>
      <p:sp>
        <p:nvSpPr>
          <p:cNvPr id="259" name="Being vs. Possessing"/>
          <p:cNvSpPr txBox="1"/>
          <p:nvPr/>
        </p:nvSpPr>
        <p:spPr>
          <a:xfrm>
            <a:off x="9367869" y="225236"/>
            <a:ext cx="5917083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Being vs. Possessing</a:t>
            </a:r>
          </a:p>
        </p:txBody>
      </p:sp>
      <p:sp>
        <p:nvSpPr>
          <p:cNvPr id="260" name="“All that once was directly lived has become mere representation.&quot;Guy Debord"/>
          <p:cNvSpPr txBox="1"/>
          <p:nvPr/>
        </p:nvSpPr>
        <p:spPr>
          <a:xfrm>
            <a:off x="2580108" y="1059704"/>
            <a:ext cx="18807304" cy="72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“All that once was directly lived has become mere representation."Guy Debord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8549" y="2759687"/>
            <a:ext cx="11419846" cy="7522414"/>
          </a:xfrm>
          <a:prstGeom prst="rect">
            <a:avLst/>
          </a:prstGeom>
          <a:ln w="12700">
            <a:miter lim="400000"/>
          </a:ln>
        </p:spPr>
      </p:pic>
      <p:sp>
        <p:nvSpPr>
          <p:cNvPr id="263" name="“Kitchen Debates”: Soviet Premier Nikita Khrushchev pointing finger at visiting U.S. Vice Pres. Richard Nixon (2R) during heated ideological debate beside model kitchen display at American National Exhibition, Sokolniki Park, Moscow,1959"/>
          <p:cNvSpPr txBox="1"/>
          <p:nvPr/>
        </p:nvSpPr>
        <p:spPr>
          <a:xfrm>
            <a:off x="1056970" y="11008062"/>
            <a:ext cx="9997455" cy="2198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“Kitchen Debates”: Soviet Premier Nikita Khrushchev pointing finger at visiting U.S. Vice Pres. Richard Nixon (2R) during heated ideological debate beside model kitchen display at American National Exhibition, Sokolniki Park, Moscow,1959</a:t>
            </a:r>
          </a:p>
        </p:txBody>
      </p:sp>
      <p:pic>
        <p:nvPicPr>
          <p:cNvPr id="264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672393" y="2677429"/>
            <a:ext cx="9997454" cy="7686931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Nixon-Kennedy Debate: Chicago on September 26, 1960, at the CBS studio. The first  televised Presidential debate, attracting 60% of American households with televisions."/>
          <p:cNvSpPr txBox="1"/>
          <p:nvPr/>
        </p:nvSpPr>
        <p:spPr>
          <a:xfrm>
            <a:off x="13944111" y="11214334"/>
            <a:ext cx="9454019" cy="1785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Nixon-Kennedy Debate: Chicago on September 26, 1960, at the CBS studio. The first  televised Presidential debate, attracting 60% of American households with televisions.</a:t>
            </a:r>
          </a:p>
        </p:txBody>
      </p:sp>
      <p:sp>
        <p:nvSpPr>
          <p:cNvPr id="266" name="The dialectic of being and having"/>
          <p:cNvSpPr txBox="1"/>
          <p:nvPr/>
        </p:nvSpPr>
        <p:spPr>
          <a:xfrm>
            <a:off x="1901863" y="1059417"/>
            <a:ext cx="9113217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7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The dialectic of being and having</a:t>
            </a:r>
          </a:p>
        </p:txBody>
      </p:sp>
      <p:sp>
        <p:nvSpPr>
          <p:cNvPr id="267" name="Appearing"/>
          <p:cNvSpPr txBox="1"/>
          <p:nvPr/>
        </p:nvSpPr>
        <p:spPr>
          <a:xfrm>
            <a:off x="17214023" y="1059417"/>
            <a:ext cx="2914194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2438337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Appearing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Key Terms"/>
          <p:cNvSpPr txBox="1"/>
          <p:nvPr/>
        </p:nvSpPr>
        <p:spPr>
          <a:xfrm>
            <a:off x="1443450" y="578629"/>
            <a:ext cx="2959914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Key Terms</a:t>
            </a:r>
          </a:p>
        </p:txBody>
      </p:sp>
      <p:sp>
        <p:nvSpPr>
          <p:cNvPr id="164" name="Society of the Spectacle, (Guy Debord): late capitalism+ mass media(advertising and television) +liberal state-&gt; commodification of human relations. (personal consumption aligns with market principles)…"/>
          <p:cNvSpPr txBox="1"/>
          <p:nvPr/>
        </p:nvSpPr>
        <p:spPr>
          <a:xfrm>
            <a:off x="722278" y="2088020"/>
            <a:ext cx="19945506" cy="1076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Society of the Spectacle, </a:t>
            </a:r>
            <a:r>
              <a:rPr i="0"/>
              <a:t>(Guy Debord): late capitalism+ mass media(advertising and television) +liberal state-&gt; commodification of human relations. (personal consumption aligns with market principles)</a:t>
            </a:r>
          </a:p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Social Alienation (Marx): the estrangement of people from their lifeworlds </a:t>
            </a:r>
          </a:p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Being vs. Posessing</a:t>
            </a:r>
          </a:p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Nostalgia and the Uncanny (Freud)</a:t>
            </a:r>
          </a:p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Commodity: use value (utility/need) + exchange value (abstration/desire) </a:t>
            </a:r>
          </a:p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Commodity Fetishism- the translation of the social dimension of economic transaction into a relationship among commodities</a:t>
            </a:r>
          </a:p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Spectacle: social structure in which aesthetic value has been transformed into commercial value (commodity)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“In this hatred of the present or the immediate present, [there is] a dangerous tendency to invoke a completely mythical past.” -Foucault"/>
          <p:cNvSpPr txBox="1"/>
          <p:nvPr/>
        </p:nvSpPr>
        <p:spPr>
          <a:xfrm>
            <a:off x="598931" y="1655000"/>
            <a:ext cx="23186137" cy="548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“In this hatred of the present or the immediate present, [there is] a dangerous tendency to invoke a completely mythical past.” -Foucault</a:t>
            </a:r>
          </a:p>
        </p:txBody>
      </p:sp>
      <p:sp>
        <p:nvSpPr>
          <p:cNvPr id="167" name="Nostalgia—Sentimentality—Memory"/>
          <p:cNvSpPr txBox="1"/>
          <p:nvPr/>
        </p:nvSpPr>
        <p:spPr>
          <a:xfrm>
            <a:off x="201809" y="529585"/>
            <a:ext cx="9993479" cy="8084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Nostalgia—Sentimentality—Memory</a:t>
            </a:r>
          </a:p>
        </p:txBody>
      </p:sp>
      <p:pic>
        <p:nvPicPr>
          <p:cNvPr id="168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9821" y="5000741"/>
            <a:ext cx="10814766" cy="61789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827079" y="5030780"/>
            <a:ext cx="12123639" cy="6118907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https://www.youtube.com/watch?v=rq3n2sJ43Hg"/>
          <p:cNvSpPr txBox="1"/>
          <p:nvPr/>
        </p:nvSpPr>
        <p:spPr>
          <a:xfrm>
            <a:off x="13168668" y="11571886"/>
            <a:ext cx="9440461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2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defRPr>
            </a:lvl1pPr>
          </a:lstStyle>
          <a:p>
            <a:pPr>
              <a:defRPr u="none">
                <a:solidFill>
                  <a:srgbClr val="000000"/>
                </a:solidFill>
                <a:uFillTx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https://www.youtube.com/watch?v=rq3n2sJ43Hg</a:t>
            </a:r>
          </a:p>
        </p:txBody>
      </p:sp>
      <p:sp>
        <p:nvSpPr>
          <p:cNvPr id="171" name="https://www.youtube.com/watch?v=XOnZjo8PX2o"/>
          <p:cNvSpPr txBox="1"/>
          <p:nvPr/>
        </p:nvSpPr>
        <p:spPr>
          <a:xfrm>
            <a:off x="1431617" y="11571886"/>
            <a:ext cx="9071174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2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 invalidUrl="" action="" tgtFrame="" tooltip="" history="1" highlightClick="0" endSnd="0"/>
              </a:defRPr>
            </a:lvl1pPr>
          </a:lstStyle>
          <a:p>
            <a:pPr>
              <a:defRPr u="none">
                <a:solidFill>
                  <a:srgbClr val="000000"/>
                </a:solidFill>
                <a:uFillTx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5" invalidUrl="" action="" tgtFrame="" tooltip="" history="1" highlightClick="0" endSnd="0"/>
              </a:rPr>
              <a:t>https://www.youtube.com/watch?v=XOnZjo8PX2o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16804" y="4127889"/>
            <a:ext cx="8452717" cy="4754656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4521" y="3476857"/>
            <a:ext cx="7820116" cy="34213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47791" y="9199664"/>
            <a:ext cx="7820117" cy="3225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7324869" y="8772356"/>
            <a:ext cx="6478661" cy="408042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7312997" y="2990405"/>
            <a:ext cx="6502405" cy="4394206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Bigger than Life (Nicholas Ray, USA, 1956)"/>
          <p:cNvSpPr txBox="1"/>
          <p:nvPr/>
        </p:nvSpPr>
        <p:spPr>
          <a:xfrm>
            <a:off x="267548" y="7075634"/>
            <a:ext cx="7354063" cy="548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0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sym typeface="Helvetica Neue"/>
              </a:defRPr>
            </a:pPr>
            <a:r>
              <a:rPr>
                <a:hlinkClick r:id="rId7" invalidUrl="" action="" tgtFrame="" tooltip="" history="1" highlightClick="0" endSnd="0"/>
              </a:rPr>
              <a:t>Bigger than Life</a:t>
            </a:r>
            <a:r>
              <a:rPr u="none">
                <a:solidFill>
                  <a:srgbClr val="FFFFFF"/>
                </a:solidFill>
                <a:uFillTx/>
              </a:rPr>
              <a:t> (Nicholas Ray, USA, 1956)</a:t>
            </a:r>
          </a:p>
        </p:txBody>
      </p:sp>
      <p:sp>
        <p:nvSpPr>
          <p:cNvPr id="179" name="The Man in the Grey Flannel Suit (Nicholas Ray, USA, 1956)"/>
          <p:cNvSpPr txBox="1"/>
          <p:nvPr/>
        </p:nvSpPr>
        <p:spPr>
          <a:xfrm>
            <a:off x="-32871" y="12696294"/>
            <a:ext cx="7954899" cy="9606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defRPr sz="30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sym typeface="Helvetica Neue"/>
              </a:defRPr>
            </a:pPr>
            <a:r>
              <a:rPr>
                <a:hlinkClick r:id="rId8" invalidUrl="" action="" tgtFrame="" tooltip="" history="1" highlightClick="0" endSnd="0"/>
              </a:rPr>
              <a:t>The Man in the Grey Flannel Suit</a:t>
            </a:r>
            <a:r>
              <a:rPr u="none">
                <a:solidFill>
                  <a:srgbClr val="FFFFFF"/>
                </a:solidFill>
                <a:uFillTx/>
              </a:rPr>
              <a:t> (Nicholas Ray, USA, 1956)</a:t>
            </a:r>
          </a:p>
        </p:txBody>
      </p:sp>
      <p:pic>
        <p:nvPicPr>
          <p:cNvPr id="180" name="Image" descr="Image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8415677" y="4086636"/>
            <a:ext cx="8654971" cy="4837160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Far from Heaven (Todd Haynes, USA,  2002)"/>
          <p:cNvSpPr txBox="1"/>
          <p:nvPr/>
        </p:nvSpPr>
        <p:spPr>
          <a:xfrm>
            <a:off x="17192181" y="7396153"/>
            <a:ext cx="6744036" cy="9606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0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sym typeface="Helvetica Neue"/>
                <a:hlinkClick r:id="rId10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10" invalidUrl="" action="" tgtFrame="" tooltip="" history="1" highlightClick="0" endSnd="0"/>
              </a:rPr>
              <a:t>Far from Heaven (Todd Haynes, USA,  2002)</a:t>
            </a:r>
          </a:p>
        </p:txBody>
      </p:sp>
      <p:sp>
        <p:nvSpPr>
          <p:cNvPr id="182" name="Revolutionary Road (Sam Mendes, USA, 2008"/>
          <p:cNvSpPr txBox="1"/>
          <p:nvPr/>
        </p:nvSpPr>
        <p:spPr>
          <a:xfrm>
            <a:off x="16248699" y="12902569"/>
            <a:ext cx="7954900" cy="548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sym typeface="Helvetica Neue"/>
                <a:hlinkClick r:id="rId11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11" invalidUrl="" action="" tgtFrame="" tooltip="" history="1" highlightClick="0" endSnd="0"/>
              </a:rPr>
              <a:t>Revolutionary Road (Sam Mendes, USA, 2008</a:t>
            </a:r>
          </a:p>
        </p:txBody>
      </p:sp>
      <p:sp>
        <p:nvSpPr>
          <p:cNvPr id="183" name="The Uncanny: The Dream of the Perfect Home"/>
          <p:cNvSpPr txBox="1"/>
          <p:nvPr/>
        </p:nvSpPr>
        <p:spPr>
          <a:xfrm>
            <a:off x="447265" y="366919"/>
            <a:ext cx="8752333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The Dream of the Perfect Home</a:t>
            </a:r>
          </a:p>
        </p:txBody>
      </p:sp>
      <p:sp>
        <p:nvSpPr>
          <p:cNvPr id="184" name="Nostalgia-nostos (return/home)+ Lagos (pain)  “pain from an old wound” —trauma"/>
          <p:cNvSpPr txBox="1"/>
          <p:nvPr/>
        </p:nvSpPr>
        <p:spPr>
          <a:xfrm>
            <a:off x="1097458" y="1164909"/>
            <a:ext cx="2218908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Nostalgia-nostos (return/home)+ Lagos (pain)  “pain from an old wound” —trauma</a:t>
            </a:r>
          </a:p>
        </p:txBody>
      </p:sp>
      <p:sp>
        <p:nvSpPr>
          <p:cNvPr id="185" name="“All of Mad Men’s central characters have troubled home lives and uneasy relationships to traditional marriage “expressed through the repressed housewife, the philandering husband, the mistress/secretary, the single mother, the closeted homosexual and th"/>
          <p:cNvSpPr txBox="1"/>
          <p:nvPr/>
        </p:nvSpPr>
        <p:spPr>
          <a:xfrm>
            <a:off x="8765712" y="9480746"/>
            <a:ext cx="7954900" cy="3023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“All of </a:t>
            </a:r>
            <a:r>
              <a:rPr i="1"/>
              <a:t>Mad Men’s </a:t>
            </a:r>
            <a:r>
              <a:t>central characters have troubled home lives and uneasy relationships to traditional marriage “expressed through the repressed housewife, the philandering husband, the mistress/secretary, the single mother, the closeted homosexual and the inter-racial couple.”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6" grpId="3"/>
      <p:bldP build="whole" bldLvl="1" animBg="1" rev="0" advAuto="0" spid="181" grpId="2"/>
      <p:bldP build="whole" bldLvl="1" animBg="1" rev="0" advAuto="0" spid="182" grpId="4"/>
      <p:bldP build="whole" bldLvl="1" animBg="1" rev="0" advAuto="0" spid="175" grpId="7"/>
      <p:bldP build="whole" bldLvl="1" animBg="1" rev="0" advAuto="0" spid="179" grpId="8"/>
      <p:bldP build="whole" bldLvl="1" animBg="1" rev="0" advAuto="0" spid="177" grpId="1"/>
      <p:bldP build="whole" bldLvl="1" animBg="1" rev="0" advAuto="0" spid="178" grpId="6"/>
      <p:bldP build="whole" bldLvl="1" animBg="1" rev="0" advAuto="0" spid="174" grpId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028683" y="2954808"/>
            <a:ext cx="12326634" cy="10033883"/>
          </a:xfrm>
          <a:prstGeom prst="rect">
            <a:avLst/>
          </a:prstGeom>
          <a:ln w="12700">
            <a:miter lim="400000"/>
          </a:ln>
        </p:spPr>
      </p:pic>
      <p:sp>
        <p:nvSpPr>
          <p:cNvPr id="188" name="“Home is an image that we carry with us, like a snapshot, of people and of places that are always changing. We may have a fixed image, but its contents are already a part of the past. Advertising builds on our personal needs and preoccupies itself with g"/>
          <p:cNvSpPr txBox="1"/>
          <p:nvPr/>
        </p:nvSpPr>
        <p:spPr>
          <a:xfrm>
            <a:off x="462915" y="760030"/>
            <a:ext cx="23458170" cy="11990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39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“Home is an image that we carry with us, like a snapshot, of people and of places that are always changing. We may have a fixed image, but its contents are already a part of the past.” -Mark Taylor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056521" y="2756784"/>
            <a:ext cx="6994874" cy="9177271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William Pahlmann Designer, Simpson AD: Rift-Grain Redwood Plywood Walls, 1957"/>
          <p:cNvSpPr txBox="1"/>
          <p:nvPr/>
        </p:nvSpPr>
        <p:spPr>
          <a:xfrm>
            <a:off x="9911067" y="12228238"/>
            <a:ext cx="7285782" cy="960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William Pahlmann Designer, Simpson AD: Rift-Grain Redwood Plywood Walls, 1957</a:t>
            </a:r>
          </a:p>
        </p:txBody>
      </p:sp>
      <p:pic>
        <p:nvPicPr>
          <p:cNvPr id="192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46552" y="8139279"/>
            <a:ext cx="6164972" cy="4186018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The House that Home Built, (mid-1950s)"/>
          <p:cNvSpPr txBox="1"/>
          <p:nvPr/>
        </p:nvSpPr>
        <p:spPr>
          <a:xfrm>
            <a:off x="555840" y="12488340"/>
            <a:ext cx="6946393" cy="548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sym typeface="Helvetica Neue"/>
                <a:hlinkClick r:id="rId4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4" invalidUrl="" action="" tgtFrame="" tooltip="" history="1" highlightClick="0" endSnd="0"/>
              </a:rPr>
              <a:t>The House that Home Built, (mid-1950s)</a:t>
            </a:r>
          </a:p>
        </p:txBody>
      </p:sp>
      <p:pic>
        <p:nvPicPr>
          <p:cNvPr id="194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7915866" y="2769074"/>
            <a:ext cx="5480656" cy="9152691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Honeywell Kitchen Computer, 1969"/>
          <p:cNvSpPr txBox="1"/>
          <p:nvPr/>
        </p:nvSpPr>
        <p:spPr>
          <a:xfrm>
            <a:off x="17750079" y="12434512"/>
            <a:ext cx="6113146" cy="548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sym typeface="Helvetica Neue"/>
                <a:hlinkClick r:id="rId6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6" invalidUrl="" action="" tgtFrame="" tooltip="" history="1" highlightClick="0" endSnd="0"/>
              </a:rPr>
              <a:t>Honeywell Kitchen Computer, 1969</a:t>
            </a:r>
          </a:p>
        </p:txBody>
      </p:sp>
      <p:pic>
        <p:nvPicPr>
          <p:cNvPr id="196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13118" y="2756784"/>
            <a:ext cx="6831842" cy="4554562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Eichler Home"/>
          <p:cNvSpPr txBox="1"/>
          <p:nvPr/>
        </p:nvSpPr>
        <p:spPr>
          <a:xfrm>
            <a:off x="2832317" y="7451245"/>
            <a:ext cx="2393443" cy="548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just"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Eichler Home</a:t>
            </a:r>
          </a:p>
        </p:txBody>
      </p:sp>
      <p:sp>
        <p:nvSpPr>
          <p:cNvPr id="198" name="Advertising builds on our personal needs and preoccupies itself with generating images of the perfect life, the perfect family and the perfect home.”-Mark Taylor"/>
          <p:cNvSpPr txBox="1"/>
          <p:nvPr/>
        </p:nvSpPr>
        <p:spPr>
          <a:xfrm>
            <a:off x="1953940" y="729751"/>
            <a:ext cx="20476120" cy="1199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defRPr sz="39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Advertising builds on our </a:t>
            </a:r>
            <a:r>
              <a:rPr>
                <a:solidFill>
                  <a:schemeClr val="accent5"/>
                </a:solidFill>
              </a:rPr>
              <a:t>personal needs</a:t>
            </a:r>
            <a:r>
              <a:t> and preoccupies itself with generating </a:t>
            </a:r>
            <a:r>
              <a:rPr>
                <a:solidFill>
                  <a:schemeClr val="accent5"/>
                </a:solidFill>
              </a:rPr>
              <a:t>images</a:t>
            </a:r>
            <a:r>
              <a:t> of the perfect life, the perfect family and the perfect home.”-Mark Taylor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1489" y="4664219"/>
            <a:ext cx="5807967" cy="8286034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1930 Doctor Ad"/>
          <p:cNvSpPr txBox="1"/>
          <p:nvPr/>
        </p:nvSpPr>
        <p:spPr>
          <a:xfrm>
            <a:off x="1347413" y="13036901"/>
            <a:ext cx="2803399" cy="548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1930 Doctor Ad</a:t>
            </a:r>
          </a:p>
        </p:txBody>
      </p:sp>
      <p:pic>
        <p:nvPicPr>
          <p:cNvPr id="202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316025" y="2530494"/>
            <a:ext cx="6786180" cy="8439158"/>
          </a:xfrm>
          <a:prstGeom prst="rect">
            <a:avLst/>
          </a:prstGeom>
          <a:ln w="12700">
            <a:miter lim="400000"/>
          </a:ln>
        </p:spPr>
      </p:pic>
      <p:sp>
        <p:nvSpPr>
          <p:cNvPr id="203" name="The Commodity"/>
          <p:cNvSpPr txBox="1"/>
          <p:nvPr/>
        </p:nvSpPr>
        <p:spPr>
          <a:xfrm>
            <a:off x="17414" y="316887"/>
            <a:ext cx="4201097" cy="771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5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The Commodity</a:t>
            </a:r>
          </a:p>
        </p:txBody>
      </p:sp>
      <p:sp>
        <p:nvSpPr>
          <p:cNvPr id="204" name="Nostalgia: Representation"/>
          <p:cNvSpPr txBox="1"/>
          <p:nvPr/>
        </p:nvSpPr>
        <p:spPr>
          <a:xfrm>
            <a:off x="10775277" y="2935402"/>
            <a:ext cx="5975605" cy="696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Nostalgia: Representation</a:t>
            </a:r>
          </a:p>
        </p:txBody>
      </p:sp>
      <p:sp>
        <p:nvSpPr>
          <p:cNvPr id="205" name="Death Wish: Repetition"/>
          <p:cNvSpPr txBox="1"/>
          <p:nvPr/>
        </p:nvSpPr>
        <p:spPr>
          <a:xfrm>
            <a:off x="7181580" y="12867692"/>
            <a:ext cx="5370269" cy="6969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Death Wish: Repetition</a:t>
            </a:r>
          </a:p>
        </p:txBody>
      </p:sp>
      <p:sp>
        <p:nvSpPr>
          <p:cNvPr id="206" name="Desire"/>
          <p:cNvSpPr txBox="1"/>
          <p:nvPr/>
        </p:nvSpPr>
        <p:spPr>
          <a:xfrm>
            <a:off x="19547025" y="1855921"/>
            <a:ext cx="4744492" cy="597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Desire (Exchange Value)</a:t>
            </a:r>
          </a:p>
        </p:txBody>
      </p:sp>
      <p:sp>
        <p:nvSpPr>
          <p:cNvPr id="207" name="“Advertising is based on just one thing: happiness….”"/>
          <p:cNvSpPr txBox="1"/>
          <p:nvPr/>
        </p:nvSpPr>
        <p:spPr>
          <a:xfrm>
            <a:off x="7363627" y="4777044"/>
            <a:ext cx="9274684" cy="548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“Advertising is based on just one thing: </a:t>
            </a:r>
            <a:r>
              <a:rPr>
                <a:solidFill>
                  <a:schemeClr val="accent5"/>
                </a:solidFill>
              </a:rPr>
              <a:t>happiness</a:t>
            </a:r>
            <a:r>
              <a:t>….”</a:t>
            </a:r>
          </a:p>
        </p:txBody>
      </p:sp>
      <p:sp>
        <p:nvSpPr>
          <p:cNvPr id="208" name="&quot;It's Toasted&quot; Mad Men, Season 1"/>
          <p:cNvSpPr txBox="1"/>
          <p:nvPr/>
        </p:nvSpPr>
        <p:spPr>
          <a:xfrm>
            <a:off x="7997813" y="11657475"/>
            <a:ext cx="7674560" cy="671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9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n-lt"/>
                <a:ea typeface="+mn-ea"/>
                <a:cs typeface="+mn-cs"/>
                <a:sym typeface="Helvetica Neue"/>
                <a:hlinkClick r:id="rId4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4" invalidUrl="" action="" tgtFrame="" tooltip="" history="1" highlightClick="0" endSnd="0"/>
              </a:rPr>
              <a:t>"It's Toasted" Mad Men, Season 1</a:t>
            </a:r>
          </a:p>
        </p:txBody>
      </p:sp>
      <p:pic>
        <p:nvPicPr>
          <p:cNvPr id="209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789707" y="5647554"/>
            <a:ext cx="10090774" cy="5684048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Connection Line"/>
          <p:cNvSpPr/>
          <p:nvPr/>
        </p:nvSpPr>
        <p:spPr>
          <a:xfrm>
            <a:off x="12789365" y="12240410"/>
            <a:ext cx="3855672" cy="11351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0" h="19852" fill="norm" stroke="1" extrusionOk="0">
                <a:moveTo>
                  <a:pt x="0" y="19450"/>
                </a:moveTo>
                <a:cubicBezTo>
                  <a:pt x="14424" y="21600"/>
                  <a:pt x="21600" y="15117"/>
                  <a:pt x="21529" y="0"/>
                </a:cubicBezTo>
              </a:path>
            </a:pathLst>
          </a:custGeom>
          <a:ln w="25400">
            <a:solidFill>
              <a:srgbClr val="FFFFFF"/>
            </a:solidFill>
            <a:miter lim="400000"/>
          </a:ln>
        </p:spPr>
        <p:txBody>
          <a:bodyPr lIns="50800" tIns="50800" rIns="50800" bIns="50800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</a:p>
        </p:txBody>
      </p:sp>
      <p:sp>
        <p:nvSpPr>
          <p:cNvPr id="211" name="1961 Frank Gifford Ad"/>
          <p:cNvSpPr txBox="1"/>
          <p:nvPr/>
        </p:nvSpPr>
        <p:spPr>
          <a:xfrm>
            <a:off x="18774585" y="10881983"/>
            <a:ext cx="3869056" cy="548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1961 Frank Gifford Ad</a:t>
            </a:r>
          </a:p>
        </p:txBody>
      </p:sp>
      <p:sp>
        <p:nvSpPr>
          <p:cNvPr id="212" name="Connection Line"/>
          <p:cNvSpPr/>
          <p:nvPr/>
        </p:nvSpPr>
        <p:spPr>
          <a:xfrm>
            <a:off x="3086468" y="3061966"/>
            <a:ext cx="7661545" cy="13891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052" fill="norm" stroke="1" extrusionOk="0">
                <a:moveTo>
                  <a:pt x="21600" y="306"/>
                </a:moveTo>
                <a:cubicBezTo>
                  <a:pt x="7203" y="-1548"/>
                  <a:pt x="3" y="5034"/>
                  <a:pt x="0" y="20052"/>
                </a:cubicBezTo>
              </a:path>
            </a:pathLst>
          </a:custGeom>
          <a:ln w="25400">
            <a:solidFill>
              <a:srgbClr val="FFFFFF"/>
            </a:solidFill>
            <a:miter lim="400000"/>
          </a:ln>
        </p:spPr>
        <p:txBody>
          <a:bodyPr lIns="50800" tIns="50800" rIns="50800" bIns="50800"/>
          <a:lstStyle/>
          <a:p>
            <a: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</a:p>
        </p:txBody>
      </p:sp>
      <p:sp>
        <p:nvSpPr>
          <p:cNvPr id="213" name="Arrow"/>
          <p:cNvSpPr/>
          <p:nvPr/>
        </p:nvSpPr>
        <p:spPr>
          <a:xfrm rot="5400000">
            <a:off x="2437518" y="4202838"/>
            <a:ext cx="1270005" cy="1270006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4" name="Arrow"/>
          <p:cNvSpPr/>
          <p:nvPr/>
        </p:nvSpPr>
        <p:spPr>
          <a:xfrm rot="16200000">
            <a:off x="15950871" y="11358440"/>
            <a:ext cx="1270005" cy="1270004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15" name="Marx: The social relationships of their labors are and appear … as objectified relationships of persons, or social relationships of objects."/>
          <p:cNvSpPr txBox="1"/>
          <p:nvPr/>
        </p:nvSpPr>
        <p:spPr>
          <a:xfrm>
            <a:off x="4561510" y="145055"/>
            <a:ext cx="18403142" cy="11150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FFFFFF"/>
                </a:solidFill>
              </a:defRPr>
            </a:lvl1pPr>
          </a:lstStyle>
          <a:p>
            <a:pPr/>
            <a:r>
              <a:t>Marx: The social relationships of their labors are and appear … as objectified relationships of persons, or social relationships of objects.  </a:t>
            </a:r>
          </a:p>
        </p:txBody>
      </p:sp>
      <p:sp>
        <p:nvSpPr>
          <p:cNvPr id="216" name="Need (Use value)"/>
          <p:cNvSpPr txBox="1"/>
          <p:nvPr/>
        </p:nvSpPr>
        <p:spPr>
          <a:xfrm>
            <a:off x="110870" y="1855921"/>
            <a:ext cx="3384755" cy="597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>
                <a:solidFill>
                  <a:schemeClr val="accent5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Need (Use value)</a:t>
            </a:r>
          </a:p>
        </p:txBody>
      </p:sp>
      <p:sp>
        <p:nvSpPr>
          <p:cNvPr id="217" name="Double Arrow"/>
          <p:cNvSpPr/>
          <p:nvPr/>
        </p:nvSpPr>
        <p:spPr>
          <a:xfrm>
            <a:off x="3530498" y="1519677"/>
            <a:ext cx="16017664" cy="1270001"/>
          </a:xfrm>
          <a:prstGeom prst="leftRightArrow">
            <a:avLst>
              <a:gd name="adj1" fmla="val 32000"/>
              <a:gd name="adj2" fmla="val 44000"/>
            </a:avLst>
          </a:prstGeom>
          <a:solidFill>
            <a:srgbClr val="000000"/>
          </a:solidFill>
          <a:ln w="25400">
            <a:solidFill>
              <a:schemeClr val="accent1"/>
            </a:solidFill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after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Class="entr" nodeType="click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Class="entr" nodeType="clickEffect" presetSubtype="0" presetID="1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7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Class="entr" nodeType="afterEffect" presetSubtype="0" presetID="1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1" grpId="7"/>
      <p:bldP build="whole" bldLvl="1" animBg="1" rev="0" advAuto="0" spid="201" grpId="4"/>
      <p:bldP build="whole" bldLvl="1" animBg="1" rev="0" advAuto="0" spid="216" grpId="2"/>
      <p:bldP build="whole" bldLvl="1" animBg="1" rev="0" advAuto="0" spid="213" grpId="10"/>
      <p:bldP build="whole" bldLvl="1" animBg="1" rev="0" advAuto="0" spid="202" grpId="6"/>
      <p:bldP build="whole" bldLvl="1" animBg="1" rev="0" advAuto="0" spid="215" grpId="1"/>
      <p:bldP build="whole" bldLvl="1" animBg="1" rev="0" advAuto="0" spid="210" grpId="13"/>
      <p:bldP build="whole" bldLvl="1" animBg="1" rev="0" advAuto="0" spid="200" grpId="3"/>
      <p:bldP build="whole" bldLvl="1" animBg="1" rev="0" advAuto="0" spid="205" grpId="11"/>
      <p:bldP build="whole" bldLvl="1" animBg="1" rev="0" advAuto="0" spid="214" grpId="12"/>
      <p:bldP build="whole" bldLvl="1" animBg="1" rev="0" advAuto="0" spid="212" grpId="9"/>
      <p:bldP build="whole" bldLvl="1" animBg="1" rev="0" advAuto="0" spid="204" grpId="8"/>
      <p:bldP build="whole" bldLvl="1" animBg="1" rev="0" advAuto="0" spid="206" grpId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762230" y="3878890"/>
            <a:ext cx="6230020" cy="80909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0109" y="4812004"/>
            <a:ext cx="7954364" cy="6224703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The Network and the Commodity"/>
          <p:cNvSpPr txBox="1"/>
          <p:nvPr/>
        </p:nvSpPr>
        <p:spPr>
          <a:xfrm>
            <a:off x="5529528" y="133445"/>
            <a:ext cx="13324942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The dialectic of the Network and the Commodity</a:t>
            </a:r>
          </a:p>
        </p:txBody>
      </p:sp>
      <p:pic>
        <p:nvPicPr>
          <p:cNvPr id="222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309187" y="3480374"/>
            <a:ext cx="7278509" cy="9259554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Object becomes a commodity"/>
          <p:cNvSpPr txBox="1"/>
          <p:nvPr/>
        </p:nvSpPr>
        <p:spPr>
          <a:xfrm>
            <a:off x="2696493" y="1188065"/>
            <a:ext cx="3335531" cy="9606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Object becomes a commodity</a:t>
            </a:r>
          </a:p>
        </p:txBody>
      </p:sp>
      <p:sp>
        <p:nvSpPr>
          <p:cNvPr id="224" name="Cathode Ray tube monitor becomes a television set"/>
          <p:cNvSpPr txBox="1"/>
          <p:nvPr/>
        </p:nvSpPr>
        <p:spPr>
          <a:xfrm>
            <a:off x="1601457" y="2230724"/>
            <a:ext cx="6141720" cy="9606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Cathode Ray tube monitor becomes a television set</a:t>
            </a:r>
          </a:p>
        </p:txBody>
      </p:sp>
      <p:sp>
        <p:nvSpPr>
          <p:cNvPr id="225" name="Network becomes a commodity"/>
          <p:cNvSpPr txBox="1"/>
          <p:nvPr/>
        </p:nvSpPr>
        <p:spPr>
          <a:xfrm>
            <a:off x="19191222" y="983344"/>
            <a:ext cx="3335531" cy="960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Network becomes a commodity</a:t>
            </a:r>
          </a:p>
        </p:txBody>
      </p:sp>
      <p:sp>
        <p:nvSpPr>
          <p:cNvPr id="226" name="Systems of Electronic communication become television networks"/>
          <p:cNvSpPr txBox="1"/>
          <p:nvPr/>
        </p:nvSpPr>
        <p:spPr>
          <a:xfrm>
            <a:off x="17743978" y="2024451"/>
            <a:ext cx="6230020" cy="13732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Systems of Electronic communication become television networks</a:t>
            </a:r>
          </a:p>
        </p:txBody>
      </p:sp>
      <p:pic>
        <p:nvPicPr>
          <p:cNvPr id="227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50108" y="5440290"/>
            <a:ext cx="7954365" cy="49681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5650005" y="5497172"/>
            <a:ext cx="8596872" cy="48543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xit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fade" transition="out">
                                      <p:cBhvr>
                                        <p:cTn id="17" dur="1000" fill="hold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Class="entr" nodeType="after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xit" nodeType="clickEffect" presetID="10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fade" transition="out">
                                      <p:cBhvr>
                                        <p:cTn id="37" dur="1000" fill="hold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Class="entr" nodeType="afterEffect" presetID="10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2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4" grpId="2"/>
      <p:bldP build="whole" bldLvl="1" animBg="1" rev="0" advAuto="0" spid="227" grpId="3"/>
      <p:bldP build="whole" bldLvl="1" animBg="1" rev="0" advAuto="0" spid="225" grpId="6"/>
      <p:bldP build="whole" bldLvl="1" animBg="1" rev="0" advAuto="0" spid="220" grpId="5"/>
      <p:bldP build="whole" bldLvl="1" animBg="1" rev="0" advAuto="0" spid="227" grpId="4"/>
      <p:bldP build="whole" bldLvl="1" animBg="1" rev="0" advAuto="0" spid="222" grpId="10"/>
      <p:bldP build="whole" bldLvl="1" animBg="1" rev="0" advAuto="0" spid="228" grpId="8"/>
      <p:bldP build="whole" bldLvl="1" animBg="1" rev="0" advAuto="0" spid="228" grpId="9"/>
      <p:bldP build="whole" bldLvl="1" animBg="1" rev="0" advAuto="0" spid="226" grpId="7"/>
      <p:bldP build="whole" bldLvl="1" animBg="1" rev="0" advAuto="0" spid="22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2435" y="6192998"/>
            <a:ext cx="5766621" cy="757658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90" y="1377024"/>
            <a:ext cx="4009854" cy="5152849"/>
          </a:xfrm>
          <a:prstGeom prst="rect">
            <a:avLst/>
          </a:prstGeom>
          <a:ln w="12700">
            <a:miter lim="400000"/>
          </a:ln>
        </p:spPr>
      </p:pic>
      <p:pic>
        <p:nvPicPr>
          <p:cNvPr id="232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435173" y="4939007"/>
            <a:ext cx="7266088" cy="56150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3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929107" y="5607255"/>
            <a:ext cx="5588004" cy="73787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34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220859" y="9378619"/>
            <a:ext cx="3157438" cy="426747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5" name="Image" descr="Image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9122460" y="201371"/>
            <a:ext cx="4935536" cy="701942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Image" descr="Image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19848058" y="5718988"/>
            <a:ext cx="5430923" cy="7155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7" name="Image" descr="Image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651999" y="1384119"/>
            <a:ext cx="5080004" cy="64463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8" name="Image" descr="Image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3617088" y="1376394"/>
            <a:ext cx="6433798" cy="466938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Image" descr="Image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15994178" y="317832"/>
            <a:ext cx="4082885" cy="537221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Image" descr="Image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16748413" y="10160289"/>
            <a:ext cx="5178533" cy="34150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Image" descr="Image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13392860" y="8931237"/>
            <a:ext cx="3340988" cy="4433514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Mass Media and Consumer Culture: The Society of the Spectacle"/>
          <p:cNvSpPr txBox="1"/>
          <p:nvPr/>
        </p:nvSpPr>
        <p:spPr>
          <a:xfrm>
            <a:off x="148750" y="470293"/>
            <a:ext cx="15314575" cy="709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1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Mass Media and Consumer Culture: </a:t>
            </a:r>
            <a:r>
              <a:rPr i="1"/>
              <a:t>The Society of the Spectacle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7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7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7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7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