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7" name="Shape 177"/>
          <p:cNvSpPr/>
          <p:nvPr>
            <p:ph type="sldImg"/>
          </p:nvPr>
        </p:nvSpPr>
        <p:spPr>
          <a:xfrm>
            <a:off x="1143000" y="685800"/>
            <a:ext cx="4572000" cy="3429000"/>
          </a:xfrm>
          <a:prstGeom prst="rect">
            <a:avLst/>
          </a:prstGeom>
        </p:spPr>
        <p:txBody>
          <a:bodyPr/>
          <a:lstStyle/>
          <a:p>
            <a:pPr/>
          </a:p>
        </p:txBody>
      </p:sp>
      <p:sp>
        <p:nvSpPr>
          <p:cNvPr id="178" name="Shape 17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99" name="Slide Title"/>
          <p:cNvSpPr txBox="1"/>
          <p:nvPr>
            <p:ph type="title" hasCustomPrompt="1"/>
          </p:nvPr>
        </p:nvSpPr>
        <p:spPr>
          <a:xfrm>
            <a:off x="1206500" y="952500"/>
            <a:ext cx="21971000" cy="1434949"/>
          </a:xfrm>
          <a:prstGeom prst="rect">
            <a:avLst/>
          </a:prstGeom>
        </p:spPr>
        <p:txBody>
          <a:bodyPr/>
          <a:lstStyle/>
          <a:p>
            <a:pPr/>
            <a:r>
              <a:t>Slide Title</a:t>
            </a:r>
          </a:p>
        </p:txBody>
      </p:sp>
      <p:sp>
        <p:nvSpPr>
          <p:cNvPr id="100"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109" name="Agenda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11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1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26"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27" name="Body Level One…"/>
          <p:cNvSpPr txBox="1"/>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35" name="Attribution"/>
          <p:cNvSpPr txBox="1"/>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36" name="Body Level One…"/>
          <p:cNvSpPr txBox="1"/>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44" name="Close-up of wild plants growing between rocks"/>
          <p:cNvSpPr/>
          <p:nvPr>
            <p:ph type="pic" sz="quarter" idx="21"/>
          </p:nvPr>
        </p:nvSpPr>
        <p:spPr>
          <a:xfrm>
            <a:off x="15430500" y="7085409"/>
            <a:ext cx="8128000" cy="5410201"/>
          </a:xfrm>
          <a:prstGeom prst="rect">
            <a:avLst/>
          </a:prstGeom>
        </p:spPr>
        <p:txBody>
          <a:bodyPr lIns="91439" tIns="45719" rIns="91439" bIns="45719">
            <a:noAutofit/>
          </a:bodyPr>
          <a:lstStyle/>
          <a:p>
            <a:pPr/>
          </a:p>
        </p:txBody>
      </p:sp>
      <p:sp>
        <p:nvSpPr>
          <p:cNvPr id="145" name="Large rock formation under dark clouds with a dirt road in the foreground"/>
          <p:cNvSpPr/>
          <p:nvPr>
            <p:ph type="pic" idx="22"/>
          </p:nvPr>
        </p:nvSpPr>
        <p:spPr>
          <a:xfrm>
            <a:off x="-2933700" y="1270000"/>
            <a:ext cx="22699133" cy="11277600"/>
          </a:xfrm>
          <a:prstGeom prst="rect">
            <a:avLst/>
          </a:prstGeom>
        </p:spPr>
        <p:txBody>
          <a:bodyPr lIns="91439" tIns="45719" rIns="91439" bIns="45719">
            <a:noAutofit/>
          </a:bodyPr>
          <a:lstStyle/>
          <a:p>
            <a:pPr/>
          </a:p>
        </p:txBody>
      </p:sp>
      <p:sp>
        <p:nvSpPr>
          <p:cNvPr id="146" name="Close-up of a wild plant growing between lava rocks"/>
          <p:cNvSpPr/>
          <p:nvPr>
            <p:ph type="pic" sz="quarter" idx="23"/>
          </p:nvPr>
        </p:nvSpPr>
        <p:spPr>
          <a:xfrm>
            <a:off x="15430500" y="1270000"/>
            <a:ext cx="8128000" cy="5410200"/>
          </a:xfrm>
          <a:prstGeom prst="rect">
            <a:avLst/>
          </a:prstGeom>
        </p:spPr>
        <p:txBody>
          <a:bodyPr lIns="91439" tIns="45719" rIns="91439" bIns="45719">
            <a:noAutofit/>
          </a:bodyPr>
          <a:lstStyle/>
          <a:p>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54" name="waterfall surrounded by a green rocky landscape"/>
          <p:cNvSpPr/>
          <p:nvPr>
            <p:ph type="pic" idx="21"/>
          </p:nvPr>
        </p:nvSpPr>
        <p:spPr>
          <a:xfrm>
            <a:off x="-1511300" y="-3721100"/>
            <a:ext cx="28511500" cy="19030242"/>
          </a:xfrm>
          <a:prstGeom prst="rect">
            <a:avLst/>
          </a:prstGeom>
        </p:spPr>
        <p:txBody>
          <a:bodyPr lIns="91439" tIns="45719" rIns="91439" bIns="45719">
            <a:noAutofit/>
          </a:bodyPr>
          <a:lstStyle/>
          <a:p>
            <a:pPr/>
          </a:p>
        </p:txBody>
      </p:sp>
      <p:sp>
        <p:nvSpPr>
          <p:cNvPr id="1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69" name="Title Text"/>
          <p:cNvSpPr txBox="1"/>
          <p:nvPr>
            <p:ph type="title"/>
          </p:nvPr>
        </p:nvSpPr>
        <p:spPr>
          <a:xfrm>
            <a:off x="4833937" y="2303858"/>
            <a:ext cx="14716127" cy="4643440"/>
          </a:xfrm>
          <a:prstGeom prst="rect">
            <a:avLst/>
          </a:prstGeom>
        </p:spPr>
        <p:txBody>
          <a:bodyPr lIns="71434" tIns="71434" rIns="71434" bIns="71434" anchor="b"/>
          <a:lstStyle>
            <a:lvl1pPr algn="ctr" defTabSz="821529">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70" name="Body Level One…"/>
          <p:cNvSpPr txBox="1"/>
          <p:nvPr>
            <p:ph type="body" sz="quarter" idx="1"/>
          </p:nvPr>
        </p:nvSpPr>
        <p:spPr>
          <a:xfrm>
            <a:off x="4833937" y="7072310"/>
            <a:ext cx="14716127" cy="1589488"/>
          </a:xfrm>
          <a:prstGeom prst="rect">
            <a:avLst/>
          </a:prstGeom>
        </p:spPr>
        <p:txBody>
          <a:bodyPr lIns="71434" tIns="71434" rIns="71434" bIns="71434"/>
          <a:lstStyle>
            <a:lvl1pPr marL="0" indent="0" algn="ctr" defTabSz="821529">
              <a:lnSpc>
                <a:spcPct val="100000"/>
              </a:lnSpc>
              <a:spcBef>
                <a:spcPts val="0"/>
              </a:spcBef>
              <a:buSzTx/>
              <a:buNone/>
              <a:defRPr sz="5200"/>
            </a:lvl1pPr>
            <a:lvl2pPr marL="0" indent="0" algn="ctr" defTabSz="821529">
              <a:lnSpc>
                <a:spcPct val="100000"/>
              </a:lnSpc>
              <a:spcBef>
                <a:spcPts val="0"/>
              </a:spcBef>
              <a:buSzTx/>
              <a:buNone/>
              <a:defRPr sz="5200"/>
            </a:lvl2pPr>
            <a:lvl3pPr marL="0" indent="0" algn="ctr" defTabSz="821529">
              <a:lnSpc>
                <a:spcPct val="100000"/>
              </a:lnSpc>
              <a:spcBef>
                <a:spcPts val="0"/>
              </a:spcBef>
              <a:buSzTx/>
              <a:buNone/>
              <a:defRPr sz="5200"/>
            </a:lvl3pPr>
            <a:lvl4pPr marL="0" indent="0" algn="ctr" defTabSz="821529">
              <a:lnSpc>
                <a:spcPct val="100000"/>
              </a:lnSpc>
              <a:spcBef>
                <a:spcPts val="0"/>
              </a:spcBef>
              <a:buSzTx/>
              <a:buNone/>
              <a:defRPr sz="5200"/>
            </a:lvl4pPr>
            <a:lvl5pPr marL="0" indent="0" algn="ctr" defTabSz="821529">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71" name="Slide Number"/>
          <p:cNvSpPr txBox="1"/>
          <p:nvPr>
            <p:ph type="sldNum" sz="quarter" idx="2"/>
          </p:nvPr>
        </p:nvSpPr>
        <p:spPr>
          <a:xfrm>
            <a:off x="11954105" y="13073062"/>
            <a:ext cx="466264" cy="477666"/>
          </a:xfrm>
          <a:prstGeom prst="rect">
            <a:avLst/>
          </a:prstGeom>
        </p:spPr>
        <p:txBody>
          <a:bodyPr lIns="71434" tIns="71434" rIns="71434" bIns="71434"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Green, hilly landscape"/>
          <p:cNvSpPr/>
          <p:nvPr>
            <p:ph type="pic" idx="21"/>
          </p:nvPr>
        </p:nvSpPr>
        <p:spPr>
          <a:xfrm>
            <a:off x="-431800" y="-4038600"/>
            <a:ext cx="29464000" cy="18034000"/>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 </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Moss-covered rocks"/>
          <p:cNvSpPr/>
          <p:nvPr>
            <p:ph type="pic" sz="half" idx="21"/>
          </p:nvPr>
        </p:nvSpPr>
        <p:spPr>
          <a:xfrm>
            <a:off x="12052303" y="1270000"/>
            <a:ext cx="11188406" cy="11209889"/>
          </a:xfrm>
          <a:prstGeom prst="rect">
            <a:avLst/>
          </a:prstGeom>
        </p:spPr>
        <p:txBody>
          <a:bodyPr lIns="91439" tIns="45719" rIns="91439" bIns="45719">
            <a:noAutofit/>
          </a:bodyPr>
          <a:lstStyle/>
          <a:p>
            <a:pP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Slide Subtitle"/>
          <p:cNvSpPr txBox="1"/>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2" name="Body Level One…"/>
          <p:cNvSpPr txBox="1"/>
          <p:nvPr>
            <p:ph type="body" sz="half" idx="1" hasCustomPrompt="1"/>
          </p:nvPr>
        </p:nvSpPr>
        <p:spPr>
          <a:xfrm>
            <a:off x="1206500" y="4248504"/>
            <a:ext cx="9779000" cy="8256012"/>
          </a:xfrm>
          <a:prstGeom prst="rect">
            <a:avLst/>
          </a:prstGeom>
        </p:spPr>
        <p:txBody>
          <a:bodyPr/>
          <a:lstStyle/>
          <a:p>
            <a:pPr/>
            <a:r>
              <a:t>Slide bullet text</a:t>
            </a:r>
          </a:p>
          <a:p>
            <a:pPr lvl="1"/>
            <a:r>
              <a:t/>
            </a:r>
          </a:p>
          <a:p>
            <a:pPr lvl="2"/>
            <a:r>
              <a:t/>
            </a:r>
          </a:p>
          <a:p>
            <a:pPr lvl="3"/>
            <a:r>
              <a:t/>
            </a:r>
          </a:p>
          <a:p>
            <a:pPr lvl="4"/>
            <a:r>
              <a:t/>
            </a:r>
          </a:p>
        </p:txBody>
      </p:sp>
      <p:sp>
        <p:nvSpPr>
          <p:cNvPr id="63" name="Large rock formation under dark clouds with a dirt road in the foreground"/>
          <p:cNvSpPr/>
          <p:nvPr>
            <p:ph type="pic" idx="22"/>
          </p:nvPr>
        </p:nvSpPr>
        <p:spPr>
          <a:xfrm>
            <a:off x="6380200" y="1263848"/>
            <a:ext cx="22529801" cy="11193471"/>
          </a:xfrm>
          <a:prstGeom prst="rect">
            <a:avLst/>
          </a:prstGeom>
        </p:spPr>
        <p:txBody>
          <a:bodyPr lIns="91439" tIns="45719" rIns="91439" bIns="45719">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1"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72" name="Slide Subtitle"/>
          <p:cNvSpPr txBox="1"/>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73" name="Body Level One…"/>
          <p:cNvSpPr txBox="1"/>
          <p:nvPr>
            <p:ph type="body" sz="half" idx="1" hasCustomPrompt="1"/>
          </p:nvPr>
        </p:nvSpPr>
        <p:spPr>
          <a:xfrm>
            <a:off x="1206500" y="4248504"/>
            <a:ext cx="9779000" cy="8256012"/>
          </a:xfrm>
          <a:prstGeom prst="rect">
            <a:avLst/>
          </a:prstGeom>
        </p:spPr>
        <p:txBody>
          <a:bodyPr/>
          <a:lstStyle/>
          <a:p>
            <a:pPr/>
            <a:r>
              <a:t>Slide bullet text</a:t>
            </a:r>
          </a:p>
          <a:p>
            <a:pPr lvl="1"/>
            <a:r>
              <a:t/>
            </a:r>
          </a:p>
          <a:p>
            <a:pPr lvl="2"/>
            <a:r>
              <a:t/>
            </a:r>
          </a:p>
          <a:p>
            <a:pPr lvl="3"/>
            <a:r>
              <a:t/>
            </a:r>
          </a:p>
          <a:p>
            <a:pPr lvl="4"/>
            <a:r>
              <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1"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82" name="Slide Subtitle"/>
          <p:cNvSpPr txBox="1"/>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3" name="Body Level One…"/>
          <p:cNvSpPr txBox="1"/>
          <p:nvPr>
            <p:ph type="body" sz="half" idx="1" hasCustomPrompt="1"/>
          </p:nvPr>
        </p:nvSpPr>
        <p:spPr>
          <a:xfrm>
            <a:off x="1206500" y="4248504"/>
            <a:ext cx="9779000" cy="8256012"/>
          </a:xfrm>
          <a:prstGeom prst="rect">
            <a:avLst/>
          </a:prstGeom>
        </p:spPr>
        <p:txBody>
          <a:bodyPr/>
          <a:lstStyle/>
          <a:p>
            <a:pPr/>
            <a:r>
              <a:t>Slide bullet text</a:t>
            </a:r>
          </a:p>
          <a:p>
            <a:pPr lvl="1"/>
            <a:r>
              <a:t/>
            </a:r>
          </a:p>
          <a:p>
            <a:pPr lvl="2"/>
            <a:r>
              <a:t/>
            </a:r>
          </a:p>
          <a:p>
            <a:pPr lvl="3"/>
            <a:r>
              <a:t/>
            </a:r>
          </a:p>
          <a:p>
            <a:pPr lvl="4"/>
            <a:r>
              <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9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9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22.tif"/><Relationship Id="rId3" Type="http://schemas.openxmlformats.org/officeDocument/2006/relationships/hyperlink" Target="https://www.youtube.com/watch?v=QV_2-v_dsAU" TargetMode="External"/><Relationship Id="rId4" Type="http://schemas.openxmlformats.org/officeDocument/2006/relationships/image" Target="../media/image23.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hyperlink" Target="https://www.youtube.com/watch?v=GALMX2BO5ps" TargetMode="External"/><Relationship Id="rId5" Type="http://schemas.openxmlformats.org/officeDocument/2006/relationships/image" Target="../media/image3.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tif"/><Relationship Id="rId3" Type="http://schemas.openxmlformats.org/officeDocument/2006/relationships/hyperlink" Target="https://www.youtube.com/watch?v=6sjeBonjMDg" TargetMode="External"/><Relationship Id="rId4" Type="http://schemas.openxmlformats.org/officeDocument/2006/relationships/image" Target="../media/image5.tif"/><Relationship Id="rId5" Type="http://schemas.openxmlformats.org/officeDocument/2006/relationships/image" Target="../media/image6.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tif"/><Relationship Id="rId3" Type="http://schemas.openxmlformats.org/officeDocument/2006/relationships/image" Target="../media/image8.tif"/><Relationship Id="rId4" Type="http://schemas.openxmlformats.org/officeDocument/2006/relationships/hyperlink" Target="https://www.youtube.com/watch?time_continue=4&amp;v=WcRr-Fb5xQo&amp;feature=emb_logo" TargetMode="External"/><Relationship Id="rId5" Type="http://schemas.openxmlformats.org/officeDocument/2006/relationships/hyperlink" Target="https://www.youtube.com/watch?v=BfrqYr58st0" TargetMode="External"/></Relationships>

</file>

<file path=ppt/slides/_rels/slide6.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9.tif"/><Relationship Id="rId3" Type="http://schemas.openxmlformats.org/officeDocument/2006/relationships/image" Target="../media/image10.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1.tif"/><Relationship Id="rId3" Type="http://schemas.openxmlformats.org/officeDocument/2006/relationships/image" Target="../media/image12.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3.tif"/><Relationship Id="rId3" Type="http://schemas.openxmlformats.org/officeDocument/2006/relationships/image" Target="../media/image14.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5.tif"/><Relationship Id="rId3" Type="http://schemas.openxmlformats.org/officeDocument/2006/relationships/image" Target="../media/image16.tif"/><Relationship Id="rId4" Type="http://schemas.openxmlformats.org/officeDocument/2006/relationships/image" Target="../media/image17.tif"/><Relationship Id="rId5" Type="http://schemas.openxmlformats.org/officeDocument/2006/relationships/image" Target="../media/image18.tif"/><Relationship Id="rId6" Type="http://schemas.openxmlformats.org/officeDocument/2006/relationships/image" Target="../media/image19.tif"/><Relationship Id="rId7" Type="http://schemas.openxmlformats.org/officeDocument/2006/relationships/image" Target="../media/image20.tif"/><Relationship Id="rId8" Type="http://schemas.openxmlformats.org/officeDocument/2006/relationships/image" Target="../media/image21.tif"/><Relationship Id="rId9" Type="http://schemas.openxmlformats.org/officeDocument/2006/relationships/hyperlink" Target="https://www.youtube.com/watch?v=3j9Q6w_3asA&amp;t=63s"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Identification in the Cinema"/>
          <p:cNvSpPr txBox="1"/>
          <p:nvPr>
            <p:ph type="title"/>
          </p:nvPr>
        </p:nvSpPr>
        <p:spPr>
          <a:xfrm>
            <a:off x="4833937" y="2303858"/>
            <a:ext cx="14716128" cy="4643439"/>
          </a:xfrm>
          <a:prstGeom prst="rect">
            <a:avLst/>
          </a:prstGeom>
        </p:spPr>
        <p:txBody>
          <a:bodyPr/>
          <a:lstStyle/>
          <a:p>
            <a:pPr/>
            <a:r>
              <a:t>Identification in the Cinema</a:t>
            </a:r>
          </a:p>
        </p:txBody>
      </p:sp>
      <p:sp>
        <p:nvSpPr>
          <p:cNvPr id="181" name="Session 5: Lighting (cont.) and cinematography…"/>
          <p:cNvSpPr txBox="1"/>
          <p:nvPr>
            <p:ph type="body" sz="quarter" idx="1"/>
          </p:nvPr>
        </p:nvSpPr>
        <p:spPr>
          <a:xfrm>
            <a:off x="8062238" y="6962178"/>
            <a:ext cx="8259527" cy="1148356"/>
          </a:xfrm>
          <a:prstGeom prst="rect">
            <a:avLst/>
          </a:prstGeom>
        </p:spPr>
        <p:txBody>
          <a:bodyPr/>
          <a:lstStyle>
            <a:lvl1pPr defTabSz="347692">
              <a:lnSpc>
                <a:spcPct val="90000"/>
              </a:lnSpc>
              <a:defRPr sz="3400">
                <a:latin typeface="Gill Sans"/>
                <a:ea typeface="Gill Sans"/>
                <a:cs typeface="Gill Sans"/>
                <a:sym typeface="Gill Sans"/>
              </a:defRPr>
            </a:lvl1pPr>
          </a:lstStyle>
          <a:p>
            <a:pPr/>
            <a:r>
              <a:t>Session 31:  Mad Men:  Identification and Television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9" name="Image" descr="Image"/>
          <p:cNvPicPr>
            <a:picLocks noChangeAspect="1"/>
          </p:cNvPicPr>
          <p:nvPr/>
        </p:nvPicPr>
        <p:blipFill>
          <a:blip r:embed="rId2">
            <a:extLst/>
          </a:blip>
          <a:stretch>
            <a:fillRect/>
          </a:stretch>
        </p:blipFill>
        <p:spPr>
          <a:xfrm>
            <a:off x="16579165" y="1249665"/>
            <a:ext cx="7802969" cy="4396042"/>
          </a:xfrm>
          <a:prstGeom prst="rect">
            <a:avLst/>
          </a:prstGeom>
          <a:ln w="12700">
            <a:miter lim="400000"/>
          </a:ln>
        </p:spPr>
      </p:pic>
      <p:sp>
        <p:nvSpPr>
          <p:cNvPr id="260" name="Marnie (Hitchcock, USA, 1964)"/>
          <p:cNvSpPr txBox="1"/>
          <p:nvPr/>
        </p:nvSpPr>
        <p:spPr>
          <a:xfrm>
            <a:off x="17805457" y="5707152"/>
            <a:ext cx="5350384"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sz="3000" u="sng">
                <a:solidFill>
                  <a:srgbClr val="0000FF"/>
                </a:solidFill>
                <a:uFill>
                  <a:solidFill>
                    <a:srgbClr val="0000FF"/>
                  </a:solidFill>
                </a:uFill>
              </a:defRPr>
            </a:pPr>
            <a:r>
              <a:rPr>
                <a:hlinkClick r:id="rId3" invalidUrl="" action="" tgtFrame="" tooltip="" history="1" highlightClick="0" endSnd="0"/>
              </a:rPr>
              <a:t>Marnie</a:t>
            </a:r>
            <a:r>
              <a:rPr u="none">
                <a:solidFill>
                  <a:srgbClr val="FFFFFF"/>
                </a:solidFill>
                <a:uFillTx/>
              </a:rPr>
              <a:t> (Hitchcock, USA, 1964)</a:t>
            </a:r>
          </a:p>
        </p:txBody>
      </p:sp>
      <p:pic>
        <p:nvPicPr>
          <p:cNvPr id="261" name="Image" descr="Image"/>
          <p:cNvPicPr>
            <a:picLocks noChangeAspect="1"/>
          </p:cNvPicPr>
          <p:nvPr/>
        </p:nvPicPr>
        <p:blipFill>
          <a:blip r:embed="rId4">
            <a:extLst/>
          </a:blip>
          <a:stretch>
            <a:fillRect/>
          </a:stretch>
        </p:blipFill>
        <p:spPr>
          <a:xfrm>
            <a:off x="178804" y="1281065"/>
            <a:ext cx="9142659" cy="4333241"/>
          </a:xfrm>
          <a:prstGeom prst="rect">
            <a:avLst/>
          </a:prstGeom>
          <a:ln w="12700">
            <a:miter lim="400000"/>
          </a:ln>
        </p:spPr>
      </p:pic>
      <p:sp>
        <p:nvSpPr>
          <p:cNvPr id="262" name="Audrey Hepburn in Funny Face (1957)"/>
          <p:cNvSpPr txBox="1"/>
          <p:nvPr/>
        </p:nvSpPr>
        <p:spPr>
          <a:xfrm>
            <a:off x="1481724" y="5707152"/>
            <a:ext cx="6536818"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sz="3000"/>
            </a:pPr>
            <a:r>
              <a:t>Audrey Hepburn in </a:t>
            </a:r>
            <a:r>
              <a:rPr i="1"/>
              <a:t>Funny Face </a:t>
            </a:r>
            <a:r>
              <a:t>(1957)</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Key Terms"/>
          <p:cNvSpPr txBox="1"/>
          <p:nvPr/>
        </p:nvSpPr>
        <p:spPr>
          <a:xfrm>
            <a:off x="1443451" y="578629"/>
            <a:ext cx="295991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Key Terms</a:t>
            </a:r>
          </a:p>
        </p:txBody>
      </p:sp>
      <p:sp>
        <p:nvSpPr>
          <p:cNvPr id="184" name="Society of the Spectacle, (Guy Debord): late capitalism+ mass media(advertising and television) +liberal state-&gt; commodification of human relations. (personal consumption aligns with market principles)…"/>
          <p:cNvSpPr txBox="1"/>
          <p:nvPr/>
        </p:nvSpPr>
        <p:spPr>
          <a:xfrm>
            <a:off x="722279" y="1790717"/>
            <a:ext cx="22380413" cy="113642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sz="3800"/>
            </a:pPr>
            <a:r>
              <a:t>Nostalgia and the Uncanny (Freud)</a:t>
            </a:r>
          </a:p>
          <a:p>
            <a:pPr defTabSz="2438337">
              <a:defRPr sz="3800"/>
            </a:pPr>
            <a:r>
              <a:t>Social Alienation (Marx): the estrangement of people from their lifeworlds </a:t>
            </a:r>
          </a:p>
          <a:p>
            <a:pPr defTabSz="2438337">
              <a:defRPr sz="3800"/>
            </a:pPr>
            <a:r>
              <a:t>Commodity Fetishism- the translation of the social dimension of economic transaction into a relationship among commodities</a:t>
            </a:r>
          </a:p>
          <a:p>
            <a:pPr defTabSz="2438337">
              <a:defRPr sz="3800"/>
            </a:pPr>
            <a:r>
              <a:t>Commodity: use value of a good (utility/need) + exchange value of that good (abstraction/fungibility)  </a:t>
            </a:r>
          </a:p>
          <a:p>
            <a:pPr defTabSz="2438337">
              <a:defRPr sz="3800"/>
            </a:pPr>
            <a:r>
              <a:t>Commodity form: The ways that goods become commodified and circulate (invested with value, exchanged) within capitalist economies.  Driven by the tensions between the production of various forms of value (use value, exchange value, surplus value/surplus enjoyment), between lack and fulfillment.</a:t>
            </a:r>
          </a:p>
          <a:p>
            <a:pPr defTabSz="2438337">
              <a:defRPr i="1" sz="3800"/>
            </a:pPr>
            <a:r>
              <a:t>Society of the Spectacle, </a:t>
            </a:r>
            <a:r>
              <a:rPr i="0"/>
              <a:t>(Guy Debord): late capitalism+ mass media(advertising and television) +liberal state-&gt; commodification of human relations. (personal consumption aligns with market principles)</a:t>
            </a:r>
          </a:p>
          <a:p>
            <a:pPr defTabSz="2438337">
              <a:defRPr sz="3800"/>
            </a:pPr>
            <a:r>
              <a:t>Spectacle: social structure in which aesthetic value has been transformed into commercial value (commodity)</a:t>
            </a:r>
          </a:p>
          <a:p>
            <a:pPr defTabSz="2438337">
              <a:defRPr sz="3800"/>
            </a:pPr>
            <a:r>
              <a:t>Being vs. Posessing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Image" descr="Image"/>
          <p:cNvPicPr>
            <a:picLocks noChangeAspect="1"/>
          </p:cNvPicPr>
          <p:nvPr/>
        </p:nvPicPr>
        <p:blipFill>
          <a:blip r:embed="rId2">
            <a:extLst/>
          </a:blip>
          <a:stretch>
            <a:fillRect/>
          </a:stretch>
        </p:blipFill>
        <p:spPr>
          <a:xfrm>
            <a:off x="401489" y="4664220"/>
            <a:ext cx="5807966" cy="8286032"/>
          </a:xfrm>
          <a:prstGeom prst="rect">
            <a:avLst/>
          </a:prstGeom>
          <a:ln w="12700">
            <a:miter lim="400000"/>
          </a:ln>
        </p:spPr>
      </p:pic>
      <p:sp>
        <p:nvSpPr>
          <p:cNvPr id="187" name="1930 Doctor Ad"/>
          <p:cNvSpPr txBox="1"/>
          <p:nvPr/>
        </p:nvSpPr>
        <p:spPr>
          <a:xfrm>
            <a:off x="1347414" y="13036902"/>
            <a:ext cx="2803399"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000"/>
            </a:lvl1pPr>
          </a:lstStyle>
          <a:p>
            <a:pPr/>
            <a:r>
              <a:t>1930 Doctor Ad</a:t>
            </a:r>
          </a:p>
        </p:txBody>
      </p:sp>
      <p:pic>
        <p:nvPicPr>
          <p:cNvPr id="188" name="Image" descr="Image"/>
          <p:cNvPicPr>
            <a:picLocks noChangeAspect="1"/>
          </p:cNvPicPr>
          <p:nvPr/>
        </p:nvPicPr>
        <p:blipFill>
          <a:blip r:embed="rId3">
            <a:extLst/>
          </a:blip>
          <a:stretch>
            <a:fillRect/>
          </a:stretch>
        </p:blipFill>
        <p:spPr>
          <a:xfrm>
            <a:off x="17316025" y="2935402"/>
            <a:ext cx="6786180" cy="8439157"/>
          </a:xfrm>
          <a:prstGeom prst="rect">
            <a:avLst/>
          </a:prstGeom>
          <a:ln w="12700">
            <a:miter lim="400000"/>
          </a:ln>
        </p:spPr>
      </p:pic>
      <p:sp>
        <p:nvSpPr>
          <p:cNvPr id="189" name="The Commodity"/>
          <p:cNvSpPr txBox="1"/>
          <p:nvPr/>
        </p:nvSpPr>
        <p:spPr>
          <a:xfrm>
            <a:off x="17414" y="316887"/>
            <a:ext cx="10913937" cy="7713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500"/>
            </a:lvl1pPr>
          </a:lstStyle>
          <a:p>
            <a:pPr/>
            <a:r>
              <a:t>The Commodity and the Commodity Form</a:t>
            </a:r>
          </a:p>
        </p:txBody>
      </p:sp>
      <p:sp>
        <p:nvSpPr>
          <p:cNvPr id="190" name="Nostalgia: Representation"/>
          <p:cNvSpPr txBox="1"/>
          <p:nvPr/>
        </p:nvSpPr>
        <p:spPr>
          <a:xfrm>
            <a:off x="10775277" y="2935402"/>
            <a:ext cx="5975605"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000"/>
            </a:lvl1pPr>
          </a:lstStyle>
          <a:p>
            <a:pPr/>
            <a:r>
              <a:t>Nostalgia: Representation</a:t>
            </a:r>
          </a:p>
        </p:txBody>
      </p:sp>
      <p:sp>
        <p:nvSpPr>
          <p:cNvPr id="191" name="Death Wish: Repetition"/>
          <p:cNvSpPr txBox="1"/>
          <p:nvPr/>
        </p:nvSpPr>
        <p:spPr>
          <a:xfrm>
            <a:off x="6743883" y="12867694"/>
            <a:ext cx="5807966" cy="6969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7">
              <a:defRPr sz="4000"/>
            </a:lvl1pPr>
          </a:lstStyle>
          <a:p>
            <a:pPr/>
            <a:r>
              <a:t>“Death Wish”: Repetition</a:t>
            </a:r>
          </a:p>
        </p:txBody>
      </p:sp>
      <p:sp>
        <p:nvSpPr>
          <p:cNvPr id="192" name="Desire"/>
          <p:cNvSpPr txBox="1"/>
          <p:nvPr/>
        </p:nvSpPr>
        <p:spPr>
          <a:xfrm>
            <a:off x="19302030" y="2125854"/>
            <a:ext cx="3145106" cy="5975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400">
                <a:solidFill>
                  <a:schemeClr val="accent5"/>
                </a:solidFill>
              </a:defRPr>
            </a:lvl1pPr>
          </a:lstStyle>
          <a:p>
            <a:pPr/>
            <a:r>
              <a:t>Desire (Surplus)</a:t>
            </a:r>
          </a:p>
        </p:txBody>
      </p:sp>
      <p:sp>
        <p:nvSpPr>
          <p:cNvPr id="193" name="“Advertising is based on just one thing: happiness….”"/>
          <p:cNvSpPr txBox="1"/>
          <p:nvPr/>
        </p:nvSpPr>
        <p:spPr>
          <a:xfrm>
            <a:off x="7363628" y="4777044"/>
            <a:ext cx="9274684"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sz="3000"/>
            </a:pPr>
            <a:r>
              <a:t>“Advertising is based on just one thing: </a:t>
            </a:r>
            <a:r>
              <a:rPr>
                <a:solidFill>
                  <a:schemeClr val="accent5"/>
                </a:solidFill>
              </a:rPr>
              <a:t>happiness</a:t>
            </a:r>
            <a:r>
              <a:t>….”</a:t>
            </a:r>
          </a:p>
        </p:txBody>
      </p:sp>
      <p:sp>
        <p:nvSpPr>
          <p:cNvPr id="194" name="&quot;It's Toasted&quot; Mad Men, Season 1"/>
          <p:cNvSpPr txBox="1"/>
          <p:nvPr/>
        </p:nvSpPr>
        <p:spPr>
          <a:xfrm>
            <a:off x="7997814" y="11449947"/>
            <a:ext cx="7674560" cy="6719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900" u="sng">
                <a:solidFill>
                  <a:srgbClr val="0000FF"/>
                </a:solidFill>
                <a:uFill>
                  <a:solidFill>
                    <a:srgbClr val="0000FF"/>
                  </a:solidFill>
                </a:uFill>
                <a:hlinkClick r:id="rId4" invalidUrl="" action="" tgtFrame="" tooltip="" history="1" highlightClick="0" endSnd="0"/>
              </a:defRPr>
            </a:lvl1pPr>
          </a:lstStyle>
          <a:p>
            <a:pPr/>
            <a:r>
              <a:rPr>
                <a:hlinkClick r:id="rId4" invalidUrl="" action="" tgtFrame="" tooltip="" history="1" highlightClick="0" endSnd="0"/>
              </a:rPr>
              <a:t>"It's Toasted" Mad Men, Season 1</a:t>
            </a:r>
          </a:p>
        </p:txBody>
      </p:sp>
      <p:pic>
        <p:nvPicPr>
          <p:cNvPr id="195" name="Image" descr="Image"/>
          <p:cNvPicPr>
            <a:picLocks noChangeAspect="1"/>
          </p:cNvPicPr>
          <p:nvPr/>
        </p:nvPicPr>
        <p:blipFill>
          <a:blip r:embed="rId5">
            <a:extLst/>
          </a:blip>
          <a:stretch>
            <a:fillRect/>
          </a:stretch>
        </p:blipFill>
        <p:spPr>
          <a:xfrm>
            <a:off x="6789708" y="5647555"/>
            <a:ext cx="10090772" cy="5684047"/>
          </a:xfrm>
          <a:prstGeom prst="rect">
            <a:avLst/>
          </a:prstGeom>
          <a:ln w="12700">
            <a:miter lim="400000"/>
          </a:ln>
        </p:spPr>
      </p:pic>
      <p:sp>
        <p:nvSpPr>
          <p:cNvPr id="196" name="Connection Line"/>
          <p:cNvSpPr/>
          <p:nvPr/>
        </p:nvSpPr>
        <p:spPr>
          <a:xfrm>
            <a:off x="12789366" y="12240410"/>
            <a:ext cx="3855756" cy="1135147"/>
          </a:xfrm>
          <a:custGeom>
            <a:avLst/>
            <a:gdLst/>
            <a:ahLst/>
            <a:cxnLst>
              <a:cxn ang="0">
                <a:pos x="wd2" y="hd2"/>
              </a:cxn>
              <a:cxn ang="5400000">
                <a:pos x="wd2" y="hd2"/>
              </a:cxn>
              <a:cxn ang="10800000">
                <a:pos x="wd2" y="hd2"/>
              </a:cxn>
              <a:cxn ang="16200000">
                <a:pos x="wd2" y="hd2"/>
              </a:cxn>
            </a:cxnLst>
            <a:rect l="0" t="0" r="r" b="b"/>
            <a:pathLst>
              <a:path w="21530" h="19852" fill="norm" stroke="1" extrusionOk="0">
                <a:moveTo>
                  <a:pt x="0" y="19450"/>
                </a:moveTo>
                <a:cubicBezTo>
                  <a:pt x="14424" y="21600"/>
                  <a:pt x="21600" y="15117"/>
                  <a:pt x="21529" y="0"/>
                </a:cubicBezTo>
              </a:path>
            </a:pathLst>
          </a:custGeom>
          <a:ln w="25400">
            <a:solidFill>
              <a:srgbClr val="FFFFFF"/>
            </a:solidFill>
            <a:miter lim="400000"/>
          </a:ln>
        </p:spPr>
        <p:txBody>
          <a:bodyPr lIns="50800" tIns="50800" rIns="50800" bIns="50800"/>
          <a:lstStyle/>
          <a:p>
            <a:pPr defTabSz="2438337"/>
          </a:p>
        </p:txBody>
      </p:sp>
      <p:sp>
        <p:nvSpPr>
          <p:cNvPr id="197" name="1961 Frank Gifford Ad"/>
          <p:cNvSpPr txBox="1"/>
          <p:nvPr/>
        </p:nvSpPr>
        <p:spPr>
          <a:xfrm>
            <a:off x="18774586" y="11511847"/>
            <a:ext cx="3869056" cy="54813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000"/>
            </a:lvl1pPr>
          </a:lstStyle>
          <a:p>
            <a:pPr/>
            <a:r>
              <a:t>1961 Frank Gifford Ad</a:t>
            </a:r>
          </a:p>
        </p:txBody>
      </p:sp>
      <p:sp>
        <p:nvSpPr>
          <p:cNvPr id="198" name="Connection Line"/>
          <p:cNvSpPr/>
          <p:nvPr/>
        </p:nvSpPr>
        <p:spPr>
          <a:xfrm>
            <a:off x="3086469" y="3061938"/>
            <a:ext cx="7661543" cy="1389213"/>
          </a:xfrm>
          <a:custGeom>
            <a:avLst/>
            <a:gdLst/>
            <a:ahLst/>
            <a:cxnLst>
              <a:cxn ang="0">
                <a:pos x="wd2" y="hd2"/>
              </a:cxn>
              <a:cxn ang="5400000">
                <a:pos x="wd2" y="hd2"/>
              </a:cxn>
              <a:cxn ang="10800000">
                <a:pos x="wd2" y="hd2"/>
              </a:cxn>
              <a:cxn ang="16200000">
                <a:pos x="wd2" y="hd2"/>
              </a:cxn>
            </a:cxnLst>
            <a:rect l="0" t="0" r="r" b="b"/>
            <a:pathLst>
              <a:path w="21600" h="20052" fill="norm" stroke="1" extrusionOk="0">
                <a:moveTo>
                  <a:pt x="21600" y="306"/>
                </a:moveTo>
                <a:cubicBezTo>
                  <a:pt x="7203" y="-1548"/>
                  <a:pt x="3" y="5034"/>
                  <a:pt x="0" y="20052"/>
                </a:cubicBezTo>
              </a:path>
            </a:pathLst>
          </a:custGeom>
          <a:ln w="25400">
            <a:solidFill>
              <a:srgbClr val="FFFFFF"/>
            </a:solidFill>
            <a:miter lim="400000"/>
          </a:ln>
        </p:spPr>
        <p:txBody>
          <a:bodyPr lIns="50800" tIns="50800" rIns="50800" bIns="50800"/>
          <a:lstStyle/>
          <a:p>
            <a:pPr defTabSz="2438337"/>
          </a:p>
        </p:txBody>
      </p:sp>
      <p:sp>
        <p:nvSpPr>
          <p:cNvPr id="199" name="Arrow"/>
          <p:cNvSpPr/>
          <p:nvPr/>
        </p:nvSpPr>
        <p:spPr>
          <a:xfrm rot="5400000">
            <a:off x="2437519" y="4202838"/>
            <a:ext cx="1270004" cy="1270005"/>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pPr>
          </a:p>
        </p:txBody>
      </p:sp>
      <p:sp>
        <p:nvSpPr>
          <p:cNvPr id="200" name="Arrow"/>
          <p:cNvSpPr/>
          <p:nvPr/>
        </p:nvSpPr>
        <p:spPr>
          <a:xfrm rot="16200000">
            <a:off x="15950871" y="11358440"/>
            <a:ext cx="1270004" cy="1270004"/>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pPr>
          </a:p>
        </p:txBody>
      </p:sp>
      <p:sp>
        <p:nvSpPr>
          <p:cNvPr id="201" name="Marx: The social relationships of their labors are and appear … as objectified relationships of persons, or social relationships of objects."/>
          <p:cNvSpPr txBox="1"/>
          <p:nvPr/>
        </p:nvSpPr>
        <p:spPr>
          <a:xfrm>
            <a:off x="11431386" y="425142"/>
            <a:ext cx="11847184" cy="9702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sz="3000">
                <a:latin typeface="Helvetica"/>
                <a:ea typeface="Helvetica"/>
                <a:cs typeface="Helvetica"/>
                <a:sym typeface="Helvetica"/>
              </a:defRPr>
            </a:pPr>
            <a:r>
              <a:t>Marx: The social relationships of their labors are and appear … as </a:t>
            </a:r>
            <a:r>
              <a:rPr>
                <a:solidFill>
                  <a:schemeClr val="accent5"/>
                </a:solidFill>
              </a:rPr>
              <a:t>objectified relationships of persons</a:t>
            </a:r>
            <a:r>
              <a:t>, or </a:t>
            </a:r>
            <a:r>
              <a:rPr>
                <a:solidFill>
                  <a:schemeClr val="accent5"/>
                </a:solidFill>
              </a:rPr>
              <a:t>social relationships of objects</a:t>
            </a:r>
            <a:r>
              <a:t>.  </a:t>
            </a:r>
          </a:p>
        </p:txBody>
      </p:sp>
      <p:sp>
        <p:nvSpPr>
          <p:cNvPr id="202" name="Utility/Need(Use value)"/>
          <p:cNvSpPr txBox="1"/>
          <p:nvPr/>
        </p:nvSpPr>
        <p:spPr>
          <a:xfrm>
            <a:off x="1223053" y="2125854"/>
            <a:ext cx="4495775" cy="5975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400">
                <a:solidFill>
                  <a:schemeClr val="accent5"/>
                </a:solidFill>
              </a:defRPr>
            </a:lvl1pPr>
          </a:lstStyle>
          <a:p>
            <a:pPr/>
            <a:r>
              <a:t>Utility/Need(Use value)</a:t>
            </a:r>
          </a:p>
        </p:txBody>
      </p:sp>
      <p:sp>
        <p:nvSpPr>
          <p:cNvPr id="203" name="Fungibility(Exchange Value)"/>
          <p:cNvSpPr txBox="1"/>
          <p:nvPr/>
        </p:nvSpPr>
        <p:spPr>
          <a:xfrm>
            <a:off x="6324755" y="2125854"/>
            <a:ext cx="5376216" cy="5975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400">
                <a:solidFill>
                  <a:schemeClr val="accent5"/>
                </a:solidFill>
              </a:defRPr>
            </a:lvl1pPr>
          </a:lstStyle>
          <a:p>
            <a:pPr/>
            <a:r>
              <a:t>Fungibility(Exchange Value)</a:t>
            </a:r>
          </a:p>
        </p:txBody>
      </p:sp>
      <p:sp>
        <p:nvSpPr>
          <p:cNvPr id="204" name="+"/>
          <p:cNvSpPr txBox="1"/>
          <p:nvPr/>
        </p:nvSpPr>
        <p:spPr>
          <a:xfrm>
            <a:off x="5835101" y="2125854"/>
            <a:ext cx="373381" cy="5975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400">
                <a:solidFill>
                  <a:schemeClr val="accent5"/>
                </a:solidFill>
              </a:defRPr>
            </a:lvl1pPr>
          </a:lstStyle>
          <a:p>
            <a:pPr/>
            <a:r>
              <a:t>+</a:t>
            </a:r>
          </a:p>
        </p:txBody>
      </p:sp>
      <p:sp>
        <p:nvSpPr>
          <p:cNvPr id="205" name="Excess-Lack"/>
          <p:cNvSpPr txBox="1"/>
          <p:nvPr/>
        </p:nvSpPr>
        <p:spPr>
          <a:xfrm>
            <a:off x="13592129" y="2125854"/>
            <a:ext cx="2593264" cy="59751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400">
                <a:solidFill>
                  <a:schemeClr val="accent5"/>
                </a:solidFill>
              </a:defRPr>
            </a:lvl1pPr>
          </a:lstStyle>
          <a:p>
            <a:pPr/>
            <a:r>
              <a:t>Excess-Lack</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186"/>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6" fill="hold">
                                  <p:stCondLst>
                                    <p:cond delay="0"/>
                                  </p:stCondLst>
                                  <p:iterate type="el" backwards="0">
                                    <p:tmAbs val="0"/>
                                  </p:iterate>
                                  <p:childTnLst>
                                    <p:set>
                                      <p:cBhvr>
                                        <p:cTn id="25" fill="hold"/>
                                        <p:tgtEl>
                                          <p:spTgt spid="18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7" fill="hold">
                                  <p:stCondLst>
                                    <p:cond delay="0"/>
                                  </p:stCondLst>
                                  <p:iterate type="el" backwards="0">
                                    <p:tmAbs val="0"/>
                                  </p:iterate>
                                  <p:childTnLst>
                                    <p:set>
                                      <p:cBhvr>
                                        <p:cTn id="29" fill="hold"/>
                                        <p:tgtEl>
                                          <p:spTgt spid="20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0" presetID="1" grpId="8" fill="hold">
                                  <p:stCondLst>
                                    <p:cond delay="0"/>
                                  </p:stCondLst>
                                  <p:iterate type="el" backwards="0">
                                    <p:tmAbs val="0"/>
                                  </p:iterate>
                                  <p:childTnLst>
                                    <p:set>
                                      <p:cBhvr>
                                        <p:cTn id="33" fill="hold"/>
                                        <p:tgtEl>
                                          <p:spTgt spid="19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Class="entr" nodeType="clickEffect" presetSubtype="0" presetID="1" grpId="9" fill="hold">
                                  <p:stCondLst>
                                    <p:cond delay="0"/>
                                  </p:stCondLst>
                                  <p:iterate type="el" backwards="0">
                                    <p:tmAbs val="0"/>
                                  </p:iterate>
                                  <p:childTnLst>
                                    <p:set>
                                      <p:cBhvr>
                                        <p:cTn id="37" fill="hold"/>
                                        <p:tgtEl>
                                          <p:spTgt spid="188"/>
                                        </p:tgtEl>
                                        <p:attrNameLst>
                                          <p:attrName>style.visibility</p:attrName>
                                        </p:attrNameLst>
                                      </p:cBhvr>
                                      <p:to>
                                        <p:strVal val="visible"/>
                                      </p:to>
                                    </p:set>
                                  </p:childTnLst>
                                </p:cTn>
                              </p:par>
                            </p:childTnLst>
                          </p:cTn>
                        </p:par>
                        <p:par>
                          <p:cTn id="38" fill="hold">
                            <p:stCondLst>
                              <p:cond delay="0"/>
                            </p:stCondLst>
                            <p:childTnLst>
                              <p:par>
                                <p:cTn id="39" presetClass="entr" nodeType="afterEffect" presetSubtype="0" presetID="1" grpId="10" fill="hold">
                                  <p:stCondLst>
                                    <p:cond delay="0"/>
                                  </p:stCondLst>
                                  <p:iterate type="el" backwards="0">
                                    <p:tmAbs val="0"/>
                                  </p:iterate>
                                  <p:childTnLst>
                                    <p:set>
                                      <p:cBhvr>
                                        <p:cTn id="40" fill="hold"/>
                                        <p:tgtEl>
                                          <p:spTgt spid="19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0" presetID="1" grpId="11" fill="hold">
                                  <p:stCondLst>
                                    <p:cond delay="0"/>
                                  </p:stCondLst>
                                  <p:iterate type="el" backwards="0">
                                    <p:tmAbs val="0"/>
                                  </p:iterate>
                                  <p:childTnLst>
                                    <p:set>
                                      <p:cBhvr>
                                        <p:cTn id="44" fill="hold"/>
                                        <p:tgtEl>
                                          <p:spTgt spid="19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Class="entr" nodeType="clickEffect" presetSubtype="0" presetID="1" grpId="12" fill="hold">
                                  <p:stCondLst>
                                    <p:cond delay="0"/>
                                  </p:stCondLst>
                                  <p:iterate type="el" backwards="0">
                                    <p:tmAbs val="0"/>
                                  </p:iterate>
                                  <p:childTnLst>
                                    <p:set>
                                      <p:cBhvr>
                                        <p:cTn id="48" fill="hold"/>
                                        <p:tgtEl>
                                          <p:spTgt spid="198"/>
                                        </p:tgtEl>
                                        <p:attrNameLst>
                                          <p:attrName>style.visibility</p:attrName>
                                        </p:attrNameLst>
                                      </p:cBhvr>
                                      <p:to>
                                        <p:strVal val="visible"/>
                                      </p:to>
                                    </p:set>
                                  </p:childTnLst>
                                </p:cTn>
                              </p:par>
                            </p:childTnLst>
                          </p:cTn>
                        </p:par>
                        <p:par>
                          <p:cTn id="49" fill="hold">
                            <p:stCondLst>
                              <p:cond delay="0"/>
                            </p:stCondLst>
                            <p:childTnLst>
                              <p:par>
                                <p:cTn id="50" presetClass="entr" nodeType="afterEffect" presetSubtype="0" presetID="1" grpId="13" fill="hold">
                                  <p:stCondLst>
                                    <p:cond delay="0"/>
                                  </p:stCondLst>
                                  <p:iterate type="el" backwards="0">
                                    <p:tmAbs val="0"/>
                                  </p:iterate>
                                  <p:childTnLst>
                                    <p:set>
                                      <p:cBhvr>
                                        <p:cTn id="51" fill="hold"/>
                                        <p:tgtEl>
                                          <p:spTgt spid="19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Class="entr" nodeType="clickEffect" presetSubtype="0" presetID="1" grpId="14" fill="hold">
                                  <p:stCondLst>
                                    <p:cond delay="0"/>
                                  </p:stCondLst>
                                  <p:iterate type="el" backwards="0">
                                    <p:tmAbs val="0"/>
                                  </p:iterate>
                                  <p:childTnLst>
                                    <p:set>
                                      <p:cBhvr>
                                        <p:cTn id="55" fill="hold"/>
                                        <p:tgtEl>
                                          <p:spTgt spid="19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Class="entr" nodeType="clickEffect" presetSubtype="0" presetID="1" grpId="15" fill="hold">
                                  <p:stCondLst>
                                    <p:cond delay="0"/>
                                  </p:stCondLst>
                                  <p:iterate type="el" backwards="0">
                                    <p:tmAbs val="0"/>
                                  </p:iterate>
                                  <p:childTnLst>
                                    <p:set>
                                      <p:cBhvr>
                                        <p:cTn id="59" fill="hold"/>
                                        <p:tgtEl>
                                          <p:spTgt spid="200"/>
                                        </p:tgtEl>
                                        <p:attrNameLst>
                                          <p:attrName>style.visibility</p:attrName>
                                        </p:attrNameLst>
                                      </p:cBhvr>
                                      <p:to>
                                        <p:strVal val="visible"/>
                                      </p:to>
                                    </p:set>
                                  </p:childTnLst>
                                </p:cTn>
                              </p:par>
                            </p:childTnLst>
                          </p:cTn>
                        </p:par>
                        <p:par>
                          <p:cTn id="60" fill="hold">
                            <p:stCondLst>
                              <p:cond delay="0"/>
                            </p:stCondLst>
                            <p:childTnLst>
                              <p:par>
                                <p:cTn id="61" presetClass="entr" nodeType="afterEffect" presetSubtype="0" presetID="1" grpId="16" fill="hold">
                                  <p:stCondLst>
                                    <p:cond delay="0"/>
                                  </p:stCondLst>
                                  <p:iterate type="el" backwards="0">
                                    <p:tmAbs val="0"/>
                                  </p:iterate>
                                  <p:childTnLst>
                                    <p:set>
                                      <p:cBhvr>
                                        <p:cTn id="62" fill="hold"/>
                                        <p:tgtEl>
                                          <p:spTgt spid="19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Class="entr" nodeType="clickEffect" presetSubtype="0" presetID="1" grpId="17" fill="hold">
                                  <p:stCondLst>
                                    <p:cond delay="0"/>
                                  </p:stCondLst>
                                  <p:iterate type="el" backwards="0">
                                    <p:tmAbs val="0"/>
                                  </p:iterate>
                                  <p:childTnLst>
                                    <p:set>
                                      <p:cBhvr>
                                        <p:cTn id="66" fill="hold"/>
                                        <p:tgtEl>
                                          <p:spTgt spid="195"/>
                                        </p:tgtEl>
                                        <p:attrNameLst>
                                          <p:attrName>style.visibility</p:attrName>
                                        </p:attrNameLst>
                                      </p:cBhvr>
                                      <p:to>
                                        <p:strVal val="visible"/>
                                      </p:to>
                                    </p:set>
                                  </p:childTnLst>
                                </p:cTn>
                              </p:par>
                            </p:childTnLst>
                          </p:cTn>
                        </p:par>
                        <p:par>
                          <p:cTn id="67" fill="hold">
                            <p:stCondLst>
                              <p:cond delay="0"/>
                            </p:stCondLst>
                            <p:childTnLst>
                              <p:par>
                                <p:cTn id="68" presetClass="entr" nodeType="afterEffect" presetSubtype="0" presetID="1" grpId="18" fill="hold">
                                  <p:stCondLst>
                                    <p:cond delay="0"/>
                                  </p:stCondLst>
                                  <p:iterate type="el" backwards="0">
                                    <p:tmAbs val="0"/>
                                  </p:iterate>
                                  <p:childTnLst>
                                    <p:set>
                                      <p:cBhvr>
                                        <p:cTn id="69" fill="hold"/>
                                        <p:tgtEl>
                                          <p:spTgt spid="19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Class="entr" nodeType="clickEffect" presetSubtype="0" presetID="1" grpId="19" fill="hold">
                                  <p:stCondLst>
                                    <p:cond delay="0"/>
                                  </p:stCondLst>
                                  <p:iterate type="el" backwards="0">
                                    <p:tmAbs val="0"/>
                                  </p:iterate>
                                  <p:childTnLst>
                                    <p:set>
                                      <p:cBhvr>
                                        <p:cTn id="73" fill="hold"/>
                                        <p:tgtEl>
                                          <p:spTgt spid="1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7" grpId="10"/>
      <p:bldP build="whole" bldLvl="1" animBg="1" rev="0" advAuto="0" spid="187" grpId="6"/>
      <p:bldP build="whole" bldLvl="1" animBg="1" rev="0" advAuto="0" spid="188" grpId="9"/>
      <p:bldP build="whole" bldLvl="1" animBg="1" rev="0" advAuto="0" spid="204" grpId="2"/>
      <p:bldP build="whole" bldLvl="1" animBg="1" rev="0" advAuto="0" spid="202" grpId="1"/>
      <p:bldP build="whole" bldLvl="1" animBg="1" rev="0" advAuto="0" spid="201" grpId="4"/>
      <p:bldP build="whole" bldLvl="1" animBg="1" rev="0" advAuto="0" spid="191" grpId="14"/>
      <p:bldP build="whole" bldLvl="1" animBg="1" rev="0" advAuto="0" spid="195" grpId="17"/>
      <p:bldP build="whole" bldLvl="1" animBg="1" rev="0" advAuto="0" spid="186" grpId="5"/>
      <p:bldP build="whole" bldLvl="1" animBg="1" rev="0" advAuto="0" spid="203" grpId="3"/>
      <p:bldP build="whole" bldLvl="1" animBg="1" rev="0" advAuto="0" spid="199" grpId="13"/>
      <p:bldP build="whole" bldLvl="1" animBg="1" rev="0" advAuto="0" spid="194" grpId="18"/>
      <p:bldP build="whole" bldLvl="1" animBg="1" rev="0" advAuto="0" spid="198" grpId="12"/>
      <p:bldP build="whole" bldLvl="1" animBg="1" rev="0" advAuto="0" spid="205" grpId="7"/>
      <p:bldP build="whole" bldLvl="1" animBg="1" rev="0" advAuto="0" spid="200" grpId="15"/>
      <p:bldP build="whole" bldLvl="1" animBg="1" rev="0" advAuto="0" spid="196" grpId="16"/>
      <p:bldP build="whole" bldLvl="1" animBg="1" rev="0" advAuto="0" spid="193" grpId="19"/>
      <p:bldP build="whole" bldLvl="1" animBg="1" rev="0" advAuto="0" spid="190" grpId="11"/>
      <p:bldP build="whole" bldLvl="1" animBg="1" rev="0" advAuto="0" spid="192" grpId="8"/>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Image" descr="Image"/>
          <p:cNvPicPr>
            <a:picLocks noChangeAspect="1"/>
          </p:cNvPicPr>
          <p:nvPr/>
        </p:nvPicPr>
        <p:blipFill>
          <a:blip r:embed="rId2">
            <a:extLst/>
          </a:blip>
          <a:stretch>
            <a:fillRect/>
          </a:stretch>
        </p:blipFill>
        <p:spPr>
          <a:xfrm>
            <a:off x="16103527" y="3091308"/>
            <a:ext cx="6887052" cy="9382908"/>
          </a:xfrm>
          <a:prstGeom prst="rect">
            <a:avLst/>
          </a:prstGeom>
          <a:ln w="12700">
            <a:miter lim="400000"/>
          </a:ln>
        </p:spPr>
      </p:pic>
      <p:sp>
        <p:nvSpPr>
          <p:cNvPr id="208" name="Jim Beam Ad, 1966"/>
          <p:cNvSpPr txBox="1"/>
          <p:nvPr/>
        </p:nvSpPr>
        <p:spPr>
          <a:xfrm>
            <a:off x="16812843" y="12548725"/>
            <a:ext cx="5468418"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u="sng">
                <a:solidFill>
                  <a:srgbClr val="0000FF"/>
                </a:solidFill>
                <a:uFill>
                  <a:solidFill>
                    <a:srgbClr val="0000FF"/>
                  </a:solidFill>
                </a:uFill>
                <a:hlinkClick r:id="rId3" invalidUrl="" action="" tgtFrame="" tooltip="" history="1" highlightClick="0" endSnd="0"/>
              </a:defRPr>
            </a:lvl1pPr>
          </a:lstStyle>
          <a:p>
            <a:pPr/>
            <a:r>
              <a:rPr>
                <a:hlinkClick r:id="rId3" invalidUrl="" action="" tgtFrame="" tooltip="" history="1" highlightClick="0" endSnd="0"/>
              </a:rPr>
              <a:t>Jim Beam Ad, 1966</a:t>
            </a:r>
          </a:p>
        </p:txBody>
      </p:sp>
      <p:pic>
        <p:nvPicPr>
          <p:cNvPr id="209" name="Image" descr="Image"/>
          <p:cNvPicPr>
            <a:picLocks noChangeAspect="1"/>
          </p:cNvPicPr>
          <p:nvPr/>
        </p:nvPicPr>
        <p:blipFill>
          <a:blip r:embed="rId4">
            <a:extLst/>
          </a:blip>
          <a:stretch>
            <a:fillRect/>
          </a:stretch>
        </p:blipFill>
        <p:spPr>
          <a:xfrm>
            <a:off x="1026775" y="3099267"/>
            <a:ext cx="6600226" cy="9366988"/>
          </a:xfrm>
          <a:prstGeom prst="rect">
            <a:avLst/>
          </a:prstGeom>
          <a:ln w="12700">
            <a:miter lim="400000"/>
          </a:ln>
        </p:spPr>
      </p:pic>
      <p:pic>
        <p:nvPicPr>
          <p:cNvPr id="210" name="Image" descr="Image"/>
          <p:cNvPicPr>
            <a:picLocks noChangeAspect="1"/>
          </p:cNvPicPr>
          <p:nvPr/>
        </p:nvPicPr>
        <p:blipFill>
          <a:blip r:embed="rId5">
            <a:extLst/>
          </a:blip>
          <a:stretch>
            <a:fillRect/>
          </a:stretch>
        </p:blipFill>
        <p:spPr>
          <a:xfrm>
            <a:off x="8254279" y="3091308"/>
            <a:ext cx="6947884" cy="9382908"/>
          </a:xfrm>
          <a:prstGeom prst="rect">
            <a:avLst/>
          </a:prstGeom>
          <a:ln w="12700">
            <a:miter lim="400000"/>
          </a:ln>
        </p:spPr>
      </p:pic>
      <p:sp>
        <p:nvSpPr>
          <p:cNvPr id="211" name="The Life Cycle of Commodification in The Society of the Spectacle"/>
          <p:cNvSpPr txBox="1"/>
          <p:nvPr/>
        </p:nvSpPr>
        <p:spPr>
          <a:xfrm>
            <a:off x="638887" y="358841"/>
            <a:ext cx="18145050"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r>
              <a:t>The Life Cycle of Commodification in </a:t>
            </a:r>
            <a:r>
              <a:rPr i="1"/>
              <a:t>The Society of the Spectacle</a:t>
            </a:r>
          </a:p>
        </p:txBody>
      </p:sp>
      <p:sp>
        <p:nvSpPr>
          <p:cNvPr id="212" name="Four Roses Ad, 1961"/>
          <p:cNvSpPr txBox="1"/>
          <p:nvPr/>
        </p:nvSpPr>
        <p:spPr>
          <a:xfrm>
            <a:off x="1401568" y="12548726"/>
            <a:ext cx="5850637"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Four Roses Ad, 1961</a:t>
            </a:r>
          </a:p>
        </p:txBody>
      </p:sp>
      <p:sp>
        <p:nvSpPr>
          <p:cNvPr id="213" name="Four Roses Ad, 1963"/>
          <p:cNvSpPr txBox="1"/>
          <p:nvPr/>
        </p:nvSpPr>
        <p:spPr>
          <a:xfrm>
            <a:off x="8802902" y="12548726"/>
            <a:ext cx="5850637"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Four Roses Ad, 1963</a:t>
            </a:r>
          </a:p>
        </p:txBody>
      </p:sp>
      <p:sp>
        <p:nvSpPr>
          <p:cNvPr id="214" name="Arrow"/>
          <p:cNvSpPr/>
          <p:nvPr/>
        </p:nvSpPr>
        <p:spPr>
          <a:xfrm>
            <a:off x="4995979" y="7147761"/>
            <a:ext cx="5018309" cy="1270004"/>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pPr>
          </a:p>
        </p:txBody>
      </p:sp>
      <p:sp>
        <p:nvSpPr>
          <p:cNvPr id="215" name="Arrow"/>
          <p:cNvSpPr/>
          <p:nvPr/>
        </p:nvSpPr>
        <p:spPr>
          <a:xfrm>
            <a:off x="14058512" y="5132489"/>
            <a:ext cx="5174593" cy="1270004"/>
          </a:xfrm>
          <a:prstGeom prst="rightArrow">
            <a:avLst>
              <a:gd name="adj1" fmla="val 32000"/>
              <a:gd name="adj2" fmla="val 64000"/>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pPr>
          </a:p>
        </p:txBody>
      </p:sp>
      <p:sp>
        <p:nvSpPr>
          <p:cNvPr id="216" name="Being"/>
          <p:cNvSpPr txBox="1"/>
          <p:nvPr/>
        </p:nvSpPr>
        <p:spPr>
          <a:xfrm>
            <a:off x="3198684" y="2200404"/>
            <a:ext cx="1683411"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Being</a:t>
            </a:r>
          </a:p>
        </p:txBody>
      </p:sp>
      <p:sp>
        <p:nvSpPr>
          <p:cNvPr id="217" name="Possessing"/>
          <p:cNvSpPr txBox="1"/>
          <p:nvPr/>
        </p:nvSpPr>
        <p:spPr>
          <a:xfrm>
            <a:off x="10028503" y="2200404"/>
            <a:ext cx="3399435"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 Possessing</a:t>
            </a:r>
          </a:p>
        </p:txBody>
      </p:sp>
      <p:sp>
        <p:nvSpPr>
          <p:cNvPr id="218" name="Appearing"/>
          <p:cNvSpPr txBox="1"/>
          <p:nvPr/>
        </p:nvSpPr>
        <p:spPr>
          <a:xfrm>
            <a:off x="18089956" y="2200404"/>
            <a:ext cx="291419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Appearing</a:t>
            </a:r>
          </a:p>
        </p:txBody>
      </p:sp>
      <p:sp>
        <p:nvSpPr>
          <p:cNvPr id="219" name="In the society of the spectacle social life is colonized by the commodity through “the decline of being into having, and having into merely appearing.&quot;Debord"/>
          <p:cNvSpPr txBox="1"/>
          <p:nvPr/>
        </p:nvSpPr>
        <p:spPr>
          <a:xfrm>
            <a:off x="684724" y="1157248"/>
            <a:ext cx="23353396" cy="960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sz="3000"/>
            </a:pPr>
            <a:r>
              <a:t>In the society of the spectacle social life is colonized by the commodity through “the decline of </a:t>
            </a:r>
            <a:r>
              <a:rPr i="1">
                <a:solidFill>
                  <a:schemeClr val="accent5"/>
                </a:solidFill>
              </a:rPr>
              <a:t>being</a:t>
            </a:r>
            <a:r>
              <a:t> into </a:t>
            </a:r>
            <a:r>
              <a:rPr i="1">
                <a:solidFill>
                  <a:schemeClr val="accent5"/>
                </a:solidFill>
              </a:rPr>
              <a:t>having</a:t>
            </a:r>
            <a:r>
              <a:t>, and </a:t>
            </a:r>
            <a:r>
              <a:rPr i="1">
                <a:solidFill>
                  <a:schemeClr val="accent5"/>
                </a:solidFill>
              </a:rPr>
              <a:t>having</a:t>
            </a:r>
            <a:r>
              <a:t> into merely </a:t>
            </a:r>
            <a:r>
              <a:rPr i="1">
                <a:solidFill>
                  <a:schemeClr val="accent5"/>
                </a:solidFill>
              </a:rPr>
              <a:t>appearing</a:t>
            </a:r>
            <a:r>
              <a:t>."Debord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09"/>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1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1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1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210"/>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7" fill="hold">
                                  <p:stCondLst>
                                    <p:cond delay="0"/>
                                  </p:stCondLst>
                                  <p:iterate type="el" backwards="0">
                                    <p:tmAbs val="0"/>
                                  </p:iterate>
                                  <p:childTnLst>
                                    <p:set>
                                      <p:cBhvr>
                                        <p:cTn id="28" fill="hold"/>
                                        <p:tgtEl>
                                          <p:spTgt spid="2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8" fill="hold">
                                  <p:stCondLst>
                                    <p:cond delay="0"/>
                                  </p:stCondLst>
                                  <p:iterate type="el" backwards="0">
                                    <p:tmAbs val="0"/>
                                  </p:iterate>
                                  <p:childTnLst>
                                    <p:set>
                                      <p:cBhvr>
                                        <p:cTn id="32" fill="hold"/>
                                        <p:tgtEl>
                                          <p:spTgt spid="2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9" fill="hold">
                                  <p:stCondLst>
                                    <p:cond delay="0"/>
                                  </p:stCondLst>
                                  <p:iterate type="el" backwards="0">
                                    <p:tmAbs val="0"/>
                                  </p:iterate>
                                  <p:childTnLst>
                                    <p:set>
                                      <p:cBhvr>
                                        <p:cTn id="36" fill="hold"/>
                                        <p:tgtEl>
                                          <p:spTgt spid="2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0" fill="hold">
                                  <p:stCondLst>
                                    <p:cond delay="0"/>
                                  </p:stCondLst>
                                  <p:iterate type="el" backwards="0">
                                    <p:tmAbs val="0"/>
                                  </p:iterate>
                                  <p:childTnLst>
                                    <p:set>
                                      <p:cBhvr>
                                        <p:cTn id="40" fill="hold"/>
                                        <p:tgtEl>
                                          <p:spTgt spid="207"/>
                                        </p:tgtEl>
                                        <p:attrNameLst>
                                          <p:attrName>style.visibility</p:attrName>
                                        </p:attrNameLst>
                                      </p:cBhvr>
                                      <p:to>
                                        <p:strVal val="visible"/>
                                      </p:to>
                                    </p:set>
                                  </p:childTnLst>
                                </p:cTn>
                              </p:par>
                            </p:childTnLst>
                          </p:cTn>
                        </p:par>
                        <p:par>
                          <p:cTn id="41" fill="hold">
                            <p:stCondLst>
                              <p:cond delay="0"/>
                            </p:stCondLst>
                            <p:childTnLst>
                              <p:par>
                                <p:cTn id="42" presetClass="entr" nodeType="afterEffect" presetSubtype="0" presetID="1" grpId="11" fill="hold">
                                  <p:stCondLst>
                                    <p:cond delay="0"/>
                                  </p:stCondLst>
                                  <p:iterate type="el" backwards="0">
                                    <p:tmAbs val="0"/>
                                  </p:iterate>
                                  <p:childTnLst>
                                    <p:set>
                                      <p:cBhvr>
                                        <p:cTn id="43" fill="hold"/>
                                        <p:tgtEl>
                                          <p:spTgt spid="2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2" grpId="3"/>
      <p:bldP build="whole" bldLvl="1" animBg="1" rev="0" advAuto="0" spid="214" grpId="4"/>
      <p:bldP build="whole" bldLvl="1" animBg="1" rev="0" advAuto="0" spid="213" grpId="7"/>
      <p:bldP build="whole" bldLvl="1" animBg="1" rev="0" advAuto="0" spid="209" grpId="2"/>
      <p:bldP build="whole" bldLvl="1" animBg="1" rev="0" advAuto="0" spid="218" grpId="9"/>
      <p:bldP build="whole" bldLvl="1" animBg="1" rev="0" advAuto="0" spid="216" grpId="1"/>
      <p:bldP build="whole" bldLvl="1" animBg="1" rev="0" advAuto="0" spid="208" grpId="11"/>
      <p:bldP build="whole" bldLvl="1" animBg="1" rev="0" advAuto="0" spid="207" grpId="10"/>
      <p:bldP build="whole" bldLvl="1" animBg="1" rev="0" advAuto="0" spid="217" grpId="5"/>
      <p:bldP build="whole" bldLvl="1" animBg="1" rev="0" advAuto="0" spid="215" grpId="8"/>
      <p:bldP build="whole" bldLvl="1" animBg="1" rev="0" advAuto="0" spid="210" grpId="6"/>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quot;The individual's own gestures are no longer his own, but rather those of someone else who represents them to him. [He] feels at home nowhere…&quot;Debord, Society of the Spectacle"/>
          <p:cNvSpPr txBox="1"/>
          <p:nvPr/>
        </p:nvSpPr>
        <p:spPr>
          <a:xfrm>
            <a:off x="1421803" y="10804366"/>
            <a:ext cx="21540394"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r>
              <a:t>"The individual's own gestures are no longer his own, but rather those of someone else who represents them to him.</a:t>
            </a:r>
            <a:r>
              <a:rPr>
                <a:solidFill>
                  <a:schemeClr val="accent5"/>
                </a:solidFill>
              </a:rPr>
              <a:t> [He] feels at home nowhere</a:t>
            </a:r>
            <a:r>
              <a:t>…"Debord, </a:t>
            </a:r>
            <a:r>
              <a:rPr i="1"/>
              <a:t>Society of the Spectacle</a:t>
            </a:r>
          </a:p>
        </p:txBody>
      </p:sp>
      <p:pic>
        <p:nvPicPr>
          <p:cNvPr id="222" name="Image" descr="Image"/>
          <p:cNvPicPr>
            <a:picLocks noChangeAspect="1"/>
          </p:cNvPicPr>
          <p:nvPr/>
        </p:nvPicPr>
        <p:blipFill>
          <a:blip r:embed="rId2">
            <a:extLst/>
          </a:blip>
          <a:stretch>
            <a:fillRect/>
          </a:stretch>
        </p:blipFill>
        <p:spPr>
          <a:xfrm>
            <a:off x="384369" y="2957015"/>
            <a:ext cx="11453781" cy="4492031"/>
          </a:xfrm>
          <a:prstGeom prst="rect">
            <a:avLst/>
          </a:prstGeom>
          <a:ln w="12700">
            <a:miter lim="400000"/>
          </a:ln>
        </p:spPr>
      </p:pic>
      <p:pic>
        <p:nvPicPr>
          <p:cNvPr id="223" name="Image" descr="Image"/>
          <p:cNvPicPr>
            <a:picLocks noChangeAspect="1"/>
          </p:cNvPicPr>
          <p:nvPr/>
        </p:nvPicPr>
        <p:blipFill>
          <a:blip r:embed="rId3">
            <a:extLst/>
          </a:blip>
          <a:stretch>
            <a:fillRect/>
          </a:stretch>
        </p:blipFill>
        <p:spPr>
          <a:xfrm>
            <a:off x="13273213" y="2186225"/>
            <a:ext cx="10726419" cy="6033613"/>
          </a:xfrm>
          <a:prstGeom prst="rect">
            <a:avLst/>
          </a:prstGeom>
          <a:ln w="12700">
            <a:miter lim="400000"/>
          </a:ln>
        </p:spPr>
      </p:pic>
      <p:sp>
        <p:nvSpPr>
          <p:cNvPr id="224" name="Mad Men (USA, 2007-2015)"/>
          <p:cNvSpPr txBox="1"/>
          <p:nvPr/>
        </p:nvSpPr>
        <p:spPr>
          <a:xfrm>
            <a:off x="16164901" y="9698131"/>
            <a:ext cx="4943045" cy="548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7">
              <a:defRPr sz="3000" u="sng">
                <a:solidFill>
                  <a:srgbClr val="0000FF"/>
                </a:solidFill>
                <a:uFill>
                  <a:solidFill>
                    <a:srgbClr val="0000FF"/>
                  </a:solidFill>
                </a:uFill>
              </a:defRPr>
            </a:pPr>
            <a:r>
              <a:rPr>
                <a:hlinkClick r:id="rId4" invalidUrl="" action="" tgtFrame="" tooltip="" history="1" highlightClick="0" endSnd="0"/>
              </a:rPr>
              <a:t>Mad Men (</a:t>
            </a:r>
            <a:r>
              <a:rPr u="none">
                <a:solidFill>
                  <a:srgbClr val="FFFFFF"/>
                </a:solidFill>
                <a:uFillTx/>
              </a:rPr>
              <a:t>USA, 2007-2015)</a:t>
            </a:r>
          </a:p>
        </p:txBody>
      </p:sp>
      <p:sp>
        <p:nvSpPr>
          <p:cNvPr id="225" name="The Man in the Grey Flannel Suit (Nunnally Johnson, USA, 1956)"/>
          <p:cNvSpPr txBox="1"/>
          <p:nvPr/>
        </p:nvSpPr>
        <p:spPr>
          <a:xfrm>
            <a:off x="591518" y="9698131"/>
            <a:ext cx="11039476"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sz="3000" u="sng">
                <a:solidFill>
                  <a:srgbClr val="0000FF"/>
                </a:solidFill>
                <a:uFill>
                  <a:solidFill>
                    <a:srgbClr val="0000FF"/>
                  </a:solidFill>
                </a:uFill>
              </a:defRPr>
            </a:pPr>
            <a:r>
              <a:rPr>
                <a:hlinkClick r:id="rId5" invalidUrl="" action="" tgtFrame="" tooltip="" history="1" highlightClick="0" endSnd="0"/>
              </a:rPr>
              <a:t>The Man in the Grey Flannel Suit </a:t>
            </a:r>
            <a:r>
              <a:rPr u="none">
                <a:solidFill>
                  <a:srgbClr val="FFFFFF"/>
                </a:solidFill>
                <a:uFillTx/>
              </a:rPr>
              <a:t>(Nunnally Johnson, USA, 1956)</a:t>
            </a:r>
          </a:p>
        </p:txBody>
      </p:sp>
      <p:sp>
        <p:nvSpPr>
          <p:cNvPr id="226" name="Spectacle"/>
          <p:cNvSpPr txBox="1"/>
          <p:nvPr/>
        </p:nvSpPr>
        <p:spPr>
          <a:xfrm>
            <a:off x="7313523" y="329692"/>
            <a:ext cx="975695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The uncanny ontology of appearing</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8" name="Image" descr="Image"/>
          <p:cNvPicPr>
            <a:picLocks noChangeAspect="1"/>
          </p:cNvPicPr>
          <p:nvPr/>
        </p:nvPicPr>
        <p:blipFill>
          <a:blip r:embed="rId2">
            <a:extLst/>
          </a:blip>
          <a:stretch>
            <a:fillRect/>
          </a:stretch>
        </p:blipFill>
        <p:spPr>
          <a:xfrm>
            <a:off x="575161" y="1497885"/>
            <a:ext cx="8939949" cy="11610321"/>
          </a:xfrm>
          <a:prstGeom prst="rect">
            <a:avLst/>
          </a:prstGeom>
          <a:ln w="12700">
            <a:miter lim="400000"/>
          </a:ln>
        </p:spPr>
      </p:pic>
      <p:pic>
        <p:nvPicPr>
          <p:cNvPr id="229" name="Image" descr="Image"/>
          <p:cNvPicPr>
            <a:picLocks noChangeAspect="1"/>
          </p:cNvPicPr>
          <p:nvPr/>
        </p:nvPicPr>
        <p:blipFill>
          <a:blip r:embed="rId3">
            <a:extLst/>
          </a:blip>
          <a:stretch>
            <a:fillRect/>
          </a:stretch>
        </p:blipFill>
        <p:spPr>
          <a:xfrm>
            <a:off x="11903718" y="1540199"/>
            <a:ext cx="11960067" cy="9359373"/>
          </a:xfrm>
          <a:prstGeom prst="rect">
            <a:avLst/>
          </a:prstGeom>
          <a:ln w="12700">
            <a:miter lim="400000"/>
          </a:ln>
        </p:spPr>
      </p:pic>
      <p:sp>
        <p:nvSpPr>
          <p:cNvPr id="230" name="1960s COUPLE MAN WOMAN MEN SALESMAN LOOKING POINTING TELEVISION SET STORE ELECTRONICS (Photo by H. Armstrong Roberts/ClassicStock/Getty Images)"/>
          <p:cNvSpPr txBox="1"/>
          <p:nvPr/>
        </p:nvSpPr>
        <p:spPr>
          <a:xfrm>
            <a:off x="10765359" y="11783345"/>
            <a:ext cx="13493715" cy="13732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337">
              <a:defRPr sz="3000"/>
            </a:lvl1pPr>
          </a:lstStyle>
          <a:p>
            <a:pPr/>
            <a:r>
              <a:t>1960s COUPLE MAN WOMAN MEN SALESMAN LOOKING POINTING TELEVISION SET STORE ELECTRONICS (Photo by H. Armstrong Roberts/ClassicStock/Getty Images)</a:t>
            </a:r>
          </a:p>
        </p:txBody>
      </p:sp>
      <p:sp>
        <p:nvSpPr>
          <p:cNvPr id="231" name="The Network and the Commodity"/>
          <p:cNvSpPr txBox="1"/>
          <p:nvPr/>
        </p:nvSpPr>
        <p:spPr>
          <a:xfrm>
            <a:off x="1903715" y="204536"/>
            <a:ext cx="1332494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The dialectic of the Network and the Commodity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Image" descr="Image"/>
          <p:cNvPicPr>
            <a:picLocks noChangeAspect="1"/>
          </p:cNvPicPr>
          <p:nvPr/>
        </p:nvPicPr>
        <p:blipFill>
          <a:blip r:embed="rId2">
            <a:extLst/>
          </a:blip>
          <a:stretch>
            <a:fillRect/>
          </a:stretch>
        </p:blipFill>
        <p:spPr>
          <a:xfrm>
            <a:off x="12821859" y="4152750"/>
            <a:ext cx="11360358" cy="7499321"/>
          </a:xfrm>
          <a:prstGeom prst="rect">
            <a:avLst/>
          </a:prstGeom>
          <a:ln w="12700">
            <a:miter lim="400000"/>
          </a:ln>
        </p:spPr>
      </p:pic>
      <p:sp>
        <p:nvSpPr>
          <p:cNvPr id="234" name="Lee Friedlander, Philadelphia, PA, 1961"/>
          <p:cNvSpPr txBox="1"/>
          <p:nvPr/>
        </p:nvSpPr>
        <p:spPr>
          <a:xfrm>
            <a:off x="15839932" y="12527195"/>
            <a:ext cx="6748273"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000"/>
            </a:lvl1pPr>
          </a:lstStyle>
          <a:p>
            <a:pPr/>
            <a:r>
              <a:t>Lee Friedlander, Philadelphia, PA, 1961</a:t>
            </a:r>
          </a:p>
        </p:txBody>
      </p:sp>
      <p:pic>
        <p:nvPicPr>
          <p:cNvPr id="235" name="Image" descr="Image"/>
          <p:cNvPicPr>
            <a:picLocks noChangeAspect="1"/>
          </p:cNvPicPr>
          <p:nvPr/>
        </p:nvPicPr>
        <p:blipFill>
          <a:blip r:embed="rId3">
            <a:extLst/>
          </a:blip>
          <a:stretch>
            <a:fillRect/>
          </a:stretch>
        </p:blipFill>
        <p:spPr>
          <a:xfrm>
            <a:off x="201783" y="4303945"/>
            <a:ext cx="12201419" cy="7196931"/>
          </a:xfrm>
          <a:prstGeom prst="rect">
            <a:avLst/>
          </a:prstGeom>
          <a:ln w="12700">
            <a:miter lim="400000"/>
          </a:ln>
        </p:spPr>
      </p:pic>
      <p:sp>
        <p:nvSpPr>
          <p:cNvPr id="236" name="Being vs. Possessing"/>
          <p:cNvSpPr txBox="1"/>
          <p:nvPr/>
        </p:nvSpPr>
        <p:spPr>
          <a:xfrm>
            <a:off x="9367869" y="225236"/>
            <a:ext cx="591708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lstStyle>
          <a:p>
            <a:pPr/>
            <a:r>
              <a:t>Being vs. Possessing</a:t>
            </a:r>
          </a:p>
        </p:txBody>
      </p:sp>
      <p:sp>
        <p:nvSpPr>
          <p:cNvPr id="237" name="“All that once was directly lived has become mere representation.&quot;Guy Debord"/>
          <p:cNvSpPr txBox="1"/>
          <p:nvPr/>
        </p:nvSpPr>
        <p:spPr>
          <a:xfrm>
            <a:off x="2580109" y="1059704"/>
            <a:ext cx="18807304" cy="7216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4200"/>
            </a:lvl1pPr>
          </a:lstStyle>
          <a:p>
            <a:pPr/>
            <a:r>
              <a:t>“All that once was directly lived has become mere representation."Guy Debord</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9" name="Image" descr="Image"/>
          <p:cNvPicPr>
            <a:picLocks noChangeAspect="1"/>
          </p:cNvPicPr>
          <p:nvPr/>
        </p:nvPicPr>
        <p:blipFill>
          <a:blip r:embed="rId2">
            <a:extLst/>
          </a:blip>
          <a:stretch>
            <a:fillRect/>
          </a:stretch>
        </p:blipFill>
        <p:spPr>
          <a:xfrm>
            <a:off x="748550" y="2759688"/>
            <a:ext cx="11419844" cy="7522413"/>
          </a:xfrm>
          <a:prstGeom prst="rect">
            <a:avLst/>
          </a:prstGeom>
          <a:ln w="12700">
            <a:miter lim="400000"/>
          </a:ln>
        </p:spPr>
      </p:pic>
      <p:sp>
        <p:nvSpPr>
          <p:cNvPr id="240" name="“Kitchen Debates”: Soviet Premier Nikita Khrushchev pointing finger at visiting U.S. Vice Pres. Richard Nixon (2R) during heated ideological debate beside model kitchen display at American National Exhibition, Sokolniki Park, Moscow,1959"/>
          <p:cNvSpPr txBox="1"/>
          <p:nvPr/>
        </p:nvSpPr>
        <p:spPr>
          <a:xfrm>
            <a:off x="1056971" y="11008062"/>
            <a:ext cx="9997453" cy="21983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337">
              <a:defRPr sz="3000"/>
            </a:lvl1pPr>
          </a:lstStyle>
          <a:p>
            <a:pPr/>
            <a:r>
              <a:t>“Kitchen Debates”: Soviet Premier Nikita Khrushchev pointing finger at visiting U.S. Vice Pres. Richard Nixon (2R) during heated ideological debate beside model kitchen display at American National Exhibition, Sokolniki Park, Moscow,1959</a:t>
            </a:r>
          </a:p>
        </p:txBody>
      </p:sp>
      <p:pic>
        <p:nvPicPr>
          <p:cNvPr id="241" name="Image" descr="Image"/>
          <p:cNvPicPr>
            <a:picLocks noChangeAspect="1"/>
          </p:cNvPicPr>
          <p:nvPr/>
        </p:nvPicPr>
        <p:blipFill>
          <a:blip r:embed="rId3">
            <a:extLst/>
          </a:blip>
          <a:stretch>
            <a:fillRect/>
          </a:stretch>
        </p:blipFill>
        <p:spPr>
          <a:xfrm>
            <a:off x="13672394" y="2677430"/>
            <a:ext cx="9997453" cy="7686929"/>
          </a:xfrm>
          <a:prstGeom prst="rect">
            <a:avLst/>
          </a:prstGeom>
          <a:ln w="12700">
            <a:miter lim="400000"/>
          </a:ln>
        </p:spPr>
      </p:pic>
      <p:sp>
        <p:nvSpPr>
          <p:cNvPr id="242" name="Nixon-Kennedy Debate: Chicago on September 26, 1960, at the CBS studio. The first  televised Presidential debate, attracting 60% of American households with televisions."/>
          <p:cNvSpPr txBox="1"/>
          <p:nvPr/>
        </p:nvSpPr>
        <p:spPr>
          <a:xfrm>
            <a:off x="13944112" y="11214335"/>
            <a:ext cx="9454017" cy="178577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337">
              <a:defRPr sz="3000"/>
            </a:lvl1pPr>
          </a:lstStyle>
          <a:p>
            <a:pPr/>
            <a:r>
              <a:t>Nixon-Kennedy Debate: Chicago on September 26, 1960, at the CBS studio. The first  televised Presidential debate, attracting 60% of American households with televisions.</a:t>
            </a:r>
          </a:p>
        </p:txBody>
      </p:sp>
      <p:sp>
        <p:nvSpPr>
          <p:cNvPr id="243" name="The dialectic of being and having"/>
          <p:cNvSpPr txBox="1"/>
          <p:nvPr/>
        </p:nvSpPr>
        <p:spPr>
          <a:xfrm>
            <a:off x="1901864" y="1059417"/>
            <a:ext cx="9113216"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The dialectic of being and having</a:t>
            </a:r>
          </a:p>
        </p:txBody>
      </p:sp>
      <p:sp>
        <p:nvSpPr>
          <p:cNvPr id="244" name="Appearing"/>
          <p:cNvSpPr txBox="1"/>
          <p:nvPr/>
        </p:nvSpPr>
        <p:spPr>
          <a:xfrm>
            <a:off x="17214024" y="1059417"/>
            <a:ext cx="2914194"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Appearing</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6" name="Image" descr="Image"/>
          <p:cNvPicPr>
            <a:picLocks noChangeAspect="1"/>
          </p:cNvPicPr>
          <p:nvPr/>
        </p:nvPicPr>
        <p:blipFill>
          <a:blip r:embed="rId2">
            <a:extLst/>
          </a:blip>
          <a:stretch>
            <a:fillRect/>
          </a:stretch>
        </p:blipFill>
        <p:spPr>
          <a:xfrm>
            <a:off x="11615796" y="8182762"/>
            <a:ext cx="2619560" cy="4368774"/>
          </a:xfrm>
          <a:prstGeom prst="rect">
            <a:avLst/>
          </a:prstGeom>
          <a:ln w="12700">
            <a:miter lim="400000"/>
          </a:ln>
        </p:spPr>
      </p:pic>
      <p:pic>
        <p:nvPicPr>
          <p:cNvPr id="247" name="Image" descr="Image"/>
          <p:cNvPicPr>
            <a:picLocks noChangeAspect="1"/>
          </p:cNvPicPr>
          <p:nvPr/>
        </p:nvPicPr>
        <p:blipFill>
          <a:blip r:embed="rId3">
            <a:extLst/>
          </a:blip>
          <a:stretch>
            <a:fillRect/>
          </a:stretch>
        </p:blipFill>
        <p:spPr>
          <a:xfrm>
            <a:off x="14502342" y="8131569"/>
            <a:ext cx="3017349" cy="4471161"/>
          </a:xfrm>
          <a:prstGeom prst="rect">
            <a:avLst/>
          </a:prstGeom>
          <a:ln w="12700">
            <a:miter lim="400000"/>
          </a:ln>
        </p:spPr>
      </p:pic>
      <p:pic>
        <p:nvPicPr>
          <p:cNvPr id="248" name="Image" descr="Image"/>
          <p:cNvPicPr>
            <a:picLocks noChangeAspect="1"/>
          </p:cNvPicPr>
          <p:nvPr/>
        </p:nvPicPr>
        <p:blipFill>
          <a:blip r:embed="rId4">
            <a:extLst/>
          </a:blip>
          <a:stretch>
            <a:fillRect/>
          </a:stretch>
        </p:blipFill>
        <p:spPr>
          <a:xfrm>
            <a:off x="1205036" y="7810266"/>
            <a:ext cx="3477631" cy="4368774"/>
          </a:xfrm>
          <a:prstGeom prst="rect">
            <a:avLst/>
          </a:prstGeom>
          <a:ln w="12700">
            <a:miter lim="400000"/>
          </a:ln>
        </p:spPr>
      </p:pic>
      <p:sp>
        <p:nvSpPr>
          <p:cNvPr id="249" name="Jane Mansfield in Promotion photo for the film Kiss them for Me(1957)"/>
          <p:cNvSpPr txBox="1"/>
          <p:nvPr/>
        </p:nvSpPr>
        <p:spPr>
          <a:xfrm>
            <a:off x="1659975" y="12264756"/>
            <a:ext cx="8279319" cy="9606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ctr" defTabSz="2438337">
              <a:defRPr sz="3000"/>
            </a:pPr>
            <a:r>
              <a:t>Jane Mansfield in Promotion photo for the film </a:t>
            </a:r>
            <a:r>
              <a:rPr i="1"/>
              <a:t>Kiss them for Me(1957)</a:t>
            </a:r>
          </a:p>
        </p:txBody>
      </p:sp>
      <p:pic>
        <p:nvPicPr>
          <p:cNvPr id="250" name="Image" descr="Image"/>
          <p:cNvPicPr>
            <a:picLocks noChangeAspect="1"/>
          </p:cNvPicPr>
          <p:nvPr/>
        </p:nvPicPr>
        <p:blipFill>
          <a:blip r:embed="rId5">
            <a:extLst/>
          </a:blip>
          <a:stretch>
            <a:fillRect/>
          </a:stretch>
        </p:blipFill>
        <p:spPr>
          <a:xfrm>
            <a:off x="4999639" y="7810266"/>
            <a:ext cx="5418290" cy="4338950"/>
          </a:xfrm>
          <a:prstGeom prst="rect">
            <a:avLst/>
          </a:prstGeom>
          <a:ln w="12700">
            <a:miter lim="400000"/>
          </a:ln>
        </p:spPr>
      </p:pic>
      <p:sp>
        <p:nvSpPr>
          <p:cNvPr id="251" name="Rectangle 1"/>
          <p:cNvSpPr txBox="1"/>
          <p:nvPr/>
        </p:nvSpPr>
        <p:spPr>
          <a:xfrm>
            <a:off x="9802417" y="110081"/>
            <a:ext cx="4779162" cy="79827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2438337">
              <a:defRPr>
                <a:solidFill>
                  <a:schemeClr val="accent5"/>
                </a:solidFill>
              </a:defRPr>
            </a:lvl1pPr>
          </a:lstStyle>
          <a:p>
            <a:pPr/>
            <a:r>
              <a:t>Barthes on Myth </a:t>
            </a:r>
          </a:p>
        </p:txBody>
      </p:sp>
      <p:pic>
        <p:nvPicPr>
          <p:cNvPr id="252" name="Image" descr="Image"/>
          <p:cNvPicPr>
            <a:picLocks noChangeAspect="1"/>
          </p:cNvPicPr>
          <p:nvPr/>
        </p:nvPicPr>
        <p:blipFill>
          <a:blip r:embed="rId6">
            <a:extLst/>
          </a:blip>
          <a:stretch>
            <a:fillRect/>
          </a:stretch>
        </p:blipFill>
        <p:spPr>
          <a:xfrm>
            <a:off x="976576" y="1192565"/>
            <a:ext cx="9646116" cy="5425942"/>
          </a:xfrm>
          <a:prstGeom prst="rect">
            <a:avLst/>
          </a:prstGeom>
          <a:ln w="12700">
            <a:miter lim="400000"/>
          </a:ln>
        </p:spPr>
      </p:pic>
      <p:sp>
        <p:nvSpPr>
          <p:cNvPr id="253" name="Joan Holloway and Margaret “Peggy” Olson,  Mad Men, Season 1"/>
          <p:cNvSpPr txBox="1"/>
          <p:nvPr/>
        </p:nvSpPr>
        <p:spPr>
          <a:xfrm>
            <a:off x="2028415" y="6734046"/>
            <a:ext cx="7542439" cy="96068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2438337">
              <a:defRPr sz="3000"/>
            </a:lvl1pPr>
          </a:lstStyle>
          <a:p>
            <a:pPr/>
            <a:r>
              <a:t>Joan Holloway and Margaret “Peggy” Olson,  Mad Men, Season 1</a:t>
            </a:r>
          </a:p>
        </p:txBody>
      </p:sp>
      <p:pic>
        <p:nvPicPr>
          <p:cNvPr id="254" name="Image" descr="Image"/>
          <p:cNvPicPr>
            <a:picLocks noChangeAspect="1"/>
          </p:cNvPicPr>
          <p:nvPr/>
        </p:nvPicPr>
        <p:blipFill>
          <a:blip r:embed="rId7">
            <a:extLst/>
          </a:blip>
          <a:stretch>
            <a:fillRect/>
          </a:stretch>
        </p:blipFill>
        <p:spPr>
          <a:xfrm>
            <a:off x="13245372" y="1194461"/>
            <a:ext cx="9653677" cy="5422149"/>
          </a:xfrm>
          <a:prstGeom prst="rect">
            <a:avLst/>
          </a:prstGeom>
          <a:ln w="12700">
            <a:miter lim="400000"/>
          </a:ln>
        </p:spPr>
      </p:pic>
      <p:sp>
        <p:nvSpPr>
          <p:cNvPr id="255" name="Don Draper and Pete Campbell,  Mad Men, Season 1"/>
          <p:cNvSpPr txBox="1"/>
          <p:nvPr/>
        </p:nvSpPr>
        <p:spPr>
          <a:xfrm>
            <a:off x="13480397" y="6940319"/>
            <a:ext cx="9183625"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7">
              <a:defRPr sz="3000"/>
            </a:lvl1pPr>
          </a:lstStyle>
          <a:p>
            <a:pPr/>
            <a:r>
              <a:t>Don Draper and Pete Campbell,  Mad Men, Season 1</a:t>
            </a:r>
          </a:p>
        </p:txBody>
      </p:sp>
      <p:pic>
        <p:nvPicPr>
          <p:cNvPr id="256" name="Image" descr="Image"/>
          <p:cNvPicPr>
            <a:picLocks noChangeAspect="1"/>
          </p:cNvPicPr>
          <p:nvPr/>
        </p:nvPicPr>
        <p:blipFill>
          <a:blip r:embed="rId8">
            <a:extLst/>
          </a:blip>
          <a:stretch>
            <a:fillRect/>
          </a:stretch>
        </p:blipFill>
        <p:spPr>
          <a:xfrm>
            <a:off x="17786677" y="8167789"/>
            <a:ext cx="6346306" cy="4127579"/>
          </a:xfrm>
          <a:prstGeom prst="rect">
            <a:avLst/>
          </a:prstGeom>
          <a:ln w="12700">
            <a:miter lim="400000"/>
          </a:ln>
        </p:spPr>
      </p:pic>
      <p:sp>
        <p:nvSpPr>
          <p:cNvPr id="257" name="The Apartment (Billy Wilder, USA, 1960)"/>
          <p:cNvSpPr txBox="1"/>
          <p:nvPr/>
        </p:nvSpPr>
        <p:spPr>
          <a:xfrm>
            <a:off x="17539973" y="12626615"/>
            <a:ext cx="6839713"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2438337">
              <a:defRPr sz="3000" u="sng">
                <a:solidFill>
                  <a:srgbClr val="0000FF"/>
                </a:solidFill>
                <a:uFill>
                  <a:solidFill>
                    <a:srgbClr val="0000FF"/>
                  </a:solidFill>
                </a:uFill>
              </a:defRPr>
            </a:pPr>
            <a:r>
              <a:rPr>
                <a:hlinkClick r:id="rId9" invalidUrl="" action="" tgtFrame="" tooltip="" history="1" highlightClick="0" endSnd="0"/>
              </a:rPr>
              <a:t>The Apartment</a:t>
            </a:r>
            <a:r>
              <a:rPr u="none">
                <a:solidFill>
                  <a:srgbClr val="FFFFFF"/>
                </a:solidFill>
                <a:uFillTx/>
              </a:rPr>
              <a:t> (Billy Wilder, USA, 1960)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48"/>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5" fill="hold">
                                  <p:stCondLst>
                                    <p:cond delay="0"/>
                                  </p:stCondLst>
                                  <p:iterate type="el" backwards="0">
                                    <p:tmAbs val="0"/>
                                  </p:iterate>
                                  <p:childTnLst>
                                    <p:set>
                                      <p:cBhvr>
                                        <p:cTn id="21" fill="hold"/>
                                        <p:tgtEl>
                                          <p:spTgt spid="24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252"/>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7" fill="hold">
                                  <p:stCondLst>
                                    <p:cond delay="0"/>
                                  </p:stCondLst>
                                  <p:iterate type="el" backwards="0">
                                    <p:tmAbs val="0"/>
                                  </p:iterate>
                                  <p:childTnLst>
                                    <p:set>
                                      <p:cBhvr>
                                        <p:cTn id="28" fill="hold"/>
                                        <p:tgtEl>
                                          <p:spTgt spid="2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8" fill="hold">
                                  <p:stCondLst>
                                    <p:cond delay="0"/>
                                  </p:stCondLst>
                                  <p:iterate type="el" backwards="0">
                                    <p:tmAbs val="0"/>
                                  </p:iterate>
                                  <p:childTnLst>
                                    <p:set>
                                      <p:cBhvr>
                                        <p:cTn id="32" fill="hold"/>
                                        <p:tgtEl>
                                          <p:spTgt spid="254"/>
                                        </p:tgtEl>
                                        <p:attrNameLst>
                                          <p:attrName>style.visibility</p:attrName>
                                        </p:attrNameLst>
                                      </p:cBhvr>
                                      <p:to>
                                        <p:strVal val="visible"/>
                                      </p:to>
                                    </p:set>
                                  </p:childTnLst>
                                </p:cTn>
                              </p:par>
                            </p:childTnLst>
                          </p:cTn>
                        </p:par>
                        <p:par>
                          <p:cTn id="33" fill="hold">
                            <p:stCondLst>
                              <p:cond delay="0"/>
                            </p:stCondLst>
                            <p:childTnLst>
                              <p:par>
                                <p:cTn id="34" presetClass="entr" nodeType="afterEffect" presetSubtype="0" presetID="1" grpId="9" fill="hold">
                                  <p:stCondLst>
                                    <p:cond delay="0"/>
                                  </p:stCondLst>
                                  <p:iterate type="el" backwards="0">
                                    <p:tmAbs val="0"/>
                                  </p:iterate>
                                  <p:childTnLst>
                                    <p:set>
                                      <p:cBhvr>
                                        <p:cTn id="35" fill="hold"/>
                                        <p:tgtEl>
                                          <p:spTgt spid="25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10" fill="hold">
                                  <p:stCondLst>
                                    <p:cond delay="0"/>
                                  </p:stCondLst>
                                  <p:iterate type="el" backwards="0">
                                    <p:tmAbs val="0"/>
                                  </p:iterate>
                                  <p:childTnLst>
                                    <p:set>
                                      <p:cBhvr>
                                        <p:cTn id="39" fill="hold"/>
                                        <p:tgtEl>
                                          <p:spTgt spid="256"/>
                                        </p:tgtEl>
                                        <p:attrNameLst>
                                          <p:attrName>style.visibility</p:attrName>
                                        </p:attrNameLst>
                                      </p:cBhvr>
                                      <p:to>
                                        <p:strVal val="visible"/>
                                      </p:to>
                                    </p:set>
                                  </p:childTnLst>
                                </p:cTn>
                              </p:par>
                            </p:childTnLst>
                          </p:cTn>
                        </p:par>
                        <p:par>
                          <p:cTn id="40" fill="hold">
                            <p:stCondLst>
                              <p:cond delay="0"/>
                            </p:stCondLst>
                            <p:childTnLst>
                              <p:par>
                                <p:cTn id="41" presetClass="entr" nodeType="afterEffect" presetSubtype="0" presetID="1" grpId="11" fill="hold">
                                  <p:stCondLst>
                                    <p:cond delay="0"/>
                                  </p:stCondLst>
                                  <p:iterate type="el" backwards="0">
                                    <p:tmAbs val="0"/>
                                  </p:iterate>
                                  <p:childTnLst>
                                    <p:set>
                                      <p:cBhvr>
                                        <p:cTn id="42" fill="hold"/>
                                        <p:tgtEl>
                                          <p:spTgt spid="2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9" grpId="5"/>
      <p:bldP build="whole" bldLvl="1" animBg="1" rev="0" advAuto="0" spid="248" grpId="4"/>
      <p:bldP build="whole" bldLvl="1" animBg="1" rev="0" advAuto="0" spid="257" grpId="11"/>
      <p:bldP build="whole" bldLvl="1" animBg="1" rev="0" advAuto="0" spid="246" grpId="2"/>
      <p:bldP build="whole" bldLvl="1" animBg="1" rev="0" advAuto="0" spid="247" grpId="1"/>
      <p:bldP build="whole" bldLvl="1" animBg="1" rev="0" advAuto="0" spid="250" grpId="3"/>
      <p:bldP build="whole" bldLvl="1" animBg="1" rev="0" advAuto="0" spid="252" grpId="6"/>
      <p:bldP build="whole" bldLvl="1" animBg="1" rev="0" advAuto="0" spid="255" grpId="9"/>
      <p:bldP build="whole" bldLvl="1" animBg="1" rev="0" advAuto="0" spid="256" grpId="10"/>
      <p:bldP build="whole" bldLvl="1" animBg="1" rev="0" advAuto="0" spid="253" grpId="7"/>
      <p:bldP build="whole" bldLvl="1" animBg="1" rev="0" advAuto="0" spid="254" grpId="8"/>
    </p:bld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