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6" name="Shape 166"/>
          <p:cNvSpPr/>
          <p:nvPr>
            <p:ph type="sldImg"/>
          </p:nvPr>
        </p:nvSpPr>
        <p:spPr>
          <a:xfrm>
            <a:off x="1143000" y="685800"/>
            <a:ext cx="4572000" cy="3429000"/>
          </a:xfrm>
          <a:prstGeom prst="rect">
            <a:avLst/>
          </a:prstGeom>
        </p:spPr>
        <p:txBody>
          <a:bodyPr/>
          <a:lstStyle/>
          <a:p>
            <a:pPr/>
          </a:p>
        </p:txBody>
      </p:sp>
      <p:sp>
        <p:nvSpPr>
          <p:cNvPr id="167" name="Shape 16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6" y="11839047"/>
            <a:ext cx="21971008" cy="636986"/>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4"/>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3"/>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1206500" y="8262180"/>
            <a:ext cx="21971000" cy="934787"/>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5888732" algn="ctr" defTabSz="1072868">
              <a:lnSpc>
                <a:spcPct val="80000"/>
              </a:lnSpc>
              <a:spcBef>
                <a:spcPts val="0"/>
              </a:spcBef>
              <a:buSzTx/>
              <a:buNone/>
              <a:defRPr b="1" spc="-199" sz="110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2480822" y="10675453"/>
            <a:ext cx="20149257" cy="636986"/>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1753923" y="4939860"/>
            <a:ext cx="20876154" cy="3836285"/>
          </a:xfrm>
          <a:prstGeom prst="rect">
            <a:avLst/>
          </a:prstGeom>
        </p:spPr>
        <p:txBody>
          <a:bodyPr numCol="1" spcCol="38100" anchor="ctr"/>
          <a:lstStyle/>
          <a:p>
            <a:pPr lvl="4" marL="0" indent="5761987" defTabSz="1511767">
              <a:spcBef>
                <a:spcPts val="0"/>
              </a:spcBef>
              <a:buSzTx/>
              <a:buNone/>
              <a:defRPr spc="-200" sz="520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8"/>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49" name="Title Text"/>
          <p:cNvSpPr txBox="1"/>
          <p:nvPr>
            <p:ph type="title"/>
          </p:nvPr>
        </p:nvSpPr>
        <p:spPr>
          <a:xfrm>
            <a:off x="4833937" y="2303858"/>
            <a:ext cx="14716127" cy="4643440"/>
          </a:xfrm>
          <a:prstGeom prst="rect">
            <a:avLst/>
          </a:prstGeom>
        </p:spPr>
        <p:txBody>
          <a:bodyPr lIns="71433" tIns="71433" rIns="71433" bIns="71433"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50" name="Body Level One…"/>
          <p:cNvSpPr txBox="1"/>
          <p:nvPr>
            <p:ph type="body" sz="quarter" idx="1"/>
          </p:nvPr>
        </p:nvSpPr>
        <p:spPr>
          <a:xfrm>
            <a:off x="4833937" y="7072310"/>
            <a:ext cx="14716127" cy="1589493"/>
          </a:xfrm>
          <a:prstGeom prst="rect">
            <a:avLst/>
          </a:prstGeom>
        </p:spPr>
        <p:txBody>
          <a:bodyPr lIns="71433" tIns="71433" rIns="71433" bIns="71433"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11954107" y="13073062"/>
            <a:ext cx="466260" cy="477662"/>
          </a:xfrm>
          <a:prstGeom prst="rect">
            <a:avLst/>
          </a:prstGeom>
        </p:spPr>
        <p:txBody>
          <a:bodyPr lIns="71433" tIns="71433" rIns="71433" bIns="71433"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8" name="Title Text"/>
          <p:cNvSpPr txBox="1"/>
          <p:nvPr>
            <p:ph type="title"/>
          </p:nvPr>
        </p:nvSpPr>
        <p:spPr>
          <a:xfrm>
            <a:off x="4833937" y="2303858"/>
            <a:ext cx="14716127" cy="4643440"/>
          </a:xfrm>
          <a:prstGeom prst="rect">
            <a:avLst/>
          </a:prstGeom>
        </p:spPr>
        <p:txBody>
          <a:bodyPr lIns="71433" tIns="71433" rIns="71433" bIns="71433"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59" name="Body Level One…"/>
          <p:cNvSpPr txBox="1"/>
          <p:nvPr>
            <p:ph type="body" sz="quarter" idx="1"/>
          </p:nvPr>
        </p:nvSpPr>
        <p:spPr>
          <a:xfrm>
            <a:off x="4833937" y="7072310"/>
            <a:ext cx="14716127" cy="1589489"/>
          </a:xfrm>
          <a:prstGeom prst="rect">
            <a:avLst/>
          </a:prstGeom>
        </p:spPr>
        <p:txBody>
          <a:bodyPr lIns="71433" tIns="71433" rIns="71433" bIns="71433"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11954107" y="13073062"/>
            <a:ext cx="466261" cy="477664"/>
          </a:xfrm>
          <a:prstGeom prst="rect">
            <a:avLst/>
          </a:prstGeom>
        </p:spPr>
        <p:txBody>
          <a:bodyPr lIns="71433" tIns="71433" rIns="71433" bIns="71433"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6"/>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95"/>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8"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5"/>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63" name="824910546_2681x1332.jpg"/>
          <p:cNvSpPr/>
          <p:nvPr>
            <p:ph type="pic" idx="22"/>
          </p:nvPr>
        </p:nvSpPr>
        <p:spPr>
          <a:xfrm>
            <a:off x="6380200" y="1263846"/>
            <a:ext cx="22529802" cy="11193475"/>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51"/>
          </a:xfrm>
          <a:prstGeom prst="rect">
            <a:avLst/>
          </a:prstGeom>
        </p:spPr>
        <p:txBody>
          <a:bodyPr/>
          <a:lstStyle/>
          <a:p>
            <a:pPr/>
            <a:r>
              <a:t>Slide Title</a:t>
            </a:r>
          </a:p>
        </p:txBody>
      </p:sp>
      <p:sp>
        <p:nvSpPr>
          <p:cNvPr id="80"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4.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5.tif"/><Relationship Id="rId3" Type="http://schemas.openxmlformats.org/officeDocument/2006/relationships/image" Target="../media/image16.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7.tif"/><Relationship Id="rId3" Type="http://schemas.openxmlformats.org/officeDocument/2006/relationships/image" Target="../media/image18.tif"/><Relationship Id="rId4" Type="http://schemas.openxmlformats.org/officeDocument/2006/relationships/image" Target="../media/image19.tif"/><Relationship Id="rId5" Type="http://schemas.openxmlformats.org/officeDocument/2006/relationships/image" Target="../media/image20.tif"/><Relationship Id="rId6" Type="http://schemas.openxmlformats.org/officeDocument/2006/relationships/image" Target="../media/image21.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7.tif"/><Relationship Id="rId4" Type="http://schemas.openxmlformats.org/officeDocument/2006/relationships/image" Target="../media/image22.tif"/><Relationship Id="rId5" Type="http://schemas.openxmlformats.org/officeDocument/2006/relationships/image" Target="../media/image14.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23.tif"/><Relationship Id="rId5" Type="http://schemas.openxmlformats.org/officeDocument/2006/relationships/image" Target="../media/image24.tif"/><Relationship Id="rId6" Type="http://schemas.openxmlformats.org/officeDocument/2006/relationships/image" Target="../media/image4.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5.tif"/><Relationship Id="rId3" Type="http://schemas.openxmlformats.org/officeDocument/2006/relationships/image" Target="../media/image26.tif"/><Relationship Id="rId4" Type="http://schemas.openxmlformats.org/officeDocument/2006/relationships/image" Target="../media/image27.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tif"/><Relationship Id="rId3" Type="http://schemas.openxmlformats.org/officeDocument/2006/relationships/image" Target="../media/image29.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hyperlink" Target="https://www.youtube.com/watch?v=2Aq2GEig4R8" TargetMode="External"/><Relationship Id="rId3" Type="http://schemas.openxmlformats.org/officeDocument/2006/relationships/image" Target="../media/image30.tif"/><Relationship Id="rId4" Type="http://schemas.openxmlformats.org/officeDocument/2006/relationships/image" Target="../media/image31.tif"/><Relationship Id="rId5" Type="http://schemas.openxmlformats.org/officeDocument/2006/relationships/image" Target="../media/image32.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tif"/><Relationship Id="rId3" Type="http://schemas.openxmlformats.org/officeDocument/2006/relationships/hyperlink" Target="https://www.youtube.com/watch?v=VCTen3-B8GUT" TargetMode="External"/><Relationship Id="rId4" Type="http://schemas.openxmlformats.org/officeDocument/2006/relationships/image" Target="../media/image34.tif"/><Relationship Id="rId5" Type="http://schemas.openxmlformats.org/officeDocument/2006/relationships/hyperlink" Target="https://www.youtube.com/watch?v=6tC_5mp3udE" TargetMode="External"/><Relationship Id="rId6" Type="http://schemas.openxmlformats.org/officeDocument/2006/relationships/image" Target="../media/image35.tif"/><Relationship Id="rId7" Type="http://schemas.openxmlformats.org/officeDocument/2006/relationships/hyperlink" Target="https://www.youtube.com/watch?v=MVt32qoyhi0" TargetMode="External"/><Relationship Id="rId8" Type="http://schemas.openxmlformats.org/officeDocument/2006/relationships/image" Target="../media/image36.tif"/><Relationship Id="rId9" Type="http://schemas.openxmlformats.org/officeDocument/2006/relationships/hyperlink" Target="https://www.youtube.com/watch?v=UuVphAuRo7Q" TargetMode="External"/><Relationship Id="rId10" Type="http://schemas.openxmlformats.org/officeDocument/2006/relationships/image" Target="../media/image1.png"/><Relationship Id="rId11" Type="http://schemas.openxmlformats.org/officeDocument/2006/relationships/image" Target="../media/image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7.tif"/><Relationship Id="rId3" Type="http://schemas.openxmlformats.org/officeDocument/2006/relationships/image" Target="../media/image37.tif"/><Relationship Id="rId4" Type="http://schemas.openxmlformats.org/officeDocument/2006/relationships/image" Target="../media/image38.tif"/><Relationship Id="rId5" Type="http://schemas.openxmlformats.org/officeDocument/2006/relationships/hyperlink" Target="https://www.youtube.com/watch?v=UuVphAuRo7Q" TargetMode="External"/><Relationship Id="rId6"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 Id="rId3" Type="http://schemas.openxmlformats.org/officeDocument/2006/relationships/image" Target="../media/image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jpeg"/><Relationship Id="rId3" Type="http://schemas.openxmlformats.org/officeDocument/2006/relationships/image" Target="../media/image6.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7.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mAtmopQxu0o" TargetMode="External"/><Relationship Id="rId3" Type="http://schemas.openxmlformats.org/officeDocument/2006/relationships/image" Target="../media/image1.tif"/><Relationship Id="rId4" Type="http://schemas.openxmlformats.org/officeDocument/2006/relationships/image" Target="../media/image2.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6.tif"/><Relationship Id="rId6" Type="http://schemas.openxmlformats.org/officeDocument/2006/relationships/image" Target="../media/image7.tif"/><Relationship Id="rId7" Type="http://schemas.openxmlformats.org/officeDocument/2006/relationships/hyperlink" Target="http://kcmodern.blogspot.com/search/label/HTHB" TargetMode="External"/><Relationship Id="rId8" Type="http://schemas.openxmlformats.org/officeDocument/2006/relationships/image" Target="../media/image8.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9.tif"/><Relationship Id="rId3" Type="http://schemas.openxmlformats.org/officeDocument/2006/relationships/image" Target="../media/image7.tif"/><Relationship Id="rId4" Type="http://schemas.openxmlformats.org/officeDocument/2006/relationships/hyperlink" Target="http://kcmodern.blogspot.com/search/label/HTHB" TargetMode="External"/><Relationship Id="rId5" Type="http://schemas.openxmlformats.org/officeDocument/2006/relationships/image" Target="../media/image10.tif"/><Relationship Id="rId6" Type="http://schemas.openxmlformats.org/officeDocument/2006/relationships/hyperlink" Target="https://www.youtube.com/watch?v=tTq6Tofmo7E" TargetMode="External"/><Relationship Id="rId7"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1.tif"/><Relationship Id="rId3" Type="http://schemas.openxmlformats.org/officeDocument/2006/relationships/hyperlink" Target="https://www.youtube.com/watch?v=6sjeBonjMDg" TargetMode="External"/><Relationship Id="rId4" Type="http://schemas.openxmlformats.org/officeDocument/2006/relationships/image" Target="../media/image12.tif"/><Relationship Id="rId5" Type="http://schemas.openxmlformats.org/officeDocument/2006/relationships/image" Target="../media/image13.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Identification in the Cinema"/>
          <p:cNvSpPr txBox="1"/>
          <p:nvPr>
            <p:ph type="title"/>
          </p:nvPr>
        </p:nvSpPr>
        <p:spPr>
          <a:xfrm>
            <a:off x="4833937" y="2303853"/>
            <a:ext cx="14716130" cy="4643451"/>
          </a:xfrm>
          <a:prstGeom prst="rect">
            <a:avLst/>
          </a:prstGeom>
        </p:spPr>
        <p:txBody>
          <a:bodyPr/>
          <a:lstStyle/>
          <a:p>
            <a:pPr/>
            <a:r>
              <a:t>Identification in the Cinema</a:t>
            </a:r>
          </a:p>
        </p:txBody>
      </p:sp>
      <p:sp>
        <p:nvSpPr>
          <p:cNvPr id="170" name="Session 5: Lighting (cont.) and cinematography…"/>
          <p:cNvSpPr txBox="1"/>
          <p:nvPr>
            <p:ph type="body" sz="quarter" idx="1"/>
          </p:nvPr>
        </p:nvSpPr>
        <p:spPr>
          <a:xfrm>
            <a:off x="8062238" y="6962178"/>
            <a:ext cx="8259528" cy="1148361"/>
          </a:xfrm>
          <a:prstGeom prst="rect">
            <a:avLst/>
          </a:prstGeom>
        </p:spPr>
        <p:txBody>
          <a:bodyPr/>
          <a:lstStyle>
            <a:lvl1pPr defTabSz="347692">
              <a:lnSpc>
                <a:spcPct val="90000"/>
              </a:lnSpc>
              <a:defRPr sz="3400">
                <a:latin typeface="Gill Sans"/>
                <a:ea typeface="Gill Sans"/>
                <a:cs typeface="Gill Sans"/>
                <a:sym typeface="Gill Sans"/>
              </a:defRPr>
            </a:lvl1pPr>
          </a:lstStyle>
          <a:p>
            <a:pPr/>
            <a:r>
              <a:t>Session 37-38-39:  Ex-Machina- Science fiction film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Image" descr="Image"/>
          <p:cNvPicPr>
            <a:picLocks noChangeAspect="1"/>
          </p:cNvPicPr>
          <p:nvPr/>
        </p:nvPicPr>
        <p:blipFill>
          <a:blip r:embed="rId2">
            <a:extLst/>
          </a:blip>
          <a:stretch>
            <a:fillRect/>
          </a:stretch>
        </p:blipFill>
        <p:spPr>
          <a:xfrm>
            <a:off x="3687393" y="2888573"/>
            <a:ext cx="17278036" cy="10191343"/>
          </a:xfrm>
          <a:prstGeom prst="rect">
            <a:avLst/>
          </a:prstGeom>
          <a:ln w="12700">
            <a:miter lim="400000"/>
          </a:ln>
        </p:spPr>
      </p:pic>
      <p:sp>
        <p:nvSpPr>
          <p:cNvPr id="230" name="Being vs. Possessing"/>
          <p:cNvSpPr txBox="1"/>
          <p:nvPr/>
        </p:nvSpPr>
        <p:spPr>
          <a:xfrm>
            <a:off x="9367869" y="225236"/>
            <a:ext cx="5917083"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Being vs. Possessing</a:t>
            </a:r>
          </a:p>
        </p:txBody>
      </p:sp>
      <p:sp>
        <p:nvSpPr>
          <p:cNvPr id="231" name="“All that once was directly lived has become mere representation.&quot;Guy Debord"/>
          <p:cNvSpPr txBox="1"/>
          <p:nvPr/>
        </p:nvSpPr>
        <p:spPr>
          <a:xfrm>
            <a:off x="2580108" y="1059704"/>
            <a:ext cx="18807304" cy="7216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“All that once was directly lived has become mere representation."Guy Debord</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Image" descr="Image"/>
          <p:cNvPicPr>
            <a:picLocks noChangeAspect="1"/>
          </p:cNvPicPr>
          <p:nvPr/>
        </p:nvPicPr>
        <p:blipFill>
          <a:blip r:embed="rId2">
            <a:extLst/>
          </a:blip>
          <a:stretch>
            <a:fillRect/>
          </a:stretch>
        </p:blipFill>
        <p:spPr>
          <a:xfrm>
            <a:off x="748549" y="2759687"/>
            <a:ext cx="11419846" cy="7522414"/>
          </a:xfrm>
          <a:prstGeom prst="rect">
            <a:avLst/>
          </a:prstGeom>
          <a:ln w="12700">
            <a:miter lim="400000"/>
          </a:ln>
        </p:spPr>
      </p:pic>
      <p:sp>
        <p:nvSpPr>
          <p:cNvPr id="234" name="“Kitchen Debates”: Soviet Premier Nikita Khrushchev pointing finger at visiting U.S. Vice Pres. Richard Nixon (2R) during heated ideological debate beside model kitchen display at American National Exhibition, Sokolniki Park, Moscow,1959"/>
          <p:cNvSpPr txBox="1"/>
          <p:nvPr/>
        </p:nvSpPr>
        <p:spPr>
          <a:xfrm>
            <a:off x="1056970" y="11008062"/>
            <a:ext cx="9997455" cy="21983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“Kitchen Debates”: Soviet Premier Nikita Khrushchev pointing finger at visiting U.S. Vice Pres. Richard Nixon (2R) during heated ideological debate beside model kitchen display at American National Exhibition, Sokolniki Park, Moscow,1959</a:t>
            </a:r>
          </a:p>
        </p:txBody>
      </p:sp>
      <p:pic>
        <p:nvPicPr>
          <p:cNvPr id="235" name="Image" descr="Image"/>
          <p:cNvPicPr>
            <a:picLocks noChangeAspect="1"/>
          </p:cNvPicPr>
          <p:nvPr/>
        </p:nvPicPr>
        <p:blipFill>
          <a:blip r:embed="rId3">
            <a:extLst/>
          </a:blip>
          <a:stretch>
            <a:fillRect/>
          </a:stretch>
        </p:blipFill>
        <p:spPr>
          <a:xfrm>
            <a:off x="13672393" y="2677429"/>
            <a:ext cx="9997454" cy="7686931"/>
          </a:xfrm>
          <a:prstGeom prst="rect">
            <a:avLst/>
          </a:prstGeom>
          <a:ln w="12700">
            <a:miter lim="400000"/>
          </a:ln>
        </p:spPr>
      </p:pic>
      <p:sp>
        <p:nvSpPr>
          <p:cNvPr id="236" name="Nixon-Kennedy Debate: Chicago on September 26, 1960, at the CBS studio. The first  televised Presidential debate, attracting 60% of American households with televisions."/>
          <p:cNvSpPr txBox="1"/>
          <p:nvPr/>
        </p:nvSpPr>
        <p:spPr>
          <a:xfrm>
            <a:off x="13944111" y="11214334"/>
            <a:ext cx="9454019" cy="178577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Nixon-Kennedy Debate: Chicago on September 26, 1960, at the CBS studio. The first  televised Presidential debate, attracting 60% of American households with televisions.</a:t>
            </a:r>
          </a:p>
        </p:txBody>
      </p:sp>
      <p:sp>
        <p:nvSpPr>
          <p:cNvPr id="237" name="The dialectic of being and having"/>
          <p:cNvSpPr txBox="1"/>
          <p:nvPr/>
        </p:nvSpPr>
        <p:spPr>
          <a:xfrm>
            <a:off x="1901863" y="1059417"/>
            <a:ext cx="9113217"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defRPr>
            </a:lvl1pPr>
          </a:lstStyle>
          <a:p>
            <a:pPr/>
            <a:r>
              <a:t>The dialectic of being and having</a:t>
            </a:r>
          </a:p>
        </p:txBody>
      </p:sp>
      <p:sp>
        <p:nvSpPr>
          <p:cNvPr id="238" name="Appearing"/>
          <p:cNvSpPr txBox="1"/>
          <p:nvPr/>
        </p:nvSpPr>
        <p:spPr>
          <a:xfrm>
            <a:off x="17214023" y="1059417"/>
            <a:ext cx="291419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a:solidFill>
                  <a:srgbClr val="FFFFFF"/>
                </a:solidFill>
              </a:defRPr>
            </a:lvl1pPr>
          </a:lstStyle>
          <a:p>
            <a:pPr/>
            <a:r>
              <a:t>Appearing</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Image" descr="Image"/>
          <p:cNvPicPr>
            <a:picLocks noChangeAspect="1"/>
          </p:cNvPicPr>
          <p:nvPr/>
        </p:nvPicPr>
        <p:blipFill>
          <a:blip r:embed="rId2">
            <a:extLst/>
          </a:blip>
          <a:stretch>
            <a:fillRect/>
          </a:stretch>
        </p:blipFill>
        <p:spPr>
          <a:xfrm>
            <a:off x="8755737" y="4941610"/>
            <a:ext cx="6230020" cy="8090932"/>
          </a:xfrm>
          <a:prstGeom prst="rect">
            <a:avLst/>
          </a:prstGeom>
          <a:ln w="12700">
            <a:miter lim="400000"/>
          </a:ln>
        </p:spPr>
      </p:pic>
      <p:pic>
        <p:nvPicPr>
          <p:cNvPr id="241" name="Image" descr="Image"/>
          <p:cNvPicPr>
            <a:picLocks noChangeAspect="1"/>
          </p:cNvPicPr>
          <p:nvPr/>
        </p:nvPicPr>
        <p:blipFill>
          <a:blip r:embed="rId3">
            <a:extLst/>
          </a:blip>
          <a:stretch>
            <a:fillRect/>
          </a:stretch>
        </p:blipFill>
        <p:spPr>
          <a:xfrm>
            <a:off x="143616" y="6060520"/>
            <a:ext cx="7954364" cy="6224702"/>
          </a:xfrm>
          <a:prstGeom prst="rect">
            <a:avLst/>
          </a:prstGeom>
          <a:ln w="12700">
            <a:miter lim="400000"/>
          </a:ln>
        </p:spPr>
      </p:pic>
      <p:sp>
        <p:nvSpPr>
          <p:cNvPr id="242" name="The Network and the Commodity"/>
          <p:cNvSpPr txBox="1"/>
          <p:nvPr/>
        </p:nvSpPr>
        <p:spPr>
          <a:xfrm>
            <a:off x="5529528" y="133445"/>
            <a:ext cx="13324942"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dialectic of the Commodity and the Network</a:t>
            </a:r>
          </a:p>
        </p:txBody>
      </p:sp>
      <p:pic>
        <p:nvPicPr>
          <p:cNvPr id="243" name="Image" descr="Image"/>
          <p:cNvPicPr>
            <a:picLocks noChangeAspect="1"/>
          </p:cNvPicPr>
          <p:nvPr/>
        </p:nvPicPr>
        <p:blipFill>
          <a:blip r:embed="rId4">
            <a:extLst/>
          </a:blip>
          <a:stretch>
            <a:fillRect/>
          </a:stretch>
        </p:blipFill>
        <p:spPr>
          <a:xfrm>
            <a:off x="16302694" y="4543094"/>
            <a:ext cx="7278509" cy="9259554"/>
          </a:xfrm>
          <a:prstGeom prst="rect">
            <a:avLst/>
          </a:prstGeom>
          <a:ln w="12700">
            <a:miter lim="400000"/>
          </a:ln>
        </p:spPr>
      </p:pic>
      <p:sp>
        <p:nvSpPr>
          <p:cNvPr id="244" name="Object becomes a commodity"/>
          <p:cNvSpPr txBox="1"/>
          <p:nvPr/>
        </p:nvSpPr>
        <p:spPr>
          <a:xfrm>
            <a:off x="2453032" y="2786058"/>
            <a:ext cx="3335532" cy="9606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Object becomes a commodity</a:t>
            </a:r>
          </a:p>
        </p:txBody>
      </p:sp>
      <p:sp>
        <p:nvSpPr>
          <p:cNvPr id="245" name="Cathode Ray tube monitor becomes a television set"/>
          <p:cNvSpPr txBox="1"/>
          <p:nvPr/>
        </p:nvSpPr>
        <p:spPr>
          <a:xfrm>
            <a:off x="949625" y="4155652"/>
            <a:ext cx="6342346" cy="9606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Cathode Ray tube monitor becomes a television set</a:t>
            </a:r>
          </a:p>
        </p:txBody>
      </p:sp>
      <p:sp>
        <p:nvSpPr>
          <p:cNvPr id="246" name="Network becomes a commodity"/>
          <p:cNvSpPr txBox="1"/>
          <p:nvPr/>
        </p:nvSpPr>
        <p:spPr>
          <a:xfrm>
            <a:off x="16644096" y="2992331"/>
            <a:ext cx="659570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Network becomes a commodity</a:t>
            </a:r>
          </a:p>
        </p:txBody>
      </p:sp>
      <p:sp>
        <p:nvSpPr>
          <p:cNvPr id="247" name="Systems of Electronic communication become television networks"/>
          <p:cNvSpPr txBox="1"/>
          <p:nvPr/>
        </p:nvSpPr>
        <p:spPr>
          <a:xfrm>
            <a:off x="15964767" y="3675377"/>
            <a:ext cx="7954364" cy="9606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000">
                <a:solidFill>
                  <a:srgbClr val="FFFFFF"/>
                </a:solidFill>
              </a:defRPr>
            </a:lvl1pPr>
          </a:lstStyle>
          <a:p>
            <a:pPr/>
            <a:r>
              <a:t>Systems of Electronic communication become television networks</a:t>
            </a:r>
          </a:p>
        </p:txBody>
      </p:sp>
      <p:pic>
        <p:nvPicPr>
          <p:cNvPr id="248" name="Image" descr="Image"/>
          <p:cNvPicPr>
            <a:picLocks noChangeAspect="1"/>
          </p:cNvPicPr>
          <p:nvPr/>
        </p:nvPicPr>
        <p:blipFill>
          <a:blip r:embed="rId5">
            <a:extLst/>
          </a:blip>
          <a:stretch>
            <a:fillRect/>
          </a:stretch>
        </p:blipFill>
        <p:spPr>
          <a:xfrm>
            <a:off x="143616" y="6503010"/>
            <a:ext cx="7954365" cy="4968131"/>
          </a:xfrm>
          <a:prstGeom prst="rect">
            <a:avLst/>
          </a:prstGeom>
          <a:ln w="12700">
            <a:miter lim="400000"/>
          </a:ln>
        </p:spPr>
      </p:pic>
      <p:pic>
        <p:nvPicPr>
          <p:cNvPr id="249" name="Image" descr="Image"/>
          <p:cNvPicPr>
            <a:picLocks noChangeAspect="1"/>
          </p:cNvPicPr>
          <p:nvPr/>
        </p:nvPicPr>
        <p:blipFill>
          <a:blip r:embed="rId6">
            <a:extLst/>
          </a:blip>
          <a:stretch>
            <a:fillRect/>
          </a:stretch>
        </p:blipFill>
        <p:spPr>
          <a:xfrm>
            <a:off x="15643513" y="6559892"/>
            <a:ext cx="8596871" cy="4854367"/>
          </a:xfrm>
          <a:prstGeom prst="rect">
            <a:avLst/>
          </a:prstGeom>
          <a:ln w="12700">
            <a:miter lim="400000"/>
          </a:ln>
        </p:spPr>
      </p:pic>
      <p:sp>
        <p:nvSpPr>
          <p:cNvPr id="250" name="Television: Set…"/>
          <p:cNvSpPr txBox="1"/>
          <p:nvPr/>
        </p:nvSpPr>
        <p:spPr>
          <a:xfrm>
            <a:off x="9074968" y="1044565"/>
            <a:ext cx="5591557" cy="17647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825500">
              <a:lnSpc>
                <a:spcPct val="100000"/>
              </a:lnSpc>
              <a:spcBef>
                <a:spcPts val="0"/>
              </a:spcBef>
              <a:defRPr b="1" sz="3600">
                <a:solidFill>
                  <a:srgbClr val="FFFFFF"/>
                </a:solidFill>
              </a:defRPr>
            </a:pPr>
            <a:r>
              <a:t>Television: Set</a:t>
            </a:r>
          </a:p>
          <a:p>
            <a:pPr defTabSz="825500">
              <a:lnSpc>
                <a:spcPct val="100000"/>
              </a:lnSpc>
              <a:spcBef>
                <a:spcPts val="0"/>
              </a:spcBef>
              <a:defRPr b="1" sz="3600">
                <a:solidFill>
                  <a:srgbClr val="FFFFFF"/>
                </a:solidFill>
              </a:defRPr>
            </a:pPr>
            <a:r>
              <a:t>Television: Programming</a:t>
            </a:r>
          </a:p>
          <a:p>
            <a:pPr defTabSz="825500">
              <a:lnSpc>
                <a:spcPct val="100000"/>
              </a:lnSpc>
              <a:spcBef>
                <a:spcPts val="0"/>
              </a:spcBef>
              <a:defRPr b="1" sz="3600">
                <a:solidFill>
                  <a:srgbClr val="FFFFFF"/>
                </a:solidFill>
              </a:defRPr>
            </a:pPr>
            <a:r>
              <a:t>Television: the Consumer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45"/>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4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xit" nodeType="clickEffect" presetID="10" grpId="4" fill="hold">
                                  <p:stCondLst>
                                    <p:cond delay="0"/>
                                  </p:stCondLst>
                                  <p:iterate type="el" backwards="0">
                                    <p:tmAbs val="0"/>
                                  </p:iterate>
                                  <p:childTnLst>
                                    <p:animEffect filter="fade" transition="out">
                                      <p:cBhvr>
                                        <p:cTn id="17" dur="1000" fill="hold"/>
                                        <p:tgtEl>
                                          <p:spTgt spid="248"/>
                                        </p:tgtEl>
                                      </p:cBhvr>
                                    </p:animEffect>
                                    <p:set>
                                      <p:cBhvr>
                                        <p:cTn id="18" fill="hold">
                                          <p:stCondLst>
                                            <p:cond delay="999"/>
                                          </p:stCondLst>
                                        </p:cTn>
                                        <p:tgtEl>
                                          <p:spTgt spid="248"/>
                                        </p:tgtEl>
                                        <p:attrNameLst>
                                          <p:attrName>style.visibility</p:attrName>
                                        </p:attrNameLst>
                                      </p:cBhvr>
                                      <p:to>
                                        <p:strVal val="hidden"/>
                                      </p:to>
                                    </p:set>
                                  </p:childTnLst>
                                </p:cTn>
                              </p:par>
                            </p:childTnLst>
                          </p:cTn>
                        </p:par>
                        <p:par>
                          <p:cTn id="19" fill="hold">
                            <p:stCondLst>
                              <p:cond delay="1000"/>
                            </p:stCondLst>
                            <p:childTnLst>
                              <p:par>
                                <p:cTn id="20" presetClass="entr" nodeType="afterEffect" presetID="10" grpId="5" fill="hold">
                                  <p:stCondLst>
                                    <p:cond delay="0"/>
                                  </p:stCondLst>
                                  <p:iterate type="el" backwards="0">
                                    <p:tmAbs val="0"/>
                                  </p:iterate>
                                  <p:childTnLst>
                                    <p:set>
                                      <p:cBhvr>
                                        <p:cTn id="21" fill="hold"/>
                                        <p:tgtEl>
                                          <p:spTgt spid="241"/>
                                        </p:tgtEl>
                                        <p:attrNameLst>
                                          <p:attrName>style.visibility</p:attrName>
                                        </p:attrNameLst>
                                      </p:cBhvr>
                                      <p:to>
                                        <p:strVal val="visible"/>
                                      </p:to>
                                    </p:set>
                                    <p:animEffect filter="fade" transition="in">
                                      <p:cBhvr>
                                        <p:cTn id="22" dur="1000"/>
                                        <p:tgtEl>
                                          <p:spTgt spid="241"/>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47"/>
                                        </p:tgtEl>
                                        <p:attrNameLst>
                                          <p:attrName>style.visibility</p:attrName>
                                        </p:attrNameLst>
                                      </p:cBhvr>
                                      <p:to>
                                        <p:strVal val="visible"/>
                                      </p:to>
                                    </p:set>
                                  </p:childTnLst>
                                </p:cTn>
                              </p:par>
                            </p:childTnLst>
                          </p:cTn>
                        </p:par>
                        <p:par>
                          <p:cTn id="31" fill="hold">
                            <p:stCondLst>
                              <p:cond delay="0"/>
                            </p:stCondLst>
                            <p:childTnLst>
                              <p:par>
                                <p:cTn id="32" presetClass="entr" nodeType="afterEffect" presetSubtype="0" presetID="1" grpId="8" fill="hold">
                                  <p:stCondLst>
                                    <p:cond delay="0"/>
                                  </p:stCondLst>
                                  <p:iterate type="el" backwards="0">
                                    <p:tmAbs val="0"/>
                                  </p:iterate>
                                  <p:childTnLst>
                                    <p:set>
                                      <p:cBhvr>
                                        <p:cTn id="33" fill="hold"/>
                                        <p:tgtEl>
                                          <p:spTgt spid="24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Class="exit" nodeType="clickEffect" presetID="10" grpId="9" fill="hold">
                                  <p:stCondLst>
                                    <p:cond delay="0"/>
                                  </p:stCondLst>
                                  <p:iterate type="el" backwards="0">
                                    <p:tmAbs val="0"/>
                                  </p:iterate>
                                  <p:childTnLst>
                                    <p:animEffect filter="fade" transition="out">
                                      <p:cBhvr>
                                        <p:cTn id="37" dur="1000" fill="hold"/>
                                        <p:tgtEl>
                                          <p:spTgt spid="249"/>
                                        </p:tgtEl>
                                      </p:cBhvr>
                                    </p:animEffect>
                                    <p:set>
                                      <p:cBhvr>
                                        <p:cTn id="38" fill="hold">
                                          <p:stCondLst>
                                            <p:cond delay="999"/>
                                          </p:stCondLst>
                                        </p:cTn>
                                        <p:tgtEl>
                                          <p:spTgt spid="249"/>
                                        </p:tgtEl>
                                        <p:attrNameLst>
                                          <p:attrName>style.visibility</p:attrName>
                                        </p:attrNameLst>
                                      </p:cBhvr>
                                      <p:to>
                                        <p:strVal val="hidden"/>
                                      </p:to>
                                    </p:set>
                                  </p:childTnLst>
                                </p:cTn>
                              </p:par>
                            </p:childTnLst>
                          </p:cTn>
                        </p:par>
                        <p:par>
                          <p:cTn id="39" fill="hold">
                            <p:stCondLst>
                              <p:cond delay="1000"/>
                            </p:stCondLst>
                            <p:childTnLst>
                              <p:par>
                                <p:cTn id="40" presetClass="entr" nodeType="afterEffect" presetID="10" grpId="10" fill="hold">
                                  <p:stCondLst>
                                    <p:cond delay="0"/>
                                  </p:stCondLst>
                                  <p:iterate type="el" backwards="0">
                                    <p:tmAbs val="0"/>
                                  </p:iterate>
                                  <p:childTnLst>
                                    <p:set>
                                      <p:cBhvr>
                                        <p:cTn id="41" fill="hold"/>
                                        <p:tgtEl>
                                          <p:spTgt spid="243"/>
                                        </p:tgtEl>
                                        <p:attrNameLst>
                                          <p:attrName>style.visibility</p:attrName>
                                        </p:attrNameLst>
                                      </p:cBhvr>
                                      <p:to>
                                        <p:strVal val="visible"/>
                                      </p:to>
                                    </p:set>
                                    <p:animEffect filter="fade" transition="in">
                                      <p:cBhvr>
                                        <p:cTn id="42" dur="10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8" grpId="3"/>
      <p:bldP build="whole" bldLvl="1" animBg="1" rev="0" advAuto="0" spid="249" grpId="8"/>
      <p:bldP build="whole" bldLvl="1" animBg="1" rev="0" advAuto="0" spid="249" grpId="9"/>
      <p:bldP build="whole" bldLvl="1" animBg="1" rev="0" advAuto="0" spid="243" grpId="10"/>
      <p:bldP build="whole" bldLvl="1" animBg="1" rev="0" advAuto="0" spid="247" grpId="7"/>
      <p:bldP build="whole" bldLvl="1" animBg="1" rev="0" advAuto="0" spid="245" grpId="2"/>
      <p:bldP build="whole" bldLvl="1" animBg="1" rev="0" advAuto="0" spid="248" grpId="4"/>
      <p:bldP build="whole" bldLvl="1" animBg="1" rev="0" advAuto="0" spid="241" grpId="5"/>
      <p:bldP build="whole" bldLvl="1" animBg="1" rev="0" advAuto="0" spid="246" grpId="6"/>
      <p:bldP build="whole" bldLvl="1" animBg="1" rev="0" advAuto="0" spid="244"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The Network and the Commodity"/>
          <p:cNvSpPr txBox="1"/>
          <p:nvPr/>
        </p:nvSpPr>
        <p:spPr>
          <a:xfrm>
            <a:off x="293389" y="211812"/>
            <a:ext cx="8257490" cy="185915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The Networked Subject </a:t>
            </a:r>
          </a:p>
          <a:p>
            <a:pPr defTabSz="825500">
              <a:lnSpc>
                <a:spcPct val="100000"/>
              </a:lnSpc>
              <a:spcBef>
                <a:spcPts val="0"/>
              </a:spcBef>
              <a:defRPr b="1" sz="3600">
                <a:solidFill>
                  <a:srgbClr val="FFFFFF"/>
                </a:solidFill>
              </a:defRPr>
            </a:pPr>
            <a:r>
              <a:t>Panopticon-Surveillance-Data Mining</a:t>
            </a:r>
          </a:p>
          <a:p>
            <a:pPr defTabSz="825500">
              <a:lnSpc>
                <a:spcPct val="100000"/>
              </a:lnSpc>
              <a:spcBef>
                <a:spcPts val="0"/>
              </a:spcBef>
              <a:defRPr b="1" sz="3600">
                <a:solidFill>
                  <a:srgbClr val="FFFFFF"/>
                </a:solidFill>
              </a:defRPr>
            </a:pPr>
            <a:r>
              <a:t>Cybernetics -Systems Aesthetics</a:t>
            </a:r>
          </a:p>
        </p:txBody>
      </p:sp>
      <p:pic>
        <p:nvPicPr>
          <p:cNvPr id="253" name="page10image26987360.jpg" descr="page10image26987360.jpg"/>
          <p:cNvPicPr>
            <a:picLocks noChangeAspect="1"/>
          </p:cNvPicPr>
          <p:nvPr/>
        </p:nvPicPr>
        <p:blipFill>
          <a:blip r:embed="rId2">
            <a:extLst/>
          </a:blip>
          <a:stretch>
            <a:fillRect/>
          </a:stretch>
        </p:blipFill>
        <p:spPr>
          <a:xfrm>
            <a:off x="15191703" y="8562972"/>
            <a:ext cx="8791597" cy="4401662"/>
          </a:xfrm>
          <a:prstGeom prst="rect">
            <a:avLst/>
          </a:prstGeom>
          <a:ln w="12700">
            <a:miter lim="400000"/>
          </a:ln>
        </p:spPr>
      </p:pic>
      <p:pic>
        <p:nvPicPr>
          <p:cNvPr id="254" name="Image" descr="Image"/>
          <p:cNvPicPr>
            <a:picLocks noChangeAspect="1"/>
          </p:cNvPicPr>
          <p:nvPr/>
        </p:nvPicPr>
        <p:blipFill>
          <a:blip r:embed="rId3">
            <a:extLst/>
          </a:blip>
          <a:stretch>
            <a:fillRect/>
          </a:stretch>
        </p:blipFill>
        <p:spPr>
          <a:xfrm>
            <a:off x="8755737" y="4941610"/>
            <a:ext cx="6230020" cy="8090932"/>
          </a:xfrm>
          <a:prstGeom prst="rect">
            <a:avLst/>
          </a:prstGeom>
          <a:ln w="12700">
            <a:miter lim="400000"/>
          </a:ln>
        </p:spPr>
      </p:pic>
      <p:pic>
        <p:nvPicPr>
          <p:cNvPr id="255" name="Image" descr="Image"/>
          <p:cNvPicPr>
            <a:picLocks noChangeAspect="1"/>
          </p:cNvPicPr>
          <p:nvPr/>
        </p:nvPicPr>
        <p:blipFill>
          <a:blip r:embed="rId4">
            <a:extLst/>
          </a:blip>
          <a:stretch>
            <a:fillRect/>
          </a:stretch>
        </p:blipFill>
        <p:spPr>
          <a:xfrm>
            <a:off x="15194031" y="2062435"/>
            <a:ext cx="8786941" cy="4893719"/>
          </a:xfrm>
          <a:prstGeom prst="rect">
            <a:avLst/>
          </a:prstGeom>
          <a:ln w="12700">
            <a:miter lim="400000"/>
          </a:ln>
        </p:spPr>
      </p:pic>
      <p:sp>
        <p:nvSpPr>
          <p:cNvPr id="256" name="Her (Spike Jones, USA, 2013)"/>
          <p:cNvSpPr txBox="1"/>
          <p:nvPr/>
        </p:nvSpPr>
        <p:spPr>
          <a:xfrm>
            <a:off x="16255180" y="7029536"/>
            <a:ext cx="6664643" cy="6719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900">
                <a:solidFill>
                  <a:srgbClr val="FFFFFF"/>
                </a:solidFill>
              </a:defRPr>
            </a:lvl1pPr>
          </a:lstStyle>
          <a:p>
            <a:pPr/>
            <a:r>
              <a:t>Her (Spike Jones, USA, 2013)</a:t>
            </a:r>
          </a:p>
        </p:txBody>
      </p:sp>
      <p:pic>
        <p:nvPicPr>
          <p:cNvPr id="257" name="Image" descr="Image"/>
          <p:cNvPicPr>
            <a:picLocks noChangeAspect="1"/>
          </p:cNvPicPr>
          <p:nvPr/>
        </p:nvPicPr>
        <p:blipFill>
          <a:blip r:embed="rId5">
            <a:extLst/>
          </a:blip>
          <a:stretch>
            <a:fillRect/>
          </a:stretch>
        </p:blipFill>
        <p:spPr>
          <a:xfrm>
            <a:off x="464867" y="5031334"/>
            <a:ext cx="7914534" cy="4668337"/>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1"/>
      <p:bldP build="whole" bldLvl="1" animBg="1" rev="0" advAuto="0" spid="256" grpId="2"/>
      <p:bldP build="whole" bldLvl="1" animBg="1" rev="0" advAuto="0" spid="253" grpId="3"/>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Ex- Machina: Session 2"/>
          <p:cNvSpPr txBox="1"/>
          <p:nvPr/>
        </p:nvSpPr>
        <p:spPr>
          <a:xfrm>
            <a:off x="8922563" y="5841423"/>
            <a:ext cx="7430720" cy="20331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Ex- Machina: Session 2</a:t>
            </a:r>
          </a:p>
          <a:p>
            <a:pPr>
              <a:defRPr>
                <a:solidFill>
                  <a:srgbClr val="FFFFFF"/>
                </a:solidFill>
              </a:defRPr>
            </a:pPr>
            <a:r>
              <a:t>The Paradigm of the Mirror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page2image26870592.jpg" descr="page2image26870592.jpg"/>
          <p:cNvPicPr>
            <a:picLocks noChangeAspect="1"/>
          </p:cNvPicPr>
          <p:nvPr/>
        </p:nvPicPr>
        <p:blipFill>
          <a:blip r:embed="rId2">
            <a:extLst/>
          </a:blip>
          <a:stretch>
            <a:fillRect/>
          </a:stretch>
        </p:blipFill>
        <p:spPr>
          <a:xfrm>
            <a:off x="13690853" y="1409013"/>
            <a:ext cx="10427143" cy="5220528"/>
          </a:xfrm>
          <a:prstGeom prst="rect">
            <a:avLst/>
          </a:prstGeom>
          <a:ln w="12700">
            <a:miter lim="400000"/>
          </a:ln>
        </p:spPr>
      </p:pic>
      <p:sp>
        <p:nvSpPr>
          <p:cNvPr id="262" name="Text"/>
          <p:cNvSpPr txBox="1"/>
          <p:nvPr/>
        </p:nvSpPr>
        <p:spPr>
          <a:xfrm>
            <a:off x="14671789" y="-3860392"/>
            <a:ext cx="152401" cy="4241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lnSpc>
                <a:spcPts val="2800"/>
              </a:lnSpc>
              <a:spcBef>
                <a:spcPts val="0"/>
              </a:spcBef>
              <a:defRPr sz="1200">
                <a:latin typeface="Times Roman"/>
                <a:ea typeface="Times Roman"/>
                <a:cs typeface="Times Roman"/>
                <a:sym typeface="Times Roman"/>
              </a:defRPr>
            </a:lvl1pPr>
          </a:lstStyle>
          <a:p>
            <a:pPr/>
            <a:r>
              <a:t> </a:t>
            </a:r>
          </a:p>
        </p:txBody>
      </p:sp>
      <p:pic>
        <p:nvPicPr>
          <p:cNvPr id="263" name="page2image26870800.jpg" descr="page2image26870800.jpg"/>
          <p:cNvPicPr>
            <a:picLocks noChangeAspect="1"/>
          </p:cNvPicPr>
          <p:nvPr/>
        </p:nvPicPr>
        <p:blipFill>
          <a:blip r:embed="rId3">
            <a:extLst/>
          </a:blip>
          <a:stretch>
            <a:fillRect/>
          </a:stretch>
        </p:blipFill>
        <p:spPr>
          <a:xfrm>
            <a:off x="13765407" y="7718050"/>
            <a:ext cx="10278036" cy="5132167"/>
          </a:xfrm>
          <a:prstGeom prst="rect">
            <a:avLst/>
          </a:prstGeom>
          <a:ln w="12700">
            <a:miter lim="400000"/>
          </a:ln>
        </p:spPr>
      </p:pic>
      <p:sp>
        <p:nvSpPr>
          <p:cNvPr id="264" name="Text"/>
          <p:cNvSpPr txBox="1"/>
          <p:nvPr/>
        </p:nvSpPr>
        <p:spPr>
          <a:xfrm>
            <a:off x="5910731" y="2330213"/>
            <a:ext cx="152401" cy="4241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lnSpc>
                <a:spcPts val="2800"/>
              </a:lnSpc>
              <a:spcBef>
                <a:spcPts val="0"/>
              </a:spcBef>
              <a:defRPr sz="1200">
                <a:latin typeface="Times Roman"/>
                <a:ea typeface="Times Roman"/>
                <a:cs typeface="Times Roman"/>
                <a:sym typeface="Times Roman"/>
              </a:defRPr>
            </a:lvl1pPr>
          </a:lstStyle>
          <a:p>
            <a:pPr/>
            <a:r>
              <a:t> </a:t>
            </a:r>
          </a:p>
        </p:txBody>
      </p:sp>
      <p:sp>
        <p:nvSpPr>
          <p:cNvPr id="265" name="Art Historical Imaginary"/>
          <p:cNvSpPr txBox="1"/>
          <p:nvPr/>
        </p:nvSpPr>
        <p:spPr>
          <a:xfrm>
            <a:off x="508758" y="262848"/>
            <a:ext cx="6458408"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Art Historical Imaginary</a:t>
            </a:r>
          </a:p>
        </p:txBody>
      </p:sp>
      <p:sp>
        <p:nvSpPr>
          <p:cNvPr id="266" name="Machine Aesthetics vs. Digital Aesthetics"/>
          <p:cNvSpPr txBox="1"/>
          <p:nvPr/>
        </p:nvSpPr>
        <p:spPr>
          <a:xfrm>
            <a:off x="1847757" y="6687563"/>
            <a:ext cx="3407869" cy="5234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FFFFFF"/>
                </a:solidFill>
              </a:defRPr>
            </a:lvl1pPr>
          </a:lstStyle>
          <a:p>
            <a:pPr/>
            <a:r>
              <a:t>Gego, Untitled, 1968</a:t>
            </a:r>
          </a:p>
        </p:txBody>
      </p:sp>
      <p:pic>
        <p:nvPicPr>
          <p:cNvPr id="267" name="Image" descr="Image"/>
          <p:cNvPicPr>
            <a:picLocks noChangeAspect="1"/>
          </p:cNvPicPr>
          <p:nvPr/>
        </p:nvPicPr>
        <p:blipFill>
          <a:blip r:embed="rId4">
            <a:extLst/>
          </a:blip>
          <a:srcRect l="0" t="0" r="0" b="9591"/>
          <a:stretch>
            <a:fillRect/>
          </a:stretch>
        </p:blipFill>
        <p:spPr>
          <a:xfrm>
            <a:off x="1290100" y="1292546"/>
            <a:ext cx="4523035" cy="5453341"/>
          </a:xfrm>
          <a:prstGeom prst="rect">
            <a:avLst/>
          </a:prstGeom>
          <a:ln w="12700">
            <a:miter lim="400000"/>
          </a:ln>
        </p:spPr>
      </p:pic>
      <p:pic>
        <p:nvPicPr>
          <p:cNvPr id="268" name="Image" descr="Image"/>
          <p:cNvPicPr>
            <a:picLocks noChangeAspect="1"/>
          </p:cNvPicPr>
          <p:nvPr/>
        </p:nvPicPr>
        <p:blipFill>
          <a:blip r:embed="rId5">
            <a:extLst/>
          </a:blip>
          <a:stretch>
            <a:fillRect/>
          </a:stretch>
        </p:blipFill>
        <p:spPr>
          <a:xfrm>
            <a:off x="501939" y="7813670"/>
            <a:ext cx="6099507" cy="4940926"/>
          </a:xfrm>
          <a:prstGeom prst="rect">
            <a:avLst/>
          </a:prstGeom>
          <a:ln w="12700">
            <a:miter lim="400000"/>
          </a:ln>
        </p:spPr>
      </p:pic>
      <p:sp>
        <p:nvSpPr>
          <p:cNvPr id="269" name="George Seurat, La Grande Jatte, 1884"/>
          <p:cNvSpPr txBox="1"/>
          <p:nvPr/>
        </p:nvSpPr>
        <p:spPr>
          <a:xfrm>
            <a:off x="469630" y="12827290"/>
            <a:ext cx="6164124" cy="5234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FFFFFF"/>
                </a:solidFill>
              </a:defRPr>
            </a:lvl1pPr>
          </a:lstStyle>
          <a:p>
            <a:pPr/>
            <a:r>
              <a:t>George Seurat, La Grande Jatte, 1884</a:t>
            </a:r>
          </a:p>
        </p:txBody>
      </p:sp>
      <p:sp>
        <p:nvSpPr>
          <p:cNvPr id="270" name="Figuration"/>
          <p:cNvSpPr txBox="1"/>
          <p:nvPr/>
        </p:nvSpPr>
        <p:spPr>
          <a:xfrm>
            <a:off x="8671975" y="9979206"/>
            <a:ext cx="2098105" cy="6098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rgbClr val="FFFFFF"/>
                </a:solidFill>
              </a:defRPr>
            </a:lvl1pPr>
          </a:lstStyle>
          <a:p>
            <a:pPr/>
            <a:r>
              <a:t>Figuration</a:t>
            </a:r>
          </a:p>
        </p:txBody>
      </p:sp>
      <p:sp>
        <p:nvSpPr>
          <p:cNvPr id="271" name="Abstraction"/>
          <p:cNvSpPr txBox="1"/>
          <p:nvPr/>
        </p:nvSpPr>
        <p:spPr>
          <a:xfrm>
            <a:off x="8213648" y="3714349"/>
            <a:ext cx="2394586" cy="6098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rgbClr val="FFFFFF"/>
                </a:solidFill>
              </a:defRPr>
            </a:lvl1pPr>
          </a:lstStyle>
          <a:p>
            <a:pPr/>
            <a:r>
              <a:t>Abstraction</a:t>
            </a:r>
          </a:p>
        </p:txBody>
      </p:sp>
      <p:pic>
        <p:nvPicPr>
          <p:cNvPr id="272" name="page6image26752208.jpg" descr="page6image26752208.jpg"/>
          <p:cNvPicPr>
            <a:picLocks noChangeAspect="1"/>
          </p:cNvPicPr>
          <p:nvPr/>
        </p:nvPicPr>
        <p:blipFill>
          <a:blip r:embed="rId6">
            <a:extLst/>
          </a:blip>
          <a:stretch>
            <a:fillRect/>
          </a:stretch>
        </p:blipFill>
        <p:spPr>
          <a:xfrm>
            <a:off x="50565" y="1248741"/>
            <a:ext cx="24282870" cy="12173817"/>
          </a:xfrm>
          <a:prstGeom prst="rect">
            <a:avLst/>
          </a:prstGeom>
          <a:ln w="12700">
            <a:miter lim="400000"/>
          </a:ln>
        </p:spPr>
      </p:pic>
      <p:sp>
        <p:nvSpPr>
          <p:cNvPr id="273" name="Digital Aesthetics"/>
          <p:cNvSpPr txBox="1"/>
          <p:nvPr/>
        </p:nvSpPr>
        <p:spPr>
          <a:xfrm>
            <a:off x="7361386" y="6803216"/>
            <a:ext cx="4187953"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FFFFFF"/>
                </a:solidFill>
              </a:defRPr>
            </a:lvl1pPr>
          </a:lstStyle>
          <a:p>
            <a:pPr/>
            <a:r>
              <a:t>Digital Aesthetics </a:t>
            </a:r>
          </a:p>
        </p:txBody>
      </p:sp>
      <p:sp>
        <p:nvSpPr>
          <p:cNvPr id="274" name="Machine Aesthetics"/>
          <p:cNvSpPr txBox="1"/>
          <p:nvPr/>
        </p:nvSpPr>
        <p:spPr>
          <a:xfrm>
            <a:off x="7050490" y="1279251"/>
            <a:ext cx="470611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FFFFFF"/>
                </a:solidFill>
              </a:defRPr>
            </a:lvl1pPr>
          </a:lstStyle>
          <a:p>
            <a:pPr/>
            <a:r>
              <a:t>Machine Aesthetics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1000" fill="hold"/>
                                        <p:tgtEl>
                                          <p:spTgt spid="272"/>
                                        </p:tgtEl>
                                      </p:cBhvr>
                                    </p:animEffect>
                                    <p:set>
                                      <p:cBhvr>
                                        <p:cTn id="7" fill="hold">
                                          <p:stCondLst>
                                            <p:cond delay="999"/>
                                          </p:stCondLst>
                                        </p:cTn>
                                        <p:tgtEl>
                                          <p:spTgt spid="27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2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26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4" fill="hold">
                                  <p:stCondLst>
                                    <p:cond delay="0"/>
                                  </p:stCondLst>
                                  <p:iterate type="el" backwards="0">
                                    <p:tmAbs val="0"/>
                                  </p:iterate>
                                  <p:childTnLst>
                                    <p:set>
                                      <p:cBhvr>
                                        <p:cTn id="19" fill="hold"/>
                                        <p:tgtEl>
                                          <p:spTgt spid="27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5" fill="hold">
                                  <p:stCondLst>
                                    <p:cond delay="0"/>
                                  </p:stCondLst>
                                  <p:iterate type="el" backwards="0">
                                    <p:tmAbs val="0"/>
                                  </p:iterate>
                                  <p:childTnLst>
                                    <p:set>
                                      <p:cBhvr>
                                        <p:cTn id="23" fill="hold"/>
                                        <p:tgtEl>
                                          <p:spTgt spid="267"/>
                                        </p:tgtEl>
                                        <p:attrNameLst>
                                          <p:attrName>style.visibility</p:attrName>
                                        </p:attrNameLst>
                                      </p:cBhvr>
                                      <p:to>
                                        <p:strVal val="visible"/>
                                      </p:to>
                                    </p:set>
                                  </p:childTnLst>
                                </p:cTn>
                              </p:par>
                            </p:childTnLst>
                          </p:cTn>
                        </p:par>
                        <p:par>
                          <p:cTn id="24" fill="hold">
                            <p:stCondLst>
                              <p:cond delay="0"/>
                            </p:stCondLst>
                            <p:childTnLst>
                              <p:par>
                                <p:cTn id="25" presetClass="entr" nodeType="afterEffect" presetSubtype="0" presetID="1" grpId="6" fill="hold">
                                  <p:stCondLst>
                                    <p:cond delay="0"/>
                                  </p:stCondLst>
                                  <p:iterate type="el" backwards="0">
                                    <p:tmAbs val="0"/>
                                  </p:iterate>
                                  <p:childTnLst>
                                    <p:set>
                                      <p:cBhvr>
                                        <p:cTn id="26" fill="hold"/>
                                        <p:tgtEl>
                                          <p:spTgt spid="2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7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2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27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0" fill="hold">
                                  <p:stCondLst>
                                    <p:cond delay="0"/>
                                  </p:stCondLst>
                                  <p:iterate type="el" backwards="0">
                                    <p:tmAbs val="0"/>
                                  </p:iterate>
                                  <p:childTnLst>
                                    <p:set>
                                      <p:cBhvr>
                                        <p:cTn id="42" fill="hold"/>
                                        <p:tgtEl>
                                          <p:spTgt spid="268"/>
                                        </p:tgtEl>
                                        <p:attrNameLst>
                                          <p:attrName>style.visibility</p:attrName>
                                        </p:attrNameLst>
                                      </p:cBhvr>
                                      <p:to>
                                        <p:strVal val="visible"/>
                                      </p:to>
                                    </p:set>
                                  </p:childTnLst>
                                </p:cTn>
                              </p:par>
                            </p:childTnLst>
                          </p:cTn>
                        </p:par>
                        <p:par>
                          <p:cTn id="43" fill="hold">
                            <p:stCondLst>
                              <p:cond delay="0"/>
                            </p:stCondLst>
                            <p:childTnLst>
                              <p:par>
                                <p:cTn id="44" presetClass="entr" nodeType="afterEffect" presetSubtype="0" presetID="1" grpId="11" fill="hold">
                                  <p:stCondLst>
                                    <p:cond delay="0"/>
                                  </p:stCondLst>
                                  <p:iterate type="el" backwards="0">
                                    <p:tmAbs val="0"/>
                                  </p:iterate>
                                  <p:childTnLst>
                                    <p:set>
                                      <p:cBhvr>
                                        <p:cTn id="45" fill="hold"/>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7" grpId="5"/>
      <p:bldP build="whole" bldLvl="1" animBg="1" rev="0" advAuto="0" spid="263" grpId="8"/>
      <p:bldP build="whole" bldLvl="1" animBg="1" rev="0" advAuto="0" spid="266" grpId="6"/>
      <p:bldP build="whole" bldLvl="1" animBg="1" rev="0" advAuto="0" spid="261" grpId="3"/>
      <p:bldP build="whole" bldLvl="1" animBg="1" rev="0" advAuto="0" spid="274" grpId="2"/>
      <p:bldP build="whole" bldLvl="1" animBg="1" rev="0" advAuto="0" spid="273" grpId="7"/>
      <p:bldP build="whole" bldLvl="1" animBg="1" rev="0" advAuto="0" spid="272" grpId="1"/>
      <p:bldP build="whole" bldLvl="1" animBg="1" rev="0" advAuto="0" spid="271" grpId="4"/>
      <p:bldP build="whole" bldLvl="1" animBg="1" rev="0" advAuto="0" spid="270" grpId="9"/>
      <p:bldP build="whole" bldLvl="1" animBg="1" rev="0" advAuto="0" spid="269" grpId="11"/>
      <p:bldP build="whole" bldLvl="1" animBg="1" rev="0" advAuto="0" spid="268" grpId="10"/>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The Paradigm of the Mirror"/>
          <p:cNvSpPr txBox="1"/>
          <p:nvPr/>
        </p:nvSpPr>
        <p:spPr>
          <a:xfrm>
            <a:off x="322318" y="2034103"/>
            <a:ext cx="5449190" cy="6098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rgbClr val="FFFFFF"/>
                </a:solidFill>
              </a:defRPr>
            </a:lvl1pPr>
          </a:lstStyle>
          <a:p>
            <a:pPr/>
            <a:r>
              <a:t>The Paradigm of the Mirror</a:t>
            </a:r>
          </a:p>
        </p:txBody>
      </p:sp>
      <p:pic>
        <p:nvPicPr>
          <p:cNvPr id="277" name="Image" descr="Image"/>
          <p:cNvPicPr>
            <a:picLocks noChangeAspect="1"/>
          </p:cNvPicPr>
          <p:nvPr/>
        </p:nvPicPr>
        <p:blipFill>
          <a:blip r:embed="rId2">
            <a:extLst/>
          </a:blip>
          <a:stretch>
            <a:fillRect/>
          </a:stretch>
        </p:blipFill>
        <p:spPr>
          <a:xfrm>
            <a:off x="13683621" y="1644581"/>
            <a:ext cx="9990789" cy="4995400"/>
          </a:xfrm>
          <a:prstGeom prst="rect">
            <a:avLst/>
          </a:prstGeom>
          <a:ln w="12700">
            <a:miter lim="400000"/>
          </a:ln>
        </p:spPr>
      </p:pic>
      <p:pic>
        <p:nvPicPr>
          <p:cNvPr id="278" name="Image" descr="Image"/>
          <p:cNvPicPr>
            <a:picLocks noChangeAspect="1"/>
          </p:cNvPicPr>
          <p:nvPr/>
        </p:nvPicPr>
        <p:blipFill>
          <a:blip r:embed="rId3">
            <a:extLst/>
          </a:blip>
          <a:stretch>
            <a:fillRect/>
          </a:stretch>
        </p:blipFill>
        <p:spPr>
          <a:xfrm>
            <a:off x="14963654" y="8257401"/>
            <a:ext cx="7430723" cy="4953817"/>
          </a:xfrm>
          <a:prstGeom prst="rect">
            <a:avLst/>
          </a:prstGeom>
          <a:ln w="12700">
            <a:miter lim="400000"/>
          </a:ln>
        </p:spPr>
      </p:pic>
      <p:sp>
        <p:nvSpPr>
          <p:cNvPr id="279" name="Mise-en-abyme- The infinite regress of appearances"/>
          <p:cNvSpPr txBox="1"/>
          <p:nvPr/>
        </p:nvSpPr>
        <p:spPr>
          <a:xfrm>
            <a:off x="173286" y="339872"/>
            <a:ext cx="14341146"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Mise-en-abyme- The infinite regress of appearances</a:t>
            </a:r>
          </a:p>
        </p:txBody>
      </p:sp>
      <p:pic>
        <p:nvPicPr>
          <p:cNvPr id="280" name="Image" descr="Image"/>
          <p:cNvPicPr>
            <a:picLocks noChangeAspect="1"/>
          </p:cNvPicPr>
          <p:nvPr/>
        </p:nvPicPr>
        <p:blipFill>
          <a:blip r:embed="rId4">
            <a:extLst/>
          </a:blip>
          <a:srcRect l="7366" t="0" r="7366" b="0"/>
          <a:stretch>
            <a:fillRect/>
          </a:stretch>
        </p:blipFill>
        <p:spPr>
          <a:xfrm>
            <a:off x="477210" y="5371582"/>
            <a:ext cx="10037317" cy="5009147"/>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It’s the windows.  You’re thinking there’s no windows.  It’s subterranean.  It’s not cozy.  It’s claustrophobic…“Caleb, there’s a reason there’s no windows in the room… this building isn’t a house.  It’s a research facility…"/>
          <p:cNvSpPr txBox="1"/>
          <p:nvPr/>
        </p:nvSpPr>
        <p:spPr>
          <a:xfrm>
            <a:off x="530649" y="9517312"/>
            <a:ext cx="23322702"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defRPr>
            </a:lvl1pPr>
          </a:lstStyle>
          <a:p>
            <a:pPr/>
            <a:r>
              <a:t>It’s the windows.  You’re thinking there’s no windows.  It’s subterranean.  It’s not cozy.  It’s claustrophobic…“Caleb, there’s a reason there’s no windows in the room… this building isn’t a house.  It’s a research facility…</a:t>
            </a:r>
          </a:p>
        </p:txBody>
      </p:sp>
      <p:pic>
        <p:nvPicPr>
          <p:cNvPr id="283" name="Image" descr="Image"/>
          <p:cNvPicPr>
            <a:picLocks noChangeAspect="1"/>
          </p:cNvPicPr>
          <p:nvPr/>
        </p:nvPicPr>
        <p:blipFill>
          <a:blip r:embed="rId2">
            <a:extLst/>
          </a:blip>
          <a:stretch>
            <a:fillRect/>
          </a:stretch>
        </p:blipFill>
        <p:spPr>
          <a:xfrm>
            <a:off x="262289" y="3515507"/>
            <a:ext cx="11344449" cy="4731130"/>
          </a:xfrm>
          <a:prstGeom prst="rect">
            <a:avLst/>
          </a:prstGeom>
          <a:ln w="12700">
            <a:miter lim="400000"/>
          </a:ln>
        </p:spPr>
      </p:pic>
      <p:sp>
        <p:nvSpPr>
          <p:cNvPr id="284" name="The Paradigm of the Window"/>
          <p:cNvSpPr txBox="1"/>
          <p:nvPr/>
        </p:nvSpPr>
        <p:spPr>
          <a:xfrm>
            <a:off x="3138080" y="1973182"/>
            <a:ext cx="5938319" cy="6098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500">
                <a:solidFill>
                  <a:srgbClr val="FFFFFF"/>
                </a:solidFill>
              </a:defRPr>
            </a:lvl1pPr>
          </a:lstStyle>
          <a:p>
            <a:pPr/>
            <a:r>
              <a:t>The Paradigm of the Window </a:t>
            </a:r>
          </a:p>
        </p:txBody>
      </p:sp>
      <p:pic>
        <p:nvPicPr>
          <p:cNvPr id="285" name="Image" descr="Image"/>
          <p:cNvPicPr>
            <a:picLocks noChangeAspect="1"/>
          </p:cNvPicPr>
          <p:nvPr/>
        </p:nvPicPr>
        <p:blipFill>
          <a:blip r:embed="rId3">
            <a:extLst/>
          </a:blip>
          <a:stretch>
            <a:fillRect/>
          </a:stretch>
        </p:blipFill>
        <p:spPr>
          <a:xfrm>
            <a:off x="11887868" y="3345033"/>
            <a:ext cx="11899135" cy="5072077"/>
          </a:xfrm>
          <a:prstGeom prst="rect">
            <a:avLst/>
          </a:prstGeom>
          <a:ln w="12700">
            <a:miter lim="400000"/>
          </a:ln>
        </p:spPr>
      </p:pic>
      <p:sp>
        <p:nvSpPr>
          <p:cNvPr id="286" name="The Paradigm of the Screen"/>
          <p:cNvSpPr txBox="1"/>
          <p:nvPr/>
        </p:nvSpPr>
        <p:spPr>
          <a:xfrm>
            <a:off x="15005716" y="1973182"/>
            <a:ext cx="5663439" cy="6098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rgbClr val="FFFFFF"/>
                </a:solidFill>
              </a:defRPr>
            </a:lvl1pPr>
          </a:lstStyle>
          <a:p>
            <a:pPr/>
            <a:r>
              <a:t>The Paradigm of the Screen</a:t>
            </a:r>
          </a:p>
        </p:txBody>
      </p:sp>
      <p:sp>
        <p:nvSpPr>
          <p:cNvPr id="287" name="Rectangle 1"/>
          <p:cNvSpPr txBox="1"/>
          <p:nvPr/>
        </p:nvSpPr>
        <p:spPr>
          <a:xfrm>
            <a:off x="233070" y="242445"/>
            <a:ext cx="14330982" cy="79826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defRPr>
            </a:lvl1pPr>
          </a:lstStyle>
          <a:p>
            <a:pPr/>
            <a:r>
              <a:t>Mise-en-abyme- The infinite regress of appearances</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Ex Machina - Ava: Session 1 (Caleb Meets Ava)"/>
          <p:cNvSpPr txBox="1"/>
          <p:nvPr/>
        </p:nvSpPr>
        <p:spPr>
          <a:xfrm>
            <a:off x="6493326" y="12442987"/>
            <a:ext cx="13036452" cy="838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u="sng">
                <a:solidFill>
                  <a:srgbClr val="0000FF"/>
                </a:solidFill>
                <a:uFill>
                  <a:solidFill>
                    <a:srgbClr val="0000FF"/>
                  </a:solidFill>
                </a:uFill>
                <a:latin typeface="+mn-lt"/>
                <a:ea typeface="+mn-ea"/>
                <a:cs typeface="+mn-cs"/>
                <a:sym typeface="Helvetica"/>
                <a:hlinkClick r:id="rId2" invalidUrl="" action="" tgtFrame="" tooltip="" history="1" highlightClick="0" endSnd="0"/>
              </a:defRPr>
            </a:lvl1pPr>
          </a:lstStyle>
          <a:p>
            <a:pPr/>
            <a:r>
              <a:rPr>
                <a:hlinkClick r:id="rId2" invalidUrl="" action="" tgtFrame="" tooltip="" history="1" highlightClick="0" endSnd="0"/>
              </a:rPr>
              <a:t>Ex Machina - Ava: Session 1 (Caleb Meets Ava)</a:t>
            </a:r>
          </a:p>
        </p:txBody>
      </p:sp>
      <p:pic>
        <p:nvPicPr>
          <p:cNvPr id="290" name="Image" descr="Image"/>
          <p:cNvPicPr>
            <a:picLocks noChangeAspect="1"/>
          </p:cNvPicPr>
          <p:nvPr/>
        </p:nvPicPr>
        <p:blipFill>
          <a:blip r:embed="rId3">
            <a:extLst/>
          </a:blip>
          <a:srcRect l="10391" t="0" r="8427" b="0"/>
          <a:stretch>
            <a:fillRect/>
          </a:stretch>
        </p:blipFill>
        <p:spPr>
          <a:xfrm>
            <a:off x="16907256" y="1755734"/>
            <a:ext cx="7295328" cy="4720981"/>
          </a:xfrm>
          <a:prstGeom prst="rect">
            <a:avLst/>
          </a:prstGeom>
          <a:ln w="12700">
            <a:miter lim="400000"/>
          </a:ln>
        </p:spPr>
      </p:pic>
      <p:pic>
        <p:nvPicPr>
          <p:cNvPr id="291" name="Image" descr="Image"/>
          <p:cNvPicPr>
            <a:picLocks noChangeAspect="1"/>
          </p:cNvPicPr>
          <p:nvPr/>
        </p:nvPicPr>
        <p:blipFill>
          <a:blip r:embed="rId4">
            <a:extLst/>
          </a:blip>
          <a:srcRect l="21023" t="0" r="14520" b="0"/>
          <a:stretch>
            <a:fillRect/>
          </a:stretch>
        </p:blipFill>
        <p:spPr>
          <a:xfrm>
            <a:off x="8540624" y="1750574"/>
            <a:ext cx="7337339" cy="4731279"/>
          </a:xfrm>
          <a:prstGeom prst="rect">
            <a:avLst/>
          </a:prstGeom>
          <a:ln w="12700">
            <a:miter lim="400000"/>
          </a:ln>
        </p:spPr>
      </p:pic>
      <p:pic>
        <p:nvPicPr>
          <p:cNvPr id="292" name="Image" descr="Image"/>
          <p:cNvPicPr>
            <a:picLocks noChangeAspect="1"/>
          </p:cNvPicPr>
          <p:nvPr/>
        </p:nvPicPr>
        <p:blipFill>
          <a:blip r:embed="rId5">
            <a:extLst/>
          </a:blip>
          <a:stretch>
            <a:fillRect/>
          </a:stretch>
        </p:blipFill>
        <p:spPr>
          <a:xfrm>
            <a:off x="216056" y="1745155"/>
            <a:ext cx="7295361" cy="4741987"/>
          </a:xfrm>
          <a:prstGeom prst="rect">
            <a:avLst/>
          </a:prstGeom>
          <a:ln w="12700">
            <a:miter lim="400000"/>
          </a:ln>
        </p:spPr>
      </p:pic>
      <p:sp>
        <p:nvSpPr>
          <p:cNvPr id="293" name="Rectangle 1"/>
          <p:cNvSpPr txBox="1"/>
          <p:nvPr/>
        </p:nvSpPr>
        <p:spPr>
          <a:xfrm>
            <a:off x="233070" y="242445"/>
            <a:ext cx="14330982" cy="79826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defRPr>
            </a:lvl1pPr>
          </a:lstStyle>
          <a:p>
            <a:pPr/>
            <a:r>
              <a:t>Mise-en-abyme- The infinite regress of appearances</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Ex- Machina: Session 2"/>
          <p:cNvSpPr txBox="1"/>
          <p:nvPr/>
        </p:nvSpPr>
        <p:spPr>
          <a:xfrm>
            <a:off x="9134539" y="5841425"/>
            <a:ext cx="6567526" cy="20331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Ex- Machina: Session 3</a:t>
            </a:r>
          </a:p>
          <a:p>
            <a:pPr>
              <a:defRPr>
                <a:solidFill>
                  <a:srgbClr val="FFFFFF"/>
                </a:solidFill>
              </a:defRPr>
            </a:pPr>
            <a:r>
              <a:t>and the Mulatto Cyborg</a:t>
            </a:r>
          </a:p>
        </p:txBody>
      </p:sp>
      <p:pic>
        <p:nvPicPr>
          <p:cNvPr id="296" name="Image" descr="Image"/>
          <p:cNvPicPr>
            <a:picLocks noChangeAspect="1"/>
          </p:cNvPicPr>
          <p:nvPr/>
        </p:nvPicPr>
        <p:blipFill>
          <a:blip r:embed="rId2">
            <a:extLst/>
          </a:blip>
          <a:stretch>
            <a:fillRect/>
          </a:stretch>
        </p:blipFill>
        <p:spPr>
          <a:xfrm>
            <a:off x="10603504" y="7755711"/>
            <a:ext cx="3176991" cy="4713685"/>
          </a:xfrm>
          <a:prstGeom prst="rect">
            <a:avLst/>
          </a:prstGeom>
          <a:ln w="12700">
            <a:miter lim="400000"/>
          </a:ln>
        </p:spPr>
      </p:pic>
      <p:sp>
        <p:nvSpPr>
          <p:cNvPr id="297" name="Transcendence, (Wally Pfister, USA, 2014)"/>
          <p:cNvSpPr txBox="1"/>
          <p:nvPr/>
        </p:nvSpPr>
        <p:spPr>
          <a:xfrm>
            <a:off x="9075177" y="12718122"/>
            <a:ext cx="6233644" cy="473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2500" u="sng">
                <a:solidFill>
                  <a:srgbClr val="0000FF"/>
                </a:solidFill>
                <a:uFill>
                  <a:solidFill>
                    <a:srgbClr val="0000FF"/>
                  </a:solidFill>
                </a:uFill>
                <a:hlinkClick r:id="rId3" invalidUrl="" action="" tgtFrame="" tooltip="" history="1" highlightClick="0" endSnd="0"/>
              </a:defRPr>
            </a:lvl1pPr>
          </a:lstStyle>
          <a:p>
            <a:pPr/>
            <a:r>
              <a:rPr>
                <a:hlinkClick r:id="rId3" invalidUrl="" action="" tgtFrame="" tooltip="" history="1" highlightClick="0" endSnd="0"/>
              </a:rPr>
              <a:t>Transcendence, (Wally Pfister, USA, 2014)</a:t>
            </a:r>
          </a:p>
        </p:txBody>
      </p:sp>
      <p:pic>
        <p:nvPicPr>
          <p:cNvPr id="298" name="Image" descr="Image"/>
          <p:cNvPicPr>
            <a:picLocks noChangeAspect="1"/>
          </p:cNvPicPr>
          <p:nvPr/>
        </p:nvPicPr>
        <p:blipFill>
          <a:blip r:embed="rId4">
            <a:extLst/>
          </a:blip>
          <a:stretch>
            <a:fillRect/>
          </a:stretch>
        </p:blipFill>
        <p:spPr>
          <a:xfrm>
            <a:off x="19854687" y="386400"/>
            <a:ext cx="2994671" cy="4499682"/>
          </a:xfrm>
          <a:prstGeom prst="rect">
            <a:avLst/>
          </a:prstGeom>
          <a:ln w="12700">
            <a:miter lim="400000"/>
          </a:ln>
        </p:spPr>
      </p:pic>
      <p:sp>
        <p:nvSpPr>
          <p:cNvPr id="299" name="Robocop, (Verhoeven, USA, 1987)"/>
          <p:cNvSpPr txBox="1"/>
          <p:nvPr/>
        </p:nvSpPr>
        <p:spPr>
          <a:xfrm>
            <a:off x="18792851" y="5486577"/>
            <a:ext cx="5118344" cy="473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2500" u="sng">
                <a:solidFill>
                  <a:srgbClr val="0000FF"/>
                </a:solidFill>
                <a:uFill>
                  <a:solidFill>
                    <a:srgbClr val="0000FF"/>
                  </a:solidFill>
                </a:uFill>
                <a:hlinkClick r:id="rId5" invalidUrl="" action="" tgtFrame="" tooltip="" history="1" highlightClick="0" endSnd="0"/>
              </a:defRPr>
            </a:lvl1pPr>
          </a:lstStyle>
          <a:p>
            <a:pPr/>
            <a:r>
              <a:rPr>
                <a:hlinkClick r:id="rId5" invalidUrl="" action="" tgtFrame="" tooltip="" history="1" highlightClick="0" endSnd="0"/>
              </a:rPr>
              <a:t>Robocop, (Verhoeven, USA, 1987)</a:t>
            </a:r>
          </a:p>
        </p:txBody>
      </p:sp>
      <p:pic>
        <p:nvPicPr>
          <p:cNvPr id="300" name="Image" descr="Image"/>
          <p:cNvPicPr>
            <a:picLocks noChangeAspect="1"/>
          </p:cNvPicPr>
          <p:nvPr/>
        </p:nvPicPr>
        <p:blipFill>
          <a:blip r:embed="rId6">
            <a:extLst/>
          </a:blip>
          <a:stretch>
            <a:fillRect/>
          </a:stretch>
        </p:blipFill>
        <p:spPr>
          <a:xfrm>
            <a:off x="19562227" y="7672289"/>
            <a:ext cx="3266861" cy="4880529"/>
          </a:xfrm>
          <a:prstGeom prst="rect">
            <a:avLst/>
          </a:prstGeom>
          <a:ln w="12700">
            <a:miter lim="400000"/>
          </a:ln>
        </p:spPr>
      </p:pic>
      <p:sp>
        <p:nvSpPr>
          <p:cNvPr id="301" name="Lucy, (Luc Besson, USA, 2014)"/>
          <p:cNvSpPr txBox="1"/>
          <p:nvPr/>
        </p:nvSpPr>
        <p:spPr>
          <a:xfrm>
            <a:off x="18651126" y="12675578"/>
            <a:ext cx="5401792"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u="sng">
                <a:solidFill>
                  <a:srgbClr val="0000FF"/>
                </a:solidFill>
                <a:uFill>
                  <a:solidFill>
                    <a:srgbClr val="0000FF"/>
                  </a:solidFill>
                </a:uFill>
                <a:latin typeface="+mn-lt"/>
                <a:ea typeface="+mn-ea"/>
                <a:cs typeface="+mn-cs"/>
                <a:sym typeface="Helvetica"/>
                <a:hlinkClick r:id="rId7" invalidUrl="" action="" tgtFrame="" tooltip="" history="1" highlightClick="0" endSnd="0"/>
              </a:defRPr>
            </a:lvl1pPr>
          </a:lstStyle>
          <a:p>
            <a:pPr/>
            <a:r>
              <a:rPr>
                <a:hlinkClick r:id="rId7" invalidUrl="" action="" tgtFrame="" tooltip="" history="1" highlightClick="0" endSnd="0"/>
              </a:rPr>
              <a:t>Lucy, (Luc Besson, USA, 2014)</a:t>
            </a:r>
          </a:p>
        </p:txBody>
      </p:sp>
      <p:pic>
        <p:nvPicPr>
          <p:cNvPr id="302" name="Image" descr="Image"/>
          <p:cNvPicPr>
            <a:picLocks noChangeAspect="1"/>
          </p:cNvPicPr>
          <p:nvPr/>
        </p:nvPicPr>
        <p:blipFill>
          <a:blip r:embed="rId8">
            <a:extLst/>
          </a:blip>
          <a:stretch>
            <a:fillRect/>
          </a:stretch>
        </p:blipFill>
        <p:spPr>
          <a:xfrm>
            <a:off x="1827101" y="7901109"/>
            <a:ext cx="2994672" cy="4422888"/>
          </a:xfrm>
          <a:prstGeom prst="rect">
            <a:avLst/>
          </a:prstGeom>
          <a:ln w="12700">
            <a:miter lim="400000"/>
          </a:ln>
        </p:spPr>
      </p:pic>
      <p:sp>
        <p:nvSpPr>
          <p:cNvPr id="303" name="Robocop (José Padilha, USA 2014)"/>
          <p:cNvSpPr txBox="1"/>
          <p:nvPr/>
        </p:nvSpPr>
        <p:spPr>
          <a:xfrm>
            <a:off x="964659" y="12713678"/>
            <a:ext cx="5118344" cy="48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2500" u="sng">
                <a:solidFill>
                  <a:srgbClr val="0000FF"/>
                </a:solidFill>
                <a:uFill>
                  <a:solidFill>
                    <a:srgbClr val="0000FF"/>
                  </a:solidFill>
                </a:uFill>
                <a:latin typeface="+mn-lt"/>
                <a:ea typeface="+mn-ea"/>
                <a:cs typeface="+mn-cs"/>
                <a:sym typeface="Helvetica"/>
                <a:hlinkClick r:id="rId9" invalidUrl="" action="" tgtFrame="" tooltip="" history="1" highlightClick="0" endSnd="0"/>
              </a:defRPr>
            </a:lvl1pPr>
          </a:lstStyle>
          <a:p>
            <a:pPr/>
            <a:r>
              <a:rPr>
                <a:hlinkClick r:id="rId9" invalidUrl="" action="" tgtFrame="" tooltip="" history="1" highlightClick="0" endSnd="0"/>
              </a:rPr>
              <a:t>Robocop (José Padilha, USA 2014)</a:t>
            </a:r>
          </a:p>
        </p:txBody>
      </p:sp>
      <p:pic>
        <p:nvPicPr>
          <p:cNvPr id="304" name="pasted-movie.png" descr="pasted-movie.png"/>
          <p:cNvPicPr>
            <a:picLocks noChangeAspect="1"/>
          </p:cNvPicPr>
          <p:nvPr/>
        </p:nvPicPr>
        <p:blipFill>
          <a:blip r:embed="rId10">
            <a:extLst/>
          </a:blip>
          <a:srcRect l="5213" t="4656" r="5213" b="5485"/>
          <a:stretch>
            <a:fillRect/>
          </a:stretch>
        </p:blipFill>
        <p:spPr>
          <a:xfrm>
            <a:off x="1781653" y="491527"/>
            <a:ext cx="3085713" cy="4289468"/>
          </a:xfrm>
          <a:prstGeom prst="rect">
            <a:avLst/>
          </a:prstGeom>
          <a:ln w="12700">
            <a:miter lim="400000"/>
          </a:ln>
        </p:spPr>
      </p:pic>
      <p:sp>
        <p:nvSpPr>
          <p:cNvPr id="305" name="The Terminator (James Cameron, 1984"/>
          <p:cNvSpPr txBox="1"/>
          <p:nvPr/>
        </p:nvSpPr>
        <p:spPr>
          <a:xfrm>
            <a:off x="605613" y="5358858"/>
            <a:ext cx="5836437" cy="4737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a:defRPr i="1" sz="2500">
                <a:solidFill>
                  <a:srgbClr val="FFFFFF"/>
                </a:solidFill>
              </a:defRPr>
            </a:pPr>
            <a:r>
              <a:t>The Terminator </a:t>
            </a:r>
            <a:r>
              <a:rPr i="0"/>
              <a:t>(James Cameron, 1984</a:t>
            </a:r>
          </a:p>
        </p:txBody>
      </p:sp>
      <p:pic>
        <p:nvPicPr>
          <p:cNvPr id="306" name="pasted-movie.png" descr="pasted-movie.png"/>
          <p:cNvPicPr>
            <a:picLocks noChangeAspect="1"/>
          </p:cNvPicPr>
          <p:nvPr/>
        </p:nvPicPr>
        <p:blipFill>
          <a:blip r:embed="rId11">
            <a:extLst/>
          </a:blip>
          <a:stretch>
            <a:fillRect/>
          </a:stretch>
        </p:blipFill>
        <p:spPr>
          <a:xfrm>
            <a:off x="10827433" y="279399"/>
            <a:ext cx="3181738" cy="4713683"/>
          </a:xfrm>
          <a:prstGeom prst="rect">
            <a:avLst/>
          </a:prstGeom>
          <a:ln w="12700">
            <a:miter lim="400000"/>
          </a:ln>
        </p:spPr>
      </p:pic>
      <p:sp>
        <p:nvSpPr>
          <p:cNvPr id="307" name="A.I. (Steven Spielberg, 2001)"/>
          <p:cNvSpPr txBox="1"/>
          <p:nvPr/>
        </p:nvSpPr>
        <p:spPr>
          <a:xfrm>
            <a:off x="10034485" y="5486577"/>
            <a:ext cx="4127819"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z="2500">
                <a:solidFill>
                  <a:srgbClr val="FFFFFF"/>
                </a:solidFill>
              </a:defRPr>
            </a:lvl1pPr>
          </a:lstStyle>
          <a:p>
            <a:pPr/>
            <a:r>
              <a:t>A.I. (Steven Spielberg, 2001)</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Key Terms"/>
          <p:cNvSpPr txBox="1"/>
          <p:nvPr/>
        </p:nvSpPr>
        <p:spPr>
          <a:xfrm>
            <a:off x="366996" y="602033"/>
            <a:ext cx="295991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Key Terms</a:t>
            </a:r>
          </a:p>
        </p:txBody>
      </p:sp>
      <p:sp>
        <p:nvSpPr>
          <p:cNvPr id="173" name="Profilmic (mise-en scène) vs filmic (diegesis)…"/>
          <p:cNvSpPr txBox="1"/>
          <p:nvPr/>
        </p:nvSpPr>
        <p:spPr>
          <a:xfrm>
            <a:off x="390401" y="4004352"/>
            <a:ext cx="13272846" cy="57072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685800" indent="-685800">
              <a:buSzPct val="100000"/>
              <a:buFont typeface="Arial"/>
              <a:buChar char="•"/>
              <a:defRPr>
                <a:solidFill>
                  <a:srgbClr val="FFFFFF"/>
                </a:solidFill>
              </a:defRPr>
            </a:pPr>
            <a:r>
              <a:t>Profilmic (mise-en scène) vs filmic (diegesis)</a:t>
            </a:r>
          </a:p>
          <a:p>
            <a:pPr marL="685800" indent="-685800">
              <a:buSzPct val="100000"/>
              <a:buFont typeface="Arial"/>
              <a:buChar char="•"/>
              <a:defRPr>
                <a:solidFill>
                  <a:srgbClr val="FFFFFF"/>
                </a:solidFill>
              </a:defRPr>
            </a:pPr>
            <a:r>
              <a:t>Mise-en-abyme- (infinite regress)</a:t>
            </a:r>
          </a:p>
          <a:p>
            <a:pPr marL="685800" indent="-685800">
              <a:buSzPct val="100000"/>
              <a:buFont typeface="Arial"/>
              <a:buChar char="•"/>
              <a:defRPr>
                <a:solidFill>
                  <a:srgbClr val="FFFFFF"/>
                </a:solidFill>
              </a:defRPr>
            </a:pPr>
            <a:r>
              <a:t>Pastiche</a:t>
            </a:r>
          </a:p>
          <a:p>
            <a:pPr marL="685800" indent="-685800">
              <a:buSzPct val="100000"/>
              <a:buFont typeface="Arial"/>
              <a:buChar char="•"/>
              <a:defRPr>
                <a:solidFill>
                  <a:srgbClr val="FFFFFF"/>
                </a:solidFill>
              </a:defRPr>
            </a:pPr>
            <a:r>
              <a:t>Simulation/ Simulacra (Baudrillard)</a:t>
            </a:r>
          </a:p>
          <a:p>
            <a:pPr marL="685800" indent="-685800">
              <a:buSzPct val="100000"/>
              <a:buFont typeface="Arial"/>
              <a:buChar char="•"/>
              <a:defRPr>
                <a:solidFill>
                  <a:srgbClr val="FFFFFF"/>
                </a:solidFill>
              </a:defRPr>
            </a:pPr>
            <a:r>
              <a:t>Mulatto cyborg</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9" name="“While cyborgs are part of our everyday reality…they also exist in the realm of the imaginary.  They reside in the liminal, in-between spaces that survive at the borders and frontiers of the social order.  They subvert the dream of purity and offer inste"/>
          <p:cNvSpPr txBox="1"/>
          <p:nvPr/>
        </p:nvSpPr>
        <p:spPr>
          <a:xfrm>
            <a:off x="-19356" y="3688441"/>
            <a:ext cx="24422711" cy="47277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“While cyborgs are part of our everyday </a:t>
            </a:r>
            <a:r>
              <a:rPr>
                <a:solidFill>
                  <a:schemeClr val="accent5"/>
                </a:solidFill>
              </a:rPr>
              <a:t>reality</a:t>
            </a:r>
            <a:r>
              <a:t>…they also exist in the realm of the </a:t>
            </a:r>
            <a:r>
              <a:rPr>
                <a:solidFill>
                  <a:schemeClr val="accent5"/>
                </a:solidFill>
              </a:rPr>
              <a:t>imaginary</a:t>
            </a:r>
            <a:r>
              <a:t>.  They reside in the liminal, in-between spaces that survive at the borders and frontiers of the </a:t>
            </a:r>
            <a:r>
              <a:rPr>
                <a:solidFill>
                  <a:schemeClr val="accent5"/>
                </a:solidFill>
              </a:rPr>
              <a:t>social order</a:t>
            </a:r>
            <a:r>
              <a:t>.  They subvert the dream of purity and offer instead a future of mutual contamination.  If, as Jennifer González claims, the anxieties and fantasies of a culture are </a:t>
            </a:r>
            <a:r>
              <a:rPr>
                <a:solidFill>
                  <a:schemeClr val="accent5"/>
                </a:solidFill>
              </a:rPr>
              <a:t>projected</a:t>
            </a:r>
            <a:r>
              <a:t> onto the </a:t>
            </a:r>
            <a:r>
              <a:rPr>
                <a:solidFill>
                  <a:schemeClr val="accent5"/>
                </a:solidFill>
              </a:rPr>
              <a:t>image</a:t>
            </a:r>
            <a:r>
              <a:t> of the cyborg, then the cyborg must be read as a powerful metaphor for the historical bogeyman of contamination-racial mixing.” Nishime, 694</a:t>
            </a:r>
          </a:p>
        </p:txBody>
      </p:sp>
      <p:sp>
        <p:nvSpPr>
          <p:cNvPr id="310" name="“As a hybrid, the cyborg is not completely the Other.  Rather, its narrative power comes from its ability to blur boundaries by blending the Other and the human.  As Vivian Sobchack has pointed out, science fiction is preoccupied with the relationship be"/>
          <p:cNvSpPr txBox="1"/>
          <p:nvPr/>
        </p:nvSpPr>
        <p:spPr>
          <a:xfrm>
            <a:off x="172058" y="10028890"/>
            <a:ext cx="24039882" cy="34212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“As a hybrid, the cyborg is not completely the Other.  Rather, its narrative power comes from its ability to blur boundaries by blending the Other and the human.  As Vivian Sobchack has pointed out, science fiction is preoccupied with the relationship between the strange and the familiar.  This uncanny mixture infects the portrayal of both mixed-race people and cyborgs.” Nishime, 695</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You’re the first man she’s met that isn’t me.  And I’m like her dad…” -Nathan"/>
          <p:cNvSpPr txBox="1"/>
          <p:nvPr/>
        </p:nvSpPr>
        <p:spPr>
          <a:xfrm>
            <a:off x="582609" y="8062310"/>
            <a:ext cx="7160443" cy="9606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solidFill>
                  <a:srgbClr val="FFFFFF"/>
                </a:solidFill>
              </a:defRPr>
            </a:lvl1pPr>
          </a:lstStyle>
          <a:p>
            <a:pPr/>
            <a:r>
              <a:t>“You’re the first man she’s met that isn’t me.  And I’m like her dad…” -Nathan</a:t>
            </a:r>
          </a:p>
        </p:txBody>
      </p:sp>
      <p:sp>
        <p:nvSpPr>
          <p:cNvPr id="313" name="Eve"/>
          <p:cNvSpPr txBox="1"/>
          <p:nvPr/>
        </p:nvSpPr>
        <p:spPr>
          <a:xfrm>
            <a:off x="2592740" y="2478017"/>
            <a:ext cx="1118922"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Eve</a:t>
            </a:r>
          </a:p>
        </p:txBody>
      </p:sp>
      <p:sp>
        <p:nvSpPr>
          <p:cNvPr id="314" name="Arrow"/>
          <p:cNvSpPr/>
          <p:nvPr/>
        </p:nvSpPr>
        <p:spPr>
          <a:xfrm>
            <a:off x="4020913" y="2247232"/>
            <a:ext cx="15433179" cy="1270007"/>
          </a:xfrm>
          <a:prstGeom prst="rightArrow">
            <a:avLst>
              <a:gd name="adj1" fmla="val 32000"/>
              <a:gd name="adj2" fmla="val 64000"/>
            </a:avLst>
          </a:prstGeom>
          <a:solidFill>
            <a:srgbClr val="FFFFFF"/>
          </a:solidFill>
          <a:ln w="25400">
            <a:solidFill>
              <a:schemeClr val="accent1"/>
            </a:solidFill>
          </a:ln>
        </p:spPr>
        <p:txBody>
          <a:bodyPr lIns="50800" tIns="50800" rIns="50800" bIns="50800" anchor="ctr"/>
          <a:lstStyle/>
          <a:p>
            <a:pPr/>
          </a:p>
        </p:txBody>
      </p:sp>
      <p:sp>
        <p:nvSpPr>
          <p:cNvPr id="315" name="Ava"/>
          <p:cNvSpPr txBox="1"/>
          <p:nvPr/>
        </p:nvSpPr>
        <p:spPr>
          <a:xfrm>
            <a:off x="19763342" y="2478017"/>
            <a:ext cx="1130504"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Ava</a:t>
            </a:r>
          </a:p>
        </p:txBody>
      </p:sp>
      <p:sp>
        <p:nvSpPr>
          <p:cNvPr id="316" name="The Cyborg and the Post-Human"/>
          <p:cNvSpPr txBox="1"/>
          <p:nvPr/>
        </p:nvSpPr>
        <p:spPr>
          <a:xfrm>
            <a:off x="7626553" y="136457"/>
            <a:ext cx="913089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Cyborg and the Post-Human</a:t>
            </a:r>
          </a:p>
        </p:txBody>
      </p:sp>
      <p:pic>
        <p:nvPicPr>
          <p:cNvPr id="317" name="Image" descr="Image"/>
          <p:cNvPicPr>
            <a:picLocks noChangeAspect="1"/>
          </p:cNvPicPr>
          <p:nvPr/>
        </p:nvPicPr>
        <p:blipFill>
          <a:blip r:embed="rId2">
            <a:extLst/>
          </a:blip>
          <a:srcRect l="10060" t="0" r="3474" b="0"/>
          <a:stretch>
            <a:fillRect/>
          </a:stretch>
        </p:blipFill>
        <p:spPr>
          <a:xfrm>
            <a:off x="352433" y="4127691"/>
            <a:ext cx="7620790" cy="3750565"/>
          </a:xfrm>
          <a:prstGeom prst="rect">
            <a:avLst/>
          </a:prstGeom>
          <a:ln w="12700">
            <a:miter lim="400000"/>
          </a:ln>
        </p:spPr>
      </p:pic>
      <p:pic>
        <p:nvPicPr>
          <p:cNvPr id="318" name="Image" descr="Image"/>
          <p:cNvPicPr>
            <a:picLocks noChangeAspect="1"/>
          </p:cNvPicPr>
          <p:nvPr/>
        </p:nvPicPr>
        <p:blipFill>
          <a:blip r:embed="rId3">
            <a:extLst/>
          </a:blip>
          <a:stretch>
            <a:fillRect/>
          </a:stretch>
        </p:blipFill>
        <p:spPr>
          <a:xfrm>
            <a:off x="8208549" y="4121527"/>
            <a:ext cx="7620005" cy="3733804"/>
          </a:xfrm>
          <a:prstGeom prst="rect">
            <a:avLst/>
          </a:prstGeom>
          <a:ln w="12700">
            <a:miter lim="400000"/>
          </a:ln>
        </p:spPr>
      </p:pic>
      <p:pic>
        <p:nvPicPr>
          <p:cNvPr id="319" name="Image" descr="Image"/>
          <p:cNvPicPr>
            <a:picLocks noChangeAspect="1"/>
          </p:cNvPicPr>
          <p:nvPr/>
        </p:nvPicPr>
        <p:blipFill>
          <a:blip r:embed="rId4">
            <a:extLst/>
          </a:blip>
          <a:srcRect l="7402" t="0" r="7402" b="0"/>
          <a:stretch>
            <a:fillRect/>
          </a:stretch>
        </p:blipFill>
        <p:spPr>
          <a:xfrm>
            <a:off x="8183150" y="9244545"/>
            <a:ext cx="7670863" cy="3750148"/>
          </a:xfrm>
          <a:prstGeom prst="rect">
            <a:avLst/>
          </a:prstGeom>
          <a:ln w="12700">
            <a:miter lim="400000"/>
          </a:ln>
        </p:spPr>
      </p:pic>
      <p:sp>
        <p:nvSpPr>
          <p:cNvPr id="320" name="Blade Runner (Ridley Scott, USA,1982)"/>
          <p:cNvSpPr txBox="1"/>
          <p:nvPr/>
        </p:nvSpPr>
        <p:spPr>
          <a:xfrm>
            <a:off x="9708234" y="13053910"/>
            <a:ext cx="5630228"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500">
                <a:solidFill>
                  <a:srgbClr val="FFFFFF"/>
                </a:solidFill>
              </a:defRPr>
            </a:lvl1pPr>
          </a:lstStyle>
          <a:p>
            <a:pPr/>
            <a:r>
              <a:t>Blade Runner (Ridley Scott, USA,1982)</a:t>
            </a:r>
          </a:p>
        </p:txBody>
      </p:sp>
      <p:sp>
        <p:nvSpPr>
          <p:cNvPr id="321" name="Text"/>
          <p:cNvSpPr txBox="1"/>
          <p:nvPr/>
        </p:nvSpPr>
        <p:spPr>
          <a:xfrm>
            <a:off x="20111592" y="3779785"/>
            <a:ext cx="220155" cy="558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u="sng">
                <a:solidFill>
                  <a:srgbClr val="0000FF"/>
                </a:solidFill>
                <a:uFill>
                  <a:solidFill>
                    <a:srgbClr val="0000FF"/>
                  </a:solidFill>
                </a:uFill>
                <a:latin typeface="+mn-lt"/>
                <a:ea typeface="+mn-ea"/>
                <a:cs typeface="+mn-cs"/>
                <a:sym typeface="Helvetica"/>
                <a:hlinkClick r:id="rId5" invalidUrl="" action="" tgtFrame="" tooltip="" history="1" highlightClick="0" endSnd="0"/>
              </a:defRPr>
            </a:lvl1pPr>
          </a:lstStyle>
          <a:p>
            <a:pPr/>
            <a:r>
              <a:rPr>
                <a:hlinkClick r:id="rId5" invalidUrl="" action="" tgtFrame="" tooltip="" history="1" highlightClick="0" endSnd="0"/>
              </a:rPr>
              <a:t> </a:t>
            </a:r>
          </a:p>
        </p:txBody>
      </p:sp>
      <p:pic>
        <p:nvPicPr>
          <p:cNvPr id="322" name="pasted-movie.png" descr="pasted-movie.png"/>
          <p:cNvPicPr>
            <a:picLocks noChangeAspect="1"/>
          </p:cNvPicPr>
          <p:nvPr/>
        </p:nvPicPr>
        <p:blipFill>
          <a:blip r:embed="rId6">
            <a:extLst/>
          </a:blip>
          <a:srcRect l="18546" t="0" r="0" b="0"/>
          <a:stretch>
            <a:fillRect/>
          </a:stretch>
        </p:blipFill>
        <p:spPr>
          <a:xfrm>
            <a:off x="16341444" y="4097318"/>
            <a:ext cx="7300706" cy="3782174"/>
          </a:xfrm>
          <a:prstGeom prst="rect">
            <a:avLst/>
          </a:prstGeom>
          <a:ln w="12700">
            <a:miter lim="400000"/>
          </a:ln>
        </p:spPr>
      </p:pic>
      <p:sp>
        <p:nvSpPr>
          <p:cNvPr id="323" name="“The cyborg does not dream of community on the model of the organic family, this time without the oedipal project. The cyborg would not recognize the Garden of Eden; it is not made of mud and cannot dream of returning to dust.&quot;Harraway"/>
          <p:cNvSpPr txBox="1"/>
          <p:nvPr/>
        </p:nvSpPr>
        <p:spPr>
          <a:xfrm>
            <a:off x="3077652" y="1167184"/>
            <a:ext cx="17319700" cy="817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2500">
                <a:solidFill>
                  <a:srgbClr val="FFFFFF"/>
                </a:solidFill>
              </a:defRPr>
            </a:lvl1pPr>
          </a:lstStyle>
          <a:p>
            <a:pPr/>
            <a:r>
              <a:t>“The cyborg does not dream of community on the model of the organic family, this time without the oedipal project. The cyborg would not recognize the Garden of Eden; it is not made of mud and cannot dream of returning to dust."Harraway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7"/>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3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3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318"/>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319"/>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3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7" fill="hold">
                                  <p:stCondLst>
                                    <p:cond delay="0"/>
                                  </p:stCondLst>
                                  <p:iterate type="el" backwards="0">
                                    <p:tmAbs val="0"/>
                                  </p:iterate>
                                  <p:childTnLst>
                                    <p:set>
                                      <p:cBhvr>
                                        <p:cTn id="27" fill="hold"/>
                                        <p:tgtEl>
                                          <p:spTgt spid="3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8" fill="hold">
                                  <p:stCondLst>
                                    <p:cond delay="0"/>
                                  </p:stCondLst>
                                  <p:iterate type="el" backwards="0">
                                    <p:tmAbs val="0"/>
                                  </p:iterate>
                                  <p:childTnLst>
                                    <p:set>
                                      <p:cBhvr>
                                        <p:cTn id="31" fill="hold"/>
                                        <p:tgtEl>
                                          <p:spTgt spid="3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9" fill="hold">
                                  <p:stCondLst>
                                    <p:cond delay="0"/>
                                  </p:stCondLst>
                                  <p:iterate type="el" backwards="0">
                                    <p:tmAbs val="0"/>
                                  </p:iterate>
                                  <p:childTnLst>
                                    <p:set>
                                      <p:cBhvr>
                                        <p:cTn id="35" fill="hold"/>
                                        <p:tgtEl>
                                          <p:spTgt spid="3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7" grpId="1"/>
      <p:bldP build="whole" bldLvl="1" animBg="1" rev="0" advAuto="0" spid="313" grpId="3"/>
      <p:bldP build="whole" bldLvl="1" animBg="1" rev="0" advAuto="0" spid="322" grpId="9"/>
      <p:bldP build="whole" bldLvl="1" animBg="1" rev="0" advAuto="0" spid="320" grpId="6"/>
      <p:bldP build="whole" bldLvl="1" animBg="1" rev="0" advAuto="0" spid="314" grpId="7"/>
      <p:bldP build="whole" bldLvl="1" animBg="1" rev="0" advAuto="0" spid="312" grpId="2"/>
      <p:bldP build="whole" bldLvl="1" animBg="1" rev="0" advAuto="0" spid="319" grpId="5"/>
      <p:bldP build="whole" bldLvl="1" animBg="1" rev="0" advAuto="0" spid="318" grpId="4"/>
      <p:bldP build="whole" bldLvl="1" animBg="1" rev="0" advAuto="0" spid="315" grpId="8"/>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5" name="The three categories of cyborg representation"/>
          <p:cNvSpPr txBox="1"/>
          <p:nvPr/>
        </p:nvSpPr>
        <p:spPr>
          <a:xfrm>
            <a:off x="195754" y="434798"/>
            <a:ext cx="1251661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three categories of cyborg representation</a:t>
            </a:r>
          </a:p>
        </p:txBody>
      </p:sp>
      <p:sp>
        <p:nvSpPr>
          <p:cNvPr id="326" name="Bad Cyborgs…"/>
          <p:cNvSpPr txBox="1"/>
          <p:nvPr/>
        </p:nvSpPr>
        <p:spPr>
          <a:xfrm>
            <a:off x="335829" y="1421786"/>
            <a:ext cx="23712342" cy="35355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641683" indent="-641683">
              <a:buSzPct val="100000"/>
              <a:buAutoNum type="arabicPeriod" startAt="1"/>
              <a:defRPr>
                <a:solidFill>
                  <a:srgbClr val="FFFFFF"/>
                </a:solidFill>
              </a:defRPr>
            </a:pPr>
            <a:r>
              <a:t>Bad Cyborgs</a:t>
            </a:r>
          </a:p>
          <a:p>
            <a:pPr defTabSz="825500">
              <a:lnSpc>
                <a:spcPct val="100000"/>
              </a:lnSpc>
              <a:spcBef>
                <a:spcPts val="0"/>
              </a:spcBef>
              <a:defRPr b="1" sz="3600">
                <a:solidFill>
                  <a:srgbClr val="FFFFFF"/>
                </a:solidFill>
              </a:defRPr>
            </a:pPr>
          </a:p>
          <a:p>
            <a:pPr defTabSz="825500">
              <a:lnSpc>
                <a:spcPct val="100000"/>
              </a:lnSpc>
              <a:spcBef>
                <a:spcPts val="0"/>
              </a:spcBef>
              <a:defRPr b="1" sz="3600">
                <a:solidFill>
                  <a:srgbClr val="FFFFFF"/>
                </a:solidFill>
              </a:defRPr>
            </a:pPr>
            <a:r>
              <a:t>“In both </a:t>
            </a:r>
            <a:r>
              <a:rPr i="1"/>
              <a:t>Alien </a:t>
            </a:r>
            <a:r>
              <a:t>and </a:t>
            </a:r>
            <a:r>
              <a:rPr i="1"/>
              <a:t>The Terminator</a:t>
            </a:r>
            <a:r>
              <a:t>…no matter how human the cyborgs may seem, they are actually machines… The split is complete since humanity is, literally, only skin deep.  Within a cultural logic that equates human with white European, this simplistic conception of cyborgs most closely follows the infamous “one drop” rule.” Nishime, 699</a:t>
            </a:r>
          </a:p>
        </p:txBody>
      </p:sp>
      <p:pic>
        <p:nvPicPr>
          <p:cNvPr id="327" name="pasted-movie.png" descr="pasted-movie.png"/>
          <p:cNvPicPr>
            <a:picLocks noChangeAspect="1"/>
          </p:cNvPicPr>
          <p:nvPr/>
        </p:nvPicPr>
        <p:blipFill>
          <a:blip r:embed="rId2">
            <a:extLst/>
          </a:blip>
          <a:stretch>
            <a:fillRect/>
          </a:stretch>
        </p:blipFill>
        <p:spPr>
          <a:xfrm>
            <a:off x="704555" y="5848510"/>
            <a:ext cx="10993313" cy="6183739"/>
          </a:xfrm>
          <a:prstGeom prst="rect">
            <a:avLst/>
          </a:prstGeom>
          <a:ln w="12700">
            <a:miter lim="400000"/>
          </a:ln>
        </p:spPr>
      </p:pic>
      <p:sp>
        <p:nvSpPr>
          <p:cNvPr id="328" name="Ash’s shocking reversion. Alien (Ridley Scott, 1979)"/>
          <p:cNvSpPr txBox="1"/>
          <p:nvPr/>
        </p:nvSpPr>
        <p:spPr>
          <a:xfrm>
            <a:off x="1503378" y="12602044"/>
            <a:ext cx="9395665" cy="5855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FFFFFF"/>
                </a:solidFill>
              </a:defRPr>
            </a:pPr>
            <a:r>
              <a:t>Ash’s shocking reversion. </a:t>
            </a:r>
            <a:r>
              <a:rPr i="1"/>
              <a:t>Alien </a:t>
            </a:r>
            <a:r>
              <a:t>(Ridley Scott, 1979)</a:t>
            </a:r>
          </a:p>
        </p:txBody>
      </p:sp>
      <p:pic>
        <p:nvPicPr>
          <p:cNvPr id="329" name="pasted-movie.png" descr="pasted-movie.png"/>
          <p:cNvPicPr>
            <a:picLocks noChangeAspect="1"/>
          </p:cNvPicPr>
          <p:nvPr/>
        </p:nvPicPr>
        <p:blipFill>
          <a:blip r:embed="rId3">
            <a:extLst/>
          </a:blip>
          <a:stretch>
            <a:fillRect/>
          </a:stretch>
        </p:blipFill>
        <p:spPr>
          <a:xfrm>
            <a:off x="12388070" y="5845630"/>
            <a:ext cx="11515349" cy="6189501"/>
          </a:xfrm>
          <a:prstGeom prst="rect">
            <a:avLst/>
          </a:prstGeom>
          <a:ln w="12700">
            <a:miter lim="400000"/>
          </a:ln>
        </p:spPr>
      </p:pic>
      <p:sp>
        <p:nvSpPr>
          <p:cNvPr id="330" name="The cyborg unmasked. (The Terminator (James Cameron, 1984)"/>
          <p:cNvSpPr txBox="1"/>
          <p:nvPr/>
        </p:nvSpPr>
        <p:spPr>
          <a:xfrm>
            <a:off x="12287742" y="12602044"/>
            <a:ext cx="11621517" cy="5855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FFFFFF"/>
                </a:solidFill>
              </a:defRPr>
            </a:pPr>
            <a:r>
              <a:t>The cyborg unmasked. (</a:t>
            </a:r>
            <a:r>
              <a:rPr i="1"/>
              <a:t>The Terminator </a:t>
            </a:r>
            <a:r>
              <a:t>(James Cameron, 1984)</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The three categories of cyborg representation"/>
          <p:cNvSpPr txBox="1"/>
          <p:nvPr/>
        </p:nvSpPr>
        <p:spPr>
          <a:xfrm>
            <a:off x="195754" y="434798"/>
            <a:ext cx="1251661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three categories of cyborg representation</a:t>
            </a:r>
          </a:p>
        </p:txBody>
      </p:sp>
      <p:sp>
        <p:nvSpPr>
          <p:cNvPr id="333" name="2. Good Cyborgs, passing and the stereotype of the tragic mulatto/a…"/>
          <p:cNvSpPr txBox="1"/>
          <p:nvPr/>
        </p:nvSpPr>
        <p:spPr>
          <a:xfrm>
            <a:off x="290541" y="1473013"/>
            <a:ext cx="23802918" cy="4094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2. Good Cyborgs, passing and the stereotype of the tragic mulatto/a</a:t>
            </a:r>
          </a:p>
          <a:p>
            <a:pPr defTabSz="825500">
              <a:lnSpc>
                <a:spcPct val="100000"/>
              </a:lnSpc>
              <a:spcBef>
                <a:spcPts val="0"/>
              </a:spcBef>
              <a:defRPr b="1" sz="3600">
                <a:solidFill>
                  <a:srgbClr val="FFFFFF"/>
                </a:solidFill>
              </a:defRPr>
            </a:pPr>
          </a:p>
          <a:p>
            <a:pPr defTabSz="825500">
              <a:lnSpc>
                <a:spcPct val="100000"/>
              </a:lnSpc>
              <a:spcBef>
                <a:spcPts val="0"/>
              </a:spcBef>
              <a:defRPr b="1" sz="3600">
                <a:solidFill>
                  <a:srgbClr val="FFFFFF"/>
                </a:solidFill>
              </a:defRPr>
            </a:pPr>
            <a:r>
              <a:t>“[The good cyborg] wants to be human.  Neither human nor machine, he is doomed to and eternal search for belonging…As completely synthetic beings, androids can hardly be called cyborgs…they are autonomous beings who gain experience and, in many representations, feel emotions and pain.  More than any other kind of cyborg, androids force the question of what defines someone as human…In the same way, when one “passes” for white, all racial categories come into question.” Nishime, 700-701</a:t>
            </a:r>
          </a:p>
        </p:txBody>
      </p:sp>
      <p:pic>
        <p:nvPicPr>
          <p:cNvPr id="334" name="Image" descr="Image"/>
          <p:cNvPicPr>
            <a:picLocks noChangeAspect="1"/>
          </p:cNvPicPr>
          <p:nvPr/>
        </p:nvPicPr>
        <p:blipFill>
          <a:blip r:embed="rId2">
            <a:extLst/>
          </a:blip>
          <a:stretch>
            <a:fillRect/>
          </a:stretch>
        </p:blipFill>
        <p:spPr>
          <a:xfrm>
            <a:off x="387537" y="6346792"/>
            <a:ext cx="10521668" cy="5662701"/>
          </a:xfrm>
          <a:prstGeom prst="rect">
            <a:avLst/>
          </a:prstGeom>
          <a:ln w="12700">
            <a:miter lim="400000"/>
          </a:ln>
        </p:spPr>
      </p:pic>
      <p:sp>
        <p:nvSpPr>
          <p:cNvPr id="335" name="The pathos of Pris’ passing. Blade Runner (Ridley Scott, 1982)"/>
          <p:cNvSpPr txBox="1"/>
          <p:nvPr/>
        </p:nvSpPr>
        <p:spPr>
          <a:xfrm>
            <a:off x="1682284" y="12159319"/>
            <a:ext cx="7932172" cy="1008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200">
                <a:solidFill>
                  <a:srgbClr val="FFFFFF"/>
                </a:solidFill>
              </a:defRPr>
            </a:lvl1pPr>
          </a:lstStyle>
          <a:p>
            <a:pPr/>
            <a:r>
              <a:t>The pathos of Pris’ passing. Blade Runner (Ridley Scott, 1982)</a:t>
            </a:r>
          </a:p>
        </p:txBody>
      </p:sp>
      <p:pic>
        <p:nvPicPr>
          <p:cNvPr id="336" name="pasted-movie.png" descr="pasted-movie.png"/>
          <p:cNvPicPr>
            <a:picLocks noChangeAspect="1"/>
          </p:cNvPicPr>
          <p:nvPr/>
        </p:nvPicPr>
        <p:blipFill>
          <a:blip r:embed="rId3">
            <a:extLst/>
          </a:blip>
          <a:stretch>
            <a:fillRect/>
          </a:stretch>
        </p:blipFill>
        <p:spPr>
          <a:xfrm>
            <a:off x="12815954" y="6243123"/>
            <a:ext cx="10833446" cy="5870039"/>
          </a:xfrm>
          <a:prstGeom prst="rect">
            <a:avLst/>
          </a:prstGeom>
          <a:ln w="12700">
            <a:miter lim="400000"/>
          </a:ln>
        </p:spPr>
      </p:pic>
      <p:sp>
        <p:nvSpPr>
          <p:cNvPr id="337" name="The failure of Sara Jane’s passing. Imitation of Life (Douglas Sirk, 1959)"/>
          <p:cNvSpPr txBox="1"/>
          <p:nvPr/>
        </p:nvSpPr>
        <p:spPr>
          <a:xfrm>
            <a:off x="13246101" y="12349139"/>
            <a:ext cx="9973152" cy="1008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sz="3200">
                <a:solidFill>
                  <a:srgbClr val="FFFFFF"/>
                </a:solidFill>
              </a:defRPr>
            </a:lvl1pPr>
          </a:lstStyle>
          <a:p>
            <a:pPr/>
            <a:r>
              <a:t>The failure of Sara Jane’s passing. Imitation of Life (Douglas Sirk, 1959)</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9" name="The three categories of cyborg representation"/>
          <p:cNvSpPr txBox="1"/>
          <p:nvPr/>
        </p:nvSpPr>
        <p:spPr>
          <a:xfrm>
            <a:off x="195754" y="434798"/>
            <a:ext cx="1251661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three categories of cyborg representation</a:t>
            </a:r>
          </a:p>
        </p:txBody>
      </p:sp>
      <p:sp>
        <p:nvSpPr>
          <p:cNvPr id="340" name="3. Mulatto Cyborgs…"/>
          <p:cNvSpPr txBox="1"/>
          <p:nvPr/>
        </p:nvSpPr>
        <p:spPr>
          <a:xfrm>
            <a:off x="290541" y="1052955"/>
            <a:ext cx="23802918" cy="52119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3. Mulatto Cyborgs</a:t>
            </a:r>
          </a:p>
          <a:p>
            <a:pPr defTabSz="825500">
              <a:lnSpc>
                <a:spcPct val="100000"/>
              </a:lnSpc>
              <a:spcBef>
                <a:spcPts val="0"/>
              </a:spcBef>
              <a:defRPr b="1" sz="3600">
                <a:solidFill>
                  <a:srgbClr val="FFFFFF"/>
                </a:solidFill>
              </a:defRPr>
            </a:pPr>
          </a:p>
          <a:p>
            <a:pPr defTabSz="825500">
              <a:lnSpc>
                <a:spcPct val="100000"/>
              </a:lnSpc>
              <a:spcBef>
                <a:spcPts val="0"/>
              </a:spcBef>
              <a:defRPr b="1" sz="3600">
                <a:solidFill>
                  <a:srgbClr val="FFFFFF"/>
                </a:solidFill>
              </a:defRPr>
            </a:pPr>
            <a:r>
              <a:t>“Like the good cyborg, the mulatto cyborg lives in the chaotic spaces between organic and artificial.  But unlike, the good cyborg, the mulatto cyborg is stripped of romanticism and nostalgia.  He mocks the liberal humanist invitation to pass as human.  He cannot access the coherent identity promised by an embrace of the real, so he cobbles together the fragmentary self required of life in the imaginary…Instead of suppressing hybridity or retreating from it…the mulatto cyborg..unflinchingly confronts and exposes hybridity… [The Mulatto Cyborg’s] subjectivity most closely resembles that of [Gloria] Anzaldúa’s celebrated </a:t>
            </a:r>
            <a:r>
              <a:rPr i="1"/>
              <a:t>mestiza, </a:t>
            </a:r>
            <a:r>
              <a:t>who rejects any essentialist or reductionist singular identity.”</a:t>
            </a:r>
          </a:p>
        </p:txBody>
      </p:sp>
      <p:pic>
        <p:nvPicPr>
          <p:cNvPr id="341" name="pasted-movie.png" descr="pasted-movie.png"/>
          <p:cNvPicPr>
            <a:picLocks noChangeAspect="1"/>
          </p:cNvPicPr>
          <p:nvPr/>
        </p:nvPicPr>
        <p:blipFill>
          <a:blip r:embed="rId2">
            <a:extLst/>
          </a:blip>
          <a:stretch>
            <a:fillRect/>
          </a:stretch>
        </p:blipFill>
        <p:spPr>
          <a:xfrm>
            <a:off x="7116899" y="6506054"/>
            <a:ext cx="10150201" cy="6073750"/>
          </a:xfrm>
          <a:prstGeom prst="rect">
            <a:avLst/>
          </a:prstGeom>
          <a:ln w="12700">
            <a:miter lim="400000"/>
          </a:ln>
        </p:spPr>
      </p:pic>
      <p:sp>
        <p:nvSpPr>
          <p:cNvPr id="342" name="Robocop/Murphy’s clear-eyed mestizaje. RoboCop (Paul Verhoeven, 1987)"/>
          <p:cNvSpPr txBox="1"/>
          <p:nvPr/>
        </p:nvSpPr>
        <p:spPr>
          <a:xfrm>
            <a:off x="5137920" y="12820947"/>
            <a:ext cx="14108161" cy="5855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a:defRPr sz="3200">
                <a:solidFill>
                  <a:srgbClr val="FFFFFF"/>
                </a:solidFill>
              </a:defRPr>
            </a:pPr>
            <a:r>
              <a:t>Robocop/Murphy’s clear-eyed </a:t>
            </a:r>
            <a:r>
              <a:rPr i="1"/>
              <a:t>mestizaje</a:t>
            </a:r>
            <a:r>
              <a:t>. RoboCop (Paul Verhoeven, 1987)</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Science Fiction"/>
          <p:cNvSpPr txBox="1"/>
          <p:nvPr/>
        </p:nvSpPr>
        <p:spPr>
          <a:xfrm>
            <a:off x="704019" y="826169"/>
            <a:ext cx="4291280"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Science Fiction</a:t>
            </a:r>
          </a:p>
        </p:txBody>
      </p:sp>
      <p:sp>
        <p:nvSpPr>
          <p:cNvPr id="176" name="Metropolis…"/>
          <p:cNvSpPr txBox="1"/>
          <p:nvPr/>
        </p:nvSpPr>
        <p:spPr>
          <a:xfrm>
            <a:off x="1103453" y="1634599"/>
            <a:ext cx="22407180" cy="119265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400">
                <a:solidFill>
                  <a:srgbClr val="FFFFFF"/>
                </a:solidFill>
              </a:defRPr>
            </a:pPr>
            <a:r>
              <a:t>Metropolis </a:t>
            </a:r>
          </a:p>
          <a:p>
            <a:pPr>
              <a:defRPr sz="3400">
                <a:solidFill>
                  <a:srgbClr val="FFFFFF"/>
                </a:solidFill>
              </a:defRPr>
            </a:pPr>
            <a:r>
              <a:t>2001: A Space Odyssey </a:t>
            </a:r>
          </a:p>
          <a:p>
            <a:pPr>
              <a:defRPr sz="3400">
                <a:solidFill>
                  <a:srgbClr val="FFFFFF"/>
                </a:solidFill>
              </a:defRPr>
            </a:pPr>
            <a:r>
              <a:t>Alien </a:t>
            </a:r>
          </a:p>
          <a:p>
            <a:pPr>
              <a:defRPr sz="3400">
                <a:solidFill>
                  <a:srgbClr val="FFFFFF"/>
                </a:solidFill>
              </a:defRPr>
            </a:pPr>
            <a:r>
              <a:t>Blade Runner </a:t>
            </a:r>
          </a:p>
          <a:p>
            <a:pPr>
              <a:defRPr sz="3400">
                <a:solidFill>
                  <a:srgbClr val="FFFFFF"/>
                </a:solidFill>
              </a:defRPr>
            </a:pPr>
            <a:r>
              <a:t>War Games</a:t>
            </a:r>
          </a:p>
          <a:p>
            <a:pPr>
              <a:defRPr sz="3400">
                <a:solidFill>
                  <a:srgbClr val="FFFFFF"/>
                </a:solidFill>
              </a:defRPr>
            </a:pPr>
            <a:r>
              <a:t>Terminator</a:t>
            </a:r>
          </a:p>
          <a:p>
            <a:pPr>
              <a:defRPr sz="3400">
                <a:solidFill>
                  <a:srgbClr val="FFFFFF"/>
                </a:solidFill>
              </a:defRPr>
            </a:pPr>
            <a:r>
              <a:t>Short Circuit </a:t>
            </a:r>
          </a:p>
          <a:p>
            <a:pPr>
              <a:defRPr sz="3400">
                <a:solidFill>
                  <a:srgbClr val="FFFFFF"/>
                </a:solidFill>
              </a:defRPr>
            </a:pPr>
            <a:r>
              <a:t>The Matrix </a:t>
            </a:r>
          </a:p>
          <a:p>
            <a:pPr>
              <a:defRPr sz="3400">
                <a:solidFill>
                  <a:srgbClr val="FFFFFF"/>
                </a:solidFill>
              </a:defRPr>
            </a:pPr>
            <a:r>
              <a:t>Her </a:t>
            </a:r>
          </a:p>
          <a:p>
            <a:pPr>
              <a:defRPr sz="3400">
                <a:solidFill>
                  <a:srgbClr val="FFFFFF"/>
                </a:solidFill>
              </a:defRPr>
            </a:pPr>
            <a:r>
              <a:t>Chappie </a:t>
            </a:r>
          </a:p>
          <a:p>
            <a:pPr>
              <a:defRPr sz="3400">
                <a:solidFill>
                  <a:srgbClr val="FFFFFF"/>
                </a:solidFill>
              </a:defRPr>
            </a:pPr>
            <a:r>
              <a:t>Interstellar</a:t>
            </a:r>
          </a:p>
          <a:p>
            <a:pPr>
              <a:defRPr sz="3400">
                <a:solidFill>
                  <a:srgbClr val="FFFFFF"/>
                </a:solidFill>
              </a:defRPr>
            </a:pPr>
            <a:r>
              <a:t>Marvel Cinematic Universe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Rectangle 3"/>
          <p:cNvSpPr txBox="1"/>
          <p:nvPr/>
        </p:nvSpPr>
        <p:spPr>
          <a:xfrm>
            <a:off x="971842" y="3333158"/>
            <a:ext cx="21226976" cy="106324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514350" indent="-514350">
              <a:buSzPct val="100000"/>
              <a:buAutoNum type="arabicPeriod" startAt="1"/>
              <a:defRPr sz="3200">
                <a:solidFill>
                  <a:srgbClr val="FFFFFF"/>
                </a:solidFill>
              </a:defRPr>
            </a:pPr>
            <a:r>
              <a:t>Panopticon-Surveillance-Data Mining</a:t>
            </a:r>
          </a:p>
          <a:p>
            <a:pPr lvl="2">
              <a:defRPr sz="3200">
                <a:solidFill>
                  <a:srgbClr val="FFFFFF"/>
                </a:solidFill>
              </a:defRPr>
            </a:pPr>
            <a:r>
              <a:t>	 Jeremy Bentham,  Panopticon: the Inspection House, 1791</a:t>
            </a:r>
          </a:p>
          <a:p>
            <a:pPr lvl="2">
              <a:defRPr sz="3200">
                <a:solidFill>
                  <a:srgbClr val="FFFFFF"/>
                </a:solidFill>
              </a:defRPr>
            </a:pPr>
            <a:r>
              <a:t>	Michel Foucault, Discipline and Punish, 1975</a:t>
            </a:r>
          </a:p>
          <a:p>
            <a:pPr marL="514350" indent="-514350">
              <a:buSzPct val="100000"/>
              <a:buAutoNum type="arabicPeriod" startAt="1"/>
              <a:defRPr sz="3200">
                <a:solidFill>
                  <a:srgbClr val="FFFFFF"/>
                </a:solidFill>
              </a:defRPr>
            </a:pPr>
            <a:r>
              <a:t>Aura</a:t>
            </a:r>
          </a:p>
          <a:p>
            <a:pPr lvl="1">
              <a:defRPr sz="3200">
                <a:solidFill>
                  <a:srgbClr val="FFFFFF"/>
                </a:solidFill>
              </a:defRPr>
            </a:pPr>
            <a:r>
              <a:t>	 Walter Benjamin,  “The Work of Art in the Age of Mechanical Reproduction,” 1935 	</a:t>
            </a:r>
          </a:p>
          <a:p>
            <a:pPr marL="514350" indent="-514350">
              <a:buSzPct val="100000"/>
              <a:buAutoNum type="arabicPeriod" startAt="1"/>
              <a:defRPr sz="3200">
                <a:solidFill>
                  <a:srgbClr val="FFFFFF"/>
                </a:solidFill>
              </a:defRPr>
            </a:pPr>
            <a:r>
              <a:t>Cybernetics -Systems Aesthetics</a:t>
            </a:r>
          </a:p>
          <a:p>
            <a:pPr lvl="1">
              <a:defRPr sz="3200">
                <a:solidFill>
                  <a:srgbClr val="FFFFFF"/>
                </a:solidFill>
              </a:defRPr>
            </a:pPr>
            <a:r>
              <a:t>	 Norbert Wiener, Cybernetics: Or Control and Communication in the Animal and the Machine, 1948</a:t>
            </a:r>
          </a:p>
          <a:p>
            <a:pPr lvl="1">
              <a:defRPr sz="3200">
                <a:solidFill>
                  <a:srgbClr val="FFFFFF"/>
                </a:solidFill>
              </a:defRPr>
            </a:pPr>
            <a:r>
              <a:t>	Jack Burnham, “Systems Esthetics,” Artforum (1968)</a:t>
            </a:r>
          </a:p>
          <a:p>
            <a:pPr marL="514350" indent="-514350">
              <a:buSzPct val="100000"/>
              <a:buAutoNum type="arabicPeriod" startAt="1"/>
              <a:defRPr sz="3200">
                <a:solidFill>
                  <a:srgbClr val="FFFFFF"/>
                </a:solidFill>
              </a:defRPr>
            </a:pPr>
            <a:r>
              <a:t> Automata-Cyborg</a:t>
            </a:r>
          </a:p>
          <a:p>
            <a:pPr>
              <a:defRPr sz="3200">
                <a:solidFill>
                  <a:srgbClr val="FFFFFF"/>
                </a:solidFill>
              </a:defRPr>
            </a:pPr>
            <a:r>
              <a:t>	 Donna Haraway, “A Cyborg Manifesto,” Socialist Review,(1985)</a:t>
            </a:r>
          </a:p>
          <a:p>
            <a:pPr>
              <a:defRPr sz="3200">
                <a:solidFill>
                  <a:srgbClr val="FFFFFF"/>
                </a:solidFill>
              </a:defRPr>
            </a:pPr>
            <a:r>
              <a:t>	</a:t>
            </a:r>
          </a:p>
        </p:txBody>
      </p:sp>
      <p:sp>
        <p:nvSpPr>
          <p:cNvPr id="179" name="Ideological          Semiotic             Psychoanalytic       Identity (Race/Gender/Sexuality)"/>
          <p:cNvSpPr txBox="1"/>
          <p:nvPr/>
        </p:nvSpPr>
        <p:spPr>
          <a:xfrm>
            <a:off x="246979" y="1930911"/>
            <a:ext cx="23679026"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defRPr>
            </a:lvl1pPr>
          </a:lstStyle>
          <a:p>
            <a:pPr/>
            <a:r>
              <a:t>Ideological          Semiotic             Psychoanalytic       Identity (Race/Gender/Sexuality)        </a:t>
            </a:r>
          </a:p>
        </p:txBody>
      </p:sp>
      <p:sp>
        <p:nvSpPr>
          <p:cNvPr id="180" name="Theoretical Critique"/>
          <p:cNvSpPr txBox="1"/>
          <p:nvPr/>
        </p:nvSpPr>
        <p:spPr>
          <a:xfrm>
            <a:off x="9376360" y="132523"/>
            <a:ext cx="5420259"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Theoretical Critique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Ex- Machina: Session 1"/>
          <p:cNvSpPr txBox="1"/>
          <p:nvPr/>
        </p:nvSpPr>
        <p:spPr>
          <a:xfrm>
            <a:off x="8922562" y="5841423"/>
            <a:ext cx="9158936" cy="20331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Ex- Machina: Session 1</a:t>
            </a:r>
          </a:p>
          <a:p>
            <a:pPr>
              <a:defRPr>
                <a:solidFill>
                  <a:srgbClr val="FFFFFF"/>
                </a:solidFill>
              </a:defRPr>
            </a:pPr>
            <a:r>
              <a:t>The Commodity and the Network</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Formal Elements"/>
          <p:cNvSpPr txBox="1"/>
          <p:nvPr/>
        </p:nvSpPr>
        <p:spPr>
          <a:xfrm>
            <a:off x="896898" y="5415384"/>
            <a:ext cx="4687521"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Formal Elements</a:t>
            </a:r>
          </a:p>
        </p:txBody>
      </p:sp>
      <p:sp>
        <p:nvSpPr>
          <p:cNvPr id="185" name="Diegesis"/>
          <p:cNvSpPr txBox="1"/>
          <p:nvPr/>
        </p:nvSpPr>
        <p:spPr>
          <a:xfrm>
            <a:off x="7620248" y="5415384"/>
            <a:ext cx="2428342"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Diegesis</a:t>
            </a:r>
          </a:p>
        </p:txBody>
      </p:sp>
      <p:sp>
        <p:nvSpPr>
          <p:cNvPr id="186" name="Characters…"/>
          <p:cNvSpPr txBox="1"/>
          <p:nvPr/>
        </p:nvSpPr>
        <p:spPr>
          <a:xfrm>
            <a:off x="7281615" y="6427306"/>
            <a:ext cx="3105608" cy="20331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Characters</a:t>
            </a:r>
          </a:p>
          <a:p>
            <a:pPr>
              <a:defRPr>
                <a:solidFill>
                  <a:srgbClr val="FFFFFF"/>
                </a:solidFill>
              </a:defRPr>
            </a:pPr>
            <a:r>
              <a:t>Plot points</a:t>
            </a:r>
          </a:p>
        </p:txBody>
      </p:sp>
      <p:sp>
        <p:nvSpPr>
          <p:cNvPr id="187" name="Mise-en-scene…"/>
          <p:cNvSpPr txBox="1"/>
          <p:nvPr/>
        </p:nvSpPr>
        <p:spPr>
          <a:xfrm>
            <a:off x="754720" y="6512651"/>
            <a:ext cx="14186917" cy="693201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Mise-en-scene</a:t>
            </a:r>
          </a:p>
          <a:p>
            <a:pPr>
              <a:defRPr>
                <a:solidFill>
                  <a:srgbClr val="FFFFFF"/>
                </a:solidFill>
              </a:defRPr>
            </a:pPr>
            <a:r>
              <a:t>Cinematography</a:t>
            </a:r>
          </a:p>
          <a:p>
            <a:pPr>
              <a:defRPr>
                <a:solidFill>
                  <a:srgbClr val="FFFFFF"/>
                </a:solidFill>
              </a:defRPr>
            </a:pPr>
            <a:r>
              <a:t>Color</a:t>
            </a:r>
          </a:p>
          <a:p>
            <a:pPr>
              <a:defRPr>
                <a:solidFill>
                  <a:srgbClr val="FFFFFF"/>
                </a:solidFill>
              </a:defRPr>
            </a:pPr>
            <a:r>
              <a:t>Sound</a:t>
            </a:r>
          </a:p>
          <a:p>
            <a:pPr>
              <a:defRPr>
                <a:solidFill>
                  <a:srgbClr val="FFFFFF"/>
                </a:solidFill>
              </a:defRPr>
            </a:pPr>
            <a:r>
              <a:t>Soundtrack</a:t>
            </a:r>
          </a:p>
          <a:p>
            <a:pPr>
              <a:defRPr u="sng">
                <a:solidFill>
                  <a:srgbClr val="0000FF"/>
                </a:solidFill>
                <a:uFill>
                  <a:solidFill>
                    <a:srgbClr val="0000FF"/>
                  </a:solidFill>
                </a:uFill>
              </a:defRPr>
            </a:pPr>
            <a:r>
              <a:rPr>
                <a:hlinkClick r:id="rId2" invalidUrl="" action="" tgtFrame="" tooltip="" history="1" highlightClick="0" endSnd="0"/>
              </a:rPr>
              <a:t>https://</a:t>
            </a:r>
            <a:r>
              <a:rPr>
                <a:hlinkClick r:id="rId2" invalidUrl="" action="" tgtFrame="" tooltip="" history="1" highlightClick="0" endSnd="0"/>
              </a:rPr>
              <a:t>www.youtube.com/watch?v=mAtmopQxu0o</a:t>
            </a:r>
          </a:p>
        </p:txBody>
      </p:sp>
      <p:sp>
        <p:nvSpPr>
          <p:cNvPr id="188" name="Genre"/>
          <p:cNvSpPr txBox="1"/>
          <p:nvPr/>
        </p:nvSpPr>
        <p:spPr>
          <a:xfrm>
            <a:off x="13565325" y="5415384"/>
            <a:ext cx="1762659"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Genre</a:t>
            </a:r>
          </a:p>
        </p:txBody>
      </p:sp>
      <p:pic>
        <p:nvPicPr>
          <p:cNvPr id="189" name="Image" descr="Image"/>
          <p:cNvPicPr>
            <a:picLocks noChangeAspect="1"/>
          </p:cNvPicPr>
          <p:nvPr/>
        </p:nvPicPr>
        <p:blipFill>
          <a:blip r:embed="rId3">
            <a:extLst/>
          </a:blip>
          <a:stretch>
            <a:fillRect/>
          </a:stretch>
        </p:blipFill>
        <p:spPr>
          <a:xfrm>
            <a:off x="15072720" y="1433019"/>
            <a:ext cx="8565851" cy="3693532"/>
          </a:xfrm>
          <a:prstGeom prst="rect">
            <a:avLst/>
          </a:prstGeom>
          <a:ln w="12700">
            <a:miter lim="400000"/>
          </a:ln>
        </p:spPr>
      </p:pic>
      <p:pic>
        <p:nvPicPr>
          <p:cNvPr id="190" name="Image" descr="Image"/>
          <p:cNvPicPr>
            <a:picLocks noChangeAspect="1"/>
          </p:cNvPicPr>
          <p:nvPr/>
        </p:nvPicPr>
        <p:blipFill>
          <a:blip r:embed="rId4">
            <a:extLst/>
          </a:blip>
          <a:stretch>
            <a:fillRect/>
          </a:stretch>
        </p:blipFill>
        <p:spPr>
          <a:xfrm>
            <a:off x="553449" y="1157046"/>
            <a:ext cx="7221058" cy="405485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The Uncanny: The Dream of the Perfect Home"/>
          <p:cNvSpPr txBox="1"/>
          <p:nvPr/>
        </p:nvSpPr>
        <p:spPr>
          <a:xfrm>
            <a:off x="4755641" y="438006"/>
            <a:ext cx="14872717"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Uncanny: The Dream of the Perfect Home Garden</a:t>
            </a:r>
          </a:p>
        </p:txBody>
      </p:sp>
      <p:sp>
        <p:nvSpPr>
          <p:cNvPr id="193" name="“In this hatred of the present or the immediate present, [there is] a dangerous tendency to invoke a completely mythical past.” -Foucault"/>
          <p:cNvSpPr txBox="1"/>
          <p:nvPr/>
        </p:nvSpPr>
        <p:spPr>
          <a:xfrm>
            <a:off x="325262" y="1343813"/>
            <a:ext cx="23376572" cy="548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solidFill>
                  <a:srgbClr val="FFFFFF"/>
                </a:solidFill>
              </a:defRPr>
            </a:lvl1pPr>
          </a:lstStyle>
          <a:p>
            <a:pPr/>
            <a:r>
              <a:t>“In this hatred of the present or the immediate present, [there is] a dangerous tendency to invoke a completely mythical past.” -Foucault</a:t>
            </a:r>
          </a:p>
        </p:txBody>
      </p:sp>
      <p:sp>
        <p:nvSpPr>
          <p:cNvPr id="194" name="“Oh fuck I’m in someone else house…”"/>
          <p:cNvSpPr txBox="1"/>
          <p:nvPr/>
        </p:nvSpPr>
        <p:spPr>
          <a:xfrm>
            <a:off x="13210367" y="8008477"/>
            <a:ext cx="6825862"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000">
                <a:solidFill>
                  <a:srgbClr val="FFFFFF"/>
                </a:solidFill>
              </a:defRPr>
            </a:lvl1pPr>
          </a:lstStyle>
          <a:p>
            <a:pPr/>
            <a:r>
              <a:t>“Oh fuck I’m in someone else house…”</a:t>
            </a:r>
          </a:p>
        </p:txBody>
      </p:sp>
      <p:pic>
        <p:nvPicPr>
          <p:cNvPr id="195" name="Image" descr="Image"/>
          <p:cNvPicPr>
            <a:picLocks noChangeAspect="1"/>
          </p:cNvPicPr>
          <p:nvPr/>
        </p:nvPicPr>
        <p:blipFill>
          <a:blip r:embed="rId2">
            <a:extLst/>
          </a:blip>
          <a:stretch>
            <a:fillRect/>
          </a:stretch>
        </p:blipFill>
        <p:spPr>
          <a:xfrm>
            <a:off x="16517748" y="2841098"/>
            <a:ext cx="7450311" cy="4966875"/>
          </a:xfrm>
          <a:prstGeom prst="rect">
            <a:avLst/>
          </a:prstGeom>
          <a:ln w="12700">
            <a:miter lim="400000"/>
          </a:ln>
        </p:spPr>
      </p:pic>
      <p:pic>
        <p:nvPicPr>
          <p:cNvPr id="196" name="Image" descr="Image"/>
          <p:cNvPicPr>
            <a:picLocks noChangeAspect="1"/>
          </p:cNvPicPr>
          <p:nvPr/>
        </p:nvPicPr>
        <p:blipFill>
          <a:blip r:embed="rId3">
            <a:extLst/>
          </a:blip>
          <a:srcRect l="16923" t="0" r="20925" b="0"/>
          <a:stretch>
            <a:fillRect/>
          </a:stretch>
        </p:blipFill>
        <p:spPr>
          <a:xfrm>
            <a:off x="8548602" y="2762111"/>
            <a:ext cx="7606299" cy="5124871"/>
          </a:xfrm>
          <a:prstGeom prst="rect">
            <a:avLst/>
          </a:prstGeom>
          <a:ln w="12700">
            <a:miter lim="400000"/>
          </a:ln>
        </p:spPr>
      </p:pic>
      <p:pic>
        <p:nvPicPr>
          <p:cNvPr id="197" name="Image" descr="Image"/>
          <p:cNvPicPr>
            <a:picLocks noChangeAspect="1"/>
          </p:cNvPicPr>
          <p:nvPr/>
        </p:nvPicPr>
        <p:blipFill>
          <a:blip r:embed="rId4">
            <a:extLst/>
          </a:blip>
          <a:srcRect l="31874" t="0" r="1418" b="0"/>
          <a:stretch>
            <a:fillRect/>
          </a:stretch>
        </p:blipFill>
        <p:spPr>
          <a:xfrm>
            <a:off x="8764213" y="8690226"/>
            <a:ext cx="7450158" cy="4676848"/>
          </a:xfrm>
          <a:prstGeom prst="rect">
            <a:avLst/>
          </a:prstGeom>
          <a:ln w="12700">
            <a:miter lim="400000"/>
          </a:ln>
        </p:spPr>
      </p:pic>
      <p:pic>
        <p:nvPicPr>
          <p:cNvPr id="198" name="Image" descr="Image"/>
          <p:cNvPicPr>
            <a:picLocks noChangeAspect="1"/>
          </p:cNvPicPr>
          <p:nvPr/>
        </p:nvPicPr>
        <p:blipFill>
          <a:blip r:embed="rId5">
            <a:extLst/>
          </a:blip>
          <a:srcRect l="19327" t="0" r="10560" b="0"/>
          <a:stretch>
            <a:fillRect/>
          </a:stretch>
        </p:blipFill>
        <p:spPr>
          <a:xfrm>
            <a:off x="16439849" y="8757121"/>
            <a:ext cx="7606108" cy="4542899"/>
          </a:xfrm>
          <a:prstGeom prst="rect">
            <a:avLst/>
          </a:prstGeom>
          <a:ln w="12700">
            <a:miter lim="400000"/>
          </a:ln>
        </p:spPr>
      </p:pic>
      <p:pic>
        <p:nvPicPr>
          <p:cNvPr id="199" name="Image" descr="Image"/>
          <p:cNvPicPr>
            <a:picLocks noChangeAspect="1"/>
          </p:cNvPicPr>
          <p:nvPr/>
        </p:nvPicPr>
        <p:blipFill>
          <a:blip r:embed="rId6">
            <a:extLst/>
          </a:blip>
          <a:stretch>
            <a:fillRect/>
          </a:stretch>
        </p:blipFill>
        <p:spPr>
          <a:xfrm>
            <a:off x="841303" y="8561809"/>
            <a:ext cx="6164973" cy="4186020"/>
          </a:xfrm>
          <a:prstGeom prst="rect">
            <a:avLst/>
          </a:prstGeom>
          <a:ln w="12700">
            <a:miter lim="400000"/>
          </a:ln>
        </p:spPr>
      </p:pic>
      <p:sp>
        <p:nvSpPr>
          <p:cNvPr id="200" name="The House that Home Built, (mid-1950s)"/>
          <p:cNvSpPr txBox="1"/>
          <p:nvPr/>
        </p:nvSpPr>
        <p:spPr>
          <a:xfrm>
            <a:off x="450589" y="12884746"/>
            <a:ext cx="694639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u="sng">
                <a:solidFill>
                  <a:srgbClr val="0000FF"/>
                </a:solidFill>
                <a:uFill>
                  <a:solidFill>
                    <a:srgbClr val="0000FF"/>
                  </a:solidFill>
                </a:uFill>
                <a:hlinkClick r:id="rId7" invalidUrl="" action="" tgtFrame="" tooltip="" history="1" highlightClick="0" endSnd="0"/>
              </a:defRPr>
            </a:lvl1pPr>
          </a:lstStyle>
          <a:p>
            <a:pPr/>
            <a:r>
              <a:rPr>
                <a:hlinkClick r:id="rId7" invalidUrl="" action="" tgtFrame="" tooltip="" history="1" highlightClick="0" endSnd="0"/>
              </a:rPr>
              <a:t>The House that Home Built, (mid-1950s)</a:t>
            </a:r>
          </a:p>
        </p:txBody>
      </p:sp>
      <p:pic>
        <p:nvPicPr>
          <p:cNvPr id="201" name="Image" descr="Image"/>
          <p:cNvPicPr>
            <a:picLocks noChangeAspect="1"/>
          </p:cNvPicPr>
          <p:nvPr/>
        </p:nvPicPr>
        <p:blipFill>
          <a:blip r:embed="rId8">
            <a:extLst/>
          </a:blip>
          <a:stretch>
            <a:fillRect/>
          </a:stretch>
        </p:blipFill>
        <p:spPr>
          <a:xfrm>
            <a:off x="507867" y="2655559"/>
            <a:ext cx="6831843" cy="4554562"/>
          </a:xfrm>
          <a:prstGeom prst="rect">
            <a:avLst/>
          </a:prstGeom>
          <a:ln w="12700">
            <a:miter lim="400000"/>
          </a:ln>
        </p:spPr>
      </p:pic>
      <p:sp>
        <p:nvSpPr>
          <p:cNvPr id="202" name="Eichler Home"/>
          <p:cNvSpPr txBox="1"/>
          <p:nvPr/>
        </p:nvSpPr>
        <p:spPr>
          <a:xfrm>
            <a:off x="2727067" y="7684913"/>
            <a:ext cx="239344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just">
              <a:defRPr sz="3000">
                <a:solidFill>
                  <a:srgbClr val="FFFFFF"/>
                </a:solidFill>
              </a:defRPr>
            </a:lvl1pPr>
          </a:lstStyle>
          <a:p>
            <a:pPr/>
            <a:r>
              <a:t>Eichler Home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4" name="Image" descr="Image"/>
          <p:cNvPicPr>
            <a:picLocks noChangeAspect="1"/>
          </p:cNvPicPr>
          <p:nvPr/>
        </p:nvPicPr>
        <p:blipFill>
          <a:blip r:embed="rId2">
            <a:extLst/>
          </a:blip>
          <a:stretch>
            <a:fillRect/>
          </a:stretch>
        </p:blipFill>
        <p:spPr>
          <a:xfrm>
            <a:off x="10056521" y="2756784"/>
            <a:ext cx="6994874" cy="9177271"/>
          </a:xfrm>
          <a:prstGeom prst="rect">
            <a:avLst/>
          </a:prstGeom>
          <a:ln w="12700">
            <a:miter lim="400000"/>
          </a:ln>
        </p:spPr>
      </p:pic>
      <p:sp>
        <p:nvSpPr>
          <p:cNvPr id="205" name="William Pahlmann Designer, Simpson AD: Rift-Grain Redwood Plywood Walls, 1957"/>
          <p:cNvSpPr txBox="1"/>
          <p:nvPr/>
        </p:nvSpPr>
        <p:spPr>
          <a:xfrm>
            <a:off x="9911067" y="12228238"/>
            <a:ext cx="7285781" cy="9606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a:defRPr sz="3000">
                <a:solidFill>
                  <a:srgbClr val="FFFFFF"/>
                </a:solidFill>
              </a:defRPr>
            </a:lvl1pPr>
          </a:lstStyle>
          <a:p>
            <a:pPr/>
            <a:r>
              <a:t>William Pahlmann Designer, Simpson AD: Rift-Grain Redwood Plywood Walls, 1957</a:t>
            </a:r>
          </a:p>
        </p:txBody>
      </p:sp>
      <p:pic>
        <p:nvPicPr>
          <p:cNvPr id="206" name="Image" descr="Image"/>
          <p:cNvPicPr>
            <a:picLocks noChangeAspect="1"/>
          </p:cNvPicPr>
          <p:nvPr/>
        </p:nvPicPr>
        <p:blipFill>
          <a:blip r:embed="rId3">
            <a:extLst/>
          </a:blip>
          <a:stretch>
            <a:fillRect/>
          </a:stretch>
        </p:blipFill>
        <p:spPr>
          <a:xfrm>
            <a:off x="946552" y="8139279"/>
            <a:ext cx="6164972" cy="4186018"/>
          </a:xfrm>
          <a:prstGeom prst="rect">
            <a:avLst/>
          </a:prstGeom>
          <a:ln w="12700">
            <a:miter lim="400000"/>
          </a:ln>
        </p:spPr>
      </p:pic>
      <p:sp>
        <p:nvSpPr>
          <p:cNvPr id="207" name="The House that Home Built, (mid-1950s)"/>
          <p:cNvSpPr txBox="1"/>
          <p:nvPr/>
        </p:nvSpPr>
        <p:spPr>
          <a:xfrm>
            <a:off x="555840" y="12488340"/>
            <a:ext cx="694639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u="sng">
                <a:solidFill>
                  <a:srgbClr val="0000FF"/>
                </a:solidFill>
                <a:uFill>
                  <a:solidFill>
                    <a:srgbClr val="0000FF"/>
                  </a:solidFill>
                </a:uFill>
                <a:hlinkClick r:id="rId4" invalidUrl="" action="" tgtFrame="" tooltip="" history="1" highlightClick="0" endSnd="0"/>
              </a:defRPr>
            </a:lvl1pPr>
          </a:lstStyle>
          <a:p>
            <a:pPr/>
            <a:r>
              <a:rPr>
                <a:hlinkClick r:id="rId4" invalidUrl="" action="" tgtFrame="" tooltip="" history="1" highlightClick="0" endSnd="0"/>
              </a:rPr>
              <a:t>The House that Home Built, (mid-1950s)</a:t>
            </a:r>
          </a:p>
        </p:txBody>
      </p:sp>
      <p:pic>
        <p:nvPicPr>
          <p:cNvPr id="208" name="Image" descr="Image"/>
          <p:cNvPicPr>
            <a:picLocks noChangeAspect="1"/>
          </p:cNvPicPr>
          <p:nvPr/>
        </p:nvPicPr>
        <p:blipFill>
          <a:blip r:embed="rId5">
            <a:extLst/>
          </a:blip>
          <a:stretch>
            <a:fillRect/>
          </a:stretch>
        </p:blipFill>
        <p:spPr>
          <a:xfrm>
            <a:off x="17915866" y="2769074"/>
            <a:ext cx="5480656" cy="9152691"/>
          </a:xfrm>
          <a:prstGeom prst="rect">
            <a:avLst/>
          </a:prstGeom>
          <a:ln w="12700">
            <a:miter lim="400000"/>
          </a:ln>
        </p:spPr>
      </p:pic>
      <p:sp>
        <p:nvSpPr>
          <p:cNvPr id="209" name="Honeywell Kitchen Computer, 1969"/>
          <p:cNvSpPr txBox="1"/>
          <p:nvPr/>
        </p:nvSpPr>
        <p:spPr>
          <a:xfrm>
            <a:off x="17750079" y="12434512"/>
            <a:ext cx="6113146"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u="sng">
                <a:solidFill>
                  <a:srgbClr val="0000FF"/>
                </a:solidFill>
                <a:uFill>
                  <a:solidFill>
                    <a:srgbClr val="0000FF"/>
                  </a:solidFill>
                </a:uFill>
                <a:hlinkClick r:id="rId6" invalidUrl="" action="" tgtFrame="" tooltip="" history="1" highlightClick="0" endSnd="0"/>
              </a:defRPr>
            </a:lvl1pPr>
          </a:lstStyle>
          <a:p>
            <a:pPr/>
            <a:r>
              <a:rPr>
                <a:hlinkClick r:id="rId6" invalidUrl="" action="" tgtFrame="" tooltip="" history="1" highlightClick="0" endSnd="0"/>
              </a:rPr>
              <a:t>Honeywell Kitchen Computer, 1969</a:t>
            </a:r>
          </a:p>
        </p:txBody>
      </p:sp>
      <p:pic>
        <p:nvPicPr>
          <p:cNvPr id="210" name="Image" descr="Image"/>
          <p:cNvPicPr>
            <a:picLocks noChangeAspect="1"/>
          </p:cNvPicPr>
          <p:nvPr/>
        </p:nvPicPr>
        <p:blipFill>
          <a:blip r:embed="rId7">
            <a:extLst/>
          </a:blip>
          <a:stretch>
            <a:fillRect/>
          </a:stretch>
        </p:blipFill>
        <p:spPr>
          <a:xfrm>
            <a:off x="613118" y="2756784"/>
            <a:ext cx="6831842" cy="4554562"/>
          </a:xfrm>
          <a:prstGeom prst="rect">
            <a:avLst/>
          </a:prstGeom>
          <a:ln w="12700">
            <a:miter lim="400000"/>
          </a:ln>
        </p:spPr>
      </p:pic>
      <p:sp>
        <p:nvSpPr>
          <p:cNvPr id="211" name="Eichler Home"/>
          <p:cNvSpPr txBox="1"/>
          <p:nvPr/>
        </p:nvSpPr>
        <p:spPr>
          <a:xfrm>
            <a:off x="2832317" y="7451245"/>
            <a:ext cx="239344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just">
              <a:defRPr sz="3000">
                <a:solidFill>
                  <a:srgbClr val="FFFFFF"/>
                </a:solidFill>
              </a:defRPr>
            </a:lvl1pPr>
          </a:lstStyle>
          <a:p>
            <a:pPr/>
            <a:r>
              <a:t>Eichler Home</a:t>
            </a:r>
          </a:p>
        </p:txBody>
      </p:sp>
      <p:sp>
        <p:nvSpPr>
          <p:cNvPr id="212" name="Advertising builds on our personal needs and preoccupies itself with generating images of the perfect life, the perfect family and the perfect home.”-Mark Taylor"/>
          <p:cNvSpPr txBox="1"/>
          <p:nvPr/>
        </p:nvSpPr>
        <p:spPr>
          <a:xfrm>
            <a:off x="1953940" y="1057227"/>
            <a:ext cx="20476120" cy="1199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a:defRPr sz="3900">
                <a:solidFill>
                  <a:srgbClr val="FFFFFF"/>
                </a:solidFill>
              </a:defRPr>
            </a:pPr>
            <a:r>
              <a:t>Advertising builds on our </a:t>
            </a:r>
            <a:r>
              <a:rPr>
                <a:solidFill>
                  <a:schemeClr val="accent5"/>
                </a:solidFill>
              </a:rPr>
              <a:t>personal needs</a:t>
            </a:r>
            <a:r>
              <a:t> and preoccupies itself with generating </a:t>
            </a:r>
            <a:r>
              <a:rPr>
                <a:solidFill>
                  <a:schemeClr val="accent5"/>
                </a:solidFill>
              </a:rPr>
              <a:t>images</a:t>
            </a:r>
            <a:r>
              <a:t> of the perfect life, the perfect family and the perfect home.”-Mark Taylor</a:t>
            </a:r>
          </a:p>
        </p:txBody>
      </p:sp>
      <p:sp>
        <p:nvSpPr>
          <p:cNvPr id="213" name="The Commodification of Social Life- the image of a mythical present"/>
          <p:cNvSpPr txBox="1"/>
          <p:nvPr/>
        </p:nvSpPr>
        <p:spPr>
          <a:xfrm>
            <a:off x="346618" y="175769"/>
            <a:ext cx="1877903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Commodification of Social Life- the image of a mythical present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Image" descr="Image"/>
          <p:cNvPicPr>
            <a:picLocks noChangeAspect="1"/>
          </p:cNvPicPr>
          <p:nvPr/>
        </p:nvPicPr>
        <p:blipFill>
          <a:blip r:embed="rId2">
            <a:extLst/>
          </a:blip>
          <a:stretch>
            <a:fillRect/>
          </a:stretch>
        </p:blipFill>
        <p:spPr>
          <a:xfrm>
            <a:off x="16103527" y="3091308"/>
            <a:ext cx="6887052" cy="9382908"/>
          </a:xfrm>
          <a:prstGeom prst="rect">
            <a:avLst/>
          </a:prstGeom>
          <a:ln w="12700">
            <a:miter lim="400000"/>
          </a:ln>
        </p:spPr>
      </p:pic>
      <p:sp>
        <p:nvSpPr>
          <p:cNvPr id="216" name="Jim Beam Ad, 1966"/>
          <p:cNvSpPr txBox="1"/>
          <p:nvPr/>
        </p:nvSpPr>
        <p:spPr>
          <a:xfrm>
            <a:off x="16812843" y="12548724"/>
            <a:ext cx="5468418"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u="sng">
                <a:solidFill>
                  <a:srgbClr val="0000FF"/>
                </a:solidFill>
                <a:uFill>
                  <a:solidFill>
                    <a:srgbClr val="0000FF"/>
                  </a:solidFill>
                </a:uFill>
                <a:hlinkClick r:id="rId3" invalidUrl="" action="" tgtFrame="" tooltip="" history="1" highlightClick="0" endSnd="0"/>
              </a:defRPr>
            </a:lvl1pPr>
          </a:lstStyle>
          <a:p>
            <a:pPr/>
            <a:r>
              <a:rPr>
                <a:hlinkClick r:id="rId3" invalidUrl="" action="" tgtFrame="" tooltip="" history="1" highlightClick="0" endSnd="0"/>
              </a:rPr>
              <a:t>Jim Beam Ad, 1966</a:t>
            </a:r>
          </a:p>
        </p:txBody>
      </p:sp>
      <p:pic>
        <p:nvPicPr>
          <p:cNvPr id="217" name="Image" descr="Image"/>
          <p:cNvPicPr>
            <a:picLocks noChangeAspect="1"/>
          </p:cNvPicPr>
          <p:nvPr/>
        </p:nvPicPr>
        <p:blipFill>
          <a:blip r:embed="rId4">
            <a:extLst/>
          </a:blip>
          <a:stretch>
            <a:fillRect/>
          </a:stretch>
        </p:blipFill>
        <p:spPr>
          <a:xfrm>
            <a:off x="1026775" y="3099267"/>
            <a:ext cx="6600226" cy="9366988"/>
          </a:xfrm>
          <a:prstGeom prst="rect">
            <a:avLst/>
          </a:prstGeom>
          <a:ln w="12700">
            <a:miter lim="400000"/>
          </a:ln>
        </p:spPr>
      </p:pic>
      <p:pic>
        <p:nvPicPr>
          <p:cNvPr id="218" name="Image" descr="Image"/>
          <p:cNvPicPr>
            <a:picLocks noChangeAspect="1"/>
          </p:cNvPicPr>
          <p:nvPr/>
        </p:nvPicPr>
        <p:blipFill>
          <a:blip r:embed="rId5">
            <a:extLst/>
          </a:blip>
          <a:stretch>
            <a:fillRect/>
          </a:stretch>
        </p:blipFill>
        <p:spPr>
          <a:xfrm>
            <a:off x="8254279" y="3091308"/>
            <a:ext cx="6947884" cy="9382908"/>
          </a:xfrm>
          <a:prstGeom prst="rect">
            <a:avLst/>
          </a:prstGeom>
          <a:ln w="12700">
            <a:miter lim="400000"/>
          </a:ln>
        </p:spPr>
      </p:pic>
      <p:sp>
        <p:nvSpPr>
          <p:cNvPr id="219" name="The Life Cycle of Commodification in The Society of the Spectacle"/>
          <p:cNvSpPr txBox="1"/>
          <p:nvPr/>
        </p:nvSpPr>
        <p:spPr>
          <a:xfrm>
            <a:off x="638886" y="358841"/>
            <a:ext cx="18145050"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The Life Cycle of Commodification in </a:t>
            </a:r>
            <a:r>
              <a:rPr i="1"/>
              <a:t>The Society of the Spectacle</a:t>
            </a:r>
          </a:p>
        </p:txBody>
      </p:sp>
      <p:sp>
        <p:nvSpPr>
          <p:cNvPr id="220" name="Four Roses Ad, 1961"/>
          <p:cNvSpPr txBox="1"/>
          <p:nvPr/>
        </p:nvSpPr>
        <p:spPr>
          <a:xfrm>
            <a:off x="1401568" y="12548725"/>
            <a:ext cx="5850637"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Four Roses Ad, 1961</a:t>
            </a:r>
          </a:p>
        </p:txBody>
      </p:sp>
      <p:sp>
        <p:nvSpPr>
          <p:cNvPr id="221" name="Four Roses Ad, 1963"/>
          <p:cNvSpPr txBox="1"/>
          <p:nvPr/>
        </p:nvSpPr>
        <p:spPr>
          <a:xfrm>
            <a:off x="8802902" y="12548725"/>
            <a:ext cx="5850637"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Four Roses Ad, 1963</a:t>
            </a:r>
          </a:p>
        </p:txBody>
      </p:sp>
      <p:sp>
        <p:nvSpPr>
          <p:cNvPr id="222" name="Arrow"/>
          <p:cNvSpPr/>
          <p:nvPr/>
        </p:nvSpPr>
        <p:spPr>
          <a:xfrm>
            <a:off x="4995979" y="7147761"/>
            <a:ext cx="5018310" cy="1270005"/>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latin typeface="Helvetica Neue Medium"/>
                <a:ea typeface="Helvetica Neue Medium"/>
                <a:cs typeface="Helvetica Neue Medium"/>
                <a:sym typeface="Helvetica Neue Medium"/>
              </a:defRPr>
            </a:pPr>
          </a:p>
        </p:txBody>
      </p:sp>
      <p:sp>
        <p:nvSpPr>
          <p:cNvPr id="223" name="Arrow"/>
          <p:cNvSpPr/>
          <p:nvPr/>
        </p:nvSpPr>
        <p:spPr>
          <a:xfrm>
            <a:off x="14058512" y="5132489"/>
            <a:ext cx="5174594" cy="1270005"/>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latin typeface="Helvetica Neue Medium"/>
                <a:ea typeface="Helvetica Neue Medium"/>
                <a:cs typeface="Helvetica Neue Medium"/>
                <a:sym typeface="Helvetica Neue Medium"/>
              </a:defRPr>
            </a:pPr>
          </a:p>
        </p:txBody>
      </p:sp>
      <p:sp>
        <p:nvSpPr>
          <p:cNvPr id="224" name="Being"/>
          <p:cNvSpPr txBox="1"/>
          <p:nvPr/>
        </p:nvSpPr>
        <p:spPr>
          <a:xfrm>
            <a:off x="3198684" y="2200404"/>
            <a:ext cx="1683411"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Being</a:t>
            </a:r>
          </a:p>
        </p:txBody>
      </p:sp>
      <p:sp>
        <p:nvSpPr>
          <p:cNvPr id="225" name="Possessing"/>
          <p:cNvSpPr txBox="1"/>
          <p:nvPr/>
        </p:nvSpPr>
        <p:spPr>
          <a:xfrm>
            <a:off x="10028503" y="2200404"/>
            <a:ext cx="3399435"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 Possessing</a:t>
            </a:r>
          </a:p>
        </p:txBody>
      </p:sp>
      <p:sp>
        <p:nvSpPr>
          <p:cNvPr id="226" name="Appearing"/>
          <p:cNvSpPr txBox="1"/>
          <p:nvPr/>
        </p:nvSpPr>
        <p:spPr>
          <a:xfrm>
            <a:off x="18089956" y="2200404"/>
            <a:ext cx="291419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Appearing</a:t>
            </a:r>
          </a:p>
        </p:txBody>
      </p:sp>
      <p:sp>
        <p:nvSpPr>
          <p:cNvPr id="227" name="In the society of the spectacle social life is colonized by the commodity through “the decline of being into having, and having into merely appearing.&quot;Debord"/>
          <p:cNvSpPr txBox="1"/>
          <p:nvPr/>
        </p:nvSpPr>
        <p:spPr>
          <a:xfrm>
            <a:off x="684723" y="1157248"/>
            <a:ext cx="23353396" cy="9606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000">
                <a:solidFill>
                  <a:srgbClr val="FFFFFF"/>
                </a:solidFill>
              </a:defRPr>
            </a:pPr>
            <a:r>
              <a:t>In the society of the spectacle social life is colonized by the commodity through “the decline of </a:t>
            </a:r>
            <a:r>
              <a:rPr i="1">
                <a:solidFill>
                  <a:schemeClr val="accent5"/>
                </a:solidFill>
              </a:rPr>
              <a:t>being</a:t>
            </a:r>
            <a:r>
              <a:t> into </a:t>
            </a:r>
            <a:r>
              <a:rPr i="1">
                <a:solidFill>
                  <a:schemeClr val="accent5"/>
                </a:solidFill>
              </a:rPr>
              <a:t>having</a:t>
            </a:r>
            <a:r>
              <a:t>, and </a:t>
            </a:r>
            <a:r>
              <a:rPr i="1">
                <a:solidFill>
                  <a:schemeClr val="accent5"/>
                </a:solidFill>
              </a:rPr>
              <a:t>having</a:t>
            </a:r>
            <a:r>
              <a:t> into merely </a:t>
            </a:r>
            <a:r>
              <a:rPr i="1">
                <a:solidFill>
                  <a:schemeClr val="accent5"/>
                </a:solidFill>
              </a:rPr>
              <a:t>appearing</a:t>
            </a:r>
            <a:r>
              <a:t>."Debord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7"/>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2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2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18"/>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2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2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9" fill="hold">
                                  <p:stCondLst>
                                    <p:cond delay="0"/>
                                  </p:stCondLst>
                                  <p:iterate type="el" backwards="0">
                                    <p:tmAbs val="0"/>
                                  </p:iterate>
                                  <p:childTnLst>
                                    <p:set>
                                      <p:cBhvr>
                                        <p:cTn id="36" fill="hold"/>
                                        <p:tgtEl>
                                          <p:spTgt spid="2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0" fill="hold">
                                  <p:stCondLst>
                                    <p:cond delay="0"/>
                                  </p:stCondLst>
                                  <p:iterate type="el" backwards="0">
                                    <p:tmAbs val="0"/>
                                  </p:iterate>
                                  <p:childTnLst>
                                    <p:set>
                                      <p:cBhvr>
                                        <p:cTn id="40" fill="hold"/>
                                        <p:tgtEl>
                                          <p:spTgt spid="215"/>
                                        </p:tgtEl>
                                        <p:attrNameLst>
                                          <p:attrName>style.visibility</p:attrName>
                                        </p:attrNameLst>
                                      </p:cBhvr>
                                      <p:to>
                                        <p:strVal val="visible"/>
                                      </p:to>
                                    </p:set>
                                  </p:childTnLst>
                                </p:cTn>
                              </p:par>
                            </p:childTnLst>
                          </p:cTn>
                        </p:par>
                        <p:par>
                          <p:cTn id="41" fill="hold">
                            <p:stCondLst>
                              <p:cond delay="0"/>
                            </p:stCondLst>
                            <p:childTnLst>
                              <p:par>
                                <p:cTn id="42" presetClass="entr" nodeType="afterEffect" presetSubtype="0" presetID="1" grpId="11" fill="hold">
                                  <p:stCondLst>
                                    <p:cond delay="0"/>
                                  </p:stCondLst>
                                  <p:iterate type="el" backwards="0">
                                    <p:tmAbs val="0"/>
                                  </p:iterate>
                                  <p:childTnLst>
                                    <p:set>
                                      <p:cBhvr>
                                        <p:cTn id="43" fill="hold"/>
                                        <p:tgtEl>
                                          <p:spTgt spid="2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4"/>
      <p:bldP build="whole" bldLvl="1" animBg="1" rev="0" advAuto="0" spid="221" grpId="7"/>
      <p:bldP build="whole" bldLvl="1" animBg="1" rev="0" advAuto="0" spid="225" grpId="5"/>
      <p:bldP build="whole" bldLvl="1" animBg="1" rev="0" advAuto="0" spid="223" grpId="8"/>
      <p:bldP build="whole" bldLvl="1" animBg="1" rev="0" advAuto="0" spid="218" grpId="6"/>
      <p:bldP build="whole" bldLvl="1" animBg="1" rev="0" advAuto="0" spid="220" grpId="3"/>
      <p:bldP build="whole" bldLvl="1" animBg="1" rev="0" advAuto="0" spid="224" grpId="1"/>
      <p:bldP build="whole" bldLvl="1" animBg="1" rev="0" advAuto="0" spid="215" grpId="10"/>
      <p:bldP build="whole" bldLvl="1" animBg="1" rev="0" advAuto="0" spid="226" grpId="9"/>
      <p:bldP build="whole" bldLvl="1" animBg="1" rev="0" advAuto="0" spid="217" grpId="2"/>
      <p:bldP build="whole" bldLvl="1" animBg="1" rev="0" advAuto="0" spid="216" grpId="11"/>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