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7" name="Body Level One…"/>
          <p:cNvSpPr txBox="1"/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tif"/><Relationship Id="rId3" Type="http://schemas.openxmlformats.org/officeDocument/2006/relationships/image" Target="../media/image28.tif"/><Relationship Id="rId4" Type="http://schemas.openxmlformats.org/officeDocument/2006/relationships/image" Target="../media/image29.tif"/><Relationship Id="rId5" Type="http://schemas.openxmlformats.org/officeDocument/2006/relationships/image" Target="../media/image30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tif"/><Relationship Id="rId3" Type="http://schemas.openxmlformats.org/officeDocument/2006/relationships/image" Target="../media/image32.tif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tif"/><Relationship Id="rId3" Type="http://schemas.openxmlformats.org/officeDocument/2006/relationships/image" Target="../media/image34.tif"/><Relationship Id="rId4" Type="http://schemas.openxmlformats.org/officeDocument/2006/relationships/image" Target="../media/image35.tif"/><Relationship Id="rId5" Type="http://schemas.openxmlformats.org/officeDocument/2006/relationships/image" Target="../media/image36.tif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tif"/><Relationship Id="rId3" Type="http://schemas.openxmlformats.org/officeDocument/2006/relationships/image" Target="../media/image38.tif"/><Relationship Id="rId4" Type="http://schemas.openxmlformats.org/officeDocument/2006/relationships/image" Target="../media/image39.tif"/><Relationship Id="rId5" Type="http://schemas.openxmlformats.org/officeDocument/2006/relationships/image" Target="../media/image40.tif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1.tif"/><Relationship Id="rId3" Type="http://schemas.openxmlformats.org/officeDocument/2006/relationships/image" Target="../media/image42.tif"/><Relationship Id="rId4" Type="http://schemas.openxmlformats.org/officeDocument/2006/relationships/image" Target="../media/image43.tif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4.tif"/><Relationship Id="rId3" Type="http://schemas.openxmlformats.org/officeDocument/2006/relationships/image" Target="../media/image45.tif"/><Relationship Id="rId4" Type="http://schemas.openxmlformats.org/officeDocument/2006/relationships/image" Target="../media/image46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tif"/><Relationship Id="rId3" Type="http://schemas.openxmlformats.org/officeDocument/2006/relationships/image" Target="../media/image2.tif"/><Relationship Id="rId4" Type="http://schemas.openxmlformats.org/officeDocument/2006/relationships/image" Target="../media/image3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tif"/><Relationship Id="rId3" Type="http://schemas.openxmlformats.org/officeDocument/2006/relationships/image" Target="../media/image5.tif"/><Relationship Id="rId4" Type="http://schemas.openxmlformats.org/officeDocument/2006/relationships/image" Target="../media/image6.tif"/><Relationship Id="rId5" Type="http://schemas.openxmlformats.org/officeDocument/2006/relationships/image" Target="../media/image7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tif"/><Relationship Id="rId3" Type="http://schemas.openxmlformats.org/officeDocument/2006/relationships/image" Target="../media/image9.tif"/><Relationship Id="rId4" Type="http://schemas.openxmlformats.org/officeDocument/2006/relationships/image" Target="../media/image10.tif"/><Relationship Id="rId5" Type="http://schemas.openxmlformats.org/officeDocument/2006/relationships/image" Target="../media/image11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tif"/><Relationship Id="rId3" Type="http://schemas.openxmlformats.org/officeDocument/2006/relationships/image" Target="../media/image13.tif"/><Relationship Id="rId4" Type="http://schemas.openxmlformats.org/officeDocument/2006/relationships/image" Target="../media/image14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tif"/><Relationship Id="rId3" Type="http://schemas.openxmlformats.org/officeDocument/2006/relationships/image" Target="../media/image16.tif"/><Relationship Id="rId4" Type="http://schemas.openxmlformats.org/officeDocument/2006/relationships/image" Target="../media/image17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tif"/><Relationship Id="rId3" Type="http://schemas.openxmlformats.org/officeDocument/2006/relationships/image" Target="../media/image19.tif"/><Relationship Id="rId4" Type="http://schemas.openxmlformats.org/officeDocument/2006/relationships/image" Target="../media/image20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tif"/><Relationship Id="rId3" Type="http://schemas.openxmlformats.org/officeDocument/2006/relationships/image" Target="../media/image22.tif"/><Relationship Id="rId4" Type="http://schemas.openxmlformats.org/officeDocument/2006/relationships/image" Target="../media/image23.tif"/><Relationship Id="rId5" Type="http://schemas.openxmlformats.org/officeDocument/2006/relationships/image" Target="../media/image24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tif"/><Relationship Id="rId3" Type="http://schemas.openxmlformats.org/officeDocument/2006/relationships/image" Target="../media/image26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Author and Dat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HART151- Modernism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HART151- Modernism</a:t>
            </a:r>
          </a:p>
        </p:txBody>
      </p:sp>
      <p:sp>
        <p:nvSpPr>
          <p:cNvPr id="153" name="Presentation Subtitl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urrealism"/>
          <p:cNvSpPr txBox="1"/>
          <p:nvPr/>
        </p:nvSpPr>
        <p:spPr>
          <a:xfrm>
            <a:off x="10935207" y="277255"/>
            <a:ext cx="2513585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Surrealism</a:t>
            </a:r>
          </a:p>
        </p:txBody>
      </p:sp>
      <p:sp>
        <p:nvSpPr>
          <p:cNvPr id="242" name="Biomorphic Surrealism"/>
          <p:cNvSpPr txBox="1"/>
          <p:nvPr/>
        </p:nvSpPr>
        <p:spPr>
          <a:xfrm>
            <a:off x="777517" y="1434856"/>
            <a:ext cx="320802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Biomorphic Surrealism</a:t>
            </a:r>
          </a:p>
        </p:txBody>
      </p:sp>
      <p:sp>
        <p:nvSpPr>
          <p:cNvPr id="243" name="Surrealism and representation"/>
          <p:cNvSpPr txBox="1"/>
          <p:nvPr/>
        </p:nvSpPr>
        <p:spPr>
          <a:xfrm>
            <a:off x="6228150" y="1434856"/>
            <a:ext cx="4190697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Surrealism and representation</a:t>
            </a:r>
          </a:p>
        </p:txBody>
      </p:sp>
      <p:pic>
        <p:nvPicPr>
          <p:cNvPr id="24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7438" y="2345612"/>
            <a:ext cx="3931456" cy="4717747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Kay Sage Margin of Silence, 1942"/>
          <p:cNvSpPr txBox="1"/>
          <p:nvPr/>
        </p:nvSpPr>
        <p:spPr>
          <a:xfrm>
            <a:off x="25271" y="7876582"/>
            <a:ext cx="4712514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Kay Sage Margin of Silence, 1942</a:t>
            </a:r>
          </a:p>
        </p:txBody>
      </p:sp>
      <p:pic>
        <p:nvPicPr>
          <p:cNvPr id="24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18459" y="2505152"/>
            <a:ext cx="3175001" cy="4762501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René Magritte, Time Transfixed, 1938"/>
          <p:cNvSpPr txBox="1"/>
          <p:nvPr/>
        </p:nvSpPr>
        <p:spPr>
          <a:xfrm>
            <a:off x="5683320" y="7876582"/>
            <a:ext cx="528035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René Magritte, Time Transfixed, 1938 </a:t>
            </a:r>
          </a:p>
        </p:txBody>
      </p:sp>
      <p:pic>
        <p:nvPicPr>
          <p:cNvPr id="24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594971" y="2367358"/>
            <a:ext cx="3931456" cy="5038088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Frida Kahlo, What the Water Gave Me, 1938"/>
          <p:cNvSpPr txBox="1"/>
          <p:nvPr/>
        </p:nvSpPr>
        <p:spPr>
          <a:xfrm>
            <a:off x="11465351" y="7961676"/>
            <a:ext cx="4190696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Frida Kahlo, What the Water Gave Me, 1938</a:t>
            </a:r>
          </a:p>
        </p:txBody>
      </p:sp>
      <p:pic>
        <p:nvPicPr>
          <p:cNvPr id="250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057741" y="2323235"/>
            <a:ext cx="6157577" cy="47625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Dali The Disintegration of the Persistence of Memory,  1952-54"/>
          <p:cNvSpPr txBox="1"/>
          <p:nvPr/>
        </p:nvSpPr>
        <p:spPr>
          <a:xfrm>
            <a:off x="15814008" y="8145826"/>
            <a:ext cx="8645043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Dali The Disintegration of the Persistence of Memory,  1952-54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Latin America"/>
          <p:cNvSpPr txBox="1"/>
          <p:nvPr/>
        </p:nvSpPr>
        <p:spPr>
          <a:xfrm>
            <a:off x="10577576" y="277255"/>
            <a:ext cx="3228849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Latin America</a:t>
            </a:r>
          </a:p>
        </p:txBody>
      </p:sp>
      <p:sp>
        <p:nvSpPr>
          <p:cNvPr id="254" name="Mexican Muralism"/>
          <p:cNvSpPr txBox="1"/>
          <p:nvPr/>
        </p:nvSpPr>
        <p:spPr>
          <a:xfrm>
            <a:off x="1082317" y="1434856"/>
            <a:ext cx="259842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Mexican Muralism</a:t>
            </a:r>
          </a:p>
        </p:txBody>
      </p:sp>
      <p:pic>
        <p:nvPicPr>
          <p:cNvPr id="25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023" y="2682277"/>
            <a:ext cx="10782444" cy="3229599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Rivera, Pan American Unity,  1940"/>
          <p:cNvSpPr txBox="1"/>
          <p:nvPr/>
        </p:nvSpPr>
        <p:spPr>
          <a:xfrm>
            <a:off x="3349924" y="6627317"/>
            <a:ext cx="4828642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 Rivera, Pan American Unity,  1940</a:t>
            </a:r>
          </a:p>
        </p:txBody>
      </p:sp>
      <p:pic>
        <p:nvPicPr>
          <p:cNvPr id="25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827717" y="2686179"/>
            <a:ext cx="6060233" cy="3405081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Siqueiros,The New Democracy, 1945"/>
          <p:cNvSpPr txBox="1"/>
          <p:nvPr/>
        </p:nvSpPr>
        <p:spPr>
          <a:xfrm>
            <a:off x="12285626" y="6627317"/>
            <a:ext cx="5144415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Siqueiros,The New Democracy, 1945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Abstraction"/>
          <p:cNvSpPr txBox="1"/>
          <p:nvPr/>
        </p:nvSpPr>
        <p:spPr>
          <a:xfrm>
            <a:off x="10831830" y="277255"/>
            <a:ext cx="2720341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Abstraction</a:t>
            </a:r>
          </a:p>
        </p:txBody>
      </p:sp>
      <p:sp>
        <p:nvSpPr>
          <p:cNvPr id="261" name="Abstract Expressionism"/>
          <p:cNvSpPr txBox="1"/>
          <p:nvPr/>
        </p:nvSpPr>
        <p:spPr>
          <a:xfrm>
            <a:off x="668097" y="1434856"/>
            <a:ext cx="3332074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Abstract Expressionism</a:t>
            </a:r>
          </a:p>
        </p:txBody>
      </p:sp>
      <p:sp>
        <p:nvSpPr>
          <p:cNvPr id="262" name="Art Informel"/>
          <p:cNvSpPr txBox="1"/>
          <p:nvPr/>
        </p:nvSpPr>
        <p:spPr>
          <a:xfrm>
            <a:off x="6721636" y="1434856"/>
            <a:ext cx="170048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Art Informel</a:t>
            </a:r>
          </a:p>
        </p:txBody>
      </p:sp>
      <p:sp>
        <p:nvSpPr>
          <p:cNvPr id="263" name="Color Field Painting"/>
          <p:cNvSpPr txBox="1"/>
          <p:nvPr/>
        </p:nvSpPr>
        <p:spPr>
          <a:xfrm>
            <a:off x="12885296" y="1434856"/>
            <a:ext cx="2784044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Color Field Painting</a:t>
            </a:r>
          </a:p>
        </p:txBody>
      </p:sp>
      <p:sp>
        <p:nvSpPr>
          <p:cNvPr id="264" name="Hard Edge Painting"/>
          <p:cNvSpPr txBox="1"/>
          <p:nvPr/>
        </p:nvSpPr>
        <p:spPr>
          <a:xfrm>
            <a:off x="17946581" y="1434856"/>
            <a:ext cx="2756307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Hard Edge Painting</a:t>
            </a:r>
          </a:p>
        </p:txBody>
      </p:sp>
      <p:pic>
        <p:nvPicPr>
          <p:cNvPr id="26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9674" y="3105756"/>
            <a:ext cx="5233187" cy="5994487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Still,  1951-T No. 3 19511951-T No. 3 1951"/>
          <p:cNvSpPr txBox="1"/>
          <p:nvPr/>
        </p:nvSpPr>
        <p:spPr>
          <a:xfrm>
            <a:off x="-651078" y="9991521"/>
            <a:ext cx="5970424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Still,  1951-T No. 3 19511951-T No. 3 1951</a:t>
            </a:r>
          </a:p>
        </p:txBody>
      </p:sp>
      <p:pic>
        <p:nvPicPr>
          <p:cNvPr id="26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39812" y="4202784"/>
            <a:ext cx="6113337" cy="3205775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De  Staël,Mediterranean, Le Lavandou, 1952"/>
          <p:cNvSpPr txBox="1"/>
          <p:nvPr/>
        </p:nvSpPr>
        <p:spPr>
          <a:xfrm>
            <a:off x="6404436" y="9991521"/>
            <a:ext cx="6184088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De  Staël,Mediterranean, Le Lavandou, 1952</a:t>
            </a:r>
          </a:p>
        </p:txBody>
      </p:sp>
      <p:pic>
        <p:nvPicPr>
          <p:cNvPr id="26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905405" y="2808428"/>
            <a:ext cx="4698938" cy="5994487"/>
          </a:xfrm>
          <a:prstGeom prst="rect">
            <a:avLst/>
          </a:prstGeom>
          <a:ln w="12700">
            <a:miter lim="400000"/>
          </a:ln>
        </p:spPr>
      </p:pic>
      <p:sp>
        <p:nvSpPr>
          <p:cNvPr id="270" name="Rothko, Orange and Yellow, 1956"/>
          <p:cNvSpPr txBox="1"/>
          <p:nvPr/>
        </p:nvSpPr>
        <p:spPr>
          <a:xfrm>
            <a:off x="12928031" y="9991521"/>
            <a:ext cx="4653687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Rothko, Orange and Yellow, 1956</a:t>
            </a:r>
          </a:p>
        </p:txBody>
      </p:sp>
      <p:pic>
        <p:nvPicPr>
          <p:cNvPr id="27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956600" y="3582176"/>
            <a:ext cx="6184088" cy="5041647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Kenneth Noland, Shoot, 1964"/>
          <p:cNvSpPr txBox="1"/>
          <p:nvPr/>
        </p:nvSpPr>
        <p:spPr>
          <a:xfrm>
            <a:off x="18978442" y="10309777"/>
            <a:ext cx="4140404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Kenneth Noland, Shoot, 1964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Duchampian Returns"/>
          <p:cNvSpPr txBox="1"/>
          <p:nvPr/>
        </p:nvSpPr>
        <p:spPr>
          <a:xfrm>
            <a:off x="9739884" y="277255"/>
            <a:ext cx="4904233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Duchampian Returns</a:t>
            </a:r>
          </a:p>
        </p:txBody>
      </p:sp>
      <p:sp>
        <p:nvSpPr>
          <p:cNvPr id="275" name="Neo-Dada"/>
          <p:cNvSpPr txBox="1"/>
          <p:nvPr/>
        </p:nvSpPr>
        <p:spPr>
          <a:xfrm>
            <a:off x="14699110" y="1747678"/>
            <a:ext cx="151424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Neo-Dada</a:t>
            </a:r>
          </a:p>
        </p:txBody>
      </p:sp>
      <p:sp>
        <p:nvSpPr>
          <p:cNvPr id="276" name="Nouveau Realism"/>
          <p:cNvSpPr txBox="1"/>
          <p:nvPr/>
        </p:nvSpPr>
        <p:spPr>
          <a:xfrm>
            <a:off x="19658187" y="1747678"/>
            <a:ext cx="2496618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Nouveau Realism</a:t>
            </a:r>
          </a:p>
        </p:txBody>
      </p:sp>
      <p:sp>
        <p:nvSpPr>
          <p:cNvPr id="277" name="CoBrA"/>
          <p:cNvSpPr txBox="1"/>
          <p:nvPr/>
        </p:nvSpPr>
        <p:spPr>
          <a:xfrm>
            <a:off x="6926309" y="1642202"/>
            <a:ext cx="1017119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CoBrA</a:t>
            </a:r>
          </a:p>
        </p:txBody>
      </p:sp>
      <p:pic>
        <p:nvPicPr>
          <p:cNvPr id="27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19583" y="2645475"/>
            <a:ext cx="3519437" cy="7864664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Rauschenberg, Bed, 1955"/>
          <p:cNvSpPr txBox="1"/>
          <p:nvPr/>
        </p:nvSpPr>
        <p:spPr>
          <a:xfrm>
            <a:off x="14250653" y="11506955"/>
            <a:ext cx="3657296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Rauschenberg, </a:t>
            </a:r>
            <a:r>
              <a:rPr i="1"/>
              <a:t>Bed, </a:t>
            </a:r>
            <a:r>
              <a:t>1955</a:t>
            </a:r>
          </a:p>
        </p:txBody>
      </p:sp>
      <p:pic>
        <p:nvPicPr>
          <p:cNvPr id="28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827456" y="2818465"/>
            <a:ext cx="5195528" cy="7518683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Klein, Untitled Anthropométrie, 1961"/>
          <p:cNvSpPr txBox="1"/>
          <p:nvPr/>
        </p:nvSpPr>
        <p:spPr>
          <a:xfrm>
            <a:off x="18376198" y="11506955"/>
            <a:ext cx="5060595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Klein, Untitled Anthropométrie, 1961</a:t>
            </a:r>
          </a:p>
        </p:txBody>
      </p:sp>
      <p:pic>
        <p:nvPicPr>
          <p:cNvPr id="28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03991" y="4081593"/>
            <a:ext cx="6502401" cy="431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Jorn, In the Beginning Was the Image, 1965"/>
          <p:cNvSpPr txBox="1"/>
          <p:nvPr/>
        </p:nvSpPr>
        <p:spPr>
          <a:xfrm>
            <a:off x="6858921" y="11506955"/>
            <a:ext cx="6065521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Jorn, In the Beginning Was the Image, 1965</a:t>
            </a:r>
          </a:p>
        </p:txBody>
      </p:sp>
      <p:sp>
        <p:nvSpPr>
          <p:cNvPr id="284" name="Art Brut"/>
          <p:cNvSpPr txBox="1"/>
          <p:nvPr/>
        </p:nvSpPr>
        <p:spPr>
          <a:xfrm>
            <a:off x="659170" y="1642202"/>
            <a:ext cx="1169823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Art Brut</a:t>
            </a:r>
          </a:p>
        </p:txBody>
      </p:sp>
      <p:pic>
        <p:nvPicPr>
          <p:cNvPr id="28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56163" y="4009648"/>
            <a:ext cx="5827776" cy="4461891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Dubuffet, The Cow with the Subtle Nose, 1954"/>
          <p:cNvSpPr txBox="1"/>
          <p:nvPr/>
        </p:nvSpPr>
        <p:spPr>
          <a:xfrm>
            <a:off x="150905" y="11506955"/>
            <a:ext cx="643829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Dubuffet, The Cow with the Subtle Nose, 1954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tructure in the 1960s"/>
          <p:cNvSpPr txBox="1"/>
          <p:nvPr/>
        </p:nvSpPr>
        <p:spPr>
          <a:xfrm>
            <a:off x="9631425" y="277255"/>
            <a:ext cx="5121149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Structure in the 1960s</a:t>
            </a:r>
          </a:p>
        </p:txBody>
      </p:sp>
      <p:sp>
        <p:nvSpPr>
          <p:cNvPr id="289" name="Minimalism"/>
          <p:cNvSpPr txBox="1"/>
          <p:nvPr/>
        </p:nvSpPr>
        <p:spPr>
          <a:xfrm>
            <a:off x="1577235" y="1434856"/>
            <a:ext cx="1655979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Minimalism</a:t>
            </a:r>
          </a:p>
        </p:txBody>
      </p:sp>
      <p:sp>
        <p:nvSpPr>
          <p:cNvPr id="290" name="Process Art"/>
          <p:cNvSpPr txBox="1"/>
          <p:nvPr/>
        </p:nvSpPr>
        <p:spPr>
          <a:xfrm>
            <a:off x="12695373" y="1434856"/>
            <a:ext cx="1694689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Process Art</a:t>
            </a:r>
          </a:p>
        </p:txBody>
      </p:sp>
      <p:pic>
        <p:nvPicPr>
          <p:cNvPr id="29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2319" y="2497234"/>
            <a:ext cx="5121149" cy="5130150"/>
          </a:xfrm>
          <a:prstGeom prst="rect">
            <a:avLst/>
          </a:prstGeom>
          <a:ln w="12700">
            <a:miter lim="400000"/>
          </a:ln>
        </p:spPr>
      </p:pic>
      <p:sp>
        <p:nvSpPr>
          <p:cNvPr id="292" name="Martin, Leaves, 1966"/>
          <p:cNvSpPr txBox="1"/>
          <p:nvPr/>
        </p:nvSpPr>
        <p:spPr>
          <a:xfrm>
            <a:off x="1572784" y="8913317"/>
            <a:ext cx="2960219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Martin, Leaves, 1966</a:t>
            </a:r>
          </a:p>
        </p:txBody>
      </p:sp>
      <p:pic>
        <p:nvPicPr>
          <p:cNvPr id="29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88796" y="1962020"/>
            <a:ext cx="4795946" cy="7119755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Judd, Untitled, 1969"/>
          <p:cNvSpPr txBox="1"/>
          <p:nvPr/>
        </p:nvSpPr>
        <p:spPr>
          <a:xfrm>
            <a:off x="6728679" y="9576827"/>
            <a:ext cx="2881580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Judd, Untitled, 1969</a:t>
            </a:r>
          </a:p>
        </p:txBody>
      </p:sp>
      <p:pic>
        <p:nvPicPr>
          <p:cNvPr id="295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070616" y="2822215"/>
            <a:ext cx="6782951" cy="5399365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Hesse, Repetition Nineteen III, 1968"/>
          <p:cNvSpPr txBox="1"/>
          <p:nvPr/>
        </p:nvSpPr>
        <p:spPr>
          <a:xfrm>
            <a:off x="14299094" y="9576827"/>
            <a:ext cx="4992016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Hesse, Repetition Nineteen III, 1968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Andy Warhol"/>
          <p:cNvSpPr txBox="1"/>
          <p:nvPr/>
        </p:nvSpPr>
        <p:spPr>
          <a:xfrm>
            <a:off x="10690606" y="277255"/>
            <a:ext cx="3002789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Andy Warhol</a:t>
            </a:r>
          </a:p>
        </p:txBody>
      </p:sp>
      <p:pic>
        <p:nvPicPr>
          <p:cNvPr id="29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741839" y="2052734"/>
            <a:ext cx="7060301" cy="9844427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rillo Boxes,  1964"/>
          <p:cNvSpPr txBox="1"/>
          <p:nvPr/>
        </p:nvSpPr>
        <p:spPr>
          <a:xfrm>
            <a:off x="18317960" y="12521153"/>
            <a:ext cx="2677060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Brillo Boxes,  1964</a:t>
            </a:r>
          </a:p>
        </p:txBody>
      </p:sp>
      <p:pic>
        <p:nvPicPr>
          <p:cNvPr id="30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0331" y="3668963"/>
            <a:ext cx="6498460" cy="6611970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Shot Sage Blue Marilyn, 1962"/>
          <p:cNvSpPr txBox="1"/>
          <p:nvPr/>
        </p:nvSpPr>
        <p:spPr>
          <a:xfrm>
            <a:off x="1334396" y="12728500"/>
            <a:ext cx="415107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Shot Sage Blue Marilyn, 1962</a:t>
            </a:r>
          </a:p>
        </p:txBody>
      </p:sp>
      <p:pic>
        <p:nvPicPr>
          <p:cNvPr id="30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135782" y="3621182"/>
            <a:ext cx="8304046" cy="6460368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Tunafish Disaster 1963"/>
          <p:cNvSpPr txBox="1"/>
          <p:nvPr/>
        </p:nvSpPr>
        <p:spPr>
          <a:xfrm>
            <a:off x="10300295" y="12728500"/>
            <a:ext cx="3202839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Tunafish Disaster 1963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Fin de Ciécle"/>
          <p:cNvSpPr txBox="1"/>
          <p:nvPr/>
        </p:nvSpPr>
        <p:spPr>
          <a:xfrm>
            <a:off x="10657840" y="277255"/>
            <a:ext cx="3068321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Fin de Ciécle</a:t>
            </a:r>
          </a:p>
        </p:txBody>
      </p:sp>
      <p:sp>
        <p:nvSpPr>
          <p:cNvPr id="156" name="Fauves"/>
          <p:cNvSpPr txBox="1"/>
          <p:nvPr/>
        </p:nvSpPr>
        <p:spPr>
          <a:xfrm>
            <a:off x="21050044" y="984616"/>
            <a:ext cx="1090880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Fauves</a:t>
            </a:r>
          </a:p>
        </p:txBody>
      </p:sp>
      <p:sp>
        <p:nvSpPr>
          <p:cNvPr id="157" name="Nabis"/>
          <p:cNvSpPr txBox="1"/>
          <p:nvPr/>
        </p:nvSpPr>
        <p:spPr>
          <a:xfrm>
            <a:off x="15108014" y="818739"/>
            <a:ext cx="898856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Nabis</a:t>
            </a:r>
          </a:p>
        </p:txBody>
      </p:sp>
      <p:sp>
        <p:nvSpPr>
          <p:cNvPr id="158" name="Synthetism"/>
          <p:cNvSpPr txBox="1"/>
          <p:nvPr/>
        </p:nvSpPr>
        <p:spPr>
          <a:xfrm>
            <a:off x="5017662" y="818739"/>
            <a:ext cx="1638910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Synthetism</a:t>
            </a:r>
          </a:p>
        </p:txBody>
      </p:sp>
      <p:sp>
        <p:nvSpPr>
          <p:cNvPr id="159" name="Cloisonisme"/>
          <p:cNvSpPr txBox="1"/>
          <p:nvPr/>
        </p:nvSpPr>
        <p:spPr>
          <a:xfrm>
            <a:off x="773874" y="818739"/>
            <a:ext cx="1785215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Cloisonisme</a:t>
            </a:r>
          </a:p>
        </p:txBody>
      </p:sp>
      <p:pic>
        <p:nvPicPr>
          <p:cNvPr id="16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2711" y="1441543"/>
            <a:ext cx="4957931" cy="7706629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Gaugin, Self Portrait, 1889"/>
          <p:cNvSpPr txBox="1"/>
          <p:nvPr/>
        </p:nvSpPr>
        <p:spPr>
          <a:xfrm>
            <a:off x="856511" y="9309609"/>
            <a:ext cx="3710331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Gaugin, Self Portrait, 1889</a:t>
            </a:r>
          </a:p>
        </p:txBody>
      </p:sp>
      <p:pic>
        <p:nvPicPr>
          <p:cNvPr id="16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71001" y="1484857"/>
            <a:ext cx="9283701" cy="762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Vuillard, The Flowered Dress, 1891"/>
          <p:cNvSpPr txBox="1"/>
          <p:nvPr/>
        </p:nvSpPr>
        <p:spPr>
          <a:xfrm>
            <a:off x="9398682" y="9309609"/>
            <a:ext cx="4828338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Vuillard, The Flowered Dress, 1891</a:t>
            </a:r>
          </a:p>
        </p:txBody>
      </p:sp>
      <p:pic>
        <p:nvPicPr>
          <p:cNvPr id="16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942323" y="1484857"/>
            <a:ext cx="6146801" cy="762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Matisse, Interior with Girl Reading, 1905"/>
          <p:cNvSpPr txBox="1"/>
          <p:nvPr/>
        </p:nvSpPr>
        <p:spPr>
          <a:xfrm>
            <a:off x="18234880" y="9309609"/>
            <a:ext cx="5561686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Matisse, Interior with Girl Reading, 1905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owards Cubism"/>
          <p:cNvSpPr txBox="1"/>
          <p:nvPr/>
        </p:nvSpPr>
        <p:spPr>
          <a:xfrm>
            <a:off x="10238994" y="277255"/>
            <a:ext cx="3906013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Towards Cubism</a:t>
            </a:r>
          </a:p>
        </p:txBody>
      </p:sp>
      <p:sp>
        <p:nvSpPr>
          <p:cNvPr id="168" name="Cézanne, Mont Sainte-Victoire, c1895"/>
          <p:cNvSpPr txBox="1"/>
          <p:nvPr/>
        </p:nvSpPr>
        <p:spPr>
          <a:xfrm>
            <a:off x="1239711" y="8145826"/>
            <a:ext cx="5268773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Cézanne, Mont Sainte-Victoire, c1895</a:t>
            </a:r>
          </a:p>
        </p:txBody>
      </p:sp>
      <p:sp>
        <p:nvSpPr>
          <p:cNvPr id="169" name="Analytic Cubsim"/>
          <p:cNvSpPr txBox="1"/>
          <p:nvPr/>
        </p:nvSpPr>
        <p:spPr>
          <a:xfrm>
            <a:off x="8839200" y="1434856"/>
            <a:ext cx="2327454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Analytic Cubsim</a:t>
            </a:r>
          </a:p>
        </p:txBody>
      </p:sp>
      <p:sp>
        <p:nvSpPr>
          <p:cNvPr id="170" name="Synthetic Cubism"/>
          <p:cNvSpPr txBox="1"/>
          <p:nvPr/>
        </p:nvSpPr>
        <p:spPr>
          <a:xfrm>
            <a:off x="12537706" y="1342042"/>
            <a:ext cx="2525269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Synthetic Cubism</a:t>
            </a:r>
          </a:p>
        </p:txBody>
      </p:sp>
      <p:sp>
        <p:nvSpPr>
          <p:cNvPr id="171" name="Futurism"/>
          <p:cNvSpPr txBox="1"/>
          <p:nvPr/>
        </p:nvSpPr>
        <p:spPr>
          <a:xfrm>
            <a:off x="21562861" y="1434856"/>
            <a:ext cx="1305765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Futurism</a:t>
            </a:r>
          </a:p>
        </p:txBody>
      </p:sp>
      <p:pic>
        <p:nvPicPr>
          <p:cNvPr id="17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3068" y="2073487"/>
            <a:ext cx="7202059" cy="56944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74674" y="2100128"/>
            <a:ext cx="4456507" cy="5641148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Picasso, StillLife with Bottle of Anis, 1909"/>
          <p:cNvSpPr txBox="1"/>
          <p:nvPr/>
        </p:nvSpPr>
        <p:spPr>
          <a:xfrm>
            <a:off x="7618769" y="8293431"/>
            <a:ext cx="4740899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Picasso, StillLife with Bottle of Anis, 1909</a:t>
            </a:r>
          </a:p>
        </p:txBody>
      </p:sp>
      <p:pic>
        <p:nvPicPr>
          <p:cNvPr id="175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530727" y="2171218"/>
            <a:ext cx="4160886" cy="5498967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Juan Gris, Still Life with Checked Tablecloth, 1915"/>
          <p:cNvSpPr txBox="1"/>
          <p:nvPr/>
        </p:nvSpPr>
        <p:spPr>
          <a:xfrm>
            <a:off x="12266745" y="8293431"/>
            <a:ext cx="4688849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Juan Gris, Still Life with Checked Tablecloth, 1915</a:t>
            </a:r>
          </a:p>
        </p:txBody>
      </p:sp>
      <p:pic>
        <p:nvPicPr>
          <p:cNvPr id="177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991159" y="2171218"/>
            <a:ext cx="7160111" cy="5498967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Boccioni,States of Mind, 1911"/>
          <p:cNvSpPr txBox="1"/>
          <p:nvPr/>
        </p:nvSpPr>
        <p:spPr>
          <a:xfrm>
            <a:off x="18657975" y="8477581"/>
            <a:ext cx="4224529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Boccioni,States of Mind, 1911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Expressionism"/>
          <p:cNvSpPr txBox="1"/>
          <p:nvPr/>
        </p:nvSpPr>
        <p:spPr>
          <a:xfrm>
            <a:off x="10483596" y="277255"/>
            <a:ext cx="3416809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Expressionism</a:t>
            </a:r>
          </a:p>
        </p:txBody>
      </p:sp>
      <p:sp>
        <p:nvSpPr>
          <p:cNvPr id="181" name="Die Brücke"/>
          <p:cNvSpPr txBox="1"/>
          <p:nvPr/>
        </p:nvSpPr>
        <p:spPr>
          <a:xfrm>
            <a:off x="11789716" y="1434856"/>
            <a:ext cx="1610259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Die Brücke</a:t>
            </a:r>
          </a:p>
        </p:txBody>
      </p:sp>
      <p:sp>
        <p:nvSpPr>
          <p:cNvPr id="182" name="Der Blaue Reiter"/>
          <p:cNvSpPr txBox="1"/>
          <p:nvPr/>
        </p:nvSpPr>
        <p:spPr>
          <a:xfrm>
            <a:off x="19174636" y="1434856"/>
            <a:ext cx="2338122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Der Blaue Reiter</a:t>
            </a:r>
          </a:p>
        </p:txBody>
      </p:sp>
      <p:sp>
        <p:nvSpPr>
          <p:cNvPr id="183" name="Precursors"/>
          <p:cNvSpPr txBox="1"/>
          <p:nvPr/>
        </p:nvSpPr>
        <p:spPr>
          <a:xfrm>
            <a:off x="829531" y="1434856"/>
            <a:ext cx="1587399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Precursors</a:t>
            </a:r>
          </a:p>
        </p:txBody>
      </p:sp>
      <p:pic>
        <p:nvPicPr>
          <p:cNvPr id="18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81880" y="2194915"/>
            <a:ext cx="4099820" cy="5347591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Modersohn-Becker, Portrait of Rainer Maria Rilke, 1906"/>
          <p:cNvSpPr txBox="1"/>
          <p:nvPr/>
        </p:nvSpPr>
        <p:spPr>
          <a:xfrm>
            <a:off x="4703252" y="8032767"/>
            <a:ext cx="3966698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Modersohn-Becker, Portrait of Rainer Maria Rilke, 1906</a:t>
            </a:r>
          </a:p>
        </p:txBody>
      </p:sp>
      <p:pic>
        <p:nvPicPr>
          <p:cNvPr id="18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2963" y="2194915"/>
            <a:ext cx="4108733" cy="5347591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Munch, Anxiety, 1894"/>
          <p:cNvSpPr txBox="1"/>
          <p:nvPr/>
        </p:nvSpPr>
        <p:spPr>
          <a:xfrm>
            <a:off x="731957" y="8145826"/>
            <a:ext cx="3050744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Munch, Anxiety, 1894</a:t>
            </a:r>
          </a:p>
        </p:txBody>
      </p:sp>
      <p:pic>
        <p:nvPicPr>
          <p:cNvPr id="18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803081" y="2150288"/>
            <a:ext cx="4048714" cy="5436845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Kirchner, Five Women in the Street, 1913"/>
          <p:cNvSpPr txBox="1"/>
          <p:nvPr/>
        </p:nvSpPr>
        <p:spPr>
          <a:xfrm>
            <a:off x="11169495" y="8216917"/>
            <a:ext cx="5647640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Kirchner, Five Women in the Street, 1913</a:t>
            </a:r>
          </a:p>
        </p:txBody>
      </p:sp>
      <p:pic>
        <p:nvPicPr>
          <p:cNvPr id="190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304880" y="2150288"/>
            <a:ext cx="4077634" cy="5436845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Marc, Blue Horse, 1911"/>
          <p:cNvSpPr txBox="1"/>
          <p:nvPr/>
        </p:nvSpPr>
        <p:spPr>
          <a:xfrm>
            <a:off x="18680250" y="8216917"/>
            <a:ext cx="3326893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Marc, Blue Horse, 1911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Neue Shacklikeit"/>
          <p:cNvSpPr txBox="1"/>
          <p:nvPr/>
        </p:nvSpPr>
        <p:spPr>
          <a:xfrm>
            <a:off x="10238994" y="277255"/>
            <a:ext cx="3906013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Neue Shacklikeit</a:t>
            </a:r>
          </a:p>
        </p:txBody>
      </p:sp>
      <p:pic>
        <p:nvPicPr>
          <p:cNvPr id="19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16407" y="2558561"/>
            <a:ext cx="5984336" cy="5106634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Kanhold, Still Life with Jugs and Red Tea Caddy, 1922"/>
          <p:cNvSpPr txBox="1"/>
          <p:nvPr/>
        </p:nvSpPr>
        <p:spPr>
          <a:xfrm>
            <a:off x="17167364" y="8445546"/>
            <a:ext cx="6082422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Kanhold, Still Life with Jugs and Red Tea Caddy, 1922</a:t>
            </a:r>
          </a:p>
        </p:txBody>
      </p:sp>
      <p:pic>
        <p:nvPicPr>
          <p:cNvPr id="19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629040" y="4150210"/>
            <a:ext cx="3403601" cy="2387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16794" y="2494026"/>
            <a:ext cx="7463663" cy="5235704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Georg Grosz, Explosion, 1917"/>
          <p:cNvSpPr txBox="1"/>
          <p:nvPr/>
        </p:nvSpPr>
        <p:spPr>
          <a:xfrm>
            <a:off x="9455259" y="8546757"/>
            <a:ext cx="4186734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Georg Grosz, Explosion, 1917</a:t>
            </a:r>
          </a:p>
        </p:txBody>
      </p:sp>
      <p:pic>
        <p:nvPicPr>
          <p:cNvPr id="19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2329" y="2476440"/>
            <a:ext cx="4358515" cy="5315262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Otto Dix, Prager Street, 1920"/>
          <p:cNvSpPr txBox="1"/>
          <p:nvPr/>
        </p:nvSpPr>
        <p:spPr>
          <a:xfrm>
            <a:off x="1674057" y="8629696"/>
            <a:ext cx="4055060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Otto Dix, Prager Street, 1920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Dada"/>
          <p:cNvSpPr txBox="1"/>
          <p:nvPr/>
        </p:nvSpPr>
        <p:spPr>
          <a:xfrm>
            <a:off x="11532615" y="277255"/>
            <a:ext cx="1318769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Dada</a:t>
            </a:r>
          </a:p>
        </p:txBody>
      </p:sp>
      <p:pic>
        <p:nvPicPr>
          <p:cNvPr id="20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4294" y="1464574"/>
            <a:ext cx="5409453" cy="8109671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Duchamp, Bicycle Wheel, 1913"/>
          <p:cNvSpPr txBox="1"/>
          <p:nvPr/>
        </p:nvSpPr>
        <p:spPr>
          <a:xfrm>
            <a:off x="1173147" y="10115929"/>
            <a:ext cx="437174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Duchamp, Bicycle Wheel, 1913</a:t>
            </a:r>
          </a:p>
        </p:txBody>
      </p:sp>
      <p:pic>
        <p:nvPicPr>
          <p:cNvPr id="20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573376" y="1481884"/>
            <a:ext cx="5237248" cy="8075052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Picabia, Machine Turn Quickly, 1916-18"/>
          <p:cNvSpPr txBox="1"/>
          <p:nvPr/>
        </p:nvSpPr>
        <p:spPr>
          <a:xfrm>
            <a:off x="9438589" y="10064588"/>
            <a:ext cx="5506822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Picabia, Machine Turn Quickly, 1916-18</a:t>
            </a:r>
          </a:p>
        </p:txBody>
      </p:sp>
      <p:pic>
        <p:nvPicPr>
          <p:cNvPr id="20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672476" y="1689231"/>
            <a:ext cx="5632030" cy="8282397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Hausmann, ABC (Self Portrait), 1923-24"/>
          <p:cNvSpPr txBox="1"/>
          <p:nvPr/>
        </p:nvSpPr>
        <p:spPr>
          <a:xfrm>
            <a:off x="17926508" y="10271935"/>
            <a:ext cx="5528464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Hausmann, ABC (Self Portrait), 1923-24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urrealism"/>
          <p:cNvSpPr txBox="1"/>
          <p:nvPr/>
        </p:nvSpPr>
        <p:spPr>
          <a:xfrm>
            <a:off x="10935207" y="277255"/>
            <a:ext cx="2513585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Surrealism</a:t>
            </a:r>
          </a:p>
        </p:txBody>
      </p:sp>
      <p:sp>
        <p:nvSpPr>
          <p:cNvPr id="211" name="Antecedents"/>
          <p:cNvSpPr txBox="1"/>
          <p:nvPr/>
        </p:nvSpPr>
        <p:spPr>
          <a:xfrm>
            <a:off x="589431" y="1434856"/>
            <a:ext cx="1830630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Antecedents</a:t>
            </a:r>
          </a:p>
        </p:txBody>
      </p:sp>
      <p:sp>
        <p:nvSpPr>
          <p:cNvPr id="212" name="Surrealism and Dada"/>
          <p:cNvSpPr txBox="1"/>
          <p:nvPr/>
        </p:nvSpPr>
        <p:spPr>
          <a:xfrm>
            <a:off x="5380265" y="1434856"/>
            <a:ext cx="2959913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Surrealism and Dada</a:t>
            </a:r>
          </a:p>
        </p:txBody>
      </p:sp>
      <p:sp>
        <p:nvSpPr>
          <p:cNvPr id="213" name="Biomorphic Surrealism"/>
          <p:cNvSpPr txBox="1"/>
          <p:nvPr/>
        </p:nvSpPr>
        <p:spPr>
          <a:xfrm>
            <a:off x="10848654" y="1434856"/>
            <a:ext cx="320802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Biomorphic Surrealism</a:t>
            </a:r>
          </a:p>
        </p:txBody>
      </p:sp>
      <p:sp>
        <p:nvSpPr>
          <p:cNvPr id="214" name="Max Ernst, The Elephant Celebes, 1921"/>
          <p:cNvSpPr txBox="1"/>
          <p:nvPr/>
        </p:nvSpPr>
        <p:spPr>
          <a:xfrm>
            <a:off x="4566174" y="9119961"/>
            <a:ext cx="550042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Max Ernst, The Elephant Celebes, 1921</a:t>
            </a:r>
          </a:p>
        </p:txBody>
      </p:sp>
      <p:pic>
        <p:nvPicPr>
          <p:cNvPr id="21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9580" y="2768958"/>
            <a:ext cx="4459257" cy="5478267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Giorgio de Chirico, The Song of Love, 1914"/>
          <p:cNvSpPr txBox="1"/>
          <p:nvPr/>
        </p:nvSpPr>
        <p:spPr>
          <a:xfrm>
            <a:off x="478011" y="8751661"/>
            <a:ext cx="3208021" cy="1197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Giorgio de Chirico, The Song of Love, 1914</a:t>
            </a:r>
          </a:p>
        </p:txBody>
      </p:sp>
      <p:pic>
        <p:nvPicPr>
          <p:cNvPr id="21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91439" y="2847631"/>
            <a:ext cx="4072654" cy="53209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560391" y="2708872"/>
            <a:ext cx="6915069" cy="5598440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Meet Oppenheim,  My Nurse, 1936"/>
          <p:cNvSpPr txBox="1"/>
          <p:nvPr/>
        </p:nvSpPr>
        <p:spPr>
          <a:xfrm>
            <a:off x="11574800" y="9119961"/>
            <a:ext cx="4886250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Meet Oppenheim,  My Nurse, 1936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Modern Art in America"/>
          <p:cNvSpPr txBox="1"/>
          <p:nvPr/>
        </p:nvSpPr>
        <p:spPr>
          <a:xfrm>
            <a:off x="9580371" y="277255"/>
            <a:ext cx="5223257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Modern Art in America</a:t>
            </a:r>
          </a:p>
        </p:txBody>
      </p:sp>
      <p:sp>
        <p:nvSpPr>
          <p:cNvPr id="222" name="Ashcan School"/>
          <p:cNvSpPr txBox="1"/>
          <p:nvPr/>
        </p:nvSpPr>
        <p:spPr>
          <a:xfrm>
            <a:off x="1157611" y="1434856"/>
            <a:ext cx="2163472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Ashcan School</a:t>
            </a:r>
          </a:p>
        </p:txBody>
      </p:sp>
      <p:sp>
        <p:nvSpPr>
          <p:cNvPr id="223" name="Social Realism"/>
          <p:cNvSpPr txBox="1"/>
          <p:nvPr/>
        </p:nvSpPr>
        <p:spPr>
          <a:xfrm>
            <a:off x="6356658" y="1434856"/>
            <a:ext cx="211805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Social Realism</a:t>
            </a:r>
          </a:p>
        </p:txBody>
      </p:sp>
      <p:sp>
        <p:nvSpPr>
          <p:cNvPr id="224" name="American Regionalism"/>
          <p:cNvSpPr txBox="1"/>
          <p:nvPr/>
        </p:nvSpPr>
        <p:spPr>
          <a:xfrm>
            <a:off x="16797495" y="1434856"/>
            <a:ext cx="3157119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American Regionalism</a:t>
            </a:r>
          </a:p>
        </p:txBody>
      </p:sp>
      <p:pic>
        <p:nvPicPr>
          <p:cNvPr id="2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7014" y="2299697"/>
            <a:ext cx="4980737" cy="4036473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Glackens, East River Park, ca. 1902"/>
          <p:cNvSpPr txBox="1"/>
          <p:nvPr/>
        </p:nvSpPr>
        <p:spPr>
          <a:xfrm>
            <a:off x="377014" y="6739645"/>
            <a:ext cx="498073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Glackens, East River Park, ca. 1902</a:t>
            </a:r>
          </a:p>
        </p:txBody>
      </p:sp>
      <p:sp>
        <p:nvSpPr>
          <p:cNvPr id="227" name="Jacob Lawrence, Migration Series No.26: And people all over the South continued to discuss this great movement, 1940-41"/>
          <p:cNvSpPr txBox="1"/>
          <p:nvPr/>
        </p:nvSpPr>
        <p:spPr>
          <a:xfrm>
            <a:off x="5837126" y="7040926"/>
            <a:ext cx="3157120" cy="2671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Jacob Lawrence, Migration Series No.26: And people all over the South continued to discuss this great movement, 1940-41</a:t>
            </a:r>
          </a:p>
        </p:txBody>
      </p:sp>
      <p:pic>
        <p:nvPicPr>
          <p:cNvPr id="22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70323" y="2402519"/>
            <a:ext cx="2890726" cy="42963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73621" y="2356846"/>
            <a:ext cx="5840868" cy="4464004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Grant Woods, Parson Weems’s Fable, 1939"/>
          <p:cNvSpPr txBox="1"/>
          <p:nvPr/>
        </p:nvSpPr>
        <p:spPr>
          <a:xfrm>
            <a:off x="9179661" y="7281474"/>
            <a:ext cx="6024678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Grant Woods, Parson Weems’s Fable, 1939</a:t>
            </a:r>
          </a:p>
        </p:txBody>
      </p:sp>
      <p:pic>
        <p:nvPicPr>
          <p:cNvPr id="23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457580" y="2445397"/>
            <a:ext cx="5494159" cy="4464005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Thomas Hart Benton, The Ballad of the Jealous Lover of Lone Green Valley, 1934"/>
          <p:cNvSpPr txBox="1"/>
          <p:nvPr/>
        </p:nvSpPr>
        <p:spPr>
          <a:xfrm>
            <a:off x="16492059" y="7161990"/>
            <a:ext cx="5669707" cy="1197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Thomas Hart Benton, The Ballad of the Jealous Lover of Lone Green Valley, 1934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Modern Art in America"/>
          <p:cNvSpPr txBox="1"/>
          <p:nvPr/>
        </p:nvSpPr>
        <p:spPr>
          <a:xfrm>
            <a:off x="9580371" y="277255"/>
            <a:ext cx="5223257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Modern Art in America</a:t>
            </a:r>
          </a:p>
        </p:txBody>
      </p:sp>
      <p:sp>
        <p:nvSpPr>
          <p:cNvPr id="235" name="Precisionism"/>
          <p:cNvSpPr txBox="1"/>
          <p:nvPr/>
        </p:nvSpPr>
        <p:spPr>
          <a:xfrm>
            <a:off x="699533" y="1434856"/>
            <a:ext cx="1847394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Precisionism</a:t>
            </a:r>
          </a:p>
        </p:txBody>
      </p:sp>
      <p:pic>
        <p:nvPicPr>
          <p:cNvPr id="23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57021" y="2291183"/>
            <a:ext cx="3975101" cy="5080001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Charles Demuth, Incense of  a New Church, 1921"/>
          <p:cNvSpPr txBox="1"/>
          <p:nvPr/>
        </p:nvSpPr>
        <p:spPr>
          <a:xfrm>
            <a:off x="1222429" y="7876582"/>
            <a:ext cx="6844285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Charles Demuth, Incense of  a New Church, 1921</a:t>
            </a:r>
          </a:p>
        </p:txBody>
      </p:sp>
      <p:pic>
        <p:nvPicPr>
          <p:cNvPr id="23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831285" y="2291183"/>
            <a:ext cx="3302001" cy="5080001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Charles Sheeler, Skyskrapers, 1922"/>
          <p:cNvSpPr txBox="1"/>
          <p:nvPr/>
        </p:nvSpPr>
        <p:spPr>
          <a:xfrm>
            <a:off x="9724186" y="7876582"/>
            <a:ext cx="4935628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Charles Sheeler, Skyskrapers, 1922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