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lose-up of wild plants growing between rock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Large rock formation under dark clouds with a dirt road in the foreground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Close-up of a wild plant growing between lava rocks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waterfall surrounded by a green rocky landscap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een, hilly landscap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Moss-covered rocks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Large rock formation under dark clouds with a dirt road in the foreground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3.tif"/><Relationship Id="rId5" Type="http://schemas.openxmlformats.org/officeDocument/2006/relationships/image" Target="../media/image14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5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tif"/><Relationship Id="rId3" Type="http://schemas.openxmlformats.org/officeDocument/2006/relationships/image" Target="../media/image17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tif"/><Relationship Id="rId3" Type="http://schemas.openxmlformats.org/officeDocument/2006/relationships/hyperlink" Target="https://museum-exhibitions.colby.edu/explore-jacob-lawrence/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4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tif"/><Relationship Id="rId3" Type="http://schemas.openxmlformats.org/officeDocument/2006/relationships/image" Target="../media/image6.tif"/><Relationship Id="rId4" Type="http://schemas.openxmlformats.org/officeDocument/2006/relationships/image" Target="../media/image7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tif"/><Relationship Id="rId3" Type="http://schemas.openxmlformats.org/officeDocument/2006/relationships/image" Target="../media/image9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tif"/><Relationship Id="rId3" Type="http://schemas.openxmlformats.org/officeDocument/2006/relationships/image" Target="../media/image11.tif"/><Relationship Id="rId4" Type="http://schemas.openxmlformats.org/officeDocument/2006/relationships/image" Target="../media/image1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 txBox="1"/>
          <p:nvPr>
            <p:ph type="ctrTitle"/>
          </p:nvPr>
        </p:nvSpPr>
        <p:spPr>
          <a:xfrm>
            <a:off x="1206498" y="25871"/>
            <a:ext cx="21971004" cy="2367309"/>
          </a:xfrm>
          <a:prstGeom prst="rect">
            <a:avLst/>
          </a:prstGeom>
        </p:spPr>
        <p:txBody>
          <a:bodyPr/>
          <a:lstStyle>
            <a:lvl1pPr>
              <a:defRPr spc="-215" sz="10800"/>
            </a:lvl1pPr>
          </a:lstStyle>
          <a:p>
            <a:pPr/>
            <a:r>
              <a:t>19th Century Art</a:t>
            </a:r>
          </a:p>
        </p:txBody>
      </p:sp>
      <p:sp>
        <p:nvSpPr>
          <p:cNvPr id="172" name="Subtitle 2"/>
          <p:cNvSpPr txBox="1"/>
          <p:nvPr>
            <p:ph type="subTitle" sz="quarter" idx="1"/>
          </p:nvPr>
        </p:nvSpPr>
        <p:spPr>
          <a:xfrm>
            <a:off x="1206500" y="2304616"/>
            <a:ext cx="21971001" cy="971447"/>
          </a:xfrm>
          <a:prstGeom prst="rect">
            <a:avLst/>
          </a:prstGeom>
        </p:spPr>
        <p:txBody>
          <a:bodyPr/>
          <a:lstStyle/>
          <a:p>
            <a:pPr/>
            <a:r>
              <a:t>Session 1:  Introduction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67429" y="3638372"/>
            <a:ext cx="6665691" cy="8638042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August Friedrich Oelenhainz, Joseph Franz Maximilian, 7th Prince of Lobkowitz"/>
          <p:cNvSpPr txBox="1"/>
          <p:nvPr/>
        </p:nvSpPr>
        <p:spPr>
          <a:xfrm>
            <a:off x="17074024" y="12161081"/>
            <a:ext cx="7252505" cy="793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/>
            <a:r>
              <a:t>August Friedrich Oelenhainz, Joseph Franz Maximilian, 7th Prince of Lobkowitz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2217" y="3305907"/>
            <a:ext cx="5898603" cy="9302969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Jean-Auguste-Dominique Ingres Bonaparte, First Consul, 1804"/>
          <p:cNvSpPr txBox="1"/>
          <p:nvPr/>
        </p:nvSpPr>
        <p:spPr>
          <a:xfrm>
            <a:off x="386196" y="12350657"/>
            <a:ext cx="6270646" cy="793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/>
            <a:r>
              <a:t>Jean-Auguste-Dominique Ingres Bonaparte, First Consul, 1804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18607" y="4407987"/>
            <a:ext cx="9146786" cy="6074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Box 4"/>
          <p:cNvSpPr txBox="1"/>
          <p:nvPr/>
        </p:nvSpPr>
        <p:spPr>
          <a:xfrm>
            <a:off x="8191612" y="11466016"/>
            <a:ext cx="5302967" cy="138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2800"/>
            </a:pPr>
            <a:r>
              <a:t>Jean-Auguste- Dominique- Ingres,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Bonaparte, First Consul</a:t>
            </a:r>
            <a:r>
              <a:t>, 1804</a:t>
            </a:r>
          </a:p>
        </p:txBody>
      </p:sp>
      <p:sp>
        <p:nvSpPr>
          <p:cNvPr id="234" name="Synthesis: Negation of the Negation"/>
          <p:cNvSpPr txBox="1"/>
          <p:nvPr/>
        </p:nvSpPr>
        <p:spPr>
          <a:xfrm>
            <a:off x="226336" y="195636"/>
            <a:ext cx="9914231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Synthesis: Negation of the Negation</a:t>
            </a:r>
          </a:p>
        </p:txBody>
      </p:sp>
      <p:sp>
        <p:nvSpPr>
          <p:cNvPr id="235" name="New State of Affairs"/>
          <p:cNvSpPr txBox="1"/>
          <p:nvPr/>
        </p:nvSpPr>
        <p:spPr>
          <a:xfrm>
            <a:off x="339627" y="1082776"/>
            <a:ext cx="587258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3" indent="0"/>
            <a:r>
              <a:t>New State of Affairs  </a:t>
            </a:r>
          </a:p>
        </p:txBody>
      </p:sp>
      <p:sp>
        <p:nvSpPr>
          <p:cNvPr id="236" name="Jacques Louis-David, Napoleon Crossing the Alps, 1801"/>
          <p:cNvSpPr txBox="1"/>
          <p:nvPr/>
        </p:nvSpPr>
        <p:spPr>
          <a:xfrm>
            <a:off x="446836" y="11654245"/>
            <a:ext cx="6963107" cy="1006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2800"/>
            </a:pPr>
            <a:r>
              <a:t>Jacques Louis-David,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Napoleon Crossing the Alps, </a:t>
            </a:r>
            <a:r>
              <a:t>1801</a:t>
            </a:r>
          </a:p>
        </p:txBody>
      </p:sp>
      <p:sp>
        <p:nvSpPr>
          <p:cNvPr id="237" name="Jacques-Louis David, the Coronation of Napoleon, 1805-07"/>
          <p:cNvSpPr txBox="1"/>
          <p:nvPr/>
        </p:nvSpPr>
        <p:spPr>
          <a:xfrm>
            <a:off x="14940072" y="11930078"/>
            <a:ext cx="8752409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2800"/>
            </a:pPr>
            <a:r>
              <a:rPr>
                <a:latin typeface="Calibri"/>
                <a:ea typeface="Calibri"/>
                <a:cs typeface="Calibri"/>
                <a:sym typeface="Calibri"/>
              </a:rPr>
              <a:t>Jacques-Louis David,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 the Coronation of Napoleon, 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1805-07</a:t>
            </a:r>
          </a:p>
        </p:txBody>
      </p:sp>
      <p:pic>
        <p:nvPicPr>
          <p:cNvPr id="23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297" y="2528681"/>
            <a:ext cx="7437846" cy="8723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07563" y="2509825"/>
            <a:ext cx="5656293" cy="87607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27035" t="0" r="2193" b="0"/>
          <a:stretch>
            <a:fillRect/>
          </a:stretch>
        </p:blipFill>
        <p:spPr>
          <a:xfrm>
            <a:off x="14236789" y="2484909"/>
            <a:ext cx="9914424" cy="8810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487091" y="2457940"/>
            <a:ext cx="7658371" cy="88645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6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71744" y="1627468"/>
            <a:ext cx="9345973" cy="10960928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How Might We Read these Images Dialectically?"/>
          <p:cNvSpPr txBox="1"/>
          <p:nvPr/>
        </p:nvSpPr>
        <p:spPr>
          <a:xfrm>
            <a:off x="710557" y="329621"/>
            <a:ext cx="13957366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How Might We Read these Images Dialectically?</a:t>
            </a:r>
          </a:p>
        </p:txBody>
      </p:sp>
      <p:pic>
        <p:nvPicPr>
          <p:cNvPr id="24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29767" y="1615130"/>
            <a:ext cx="8546397" cy="10985604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Pierre Mignard, Louis XIV on horseback crowned with Victory before the siege of Namur. Oil on canvas"/>
          <p:cNvSpPr txBox="1"/>
          <p:nvPr/>
        </p:nvSpPr>
        <p:spPr>
          <a:xfrm>
            <a:off x="2014836" y="12765417"/>
            <a:ext cx="9976258" cy="913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Pierre Mignard, Louis XIV on horseback crowned with Victory before the siege of Namur, </a:t>
            </a:r>
          </a:p>
        </p:txBody>
      </p:sp>
      <p:sp>
        <p:nvSpPr>
          <p:cNvPr id="247" name="Jacques Louis-David, Napoleon Crossing the Alps, 1801"/>
          <p:cNvSpPr txBox="1"/>
          <p:nvPr/>
        </p:nvSpPr>
        <p:spPr>
          <a:xfrm>
            <a:off x="13171591" y="12953646"/>
            <a:ext cx="8546279" cy="53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2800"/>
            </a:pPr>
            <a:r>
              <a:t>Jacques Louis-David,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Napoleon Crossing the Alps, </a:t>
            </a:r>
            <a:r>
              <a:t>1801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30338" y="1200926"/>
            <a:ext cx="7466394" cy="10639049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Toussaint L’Ouverture, etching, published circa 1800-1825"/>
          <p:cNvSpPr txBox="1"/>
          <p:nvPr/>
        </p:nvSpPr>
        <p:spPr>
          <a:xfrm>
            <a:off x="13604600" y="12450272"/>
            <a:ext cx="8917869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 sz="2800">
                <a:latin typeface="Calibri"/>
                <a:ea typeface="Calibri"/>
                <a:cs typeface="Calibri"/>
                <a:sym typeface="Calibri"/>
              </a:defRPr>
            </a:pPr>
            <a:r>
              <a:t>Toussaint L’Ouverture</a:t>
            </a:r>
            <a:r>
              <a:rPr i="0"/>
              <a:t>, etching, published circa 1800-1825</a:t>
            </a:r>
          </a:p>
        </p:txBody>
      </p:sp>
      <p:sp>
        <p:nvSpPr>
          <p:cNvPr id="251" name="Toussaint Louverture, Chief of the Black Rebels of Saint Domingue, 1802"/>
          <p:cNvSpPr txBox="1"/>
          <p:nvPr/>
        </p:nvSpPr>
        <p:spPr>
          <a:xfrm>
            <a:off x="843493" y="12943584"/>
            <a:ext cx="11583073" cy="50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 sz="3000">
                <a:latin typeface="Calibri"/>
                <a:ea typeface="Calibri"/>
                <a:cs typeface="Calibri"/>
                <a:sym typeface="Calibri"/>
              </a:defRPr>
            </a:pPr>
            <a:r>
              <a:t>Toussaint Louverture, Chief of the Black Rebels of Saint Domingue, </a:t>
            </a:r>
            <a:r>
              <a:rPr i="0"/>
              <a:t>1802</a:t>
            </a:r>
          </a:p>
        </p:txBody>
      </p:sp>
      <p:sp>
        <p:nvSpPr>
          <p:cNvPr id="252" name="Unknown Artist, French, Toussaint L’Ouverture on horseback, Hand-coloured etching, Published in Paris 1802"/>
          <p:cNvSpPr txBox="1"/>
          <p:nvPr/>
        </p:nvSpPr>
        <p:spPr>
          <a:xfrm>
            <a:off x="915611" y="11897782"/>
            <a:ext cx="11780454" cy="993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800"/>
            </a:pPr>
            <a:r>
              <a:t>Unknown Artist, French,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Toussaint L’Ouverture on horseback</a:t>
            </a:r>
            <a:r>
              <a:t>, Hand-coloured etching, Published in Paris 1802</a:t>
            </a:r>
          </a:p>
        </p:txBody>
      </p:sp>
      <p:pic>
        <p:nvPicPr>
          <p:cNvPr id="25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64455" y="1048127"/>
            <a:ext cx="7282766" cy="10797281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(Ante) Dialectic"/>
          <p:cNvSpPr txBox="1"/>
          <p:nvPr/>
        </p:nvSpPr>
        <p:spPr>
          <a:xfrm>
            <a:off x="535942" y="209870"/>
            <a:ext cx="5169345" cy="94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b="1" sz="5500"/>
            </a:lvl1pPr>
          </a:lstStyle>
          <a:p>
            <a:pPr/>
            <a:r>
              <a:t>(Ante) Dialectic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61517" y="392882"/>
            <a:ext cx="7874119" cy="12152369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Jacob Lawrence, General Toussaint from The Life of Toussaint L’Ouverture, 1986. Silkscreen on paper"/>
          <p:cNvSpPr txBox="1"/>
          <p:nvPr/>
        </p:nvSpPr>
        <p:spPr>
          <a:xfrm>
            <a:off x="2821061" y="12409970"/>
            <a:ext cx="1966105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spcBef>
                <a:spcPts val="3200"/>
              </a:spcBef>
              <a:defRPr sz="34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Jacob Lawrence, General Toussaint from The Life of Toussaint L’Ouverture, 1986. Silkscreen on paper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6668" y="-2956"/>
            <a:ext cx="12202988" cy="12446074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extBox 4"/>
          <p:cNvSpPr txBox="1"/>
          <p:nvPr/>
        </p:nvSpPr>
        <p:spPr>
          <a:xfrm>
            <a:off x="5023339" y="12622871"/>
            <a:ext cx="16129646" cy="83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Kehinde Wiley,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Napoleon Leading the Army over the Alps, </a:t>
            </a:r>
            <a:r>
              <a:t>2005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54359" y="2169767"/>
            <a:ext cx="7987361" cy="9376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37523" y="1431350"/>
            <a:ext cx="10571383" cy="107786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itle 1"/>
          <p:cNvSpPr txBox="1"/>
          <p:nvPr>
            <p:ph type="ctrTitle"/>
          </p:nvPr>
        </p:nvSpPr>
        <p:spPr>
          <a:xfrm>
            <a:off x="1206498" y="441864"/>
            <a:ext cx="21971004" cy="1760335"/>
          </a:xfrm>
          <a:prstGeom prst="rect">
            <a:avLst/>
          </a:prstGeom>
        </p:spPr>
        <p:txBody>
          <a:bodyPr/>
          <a:lstStyle>
            <a:lvl1pPr defTabSz="2316421">
              <a:defRPr spc="-220" sz="11020"/>
            </a:lvl1pPr>
          </a:lstStyle>
          <a:p>
            <a:pPr/>
            <a:r>
              <a:t>For Further Discussion</a:t>
            </a:r>
          </a:p>
        </p:txBody>
      </p:sp>
      <p:sp>
        <p:nvSpPr>
          <p:cNvPr id="266" name="Text Placeholder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is Modernism?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rogra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Program</a:t>
            </a:r>
          </a:p>
        </p:txBody>
      </p:sp>
      <p:sp>
        <p:nvSpPr>
          <p:cNvPr id="180" name="Welcome…"/>
          <p:cNvSpPr txBox="1"/>
          <p:nvPr>
            <p:ph type="body" sz="quarter" idx="1"/>
          </p:nvPr>
        </p:nvSpPr>
        <p:spPr>
          <a:xfrm>
            <a:off x="1283746" y="5201205"/>
            <a:ext cx="3067392" cy="5754531"/>
          </a:xfrm>
          <a:prstGeom prst="rect">
            <a:avLst/>
          </a:prstGeom>
        </p:spPr>
        <p:txBody>
          <a:bodyPr/>
          <a:lstStyle/>
          <a:p>
            <a:pPr marL="407872" indent="-407872" defTabSz="565375">
              <a:spcBef>
                <a:spcPts val="3900"/>
              </a:spcBef>
              <a:defRPr sz="2800"/>
            </a:pPr>
            <a:r>
              <a:t>Welcome</a:t>
            </a:r>
          </a:p>
          <a:p>
            <a:pPr marL="407872" indent="-407872" defTabSz="565375">
              <a:spcBef>
                <a:spcPts val="3900"/>
              </a:spcBef>
              <a:defRPr sz="2800"/>
            </a:pPr>
            <a:r>
              <a:t>Introductory</a:t>
            </a:r>
          </a:p>
          <a:p>
            <a:pPr marL="407872" indent="-407872" defTabSz="565375">
              <a:spcBef>
                <a:spcPts val="3900"/>
              </a:spcBef>
              <a:defRPr sz="2800"/>
            </a:pPr>
            <a:r>
              <a:t>Moodle</a:t>
            </a:r>
          </a:p>
          <a:p>
            <a:pPr marL="407872" indent="-407872" defTabSz="565375">
              <a:spcBef>
                <a:spcPts val="3900"/>
              </a:spcBef>
              <a:defRPr sz="2800"/>
            </a:pPr>
            <a:r>
              <a:t>Syllabus </a:t>
            </a:r>
          </a:p>
          <a:p>
            <a:pPr marL="407872" indent="-407872" defTabSz="565375">
              <a:spcBef>
                <a:spcPts val="3900"/>
              </a:spcBef>
              <a:defRPr sz="2800"/>
            </a:pPr>
            <a:r>
              <a:t>Who are you?</a:t>
            </a:r>
          </a:p>
          <a:p>
            <a:pPr marL="407872" indent="-407872" defTabSz="565375">
              <a:spcBef>
                <a:spcPts val="3900"/>
              </a:spcBef>
              <a:defRPr sz="2800"/>
            </a:pPr>
            <a:r>
              <a:t>Discussion Prompt</a:t>
            </a:r>
          </a:p>
        </p:txBody>
      </p:sp>
      <p:sp>
        <p:nvSpPr>
          <p:cNvPr id="181" name="Rectangle 3"/>
          <p:cNvSpPr txBox="1"/>
          <p:nvPr/>
        </p:nvSpPr>
        <p:spPr>
          <a:xfrm>
            <a:off x="13108585" y="5705328"/>
            <a:ext cx="8227314" cy="4746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000"/>
            </a:pPr>
            <a:r>
              <a:t>Contact Information</a:t>
            </a:r>
            <a:endParaRPr sz="8800"/>
          </a:p>
          <a:p>
            <a:pPr>
              <a:defRPr sz="3800"/>
            </a:pPr>
            <a:r>
              <a:t>Office: Old Library 218</a:t>
            </a:r>
          </a:p>
          <a:p>
            <a:pPr>
              <a:defRPr sz="3800"/>
            </a:pPr>
            <a:r>
              <a:t>Office Hours: </a:t>
            </a:r>
            <a:r>
              <a:t>Tuesdays 12:00-2:00pm</a:t>
            </a:r>
            <a:r>
              <a:t>.</a:t>
            </a:r>
          </a:p>
          <a:p>
            <a:pPr>
              <a:defRPr sz="3800"/>
            </a:pPr>
            <a:r>
              <a:t>Email: mfeliz@brynmawr.edu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Introductory"/>
          <p:cNvSpPr txBox="1"/>
          <p:nvPr>
            <p:ph type="title"/>
          </p:nvPr>
        </p:nvSpPr>
        <p:spPr>
          <a:xfrm>
            <a:off x="1206500" y="180039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Introductory</a:t>
            </a:r>
          </a:p>
        </p:txBody>
      </p:sp>
      <p:sp>
        <p:nvSpPr>
          <p:cNvPr id="184" name="Matthew Feliz…"/>
          <p:cNvSpPr txBox="1"/>
          <p:nvPr/>
        </p:nvSpPr>
        <p:spPr>
          <a:xfrm>
            <a:off x="9225781" y="4299104"/>
            <a:ext cx="6520404" cy="6934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821531">
              <a:defRPr b="1" sz="3200"/>
            </a:pPr>
            <a:r>
              <a:t>Fiction (New York Review of Books), </a:t>
            </a:r>
          </a:p>
          <a:p>
            <a:pPr defTabSz="821531">
              <a:defRPr b="1" sz="3200"/>
            </a:pPr>
            <a:r>
              <a:t>Film: (Alien, Blade Runner, The Matrix, Up, Midsommar, )TV: (Breaking Bad, Westworld)</a:t>
            </a:r>
          </a:p>
          <a:p>
            <a:pPr defTabSz="821531">
              <a:defRPr b="1" sz="3200"/>
            </a:pPr>
            <a:r>
              <a:t>Music: (classical, jazz, funk,hip-hop, pop, heavy metal)</a:t>
            </a:r>
          </a:p>
          <a:p>
            <a:pPr defTabSz="821531">
              <a:defRPr b="1" sz="3200"/>
            </a:pPr>
            <a:r>
              <a:t>Running, Cycling, Traveling, Rock Climbing, Coaching</a:t>
            </a:r>
          </a:p>
          <a:p>
            <a:pPr defTabSz="821531">
              <a:defRPr b="1" sz="3200"/>
            </a:pPr>
            <a:r>
              <a:t>Four Boys 14-17yrs</a:t>
            </a:r>
          </a:p>
        </p:txBody>
      </p:sp>
      <p:pic>
        <p:nvPicPr>
          <p:cNvPr id="185" name="IMG_1632.jpeg" descr="IMG_1632.jpeg"/>
          <p:cNvPicPr>
            <a:picLocks noChangeAspect="1"/>
          </p:cNvPicPr>
          <p:nvPr/>
        </p:nvPicPr>
        <p:blipFill>
          <a:blip r:embed="rId2">
            <a:extLst/>
          </a:blip>
          <a:srcRect l="16193" t="0" r="0" b="757"/>
          <a:stretch>
            <a:fillRect/>
          </a:stretch>
        </p:blipFill>
        <p:spPr>
          <a:xfrm>
            <a:off x="16987689" y="2302004"/>
            <a:ext cx="6681617" cy="105496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10048" t="0" r="10048" b="0"/>
          <a:stretch>
            <a:fillRect/>
          </a:stretch>
        </p:blipFill>
        <p:spPr>
          <a:xfrm>
            <a:off x="1200890" y="2141071"/>
            <a:ext cx="6783280" cy="10871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yllabu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Syllabus</a:t>
            </a:r>
          </a:p>
        </p:txBody>
      </p:sp>
      <p:sp>
        <p:nvSpPr>
          <p:cNvPr id="189" name="Subject to change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Learning Goals</a:t>
            </a:r>
          </a:p>
          <a:p>
            <a:pPr/>
            <a:r>
              <a:t>Required Texts</a:t>
            </a:r>
          </a:p>
          <a:p>
            <a:pPr/>
            <a:r>
              <a:t>CourseRequirements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Who are you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Who are you?</a:t>
            </a:r>
          </a:p>
        </p:txBody>
      </p:sp>
      <p:sp>
        <p:nvSpPr>
          <p:cNvPr id="192" name="Nam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6009" indent="-396009" defTabSz="575071">
              <a:spcBef>
                <a:spcPts val="4000"/>
              </a:spcBef>
              <a:defRPr sz="2800"/>
            </a:pPr>
            <a:r>
              <a:t>Name</a:t>
            </a:r>
          </a:p>
          <a:p>
            <a:pPr marL="396009" indent="-396009" defTabSz="575071">
              <a:spcBef>
                <a:spcPts val="4000"/>
              </a:spcBef>
              <a:defRPr sz="2800"/>
            </a:pPr>
            <a:r>
              <a:t>Year (major if you have one).</a:t>
            </a:r>
          </a:p>
          <a:p>
            <a:pPr marL="396009" indent="-396009" defTabSz="575071">
              <a:spcBef>
                <a:spcPts val="4000"/>
              </a:spcBef>
              <a:defRPr sz="2800"/>
            </a:pPr>
            <a:r>
              <a:t>Anything else you want us to know about you.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Key Terms"/>
          <p:cNvSpPr txBox="1"/>
          <p:nvPr>
            <p:ph type="ctrTitle"/>
          </p:nvPr>
        </p:nvSpPr>
        <p:spPr>
          <a:xfrm>
            <a:off x="588528" y="506794"/>
            <a:ext cx="21971004" cy="960680"/>
          </a:xfrm>
          <a:prstGeom prst="rect">
            <a:avLst/>
          </a:prstGeom>
        </p:spPr>
        <p:txBody>
          <a:bodyPr/>
          <a:lstStyle>
            <a:lvl1pPr defTabSz="1950671">
              <a:defRPr spc="-113" sz="5680"/>
            </a:lvl1pPr>
          </a:lstStyle>
          <a:p>
            <a:pPr/>
            <a:r>
              <a:t>Key Terms</a:t>
            </a:r>
          </a:p>
        </p:txBody>
      </p:sp>
      <p:sp>
        <p:nvSpPr>
          <p:cNvPr id="195" name="Dialectic. (Plato to Hegel)…"/>
          <p:cNvSpPr txBox="1"/>
          <p:nvPr>
            <p:ph type="subTitle" sz="quarter" idx="1"/>
          </p:nvPr>
        </p:nvSpPr>
        <p:spPr>
          <a:xfrm>
            <a:off x="588530" y="1583653"/>
            <a:ext cx="21971001" cy="1905001"/>
          </a:xfrm>
          <a:prstGeom prst="rect">
            <a:avLst/>
          </a:prstGeom>
        </p:spPr>
        <p:txBody>
          <a:bodyPr/>
          <a:lstStyle/>
          <a:p>
            <a:pPr defTabSz="775969">
              <a:defRPr sz="5170"/>
            </a:pPr>
            <a:r>
              <a:t>Dialectic. (Plato to Hegel) </a:t>
            </a:r>
          </a:p>
          <a:p>
            <a:pPr lvl="1" indent="429768" defTabSz="775969">
              <a:defRPr sz="4512">
                <a:solidFill>
                  <a:srgbClr val="B92215"/>
                </a:solidFill>
              </a:defRPr>
            </a:pPr>
            <a:r>
              <a:t>Proposition(Thesis)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-&gt;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713B4"/>
                </a:solidFill>
              </a:rPr>
              <a:t>Negation(Antithesis)</a:t>
            </a:r>
            <a:r>
              <a:rPr>
                <a:solidFill>
                  <a:srgbClr val="FFFFFF"/>
                </a:solidFill>
              </a:rPr>
              <a:t>-&gt;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50284"/>
                </a:solidFill>
              </a:rPr>
              <a:t>(Negation of Negation)Synthesis</a:t>
            </a:r>
          </a:p>
        </p:txBody>
      </p:sp>
      <p:sp>
        <p:nvSpPr>
          <p:cNvPr id="196" name="Oval"/>
          <p:cNvSpPr/>
          <p:nvPr/>
        </p:nvSpPr>
        <p:spPr>
          <a:xfrm>
            <a:off x="5888761" y="4409043"/>
            <a:ext cx="12182230" cy="9128560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4">
                <a:hueOff val="-613784"/>
                <a:lumOff val="12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7" name="Synthesis1/ Thesis 2"/>
          <p:cNvSpPr txBox="1"/>
          <p:nvPr/>
        </p:nvSpPr>
        <p:spPr>
          <a:xfrm>
            <a:off x="9111250" y="11753322"/>
            <a:ext cx="573725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>
                    <a:hueOff val="-613784"/>
                    <a:lumOff val="1275"/>
                  </a:schemeClr>
                </a:solidFill>
              </a:defRPr>
            </a:lvl1pPr>
          </a:lstStyle>
          <a:p>
            <a:pPr/>
            <a:r>
              <a:t>Synthesis1/ Thesis 2</a:t>
            </a:r>
          </a:p>
        </p:txBody>
      </p:sp>
      <p:sp>
        <p:nvSpPr>
          <p:cNvPr id="198" name="Oval"/>
          <p:cNvSpPr/>
          <p:nvPr/>
        </p:nvSpPr>
        <p:spPr>
          <a:xfrm>
            <a:off x="6355724" y="6838175"/>
            <a:ext cx="4747897" cy="4270296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6">
                <a:hueOff val="-539065"/>
                <a:satOff val="8416"/>
                <a:lumOff val="-2522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9" name="Oval"/>
          <p:cNvSpPr/>
          <p:nvPr/>
        </p:nvSpPr>
        <p:spPr>
          <a:xfrm>
            <a:off x="6595426" y="8119605"/>
            <a:ext cx="1717244" cy="1707436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0" name="Thesis"/>
          <p:cNvSpPr txBox="1"/>
          <p:nvPr/>
        </p:nvSpPr>
        <p:spPr>
          <a:xfrm>
            <a:off x="6846543" y="8699256"/>
            <a:ext cx="1215010" cy="54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chemeClr val="accent5"/>
                </a:solidFill>
              </a:defRPr>
            </a:lvl1pPr>
          </a:lstStyle>
          <a:p>
            <a:pPr/>
            <a:r>
              <a:t>Thesis</a:t>
            </a:r>
          </a:p>
        </p:txBody>
      </p:sp>
      <p:sp>
        <p:nvSpPr>
          <p:cNvPr id="201" name="Oval"/>
          <p:cNvSpPr/>
          <p:nvPr/>
        </p:nvSpPr>
        <p:spPr>
          <a:xfrm>
            <a:off x="9117054" y="8119605"/>
            <a:ext cx="1717244" cy="1707436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1">
                <a:lumOff val="135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2" name="Antithesis"/>
          <p:cNvSpPr txBox="1"/>
          <p:nvPr/>
        </p:nvSpPr>
        <p:spPr>
          <a:xfrm>
            <a:off x="8604358" y="8699257"/>
            <a:ext cx="2255302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>
              <a:defRPr sz="3000"/>
            </a:pPr>
            <a:r>
              <a:rPr>
                <a:solidFill>
                  <a:srgbClr val="0713B4"/>
                </a:solidFill>
              </a:rPr>
              <a:t>Antithesis</a:t>
            </a:r>
          </a:p>
        </p:txBody>
      </p:sp>
      <p:sp>
        <p:nvSpPr>
          <p:cNvPr id="203" name="Synthesis/Thesis 1"/>
          <p:cNvSpPr txBox="1"/>
          <p:nvPr/>
        </p:nvSpPr>
        <p:spPr>
          <a:xfrm>
            <a:off x="7602022" y="9778674"/>
            <a:ext cx="2255302" cy="96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>
              <a:defRPr sz="3000">
                <a:solidFill>
                  <a:schemeClr val="accent6">
                    <a:hueOff val="-539065"/>
                    <a:satOff val="8416"/>
                    <a:lumOff val="-25222"/>
                  </a:schemeClr>
                </a:solidFill>
              </a:defRPr>
            </a:pPr>
            <a:r>
              <a:t>Synthesis/Thesis 1</a:t>
            </a:r>
          </a:p>
        </p:txBody>
      </p:sp>
      <p:sp>
        <p:nvSpPr>
          <p:cNvPr id="204" name="Oval"/>
          <p:cNvSpPr/>
          <p:nvPr/>
        </p:nvSpPr>
        <p:spPr>
          <a:xfrm>
            <a:off x="12791151" y="6838175"/>
            <a:ext cx="4747897" cy="4270296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3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5" name="Antithesis1"/>
          <p:cNvSpPr txBox="1"/>
          <p:nvPr/>
        </p:nvSpPr>
        <p:spPr>
          <a:xfrm>
            <a:off x="13940127" y="9984948"/>
            <a:ext cx="2449945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>
              <a:defRPr sz="3000">
                <a:solidFill>
                  <a:schemeClr val="accent3"/>
                </a:solidFill>
              </a:defRPr>
            </a:pPr>
            <a:r>
              <a:t>Antithesis1</a:t>
            </a:r>
          </a:p>
        </p:txBody>
      </p:sp>
      <p:sp>
        <p:nvSpPr>
          <p:cNvPr id="206" name="Time"/>
          <p:cNvSpPr txBox="1"/>
          <p:nvPr/>
        </p:nvSpPr>
        <p:spPr>
          <a:xfrm>
            <a:off x="2255129" y="3604833"/>
            <a:ext cx="144688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Time</a:t>
            </a:r>
          </a:p>
        </p:txBody>
      </p:sp>
      <p:sp>
        <p:nvSpPr>
          <p:cNvPr id="207" name="Arrow"/>
          <p:cNvSpPr/>
          <p:nvPr/>
        </p:nvSpPr>
        <p:spPr>
          <a:xfrm>
            <a:off x="3977366" y="3374048"/>
            <a:ext cx="17959046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4" grpId="6"/>
      <p:bldP build="whole" bldLvl="1" animBg="1" rev="0" advAuto="0" spid="203" grpId="3"/>
      <p:bldP build="whole" bldLvl="1" animBg="1" rev="0" advAuto="0" spid="201" grpId="2"/>
      <p:bldP build="whole" bldLvl="1" animBg="1" rev="0" advAuto="0" spid="202" grpId="1"/>
      <p:bldP build="whole" bldLvl="1" animBg="1" rev="0" advAuto="0" spid="197" grpId="8"/>
      <p:bldP build="whole" bldLvl="1" animBg="1" rev="0" advAuto="0" spid="198" grpId="4"/>
      <p:bldP build="whole" bldLvl="1" animBg="1" rev="0" advAuto="0" spid="196" grpId="7"/>
      <p:bldP build="whole" bldLvl="1" animBg="1" rev="0" advAuto="0" spid="205" grpId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07880" y="2803155"/>
            <a:ext cx="9567294" cy="9128793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Diego Velázquez, Philip IV on HorsebackCa. 1635. Oil on canvas"/>
          <p:cNvSpPr txBox="1"/>
          <p:nvPr/>
        </p:nvSpPr>
        <p:spPr>
          <a:xfrm>
            <a:off x="14605096" y="12164484"/>
            <a:ext cx="8724995" cy="913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Diego Velázquez, Philip IV on HorsebackCa. 1635. Oil on canvas</a:t>
            </a:r>
          </a:p>
        </p:txBody>
      </p:sp>
      <p:sp>
        <p:nvSpPr>
          <p:cNvPr id="211" name="The Equestrian Portrait"/>
          <p:cNvSpPr txBox="1"/>
          <p:nvPr/>
        </p:nvSpPr>
        <p:spPr>
          <a:xfrm>
            <a:off x="792807" y="254023"/>
            <a:ext cx="636879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The Equestrian Portrait</a:t>
            </a:r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3231" y="2790254"/>
            <a:ext cx="5042119" cy="9154595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The Equestrian Statueof M arcus Aurelius, c. 175 CE"/>
          <p:cNvSpPr txBox="1"/>
          <p:nvPr/>
        </p:nvSpPr>
        <p:spPr>
          <a:xfrm>
            <a:off x="161026" y="12164484"/>
            <a:ext cx="5405611" cy="913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The Equestrian Statueof M arcus Aurelius, c. 175 CE 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97640" y="2790254"/>
            <a:ext cx="8017951" cy="9154595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Benozzo Gozzoli,  John VIII Palaiologos (detail)Magi Chapel, The Palazzo Medici,  c. 1459"/>
          <p:cNvSpPr txBox="1"/>
          <p:nvPr/>
        </p:nvSpPr>
        <p:spPr>
          <a:xfrm>
            <a:off x="6113209" y="12164484"/>
            <a:ext cx="7945316" cy="913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Benozzo Gozzoli,  John VIII Palaiologos (detail)Magi Chapel, The Palazzo Medici,  c. 1459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hesis: The State of Affairs"/>
          <p:cNvSpPr txBox="1"/>
          <p:nvPr/>
        </p:nvSpPr>
        <p:spPr>
          <a:xfrm>
            <a:off x="226336" y="195636"/>
            <a:ext cx="742035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Thesis: The State of Affairs</a:t>
            </a:r>
          </a:p>
        </p:txBody>
      </p:sp>
      <p:sp>
        <p:nvSpPr>
          <p:cNvPr id="218" name="Ancien regime=                         The Church                   +              The State"/>
          <p:cNvSpPr txBox="1"/>
          <p:nvPr/>
        </p:nvSpPr>
        <p:spPr>
          <a:xfrm>
            <a:off x="339627" y="1082776"/>
            <a:ext cx="2051029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3" indent="0"/>
            <a:r>
              <a:t>Ancien regime=                         The Church                   +              The State </a:t>
            </a:r>
          </a:p>
        </p:txBody>
      </p:sp>
      <p:sp>
        <p:nvSpPr>
          <p:cNvPr id="219" name="Pierre Mignard, Louis XIV on horseback crowned with Victory before the siege of Namur. Oil on canvas"/>
          <p:cNvSpPr txBox="1"/>
          <p:nvPr/>
        </p:nvSpPr>
        <p:spPr>
          <a:xfrm>
            <a:off x="7772620" y="13003706"/>
            <a:ext cx="6784978" cy="523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Velázquez, Pope Innocent X, c. 1650</a:t>
            </a:r>
          </a:p>
        </p:txBody>
      </p:sp>
      <p:pic>
        <p:nvPicPr>
          <p:cNvPr id="22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93315" y="2394357"/>
            <a:ext cx="8143587" cy="10389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09943" y="2408993"/>
            <a:ext cx="7291611" cy="10360163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Hyacinthe Rigaud, Louis XIV, 1701"/>
          <p:cNvSpPr txBox="1"/>
          <p:nvPr/>
        </p:nvSpPr>
        <p:spPr>
          <a:xfrm>
            <a:off x="16678080" y="13003706"/>
            <a:ext cx="5555337" cy="523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800"/>
            </a:lvl1pPr>
          </a:lstStyle>
          <a:p>
            <a:pPr/>
            <a:r>
              <a:t>Hyacinthe Rigaud, Louis XIV, 1701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Box 4"/>
          <p:cNvSpPr txBox="1"/>
          <p:nvPr/>
        </p:nvSpPr>
        <p:spPr>
          <a:xfrm>
            <a:off x="10341820" y="11654245"/>
            <a:ext cx="5302968" cy="1006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2800"/>
            </a:pPr>
            <a:r>
              <a:t>Jacques Louis-David, </a:t>
            </a:r>
            <a:r>
              <a:rPr i="1">
                <a:latin typeface="Calibri"/>
                <a:ea typeface="Calibri"/>
                <a:cs typeface="Calibri"/>
                <a:sym typeface="Calibri"/>
              </a:rPr>
              <a:t>The Death Marat, </a:t>
            </a:r>
            <a:r>
              <a:t>1793</a:t>
            </a:r>
          </a:p>
        </p:txBody>
      </p:sp>
      <p:pic>
        <p:nvPicPr>
          <p:cNvPr id="2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48932" y="4082024"/>
            <a:ext cx="5088743" cy="6547782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Antithesis: State of Flux"/>
          <p:cNvSpPr txBox="1"/>
          <p:nvPr/>
        </p:nvSpPr>
        <p:spPr>
          <a:xfrm>
            <a:off x="226336" y="195636"/>
            <a:ext cx="6730290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Antithesis: State of Flux </a:t>
            </a:r>
          </a:p>
        </p:txBody>
      </p:sp>
      <p:sp>
        <p:nvSpPr>
          <p:cNvPr id="227" name="Revolutionary Disruption:  1789-1799"/>
          <p:cNvSpPr txBox="1"/>
          <p:nvPr/>
        </p:nvSpPr>
        <p:spPr>
          <a:xfrm>
            <a:off x="339627" y="1082776"/>
            <a:ext cx="10424465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3" indent="0"/>
            <a:r>
              <a:t>Revolutionary Disruption:  1789-1799 </a:t>
            </a:r>
          </a:p>
        </p:txBody>
      </p:sp>
      <p:pic>
        <p:nvPicPr>
          <p:cNvPr id="22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227" y="4083515"/>
            <a:ext cx="9914017" cy="6544800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Jacques Louis-David, The Tennis Court Oath, c1790-94"/>
          <p:cNvSpPr txBox="1"/>
          <p:nvPr/>
        </p:nvSpPr>
        <p:spPr>
          <a:xfrm>
            <a:off x="780956" y="11895816"/>
            <a:ext cx="8928559" cy="52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Jacques Louis-David, The Tennis Court Oath, c1790-94</a:t>
            </a:r>
          </a:p>
        </p:txBody>
      </p:sp>
      <p:pic>
        <p:nvPicPr>
          <p:cNvPr id="23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84363" y="4122962"/>
            <a:ext cx="8467979" cy="6465906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William Hamilton, Marie Antoinette Being Taken to Her Execution, 1794"/>
          <p:cNvSpPr txBox="1"/>
          <p:nvPr/>
        </p:nvSpPr>
        <p:spPr>
          <a:xfrm>
            <a:off x="16653208" y="11731844"/>
            <a:ext cx="6730289" cy="851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i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i="0">
                <a:latin typeface="+mn-lt"/>
                <a:ea typeface="+mn-ea"/>
                <a:cs typeface="+mn-cs"/>
                <a:sym typeface="Helvetica Neue"/>
              </a:defRPr>
            </a:pPr>
            <a:r>
              <a:rPr i="1">
                <a:latin typeface="Calibri"/>
                <a:ea typeface="Calibri"/>
                <a:cs typeface="Calibri"/>
                <a:sym typeface="Calibri"/>
              </a:rPr>
              <a:t>William Hamilton, Marie Antoinette Being Taken to Her Execution, 1794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