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00" name="Shape 100"/>
          <p:cNvSpPr/>
          <p:nvPr>
            <p:ph type="sldImg"/>
          </p:nvPr>
        </p:nvSpPr>
        <p:spPr>
          <a:xfrm>
            <a:off x="1143000" y="685800"/>
            <a:ext cx="4572000" cy="3429000"/>
          </a:xfrm>
          <a:prstGeom prst="rect">
            <a:avLst/>
          </a:prstGeom>
        </p:spPr>
        <p:txBody>
          <a:bodyPr/>
          <a:lstStyle/>
          <a:p>
            <a:pPr/>
          </a:p>
        </p:txBody>
      </p:sp>
      <p:sp>
        <p:nvSpPr>
          <p:cNvPr id="101" name="Shape 10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92" name="Title Text"/>
          <p:cNvSpPr txBox="1"/>
          <p:nvPr>
            <p:ph type="title"/>
          </p:nvPr>
        </p:nvSpPr>
        <p:spPr>
          <a:prstGeom prst="rect">
            <a:avLst/>
          </a:prstGeom>
        </p:spPr>
        <p:txBody>
          <a:bodyPr lIns="45718" tIns="45718" rIns="45718" bIns="45718"/>
          <a:lstStyle/>
          <a:p>
            <a:pPr/>
            <a:r>
              <a:t>Title Text</a:t>
            </a:r>
          </a:p>
        </p:txBody>
      </p:sp>
      <p:sp>
        <p:nvSpPr>
          <p:cNvPr id="93" name="Body Level One…"/>
          <p:cNvSpPr txBox="1"/>
          <p:nvPr>
            <p:ph type="body" idx="1"/>
          </p:nvPr>
        </p:nvSpPr>
        <p:spPr>
          <a:prstGeom prst="rect">
            <a:avLst/>
          </a:prstGeom>
        </p:spPr>
        <p:txBody>
          <a:bodyPr lIns="45718" tIns="45718" rIns="45718" bIns="45718"/>
          <a:lstStyle>
            <a:lvl3pPr marL="1234438" indent="-320038"/>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xfrm>
            <a:off x="11095178" y="6414761"/>
            <a:ext cx="258623" cy="248303"/>
          </a:xfrm>
          <a:prstGeom prst="rect">
            <a:avLst/>
          </a:prstGeom>
        </p:spPr>
        <p:txBody>
          <a:bodyPr lIns="45718" tIns="45718" rIns="45718" bIns="45718"/>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88"/>
          </a:xfrm>
          <a:prstGeom prst="rect">
            <a:avLst/>
          </a:prstGeom>
        </p:spPr>
        <p:txBody>
          <a:bodyPr/>
          <a:lstStyle>
            <a:lvl1pPr marL="0" indent="0">
              <a:buSzTx/>
              <a:buFontTx/>
              <a:buNone/>
              <a:defRPr sz="2400"/>
            </a:lvl1pPr>
            <a:lvl2pPr marL="0" indent="457200">
              <a:buSzTx/>
              <a:buFontTx/>
              <a:buNone/>
              <a:defRPr sz="2400"/>
            </a:lvl2pPr>
            <a:lvl3pPr marL="0" indent="914400">
              <a:buSzTx/>
              <a:buFontTx/>
              <a:buNone/>
              <a:defRPr sz="2400"/>
            </a:lvl3pPr>
            <a:lvl4pPr marL="0" indent="1371600">
              <a:buSzTx/>
              <a:buFontTx/>
              <a:buNone/>
              <a:defRPr sz="2400"/>
            </a:lvl4pPr>
            <a:lvl5pPr marL="0" indent="1828800">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6172200" y="1681163"/>
            <a:ext cx="5183188" cy="823913"/>
          </a:xfrm>
          <a:prstGeom prst="rect">
            <a:avLst/>
          </a:prstGeom>
        </p:spPr>
        <p:txBody>
          <a:bodyPr anchor="b"/>
          <a:lstStyle/>
          <a:p>
            <a:pPr marL="0" indent="0">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839787" y="2057400"/>
            <a:ext cx="3932239" cy="3811588"/>
          </a:xfrm>
          <a:prstGeom prst="rect">
            <a:avLst/>
          </a:prstGeom>
        </p:spPr>
        <p:txBody>
          <a:bodyPr/>
          <a:lstStyle/>
          <a:p>
            <a:pPr marL="0" indent="0">
              <a:buSzTx/>
              <a:buFontTx/>
              <a:buNone/>
              <a:defRPr sz="16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83" name="Picture Placeholder 2"/>
          <p:cNvSpPr/>
          <p:nvPr>
            <p:ph type="pic" sz="half" idx="21"/>
          </p:nvPr>
        </p:nvSpPr>
        <p:spPr>
          <a:xfrm>
            <a:off x="5183187" y="987425"/>
            <a:ext cx="6172201" cy="4873625"/>
          </a:xfrm>
          <a:prstGeom prst="rect">
            <a:avLst/>
          </a:prstGeom>
        </p:spPr>
        <p:txBody>
          <a:bodyPr lIns="91439" rIns="91439">
            <a:noAutofit/>
          </a:bodyPr>
          <a:lstStyle/>
          <a:p>
            <a:pPr/>
          </a:p>
        </p:txBody>
      </p:sp>
      <p:sp>
        <p:nvSpPr>
          <p:cNvPr id="84" name="Body Level One…"/>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FFFFFF"/>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FFFFFF"/>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FFFFFF"/>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FFFFFF"/>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FFFFFF"/>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FFFFFF"/>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FFFFFF"/>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FFFFFF"/>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FFFFFF"/>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FFFFFF"/>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FFFFFF"/>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FFFFFF"/>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FFFFFF"/>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FFFFFF"/>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FFFFFF"/>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FFFFFF"/>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FFFFFF"/>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FFFFFF"/>
          </a:solidFill>
          <a:uFillTx/>
          <a:latin typeface="+mn-lt"/>
          <a:ea typeface="+mn-ea"/>
          <a:cs typeface="+mn-cs"/>
          <a:sym typeface="Calibri"/>
        </a:defRPr>
      </a:lvl9pPr>
    </p:bodyStyle>
    <p:otherStyle>
      <a:lvl1pPr marL="0" marR="0" indent="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7.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1.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 name="Title 1"/>
          <p:cNvSpPr txBox="1"/>
          <p:nvPr>
            <p:ph type="ctrTitle"/>
          </p:nvPr>
        </p:nvSpPr>
        <p:spPr>
          <a:xfrm>
            <a:off x="1524000" y="1147762"/>
            <a:ext cx="9144000" cy="2387601"/>
          </a:xfrm>
          <a:prstGeom prst="rect">
            <a:avLst/>
          </a:prstGeom>
        </p:spPr>
        <p:txBody>
          <a:bodyPr/>
          <a:lstStyle/>
          <a:p>
            <a:pPr/>
            <a:r>
              <a:t>Modern Art</a:t>
            </a:r>
            <a:br/>
          </a:p>
        </p:txBody>
      </p:sp>
      <p:sp>
        <p:nvSpPr>
          <p:cNvPr id="104" name="TextBox 2"/>
          <p:cNvSpPr txBox="1"/>
          <p:nvPr/>
        </p:nvSpPr>
        <p:spPr>
          <a:xfrm>
            <a:off x="2371296" y="4153263"/>
            <a:ext cx="7382654" cy="44475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800">
                <a:solidFill>
                  <a:srgbClr val="FFFFFF"/>
                </a:solidFill>
              </a:defRPr>
            </a:lvl1pPr>
          </a:lstStyle>
          <a:p>
            <a:pPr/>
            <a:r>
              <a:t>Session 2: Modernism, Modernity and Modern Art</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6" name="Picture 3" descr="Picture 3"/>
          <p:cNvPicPr>
            <a:picLocks noChangeAspect="1"/>
          </p:cNvPicPr>
          <p:nvPr/>
        </p:nvPicPr>
        <p:blipFill>
          <a:blip r:embed="rId2">
            <a:extLst/>
          </a:blip>
          <a:stretch>
            <a:fillRect/>
          </a:stretch>
        </p:blipFill>
        <p:spPr>
          <a:xfrm>
            <a:off x="182175" y="1933308"/>
            <a:ext cx="3753584" cy="4406381"/>
          </a:xfrm>
          <a:prstGeom prst="rect">
            <a:avLst/>
          </a:prstGeom>
          <a:ln w="12700">
            <a:miter lim="400000"/>
          </a:ln>
        </p:spPr>
      </p:pic>
      <p:pic>
        <p:nvPicPr>
          <p:cNvPr id="107" name="Picture 4" descr="Picture 4"/>
          <p:cNvPicPr>
            <a:picLocks noChangeAspect="1"/>
          </p:cNvPicPr>
          <p:nvPr/>
        </p:nvPicPr>
        <p:blipFill>
          <a:blip r:embed="rId3">
            <a:extLst/>
          </a:blip>
          <a:stretch>
            <a:fillRect/>
          </a:stretch>
        </p:blipFill>
        <p:spPr>
          <a:xfrm>
            <a:off x="7565848" y="1887082"/>
            <a:ext cx="4412317" cy="4498833"/>
          </a:xfrm>
          <a:prstGeom prst="rect">
            <a:avLst/>
          </a:prstGeom>
          <a:ln w="12700">
            <a:miter lim="400000"/>
          </a:ln>
        </p:spPr>
      </p:pic>
      <p:sp>
        <p:nvSpPr>
          <p:cNvPr id="108" name="TextBox 5"/>
          <p:cNvSpPr txBox="1"/>
          <p:nvPr/>
        </p:nvSpPr>
        <p:spPr>
          <a:xfrm>
            <a:off x="443653" y="360080"/>
            <a:ext cx="11304694" cy="12093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i="1">
                <a:solidFill>
                  <a:srgbClr val="FFFFFF"/>
                </a:solidFill>
              </a:defRPr>
            </a:pPr>
            <a:r>
              <a:t>On the notion of modernity.</a:t>
            </a:r>
            <a:r>
              <a:rPr i="0"/>
              <a:t>  It is is a vexed question… Is not every era “modern” in relation to the preceeding one?  It seems that at least one of the components of “our” modernity is the spread of the awareness we have of it.  The awareness of our awareness (the double, the second degree) is our source of strength and our torment.</a:t>
            </a:r>
          </a:p>
          <a:p>
            <a:pPr>
              <a:defRPr i="1">
                <a:solidFill>
                  <a:srgbClr val="FFFFFF"/>
                </a:solidFill>
              </a:defRPr>
            </a:pPr>
            <a:r>
              <a:t>												----</a:t>
            </a:r>
            <a:r>
              <a:rPr i="0"/>
              <a:t>Edouard Glissant</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 name="Rectangle 1"/>
          <p:cNvSpPr txBox="1"/>
          <p:nvPr>
            <p:ph type="title"/>
          </p:nvPr>
        </p:nvSpPr>
        <p:spPr>
          <a:xfrm>
            <a:off x="838200" y="128258"/>
            <a:ext cx="10515600" cy="646335"/>
          </a:xfrm>
          <a:prstGeom prst="rect">
            <a:avLst/>
          </a:prstGeom>
        </p:spPr>
        <p:txBody>
          <a:bodyPr/>
          <a:lstStyle>
            <a:lvl1pPr>
              <a:defRPr sz="3900"/>
            </a:lvl1pPr>
          </a:lstStyle>
          <a:p>
            <a:pPr/>
            <a:r>
              <a:t>Key Terms</a:t>
            </a:r>
          </a:p>
        </p:txBody>
      </p:sp>
      <p:sp>
        <p:nvSpPr>
          <p:cNvPr id="111" name="Rectangle 2"/>
          <p:cNvSpPr txBox="1"/>
          <p:nvPr>
            <p:ph type="body" idx="1"/>
          </p:nvPr>
        </p:nvSpPr>
        <p:spPr>
          <a:xfrm>
            <a:off x="266699" y="774590"/>
            <a:ext cx="6641525" cy="5912620"/>
          </a:xfrm>
          <a:prstGeom prst="rect">
            <a:avLst/>
          </a:prstGeom>
        </p:spPr>
        <p:txBody>
          <a:bodyPr/>
          <a:lstStyle/>
          <a:p>
            <a:pPr marL="625055">
              <a:lnSpc>
                <a:spcPct val="72000"/>
              </a:lnSpc>
              <a:defRPr sz="1200"/>
            </a:pPr>
            <a:r>
              <a:t>Ancient/Modern/Contemporary</a:t>
            </a:r>
            <a:endParaRPr sz="1700"/>
          </a:p>
          <a:p>
            <a:pPr lvl="1" marL="1082256" indent="-228600">
              <a:lnSpc>
                <a:spcPct val="72000"/>
              </a:lnSpc>
              <a:spcBef>
                <a:spcPts val="500"/>
              </a:spcBef>
              <a:defRPr sz="1000"/>
            </a:pPr>
            <a:r>
              <a:t>The Quarrel between the Ancients and the Moderns (17</a:t>
            </a:r>
            <a:r>
              <a:rPr baseline="30000"/>
              <a:t>th</a:t>
            </a:r>
            <a:r>
              <a:t> century)</a:t>
            </a:r>
            <a:endParaRPr sz="1500"/>
          </a:p>
          <a:p>
            <a:pPr lvl="1" marL="1082256" indent="-228600">
              <a:lnSpc>
                <a:spcPct val="72000"/>
              </a:lnSpc>
              <a:spcBef>
                <a:spcPts val="500"/>
              </a:spcBef>
              <a:defRPr sz="1000"/>
            </a:pPr>
            <a:r>
              <a:t>Modern vs. Contemporary (Postmodern)</a:t>
            </a:r>
            <a:endParaRPr sz="1500"/>
          </a:p>
          <a:p>
            <a:pPr marL="625055">
              <a:lnSpc>
                <a:spcPct val="72000"/>
              </a:lnSpc>
              <a:defRPr sz="1200"/>
            </a:pPr>
            <a:r>
              <a:t>Modernity</a:t>
            </a:r>
            <a:endParaRPr sz="1700"/>
          </a:p>
          <a:p>
            <a:pPr lvl="1" marL="937582" indent="-228600">
              <a:lnSpc>
                <a:spcPct val="72000"/>
              </a:lnSpc>
              <a:spcBef>
                <a:spcPts val="500"/>
              </a:spcBef>
              <a:defRPr sz="1200"/>
            </a:pPr>
            <a:r>
              <a:t>Early Modern Period (Renaissance-Age of Enlightenment)</a:t>
            </a:r>
            <a:endParaRPr sz="2000">
              <a:latin typeface="Times Roman"/>
              <a:ea typeface="Times Roman"/>
              <a:cs typeface="Times Roman"/>
              <a:sym typeface="Times Roman"/>
            </a:endParaRPr>
          </a:p>
          <a:p>
            <a:pPr lvl="1" marL="937582" indent="-228600">
              <a:lnSpc>
                <a:spcPct val="72000"/>
              </a:lnSpc>
              <a:spcBef>
                <a:spcPts val="500"/>
              </a:spcBef>
              <a:defRPr sz="1200"/>
            </a:pPr>
            <a:r>
              <a:t>Late Modern Period (19</a:t>
            </a:r>
            <a:r>
              <a:rPr baseline="30000"/>
              <a:t>th</a:t>
            </a:r>
            <a:r>
              <a:t>-mid 20</a:t>
            </a:r>
            <a:r>
              <a:rPr baseline="30000"/>
              <a:t>th</a:t>
            </a:r>
            <a:r>
              <a:t> Century)</a:t>
            </a:r>
            <a:endParaRPr sz="1500"/>
          </a:p>
          <a:p>
            <a:pPr marL="625055">
              <a:lnSpc>
                <a:spcPct val="72000"/>
              </a:lnSpc>
              <a:defRPr sz="1200"/>
            </a:pPr>
            <a:r>
              <a:t>Modernism</a:t>
            </a:r>
            <a:endParaRPr sz="1700"/>
          </a:p>
          <a:p>
            <a:pPr marL="625055" indent="-228600">
              <a:lnSpc>
                <a:spcPct val="72000"/>
              </a:lnSpc>
              <a:defRPr sz="1200">
                <a:solidFill>
                  <a:srgbClr val="FF0600"/>
                </a:solidFill>
              </a:defRPr>
            </a:pPr>
            <a:r>
              <a:t>Feudalism/Capitalism/Imperialism</a:t>
            </a:r>
          </a:p>
          <a:p>
            <a:pPr marL="625055">
              <a:lnSpc>
                <a:spcPct val="72000"/>
              </a:lnSpc>
              <a:defRPr sz="1200">
                <a:solidFill>
                  <a:srgbClr val="FF0600"/>
                </a:solidFill>
              </a:defRPr>
            </a:pPr>
            <a:r>
              <a:t>Ideology</a:t>
            </a:r>
            <a:endParaRPr sz="1700"/>
          </a:p>
          <a:p>
            <a:pPr marL="625055">
              <a:lnSpc>
                <a:spcPct val="72000"/>
              </a:lnSpc>
              <a:defRPr sz="1200">
                <a:solidFill>
                  <a:srgbClr val="FF0600"/>
                </a:solidFill>
              </a:defRPr>
            </a:pPr>
            <a:r>
              <a:t>Self/consciousness/Self-reflexivity/self referentiality/</a:t>
            </a:r>
            <a:endParaRPr sz="1700"/>
          </a:p>
          <a:p>
            <a:pPr marL="625055">
              <a:lnSpc>
                <a:spcPct val="72000"/>
              </a:lnSpc>
              <a:defRPr sz="1200">
                <a:solidFill>
                  <a:srgbClr val="FF0600"/>
                </a:solidFill>
              </a:defRPr>
            </a:pPr>
            <a:r>
              <a:t>Emancipation</a:t>
            </a:r>
            <a:endParaRPr sz="1700"/>
          </a:p>
          <a:p>
            <a:pPr marL="625055">
              <a:lnSpc>
                <a:spcPct val="72000"/>
              </a:lnSpc>
              <a:defRPr sz="1200">
                <a:solidFill>
                  <a:srgbClr val="FF0600"/>
                </a:solidFill>
              </a:defRPr>
            </a:pPr>
            <a:r>
              <a:t>Alienation/ Estrangement</a:t>
            </a:r>
            <a:endParaRPr sz="1700"/>
          </a:p>
          <a:p>
            <a:pPr marL="625055">
              <a:lnSpc>
                <a:spcPct val="72000"/>
              </a:lnSpc>
              <a:defRPr sz="1200">
                <a:solidFill>
                  <a:srgbClr val="FF0600"/>
                </a:solidFill>
              </a:defRPr>
            </a:pPr>
            <a:r>
              <a:t>Double consciousness</a:t>
            </a:r>
            <a:endParaRPr sz="1700"/>
          </a:p>
          <a:p>
            <a:pPr marL="625055">
              <a:lnSpc>
                <a:spcPct val="72000"/>
              </a:lnSpc>
              <a:defRPr sz="1200">
                <a:solidFill>
                  <a:srgbClr val="FF0600"/>
                </a:solidFill>
              </a:defRPr>
            </a:pPr>
            <a:r>
              <a:t>Cultural absolutism vs. hybridity</a:t>
            </a:r>
            <a:endParaRPr sz="1700"/>
          </a:p>
          <a:p>
            <a:pPr marL="625055">
              <a:lnSpc>
                <a:spcPct val="72000"/>
              </a:lnSpc>
              <a:defRPr sz="1200">
                <a:solidFill>
                  <a:srgbClr val="05EBF5"/>
                </a:solidFill>
              </a:defRPr>
            </a:pPr>
            <a:r>
              <a:t>Single Point Perspective (Leon Battista Alberti 15</a:t>
            </a:r>
            <a:r>
              <a:rPr baseline="30000"/>
              <a:t>th</a:t>
            </a:r>
            <a:r>
              <a:t> century)</a:t>
            </a:r>
            <a:endParaRPr sz="1700"/>
          </a:p>
          <a:p>
            <a:pPr lvl="1" marL="1082256" indent="-228600">
              <a:lnSpc>
                <a:spcPct val="72000"/>
              </a:lnSpc>
              <a:spcBef>
                <a:spcPts val="500"/>
              </a:spcBef>
              <a:defRPr sz="1000">
                <a:solidFill>
                  <a:srgbClr val="0FD9F5"/>
                </a:solidFill>
              </a:defRPr>
            </a:pPr>
            <a:r>
              <a:t>Linear Perspective vs. Atmospheric Perspective</a:t>
            </a:r>
            <a:endParaRPr sz="1500"/>
          </a:p>
          <a:p>
            <a:pPr marL="625055">
              <a:lnSpc>
                <a:spcPct val="72000"/>
              </a:lnSpc>
              <a:defRPr sz="1200">
                <a:solidFill>
                  <a:srgbClr val="0FD9F5"/>
                </a:solidFill>
              </a:defRPr>
            </a:pPr>
            <a:r>
              <a:t>The Five Genres of Painting(André Félibien 1667)</a:t>
            </a:r>
            <a:endParaRPr sz="1700"/>
          </a:p>
          <a:p>
            <a:pPr lvl="1" marL="1082256" indent="-228600">
              <a:lnSpc>
                <a:spcPct val="72000"/>
              </a:lnSpc>
              <a:spcBef>
                <a:spcPts val="500"/>
              </a:spcBef>
              <a:defRPr sz="1000">
                <a:solidFill>
                  <a:srgbClr val="0FD9F5"/>
                </a:solidFill>
              </a:defRPr>
            </a:pPr>
            <a:r>
              <a:t>History Painting/Portraiture/ Genre Painting/Landscape Painting/ Still Life</a:t>
            </a:r>
            <a:endParaRPr sz="1700"/>
          </a:p>
          <a:p>
            <a:pPr marL="625055">
              <a:lnSpc>
                <a:spcPct val="72000"/>
              </a:lnSpc>
              <a:defRPr sz="1200">
                <a:solidFill>
                  <a:srgbClr val="0FD9F5"/>
                </a:solidFill>
              </a:defRPr>
            </a:pPr>
            <a:r>
              <a:t>Sublime vs. Picturesque</a:t>
            </a:r>
            <a:endParaRPr sz="1700"/>
          </a:p>
          <a:p>
            <a:pPr marL="625055">
              <a:lnSpc>
                <a:spcPct val="72000"/>
              </a:lnSpc>
              <a:defRPr sz="1200">
                <a:solidFill>
                  <a:srgbClr val="0FD9F5"/>
                </a:solidFill>
              </a:defRPr>
            </a:pPr>
            <a:r>
              <a:t>Aestheticism/art for art’s sake (Whistler) vs. “truth to nature” and social utility  (John Ruskin)</a:t>
            </a:r>
          </a:p>
        </p:txBody>
      </p:sp>
      <p:pic>
        <p:nvPicPr>
          <p:cNvPr id="112" name="Picture 2" descr="Picture 2"/>
          <p:cNvPicPr>
            <a:picLocks noChangeAspect="1"/>
          </p:cNvPicPr>
          <p:nvPr/>
        </p:nvPicPr>
        <p:blipFill>
          <a:blip r:embed="rId2">
            <a:extLst/>
          </a:blip>
          <a:stretch>
            <a:fillRect/>
          </a:stretch>
        </p:blipFill>
        <p:spPr>
          <a:xfrm>
            <a:off x="7572771" y="128260"/>
            <a:ext cx="4445578" cy="5912616"/>
          </a:xfrm>
          <a:prstGeom prst="rect">
            <a:avLst/>
          </a:prstGeom>
          <a:ln w="12700">
            <a:miter lim="400000"/>
          </a:ln>
        </p:spPr>
      </p:pic>
      <p:sp>
        <p:nvSpPr>
          <p:cNvPr id="113" name="TextBox 7"/>
          <p:cNvSpPr txBox="1"/>
          <p:nvPr/>
        </p:nvSpPr>
        <p:spPr>
          <a:xfrm>
            <a:off x="7618490" y="6083409"/>
            <a:ext cx="4291863" cy="62518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a:solidFill>
                  <a:srgbClr val="FFFFFF"/>
                </a:solidFill>
              </a:defRPr>
            </a:lvl1pPr>
          </a:lstStyle>
          <a:p>
            <a:pPr/>
            <a:r>
              <a:t>James Abbott McNeill Whistler, Nocturne in Black and Gold – The Falling Rocket, 1874</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TextBox 3"/>
          <p:cNvSpPr txBox="1"/>
          <p:nvPr/>
        </p:nvSpPr>
        <p:spPr>
          <a:xfrm>
            <a:off x="133747" y="454026"/>
            <a:ext cx="11423228" cy="12093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a:solidFill>
                  <a:srgbClr val="FFFFFF"/>
                </a:solidFill>
              </a:defRPr>
            </a:pPr>
            <a:r>
              <a:t>“We who are homeless…We children of the future, how could we be at home in this today?  We feel disfavor for all ideals that might lead one to feel at home even in this fragile broken time of transition…we ourselves who are homeless constitute a force that breaks open ice and other all to thin “realities.”</a:t>
            </a:r>
          </a:p>
          <a:p>
            <a:pPr>
              <a:defRPr>
                <a:solidFill>
                  <a:srgbClr val="FFFFFF"/>
                </a:solidFill>
              </a:defRPr>
            </a:pPr>
            <a:r>
              <a:t>												---Nietzsche</a:t>
            </a:r>
          </a:p>
        </p:txBody>
      </p:sp>
      <p:sp>
        <p:nvSpPr>
          <p:cNvPr id="116" name="Rectangle 1"/>
          <p:cNvSpPr txBox="1"/>
          <p:nvPr/>
        </p:nvSpPr>
        <p:spPr>
          <a:xfrm>
            <a:off x="552848" y="6045371"/>
            <a:ext cx="4288972" cy="72409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ctr">
              <a:defRPr sz="1600">
                <a:solidFill>
                  <a:srgbClr val="FFFFFF"/>
                </a:solidFill>
                <a:latin typeface="Gill Sans"/>
                <a:ea typeface="Gill Sans"/>
                <a:cs typeface="Gill Sans"/>
                <a:sym typeface="Gill Sans"/>
              </a:defRPr>
            </a:pPr>
            <a:r>
              <a:t>J.M.W. Turner, </a:t>
            </a:r>
            <a:r>
              <a:rPr i="1"/>
              <a:t>Dido building Carthage; or the Rise of the Carthaginian Empire</a:t>
            </a:r>
            <a:r>
              <a:t> </a:t>
            </a:r>
            <a:br/>
            <a:r>
              <a:t>1815</a:t>
            </a:r>
          </a:p>
        </p:txBody>
      </p:sp>
      <p:pic>
        <p:nvPicPr>
          <p:cNvPr id="117" name="Picture 2" descr="Picture 2"/>
          <p:cNvPicPr>
            <a:picLocks noChangeAspect="1"/>
          </p:cNvPicPr>
          <p:nvPr/>
        </p:nvPicPr>
        <p:blipFill>
          <a:blip r:embed="rId2">
            <a:extLst/>
          </a:blip>
          <a:stretch>
            <a:fillRect/>
          </a:stretch>
        </p:blipFill>
        <p:spPr>
          <a:xfrm>
            <a:off x="205763" y="2223366"/>
            <a:ext cx="5285678" cy="3509265"/>
          </a:xfrm>
          <a:prstGeom prst="rect">
            <a:avLst/>
          </a:prstGeom>
          <a:ln w="12700">
            <a:miter lim="400000"/>
          </a:ln>
        </p:spPr>
      </p:pic>
      <p:pic>
        <p:nvPicPr>
          <p:cNvPr id="118" name="Picture 1" descr="Picture 1"/>
          <p:cNvPicPr>
            <a:picLocks noChangeAspect="1"/>
          </p:cNvPicPr>
          <p:nvPr/>
        </p:nvPicPr>
        <p:blipFill>
          <a:blip r:embed="rId3">
            <a:extLst/>
          </a:blip>
          <a:stretch>
            <a:fillRect/>
          </a:stretch>
        </p:blipFill>
        <p:spPr>
          <a:xfrm>
            <a:off x="5884459" y="1707383"/>
            <a:ext cx="5930111" cy="4541231"/>
          </a:xfrm>
          <a:prstGeom prst="rect">
            <a:avLst/>
          </a:prstGeom>
          <a:ln w="12700">
            <a:miter lim="400000"/>
          </a:ln>
        </p:spPr>
      </p:pic>
      <p:sp>
        <p:nvSpPr>
          <p:cNvPr id="119" name="TextBox 5"/>
          <p:cNvSpPr txBox="1"/>
          <p:nvPr/>
        </p:nvSpPr>
        <p:spPr>
          <a:xfrm>
            <a:off x="5981676" y="6292583"/>
            <a:ext cx="6004561" cy="33308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a:solidFill>
                  <a:srgbClr val="FFFFFF"/>
                </a:solidFill>
              </a:defRPr>
            </a:pPr>
            <a:r>
              <a:t>J.M.W. Turner, </a:t>
            </a:r>
            <a:r>
              <a:rPr i="1"/>
              <a:t>Rain Steam, Speed</a:t>
            </a:r>
            <a:r>
              <a:t>, 1844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1" name="Picture 3" descr="Picture 3"/>
          <p:cNvPicPr>
            <a:picLocks noChangeAspect="1"/>
          </p:cNvPicPr>
          <p:nvPr/>
        </p:nvPicPr>
        <p:blipFill>
          <a:blip r:embed="rId2">
            <a:extLst/>
          </a:blip>
          <a:stretch>
            <a:fillRect/>
          </a:stretch>
        </p:blipFill>
        <p:spPr>
          <a:xfrm>
            <a:off x="6386716" y="1285575"/>
            <a:ext cx="5417821" cy="4286850"/>
          </a:xfrm>
          <a:prstGeom prst="rect">
            <a:avLst/>
          </a:prstGeom>
          <a:ln w="12700">
            <a:miter lim="400000"/>
          </a:ln>
        </p:spPr>
      </p:pic>
      <p:pic>
        <p:nvPicPr>
          <p:cNvPr id="122" name="Picture 4" descr="Picture 4"/>
          <p:cNvPicPr>
            <a:picLocks noChangeAspect="1"/>
          </p:cNvPicPr>
          <p:nvPr/>
        </p:nvPicPr>
        <p:blipFill>
          <a:blip r:embed="rId3">
            <a:extLst/>
          </a:blip>
          <a:stretch>
            <a:fillRect/>
          </a:stretch>
        </p:blipFill>
        <p:spPr>
          <a:xfrm>
            <a:off x="329551" y="1286350"/>
            <a:ext cx="5647840" cy="4285300"/>
          </a:xfrm>
          <a:prstGeom prst="rect">
            <a:avLst/>
          </a:prstGeom>
          <a:ln w="12700">
            <a:miter lim="400000"/>
          </a:ln>
        </p:spPr>
      </p:pic>
      <p:sp>
        <p:nvSpPr>
          <p:cNvPr id="123" name="Rectangle 5"/>
          <p:cNvSpPr txBox="1"/>
          <p:nvPr/>
        </p:nvSpPr>
        <p:spPr>
          <a:xfrm>
            <a:off x="905719" y="6069705"/>
            <a:ext cx="4284574"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a:solidFill>
                  <a:srgbClr val="FFFFFF"/>
                </a:solidFill>
              </a:defRPr>
            </a:pPr>
            <a:r>
              <a:t>Nicholas Poussin</a:t>
            </a:r>
            <a:r>
              <a:rPr i="1"/>
              <a:t>, Death of Germanicus</a:t>
            </a:r>
            <a:r>
              <a:t>, 1628</a:t>
            </a:r>
          </a:p>
        </p:txBody>
      </p:sp>
      <p:sp>
        <p:nvSpPr>
          <p:cNvPr id="124" name="TextBox 6"/>
          <p:cNvSpPr txBox="1"/>
          <p:nvPr/>
        </p:nvSpPr>
        <p:spPr>
          <a:xfrm>
            <a:off x="6713912" y="6069705"/>
            <a:ext cx="4763428"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a:solidFill>
                  <a:srgbClr val="FFFFFF"/>
                </a:solidFill>
              </a:defRPr>
            </a:pPr>
            <a:r>
              <a:t>Jacques-Louis David, </a:t>
            </a:r>
            <a:r>
              <a:rPr i="1"/>
              <a:t>The Oath of the Horatii, </a:t>
            </a:r>
            <a:r>
              <a:t>1784</a:t>
            </a:r>
          </a:p>
        </p:txBody>
      </p:sp>
      <p:sp>
        <p:nvSpPr>
          <p:cNvPr id="125" name="Neo Classicism"/>
          <p:cNvSpPr txBox="1"/>
          <p:nvPr/>
        </p:nvSpPr>
        <p:spPr>
          <a:xfrm>
            <a:off x="8358648" y="371447"/>
            <a:ext cx="1473953" cy="3330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2D3EFF"/>
                </a:solidFill>
              </a:defRPr>
            </a:lvl1pPr>
          </a:lstStyle>
          <a:p>
            <a:pPr/>
            <a:r>
              <a:t>Neo Classicism</a:t>
            </a:r>
          </a:p>
        </p:txBody>
      </p:sp>
      <p:sp>
        <p:nvSpPr>
          <p:cNvPr id="126" name="Neo Classicism"/>
          <p:cNvSpPr txBox="1"/>
          <p:nvPr/>
        </p:nvSpPr>
        <p:spPr>
          <a:xfrm>
            <a:off x="2311028" y="371447"/>
            <a:ext cx="888500" cy="3330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2D3EFF"/>
                </a:solidFill>
              </a:defRPr>
            </a:lvl1pPr>
          </a:lstStyle>
          <a:p>
            <a:pPr/>
            <a:r>
              <a:t>Baroque</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8" name="Picture 1" descr="Picture 1"/>
          <p:cNvPicPr>
            <a:picLocks noChangeAspect="1"/>
          </p:cNvPicPr>
          <p:nvPr/>
        </p:nvPicPr>
        <p:blipFill>
          <a:blip r:embed="rId2">
            <a:extLst/>
          </a:blip>
          <a:stretch>
            <a:fillRect/>
          </a:stretch>
        </p:blipFill>
        <p:spPr>
          <a:xfrm>
            <a:off x="368567" y="430005"/>
            <a:ext cx="4808706" cy="5534019"/>
          </a:xfrm>
          <a:prstGeom prst="rect">
            <a:avLst/>
          </a:prstGeom>
          <a:ln w="12700">
            <a:miter lim="400000"/>
          </a:ln>
        </p:spPr>
      </p:pic>
      <p:sp>
        <p:nvSpPr>
          <p:cNvPr id="129" name="TextBox 2"/>
          <p:cNvSpPr txBox="1"/>
          <p:nvPr/>
        </p:nvSpPr>
        <p:spPr>
          <a:xfrm>
            <a:off x="935801" y="6173639"/>
            <a:ext cx="3387252"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a:solidFill>
                  <a:srgbClr val="FFFFFF"/>
                </a:solidFill>
              </a:defRPr>
            </a:pPr>
            <a:r>
              <a:t>Diego </a:t>
            </a:r>
            <a:r>
              <a:t>Velázquez</a:t>
            </a:r>
            <a:r>
              <a:t> </a:t>
            </a:r>
            <a:r>
              <a:rPr i="1"/>
              <a:t>Las Meninas, </a:t>
            </a:r>
            <a:r>
              <a:t>1656</a:t>
            </a:r>
          </a:p>
        </p:txBody>
      </p:sp>
      <p:pic>
        <p:nvPicPr>
          <p:cNvPr id="130" name="Picture 2" descr="Picture 2"/>
          <p:cNvPicPr>
            <a:picLocks noChangeAspect="1"/>
          </p:cNvPicPr>
          <p:nvPr/>
        </p:nvPicPr>
        <p:blipFill>
          <a:blip r:embed="rId3">
            <a:extLst/>
          </a:blip>
          <a:stretch>
            <a:fillRect/>
          </a:stretch>
        </p:blipFill>
        <p:spPr>
          <a:xfrm>
            <a:off x="5698487" y="858335"/>
            <a:ext cx="6142887" cy="5008923"/>
          </a:xfrm>
          <a:prstGeom prst="rect">
            <a:avLst/>
          </a:prstGeom>
          <a:ln w="12700">
            <a:miter lim="400000"/>
          </a:ln>
        </p:spPr>
      </p:pic>
      <p:sp>
        <p:nvSpPr>
          <p:cNvPr id="131" name="TextBox 6"/>
          <p:cNvSpPr txBox="1"/>
          <p:nvPr/>
        </p:nvSpPr>
        <p:spPr>
          <a:xfrm>
            <a:off x="6294119" y="6173639"/>
            <a:ext cx="5284895" cy="33308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a:solidFill>
                  <a:srgbClr val="FFFFFF"/>
                </a:solidFill>
              </a:defRPr>
            </a:lvl1pPr>
          </a:lstStyle>
          <a:p>
            <a:pPr/>
            <a:r>
              <a:t>Francisco Goya, Charles IV of Spain and His Family, 1801</a:t>
            </a:r>
          </a:p>
        </p:txBody>
      </p:sp>
      <p:sp>
        <p:nvSpPr>
          <p:cNvPr id="132" name="Emulation"/>
          <p:cNvSpPr txBox="1"/>
          <p:nvPr/>
        </p:nvSpPr>
        <p:spPr>
          <a:xfrm>
            <a:off x="5061279" y="51447"/>
            <a:ext cx="1048007" cy="33308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2839FF"/>
                </a:solidFill>
              </a:defRPr>
            </a:lvl1pPr>
          </a:lstStyle>
          <a:p>
            <a:pPr/>
            <a:r>
              <a:t>Emulation</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4" name="Picture 1" descr="Picture 1"/>
          <p:cNvPicPr>
            <a:picLocks noChangeAspect="1"/>
          </p:cNvPicPr>
          <p:nvPr/>
        </p:nvPicPr>
        <p:blipFill>
          <a:blip r:embed="rId2">
            <a:extLst/>
          </a:blip>
          <a:stretch>
            <a:fillRect/>
          </a:stretch>
        </p:blipFill>
        <p:spPr>
          <a:xfrm>
            <a:off x="8122625" y="-132981"/>
            <a:ext cx="3598865" cy="6104575"/>
          </a:xfrm>
          <a:prstGeom prst="rect">
            <a:avLst/>
          </a:prstGeom>
          <a:ln w="12700">
            <a:miter lim="400000"/>
          </a:ln>
        </p:spPr>
      </p:pic>
      <p:sp>
        <p:nvSpPr>
          <p:cNvPr id="135" name="TextBox 2"/>
          <p:cNvSpPr txBox="1"/>
          <p:nvPr/>
        </p:nvSpPr>
        <p:spPr>
          <a:xfrm>
            <a:off x="7063355" y="6270171"/>
            <a:ext cx="5034668" cy="6251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a:solidFill>
                  <a:srgbClr val="FFFFFF"/>
                </a:solidFill>
              </a:defRPr>
            </a:pPr>
            <a:r>
              <a:t>Fancisco Jose de Goya Iy Lucientes, The Dog, 1819-23</a:t>
            </a:r>
          </a:p>
          <a:p>
            <a:pPr>
              <a:defRPr>
                <a:solidFill>
                  <a:srgbClr val="FFFFFF"/>
                </a:solidFill>
              </a:defRPr>
            </a:pPr>
            <a:r>
              <a:t> </a:t>
            </a:r>
          </a:p>
        </p:txBody>
      </p:sp>
      <p:pic>
        <p:nvPicPr>
          <p:cNvPr id="136" name="Picture 3" descr="Picture 3"/>
          <p:cNvPicPr>
            <a:picLocks noChangeAspect="1"/>
          </p:cNvPicPr>
          <p:nvPr/>
        </p:nvPicPr>
        <p:blipFill>
          <a:blip r:embed="rId3">
            <a:extLst/>
          </a:blip>
          <a:stretch>
            <a:fillRect/>
          </a:stretch>
        </p:blipFill>
        <p:spPr>
          <a:xfrm>
            <a:off x="251964" y="0"/>
            <a:ext cx="3415146" cy="6104574"/>
          </a:xfrm>
          <a:prstGeom prst="rect">
            <a:avLst/>
          </a:prstGeom>
          <a:ln w="12700">
            <a:miter lim="400000"/>
          </a:ln>
        </p:spPr>
      </p:pic>
      <p:sp>
        <p:nvSpPr>
          <p:cNvPr id="137" name="Rectangle 4"/>
          <p:cNvSpPr txBox="1"/>
          <p:nvPr/>
        </p:nvSpPr>
        <p:spPr>
          <a:xfrm>
            <a:off x="297683" y="6214188"/>
            <a:ext cx="4844418" cy="62518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a:solidFill>
                  <a:srgbClr val="FFFFFF"/>
                </a:solidFill>
              </a:defRPr>
            </a:lvl1pPr>
          </a:lstStyle>
          <a:p>
            <a:pPr/>
            <a:r>
              <a:t>Fancisco Jose de Goya Iy Lucientes, Saturn Devouring his Son, 1819-23</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The Crisis of Modernity…"/>
          <p:cNvSpPr txBox="1"/>
          <p:nvPr/>
        </p:nvSpPr>
        <p:spPr>
          <a:xfrm>
            <a:off x="329527" y="110428"/>
            <a:ext cx="6177221" cy="8154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600">
                <a:solidFill>
                  <a:srgbClr val="FFFFFF"/>
                </a:solidFill>
                <a:latin typeface="Gill Sans"/>
                <a:ea typeface="Gill Sans"/>
                <a:cs typeface="Gill Sans"/>
                <a:sym typeface="Gill Sans"/>
              </a:defRPr>
            </a:pPr>
            <a:r>
              <a:t>The Crisis of Modernity</a:t>
            </a:r>
          </a:p>
          <a:p>
            <a:pPr>
              <a:defRPr sz="1600">
                <a:solidFill>
                  <a:srgbClr val="FFFFFF"/>
                </a:solidFill>
                <a:latin typeface="Gill Sans"/>
                <a:ea typeface="Gill Sans"/>
                <a:cs typeface="Gill Sans"/>
                <a:sym typeface="Gill Sans"/>
              </a:defRPr>
            </a:pPr>
          </a:p>
          <a:p>
            <a:pPr>
              <a:defRPr sz="1600">
                <a:solidFill>
                  <a:srgbClr val="FFFFFF"/>
                </a:solidFill>
                <a:latin typeface="Gill Sans"/>
                <a:ea typeface="Gill Sans"/>
                <a:cs typeface="Gill Sans"/>
                <a:sym typeface="Gill Sans"/>
              </a:defRPr>
            </a:pPr>
            <a:r>
              <a:t>“All that is solid melts into air”- Marx and Engels,</a:t>
            </a:r>
            <a:r>
              <a:rPr i="1"/>
              <a:t>The Communist Manifesto</a:t>
            </a:r>
          </a:p>
        </p:txBody>
      </p:sp>
      <p:pic>
        <p:nvPicPr>
          <p:cNvPr id="140" name="Picture 1" descr="Picture 1"/>
          <p:cNvPicPr>
            <a:picLocks noChangeAspect="1"/>
          </p:cNvPicPr>
          <p:nvPr/>
        </p:nvPicPr>
        <p:blipFill>
          <a:blip r:embed="rId2">
            <a:extLst/>
          </a:blip>
          <a:stretch>
            <a:fillRect/>
          </a:stretch>
        </p:blipFill>
        <p:spPr>
          <a:xfrm>
            <a:off x="3542108" y="934235"/>
            <a:ext cx="5116712" cy="5107782"/>
          </a:xfrm>
          <a:prstGeom prst="rect">
            <a:avLst/>
          </a:prstGeom>
          <a:ln w="12700">
            <a:miter lim="400000"/>
          </a:ln>
        </p:spPr>
      </p:pic>
      <p:sp>
        <p:nvSpPr>
          <p:cNvPr id="141" name="Rectangle 2"/>
          <p:cNvSpPr txBox="1"/>
          <p:nvPr/>
        </p:nvSpPr>
        <p:spPr>
          <a:xfrm>
            <a:off x="1708175" y="6159282"/>
            <a:ext cx="8775650" cy="73691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ctr">
              <a:defRPr sz="2500">
                <a:solidFill>
                  <a:srgbClr val="FFFFFF"/>
                </a:solidFill>
                <a:latin typeface="Gill Sans"/>
                <a:ea typeface="Gill Sans"/>
                <a:cs typeface="Gill Sans"/>
                <a:sym typeface="Gill Sans"/>
              </a:defRPr>
            </a:pPr>
            <a:r>
              <a:t>J. M. W.  Turner, </a:t>
            </a:r>
            <a:r>
              <a:rPr i="1"/>
              <a:t>Light and Color (Goethe’s Theory)-the Morning after the Deluge-Moses Writing the Book of Genesis,</a:t>
            </a:r>
            <a:r>
              <a:t> 1843</a:t>
            </a:r>
            <a:r>
              <a:rPr i="1"/>
              <a:t>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3" name="Picture 3" descr="Picture 3"/>
          <p:cNvPicPr>
            <a:picLocks noChangeAspect="1"/>
          </p:cNvPicPr>
          <p:nvPr/>
        </p:nvPicPr>
        <p:blipFill>
          <a:blip r:embed="rId2">
            <a:extLst/>
          </a:blip>
          <a:stretch>
            <a:fillRect/>
          </a:stretch>
        </p:blipFill>
        <p:spPr>
          <a:xfrm>
            <a:off x="184262" y="867302"/>
            <a:ext cx="5763684" cy="4643594"/>
          </a:xfrm>
          <a:prstGeom prst="rect">
            <a:avLst/>
          </a:prstGeom>
          <a:ln w="12700">
            <a:miter lim="400000"/>
          </a:ln>
        </p:spPr>
      </p:pic>
      <p:sp>
        <p:nvSpPr>
          <p:cNvPr id="144" name="TextBox 4"/>
          <p:cNvSpPr txBox="1"/>
          <p:nvPr/>
        </p:nvSpPr>
        <p:spPr>
          <a:xfrm>
            <a:off x="864825" y="6261330"/>
            <a:ext cx="4995600"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solidFill>
                  <a:srgbClr val="FFFFFF"/>
                </a:solidFill>
              </a:defRPr>
            </a:lvl1pPr>
          </a:lstStyle>
          <a:p>
            <a:pPr/>
            <a:r>
              <a:t>Att. Titian or Giorgione, the Pastoral Concert, c. 1509</a:t>
            </a:r>
          </a:p>
        </p:txBody>
      </p:sp>
      <p:pic>
        <p:nvPicPr>
          <p:cNvPr id="145" name="Picture 5" descr="Picture 5"/>
          <p:cNvPicPr>
            <a:picLocks noChangeAspect="1"/>
          </p:cNvPicPr>
          <p:nvPr/>
        </p:nvPicPr>
        <p:blipFill>
          <a:blip r:embed="rId3">
            <a:extLst/>
          </a:blip>
          <a:stretch>
            <a:fillRect/>
          </a:stretch>
        </p:blipFill>
        <p:spPr>
          <a:xfrm>
            <a:off x="6120066" y="867302"/>
            <a:ext cx="5967423" cy="4643593"/>
          </a:xfrm>
          <a:prstGeom prst="rect">
            <a:avLst/>
          </a:prstGeom>
          <a:ln w="12700">
            <a:miter lim="400000"/>
          </a:ln>
        </p:spPr>
      </p:pic>
      <p:sp>
        <p:nvSpPr>
          <p:cNvPr id="146" name="TextBox 6"/>
          <p:cNvSpPr txBox="1"/>
          <p:nvPr/>
        </p:nvSpPr>
        <p:spPr>
          <a:xfrm>
            <a:off x="6325982" y="6261330"/>
            <a:ext cx="6004561" cy="3330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a:solidFill>
                  <a:srgbClr val="FFFFFF"/>
                </a:solidFill>
              </a:defRPr>
            </a:lvl1pPr>
          </a:lstStyle>
          <a:p>
            <a:pPr/>
            <a:r>
              <a:t>Édouard Manet, The Luncheon on the Grass, 1862-1863</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000000"/>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