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0">
              <a:buSzTx/>
              <a:buFontTx/>
              <a:buNone/>
              <a:defRPr sz="2400"/>
            </a:lvl2pPr>
            <a:lvl3pPr marL="0" indent="0">
              <a:buSzTx/>
              <a:buFontTx/>
              <a:buNone/>
              <a:defRPr sz="2400"/>
            </a:lvl3pPr>
            <a:lvl4pPr marL="0" indent="0">
              <a:buSzTx/>
              <a:buFontTx/>
              <a:buNone/>
              <a:defRPr sz="2400"/>
            </a:lvl4pPr>
            <a:lvl5pPr marL="0" indent="0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0">
              <a:buSzTx/>
              <a:buFontTx/>
              <a:buNone/>
              <a:defRPr b="1" sz="2400"/>
            </a:lvl2pPr>
            <a:lvl3pPr marL="0" indent="0">
              <a:buSzTx/>
              <a:buFontTx/>
              <a:buNone/>
              <a:defRPr b="1" sz="2400"/>
            </a:lvl3pPr>
            <a:lvl4pPr marL="0" indent="0">
              <a:buSzTx/>
              <a:buFontTx/>
              <a:buNone/>
              <a:defRPr b="1" sz="2400"/>
            </a:lvl4pPr>
            <a:lvl5pPr marL="0" indent="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839786" y="2057400"/>
            <a:ext cx="3932241" cy="381158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095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image" Target="../media/image3.tif"/><Relationship Id="rId6" Type="http://schemas.openxmlformats.org/officeDocument/2006/relationships/image" Target="../media/image4.tif"/><Relationship Id="rId7" Type="http://schemas.openxmlformats.org/officeDocument/2006/relationships/image" Target="../media/image5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"/><Relationship Id="rId3" Type="http://schemas.openxmlformats.org/officeDocument/2006/relationships/image" Target="../media/image7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"/><Relationship Id="rId3" Type="http://schemas.openxmlformats.org/officeDocument/2006/relationships/image" Target="../media/image9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"/><Relationship Id="rId3" Type="http://schemas.openxmlformats.org/officeDocument/2006/relationships/image" Target="../media/image11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"/><Relationship Id="rId3" Type="http://schemas.openxmlformats.org/officeDocument/2006/relationships/image" Target="../media/image13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/>
          <p:nvPr>
            <p:ph type="ctrTitle"/>
          </p:nvPr>
        </p:nvSpPr>
        <p:spPr>
          <a:xfrm>
            <a:off x="1524000" y="1147762"/>
            <a:ext cx="9144000" cy="2387601"/>
          </a:xfrm>
          <a:prstGeom prst="rect">
            <a:avLst/>
          </a:prstGeom>
        </p:spPr>
        <p:txBody>
          <a:bodyPr/>
          <a:lstStyle/>
          <a:p>
            <a:pPr/>
            <a:r>
              <a:t>19th Century Art</a:t>
            </a:r>
          </a:p>
        </p:txBody>
      </p:sp>
      <p:sp>
        <p:nvSpPr>
          <p:cNvPr id="95" name="TextBox 2"/>
          <p:cNvSpPr txBox="1"/>
          <p:nvPr/>
        </p:nvSpPr>
        <p:spPr>
          <a:xfrm>
            <a:off x="2371294" y="4153264"/>
            <a:ext cx="6908462" cy="4447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Session 3: Noble Simplicity and Quiet Grandeur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1"/>
          <p:cNvSpPr txBox="1"/>
          <p:nvPr>
            <p:ph type="title"/>
          </p:nvPr>
        </p:nvSpPr>
        <p:spPr>
          <a:xfrm>
            <a:off x="838200" y="128258"/>
            <a:ext cx="10515600" cy="646335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pPr/>
            <a:r>
              <a:t>Key Terms</a:t>
            </a:r>
          </a:p>
        </p:txBody>
      </p:sp>
      <p:sp>
        <p:nvSpPr>
          <p:cNvPr id="98" name="Rectangle 2"/>
          <p:cNvSpPr txBox="1"/>
          <p:nvPr>
            <p:ph type="body" idx="1"/>
          </p:nvPr>
        </p:nvSpPr>
        <p:spPr>
          <a:xfrm>
            <a:off x="266699" y="1070700"/>
            <a:ext cx="6641525" cy="5912619"/>
          </a:xfrm>
          <a:prstGeom prst="rect">
            <a:avLst/>
          </a:prstGeom>
        </p:spPr>
        <p:txBody>
          <a:bodyPr/>
          <a:lstStyle/>
          <a:p>
            <a:pPr marL="625055">
              <a:lnSpc>
                <a:spcPct val="72000"/>
              </a:lnSpc>
              <a:defRPr sz="2000"/>
            </a:pPr>
            <a:r>
              <a:t>The Age of Enlightenment</a:t>
            </a:r>
          </a:p>
          <a:p>
            <a:pPr marL="625055">
              <a:lnSpc>
                <a:spcPct val="72000"/>
              </a:lnSpc>
              <a:defRPr sz="2000"/>
            </a:pPr>
            <a:r>
              <a:t>Salon</a:t>
            </a:r>
          </a:p>
          <a:p>
            <a:pPr marL="625055">
              <a:lnSpc>
                <a:spcPct val="72000"/>
              </a:lnSpc>
              <a:defRPr sz="2000"/>
            </a:pPr>
            <a:r>
              <a:t>Prix de Rome</a:t>
            </a:r>
          </a:p>
          <a:p>
            <a:pPr marL="625055">
              <a:lnSpc>
                <a:spcPct val="72000"/>
              </a:lnSpc>
              <a:defRPr sz="2000"/>
            </a:pPr>
            <a:r>
              <a:t>Storming of the Bastilles (1789)</a:t>
            </a:r>
          </a:p>
          <a:p>
            <a:pPr marL="625055">
              <a:lnSpc>
                <a:spcPct val="72000"/>
              </a:lnSpc>
              <a:defRPr sz="2000"/>
            </a:pPr>
            <a:r>
              <a:t>The Terror</a:t>
            </a:r>
          </a:p>
          <a:p>
            <a:pPr marL="625055">
              <a:lnSpc>
                <a:spcPct val="72000"/>
              </a:lnSpc>
              <a:defRPr sz="2000"/>
            </a:pPr>
            <a:r>
              <a:t>The Directorate</a:t>
            </a:r>
          </a:p>
          <a:p>
            <a:pPr marL="625055">
              <a:lnSpc>
                <a:spcPct val="72000"/>
              </a:lnSpc>
              <a:defRPr sz="2000">
                <a:solidFill>
                  <a:srgbClr val="FF0600"/>
                </a:solidFill>
              </a:defRPr>
            </a:pPr>
            <a:r>
              <a:t>Metier</a:t>
            </a:r>
          </a:p>
          <a:p>
            <a:pPr marL="625055">
              <a:lnSpc>
                <a:spcPct val="72000"/>
              </a:lnSpc>
              <a:defRPr sz="2000">
                <a:solidFill>
                  <a:srgbClr val="FF0600"/>
                </a:solidFill>
              </a:defRPr>
            </a:pPr>
            <a:r>
              <a:t>Patriotism</a:t>
            </a:r>
          </a:p>
          <a:p>
            <a:pPr marL="625055">
              <a:lnSpc>
                <a:spcPct val="72000"/>
              </a:lnSpc>
              <a:defRPr sz="2000">
                <a:solidFill>
                  <a:srgbClr val="FF0600"/>
                </a:solidFill>
              </a:defRPr>
            </a:pPr>
            <a:r>
              <a:t>Virtue</a:t>
            </a:r>
          </a:p>
          <a:p>
            <a:pPr marL="625055">
              <a:lnSpc>
                <a:spcPct val="72000"/>
              </a:lnSpc>
              <a:defRPr sz="2000">
                <a:solidFill>
                  <a:srgbClr val="0CE0EA"/>
                </a:solidFill>
              </a:defRPr>
            </a:pPr>
            <a:r>
              <a:t>Baroque </a:t>
            </a:r>
          </a:p>
          <a:p>
            <a:pPr marL="625055">
              <a:lnSpc>
                <a:spcPct val="72000"/>
              </a:lnSpc>
              <a:defRPr sz="2000">
                <a:solidFill>
                  <a:srgbClr val="0CE0EA"/>
                </a:solidFill>
              </a:defRPr>
            </a:pPr>
            <a:r>
              <a:t>Rococo</a:t>
            </a:r>
          </a:p>
          <a:p>
            <a:pPr lvl="1" marL="1082256" indent="-228600">
              <a:lnSpc>
                <a:spcPct val="72000"/>
              </a:lnSpc>
              <a:defRPr i="1" sz="2000">
                <a:solidFill>
                  <a:srgbClr val="0CE0EA"/>
                </a:solidFill>
              </a:defRPr>
            </a:pPr>
            <a:r>
              <a:t>Rocaille</a:t>
            </a:r>
          </a:p>
          <a:p>
            <a:pPr marL="625055">
              <a:lnSpc>
                <a:spcPct val="72000"/>
              </a:lnSpc>
              <a:defRPr sz="2000">
                <a:solidFill>
                  <a:srgbClr val="0CE0EA"/>
                </a:solidFill>
              </a:defRPr>
            </a:pPr>
            <a:r>
              <a:t>Neo-Classicism</a:t>
            </a:r>
          </a:p>
          <a:p>
            <a:pPr lvl="1" marL="1082256" indent="-228600">
              <a:lnSpc>
                <a:spcPct val="72000"/>
              </a:lnSpc>
              <a:defRPr sz="2000">
                <a:solidFill>
                  <a:srgbClr val="0CE0EA"/>
                </a:solidFill>
              </a:defRPr>
            </a:pPr>
            <a:r>
              <a:t>Thoughts on the Imitation of Greek Works in Painting and Sculpture</a:t>
            </a:r>
            <a:r>
              <a:rPr>
                <a:latin typeface="Times Roman"/>
                <a:ea typeface="Times Roman"/>
                <a:cs typeface="Times Roman"/>
                <a:sym typeface="Times Roman"/>
              </a:rPr>
              <a:t> (1755)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295" y="308143"/>
            <a:ext cx="3564305" cy="2704417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Rectangle 5"/>
          <p:cNvSpPr txBox="1"/>
          <p:nvPr/>
        </p:nvSpPr>
        <p:spPr>
          <a:xfrm>
            <a:off x="287006" y="3166620"/>
            <a:ext cx="3262883" cy="25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Nicholas Poussin</a:t>
            </a:r>
            <a:r>
              <a:rPr i="1"/>
              <a:t>, Death of Germanicus</a:t>
            </a:r>
            <a:r>
              <a:t>, 1628</a:t>
            </a:r>
          </a:p>
        </p:txBody>
      </p:sp>
      <p:sp>
        <p:nvSpPr>
          <p:cNvPr id="102" name="Neo Classicism"/>
          <p:cNvSpPr txBox="1"/>
          <p:nvPr/>
        </p:nvSpPr>
        <p:spPr>
          <a:xfrm>
            <a:off x="9584205" y="-53406"/>
            <a:ext cx="1473953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16EEF5"/>
                </a:solidFill>
              </a:defRPr>
            </a:lvl1pPr>
          </a:lstStyle>
          <a:p>
            <a:pPr/>
            <a:r>
              <a:t>Neo Classicism</a:t>
            </a:r>
          </a:p>
        </p:txBody>
      </p:sp>
      <p:sp>
        <p:nvSpPr>
          <p:cNvPr id="103" name="Baroque"/>
          <p:cNvSpPr txBox="1"/>
          <p:nvPr/>
        </p:nvSpPr>
        <p:spPr>
          <a:xfrm>
            <a:off x="1474197" y="-53405"/>
            <a:ext cx="888501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16EEF5"/>
                </a:solidFill>
              </a:defRPr>
            </a:lvl1pPr>
          </a:lstStyle>
          <a:p>
            <a:pPr/>
            <a:r>
              <a:t>Baroque</a:t>
            </a:r>
          </a:p>
        </p:txBody>
      </p:sp>
      <p:sp>
        <p:nvSpPr>
          <p:cNvPr id="104" name="Rococo"/>
          <p:cNvSpPr txBox="1"/>
          <p:nvPr/>
        </p:nvSpPr>
        <p:spPr>
          <a:xfrm>
            <a:off x="5708621" y="-53405"/>
            <a:ext cx="774758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16EEF5"/>
                </a:solidFill>
              </a:defRPr>
            </a:lvl1pPr>
          </a:lstStyle>
          <a:p>
            <a:pPr/>
            <a:r>
              <a:t>Rococo</a:t>
            </a:r>
          </a:p>
        </p:txBody>
      </p:sp>
      <p:pic>
        <p:nvPicPr>
          <p:cNvPr id="105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6319" t="0" r="3341" b="0"/>
          <a:stretch>
            <a:fillRect/>
          </a:stretch>
        </p:blipFill>
        <p:spPr>
          <a:xfrm>
            <a:off x="4240807" y="3663924"/>
            <a:ext cx="3710575" cy="2693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5503" y="3658312"/>
            <a:ext cx="3605889" cy="2704418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Salon de la Princesse, Hôtel de Soubise, Paris"/>
          <p:cNvSpPr txBox="1"/>
          <p:nvPr/>
        </p:nvSpPr>
        <p:spPr>
          <a:xfrm>
            <a:off x="4425542" y="6506101"/>
            <a:ext cx="3340916" cy="28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i="1" sz="1400">
                <a:solidFill>
                  <a:srgbClr val="FFFFFF"/>
                </a:solidFill>
              </a:defRPr>
            </a:pPr>
            <a:r>
              <a:t>Salon de la Princesse, Hôtel</a:t>
            </a:r>
            <a:r>
              <a:rPr>
                <a:solidFill>
                  <a:srgbClr val="3366CC"/>
                </a:solidFill>
              </a:rPr>
              <a:t> </a:t>
            </a:r>
            <a:r>
              <a:t>de</a:t>
            </a:r>
            <a:r>
              <a:rPr>
                <a:solidFill>
                  <a:srgbClr val="3366CC"/>
                </a:solidFill>
              </a:rPr>
              <a:t> </a:t>
            </a:r>
            <a:r>
              <a:t>Soubise, </a:t>
            </a:r>
            <a:r>
              <a:rPr i="0"/>
              <a:t>Paris </a:t>
            </a:r>
          </a:p>
        </p:txBody>
      </p:sp>
      <p:sp>
        <p:nvSpPr>
          <p:cNvPr id="108" name="Hall of Mirrors, Palace of Versailles"/>
          <p:cNvSpPr txBox="1"/>
          <p:nvPr/>
        </p:nvSpPr>
        <p:spPr>
          <a:xfrm>
            <a:off x="615744" y="6506101"/>
            <a:ext cx="2605407" cy="28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i="1" sz="1400">
                <a:solidFill>
                  <a:srgbClr val="FFFFFF"/>
                </a:solidFill>
              </a:defRPr>
            </a:lvl1pPr>
          </a:lstStyle>
          <a:p>
            <a:pPr/>
            <a:r>
              <a:t>Hall of Mirrors, Palace of Versailles</a:t>
            </a:r>
          </a:p>
        </p:txBody>
      </p:sp>
      <p:pic>
        <p:nvPicPr>
          <p:cNvPr id="109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l="4347" t="0" r="4347" b="0"/>
          <a:stretch>
            <a:fillRect/>
          </a:stretch>
        </p:blipFill>
        <p:spPr>
          <a:xfrm>
            <a:off x="8344225" y="3730890"/>
            <a:ext cx="3691631" cy="2684914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Dining Room, Château de Malmaison"/>
          <p:cNvSpPr txBox="1"/>
          <p:nvPr/>
        </p:nvSpPr>
        <p:spPr>
          <a:xfrm>
            <a:off x="8801613" y="6506101"/>
            <a:ext cx="2776956" cy="28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i="1" sz="1400">
                <a:solidFill>
                  <a:srgbClr val="FFFFFF"/>
                </a:solidFill>
              </a:defRPr>
            </a:lvl1pPr>
          </a:lstStyle>
          <a:p>
            <a:pPr/>
            <a:r>
              <a:t>Dining Room, Château de Malmaison</a:t>
            </a:r>
          </a:p>
        </p:txBody>
      </p:sp>
      <p:pic>
        <p:nvPicPr>
          <p:cNvPr id="111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098025" y="349817"/>
            <a:ext cx="3995950" cy="2746667"/>
          </a:xfrm>
          <a:prstGeom prst="rect">
            <a:avLst/>
          </a:prstGeom>
          <a:ln w="12700">
            <a:miter lim="400000"/>
          </a:ln>
          <a:effectLst>
            <a:reflection blurRad="0" stA="50000" stPos="0" endA="0" endPos="40000" dist="0" dir="5400000" fadeDir="5400000" sx="100000" sy="-100000" kx="0" ky="0" algn="bl" rotWithShape="0"/>
          </a:effectLst>
        </p:spPr>
      </p:pic>
      <p:sp>
        <p:nvSpPr>
          <p:cNvPr id="112" name="Jean-Antoine Watteau, Pilgrimage to Cythera, 1717"/>
          <p:cNvSpPr txBox="1"/>
          <p:nvPr/>
        </p:nvSpPr>
        <p:spPr>
          <a:xfrm>
            <a:off x="4326221" y="3166620"/>
            <a:ext cx="3539558" cy="25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Jean-Antoine Watteau, </a:t>
            </a:r>
            <a:r>
              <a:rPr i="1"/>
              <a:t>Pilgrimage to Cythera, </a:t>
            </a:r>
            <a:r>
              <a:t>1717</a:t>
            </a:r>
          </a:p>
        </p:txBody>
      </p:sp>
      <p:pic>
        <p:nvPicPr>
          <p:cNvPr id="113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355815" y="289335"/>
            <a:ext cx="3668551" cy="2867631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John-Germain Drouais, Christ and the Canaanite Woman, 1784"/>
          <p:cNvSpPr txBox="1"/>
          <p:nvPr/>
        </p:nvSpPr>
        <p:spPr>
          <a:xfrm>
            <a:off x="8804415" y="3213228"/>
            <a:ext cx="3033536" cy="46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/>
            <a:r>
              <a:t>John-Germain Drouais, Christ and the Canaanite Woman, 1784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after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0" grpId="14"/>
      <p:bldP build="whole" bldLvl="1" animBg="1" rev="0" advAuto="0" spid="114" grpId="12"/>
      <p:bldP build="whole" bldLvl="1" animBg="1" rev="0" advAuto="0" spid="105" grpId="8"/>
      <p:bldP build="whole" bldLvl="1" animBg="1" rev="0" advAuto="0" spid="101" grpId="2"/>
      <p:bldP build="whole" bldLvl="1" animBg="1" rev="0" advAuto="0" spid="113" grpId="11"/>
      <p:bldP build="whole" bldLvl="1" animBg="1" rev="0" advAuto="0" spid="109" grpId="13"/>
      <p:bldP build="whole" bldLvl="1" animBg="1" rev="0" advAuto="0" spid="107" grpId="9"/>
      <p:bldP build="whole" bldLvl="1" animBg="1" rev="0" advAuto="0" spid="104" grpId="5"/>
      <p:bldP build="whole" bldLvl="1" animBg="1" rev="0" advAuto="0" spid="108" grpId="4"/>
      <p:bldP build="whole" bldLvl="1" animBg="1" rev="0" advAuto="0" spid="112" grpId="7"/>
      <p:bldP build="whole" bldLvl="1" animBg="1" rev="0" advAuto="0" spid="100" grpId="1"/>
      <p:bldP build="whole" bldLvl="1" animBg="1" rev="0" advAuto="0" spid="102" grpId="10"/>
      <p:bldP build="whole" bldLvl="1" animBg="1" rev="0" advAuto="0" spid="106" grpId="3"/>
      <p:bldP build="whole" bldLvl="1" animBg="1" rev="0" advAuto="0" spid="111" grpId="6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Élisabeth Louise Vigée Le Brun, Self Portrait in a Straw Hat, 1782"/>
          <p:cNvSpPr txBox="1"/>
          <p:nvPr/>
        </p:nvSpPr>
        <p:spPr>
          <a:xfrm>
            <a:off x="306283" y="6277064"/>
            <a:ext cx="4719386" cy="28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Élisabeth Louise Vigée Le Brun, Self Portrait in a Straw Hat, 1782</a:t>
            </a:r>
          </a:p>
        </p:txBody>
      </p:sp>
      <p:pic>
        <p:nvPicPr>
          <p:cNvPr id="11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4434" y="423834"/>
            <a:ext cx="4143084" cy="5752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48059" y="602807"/>
            <a:ext cx="3946394" cy="5652386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Adélaïde Labille-Guiard, Self Portrait with Two Pupils, 1785"/>
          <p:cNvSpPr txBox="1"/>
          <p:nvPr/>
        </p:nvSpPr>
        <p:spPr>
          <a:xfrm>
            <a:off x="7054729" y="6277064"/>
            <a:ext cx="4333053" cy="28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Adélaïde Labille-Guiard, Self Portrait with Two Pupils, 1785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Box 5"/>
          <p:cNvSpPr txBox="1"/>
          <p:nvPr/>
        </p:nvSpPr>
        <p:spPr>
          <a:xfrm>
            <a:off x="6036191" y="6020579"/>
            <a:ext cx="5938971" cy="625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Jacques Louis-David, Socrates at the Moment of Grasping the Hemlock, 1787</a:t>
            </a:r>
          </a:p>
        </p:txBody>
      </p:sp>
      <p:pic>
        <p:nvPicPr>
          <p:cNvPr id="12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46867" y="1831663"/>
            <a:ext cx="6295371" cy="4134617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Neo-Classicism…"/>
          <p:cNvSpPr txBox="1"/>
          <p:nvPr/>
        </p:nvSpPr>
        <p:spPr>
          <a:xfrm>
            <a:off x="250229" y="121386"/>
            <a:ext cx="12026388" cy="1501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Neo-Classicism</a:t>
            </a:r>
          </a:p>
          <a:p>
            <a:pPr>
              <a:defRPr>
                <a:solidFill>
                  <a:srgbClr val="FFFFFF"/>
                </a:solidFill>
              </a:defRPr>
            </a:pPr>
          </a:p>
          <a:p>
            <a:pPr>
              <a:defRPr>
                <a:solidFill>
                  <a:srgbClr val="FFFFFF"/>
                </a:solidFill>
              </a:defRPr>
            </a:pPr>
            <a:r>
              <a:t>"Finally, the universal and predominant characteristic of the Greek masterpieces is a noble simplicity and quiet grandeur, both in posture and expression.”  Johann Joachim Winckelmann, </a:t>
            </a:r>
            <a:r>
              <a:rPr i="1"/>
              <a:t>Reflections on the Painting and Sculpture of the Greeks</a:t>
            </a:r>
            <a:r>
              <a:t>, 1755</a:t>
            </a:r>
          </a:p>
        </p:txBody>
      </p:sp>
      <p:pic>
        <p:nvPicPr>
          <p:cNvPr id="12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1105" y="1861564"/>
            <a:ext cx="5391898" cy="4074815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Anne Vallayer-Coster, The Attributes of the Arts, 1769"/>
          <p:cNvSpPr txBox="1"/>
          <p:nvPr/>
        </p:nvSpPr>
        <p:spPr>
          <a:xfrm>
            <a:off x="366642" y="6166629"/>
            <a:ext cx="5020825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t>Anne Vallayer-Coster, </a:t>
            </a:r>
            <a:r>
              <a:rPr i="1"/>
              <a:t>The Attributes of the Arts, </a:t>
            </a:r>
            <a:r>
              <a:t>1769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Box 4"/>
          <p:cNvSpPr txBox="1"/>
          <p:nvPr/>
        </p:nvSpPr>
        <p:spPr>
          <a:xfrm>
            <a:off x="817651" y="5714113"/>
            <a:ext cx="3928055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John-Germain Drouais, </a:t>
            </a:r>
            <a:r>
              <a:t>The Dying Athlete</a:t>
            </a:r>
          </a:p>
        </p:txBody>
      </p:sp>
      <p:pic>
        <p:nvPicPr>
          <p:cNvPr id="12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5998" y="1314592"/>
            <a:ext cx="5403272" cy="3664095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TextBox 6"/>
          <p:cNvSpPr txBox="1"/>
          <p:nvPr/>
        </p:nvSpPr>
        <p:spPr>
          <a:xfrm>
            <a:off x="8181557" y="6053864"/>
            <a:ext cx="2773046" cy="5093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Jean-Germain Drouais, </a:t>
            </a:r>
            <a:r>
              <a:rPr i="1"/>
              <a:t>Marius at Minturnae, </a:t>
            </a:r>
            <a:r>
              <a:t>1786</a:t>
            </a:r>
          </a:p>
        </p:txBody>
      </p:sp>
      <p:pic>
        <p:nvPicPr>
          <p:cNvPr id="13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73424" y="1004597"/>
            <a:ext cx="5858576" cy="4284084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Art Pedagogy and Patronage in the Ancient Regime…"/>
          <p:cNvSpPr txBox="1"/>
          <p:nvPr/>
        </p:nvSpPr>
        <p:spPr>
          <a:xfrm>
            <a:off x="359613" y="452069"/>
            <a:ext cx="4824483" cy="917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Art Pedagogy and Patronage in the Ancient Regime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The Academy, the Studio and the Salon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Metier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Box 2"/>
          <p:cNvSpPr txBox="1"/>
          <p:nvPr/>
        </p:nvSpPr>
        <p:spPr>
          <a:xfrm>
            <a:off x="909755" y="6456875"/>
            <a:ext cx="4424545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Jacques Louis David, The Death of Marat, 1793</a:t>
            </a:r>
          </a:p>
        </p:txBody>
      </p:sp>
      <p:pic>
        <p:nvPicPr>
          <p:cNvPr id="13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9561" y="857133"/>
            <a:ext cx="4304933" cy="55392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06185" y="857133"/>
            <a:ext cx="3985062" cy="5539237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Anne-Louis Girodet, Portrait of Jean-Baptiste BElley, 1797"/>
          <p:cNvSpPr txBox="1"/>
          <p:nvPr/>
        </p:nvSpPr>
        <p:spPr>
          <a:xfrm>
            <a:off x="6495478" y="6456875"/>
            <a:ext cx="5406476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Anne-Louis Girodet, Portrait of Jean-Baptiste BElley, 1797</a:t>
            </a:r>
          </a:p>
        </p:txBody>
      </p:sp>
      <p:sp>
        <p:nvSpPr>
          <p:cNvPr id="137" name="Patriotism and Civic Virtue"/>
          <p:cNvSpPr txBox="1"/>
          <p:nvPr/>
        </p:nvSpPr>
        <p:spPr>
          <a:xfrm>
            <a:off x="880743" y="264747"/>
            <a:ext cx="2558799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5220C"/>
                </a:solidFill>
              </a:defRPr>
            </a:lvl1pPr>
          </a:lstStyle>
          <a:p>
            <a:pPr/>
            <a:r>
              <a:t>Patriotism and Civic Virtue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