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6" r:id="rId2"/>
    <p:sldId id="257" r:id="rId3"/>
    <p:sldId id="265" r:id="rId4"/>
    <p:sldId id="266" r:id="rId5"/>
    <p:sldId id="275" r:id="rId6"/>
    <p:sldId id="276" r:id="rId7"/>
    <p:sldId id="277" r:id="rId8"/>
    <p:sldId id="278" r:id="rId9"/>
    <p:sldId id="280" r:id="rId10"/>
    <p:sldId id="281" r:id="rId11"/>
    <p:sldId id="283" r:id="rId12"/>
    <p:sldId id="259" r:id="rId13"/>
    <p:sldId id="285" r:id="rId14"/>
    <p:sldId id="263" r:id="rId15"/>
    <p:sldId id="262" r:id="rId16"/>
    <p:sldId id="286" r:id="rId17"/>
    <p:sldId id="261" r:id="rId18"/>
    <p:sldId id="287" r:id="rId19"/>
    <p:sldId id="264" r:id="rId20"/>
    <p:sldId id="288" r:id="rId21"/>
    <p:sldId id="279" r:id="rId22"/>
    <p:sldId id="282" r:id="rId23"/>
    <p:sldId id="290" r:id="rId24"/>
    <p:sldId id="258" r:id="rId25"/>
    <p:sldId id="291" r:id="rId26"/>
    <p:sldId id="269" r:id="rId2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15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3" name="Shape 173"/>
          <p:cNvSpPr>
            <a:spLocks noGrp="1" noRot="1" noChangeAspect="1"/>
          </p:cNvSpPr>
          <p:nvPr>
            <p:ph type="sldImg"/>
          </p:nvPr>
        </p:nvSpPr>
        <p:spPr>
          <a:xfrm>
            <a:off x="1143000" y="685800"/>
            <a:ext cx="4572000" cy="3429000"/>
          </a:xfrm>
          <a:prstGeom prst="rect">
            <a:avLst/>
          </a:prstGeom>
        </p:spPr>
        <p:txBody>
          <a:bodyPr/>
          <a:lstStyle/>
          <a:p>
            <a:endParaRPr/>
          </a:p>
        </p:txBody>
      </p:sp>
      <p:sp>
        <p:nvSpPr>
          <p:cNvPr id="174" name="Shape 1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harriet.nasjonalmuseet.no/mane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harriet.nasjonalmuseet.no/manet/"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F1E7D979-0176-43F7-8751-97078311A398}"/>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31747" name="Rectangle 2">
            <a:extLst>
              <a:ext uri="{FF2B5EF4-FFF2-40B4-BE49-F238E27FC236}">
                <a16:creationId xmlns:a16="http://schemas.microsoft.com/office/drawing/2014/main" id="{6DCBB6D5-CE8A-4E09-883F-A8664AF8488C}"/>
              </a:ext>
            </a:extLst>
          </p:cNvPr>
          <p:cNvSpPr>
            <a:spLocks noGrp="1" noChangeArrowheads="1"/>
          </p:cNvSpPr>
          <p:nvPr>
            <p:ph type="body" idx="1"/>
          </p:nvPr>
        </p:nvSpPr>
        <p:spPr>
          <a:noFill/>
        </p:spPr>
        <p:txBody>
          <a:bodyPr/>
          <a:lstStyle/>
          <a:p>
            <a:pPr eaLnBrk="1" hangingPunct="1"/>
            <a:r>
              <a:rPr lang="en-US" altLang="en-US" sz="2200" u="sng">
                <a:latin typeface="Lucida Grande" charset="0"/>
                <a:cs typeface="Lucida Grande" charset="0"/>
                <a:sym typeface="Lucida Grande" charset="0"/>
                <a:hlinkClick r:id="rId3"/>
              </a:rPr>
              <a:t>http://harriet.nasjonalmuseet.no/manet/</a:t>
            </a:r>
            <a:endParaRPr lang="en-US" altLang="en-US" sz="2200">
              <a:latin typeface="Lucida Grande" charset="0"/>
              <a:cs typeface="Lucida Grande" charset="0"/>
              <a:sym typeface="Lucida Grande" charset="0"/>
            </a:endParaRPr>
          </a:p>
          <a:p>
            <a:pPr eaLnBrk="1" hangingPunct="1"/>
            <a:endParaRPr lang="en-US" altLang="en-US" sz="2200">
              <a:latin typeface="Lucida Grande" charset="0"/>
              <a:cs typeface="Lucida Grande" charset="0"/>
              <a:sym typeface="Lucida Grande"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F1E7D979-0176-43F7-8751-97078311A398}"/>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31747" name="Rectangle 2">
            <a:extLst>
              <a:ext uri="{FF2B5EF4-FFF2-40B4-BE49-F238E27FC236}">
                <a16:creationId xmlns:a16="http://schemas.microsoft.com/office/drawing/2014/main" id="{6DCBB6D5-CE8A-4E09-883F-A8664AF8488C}"/>
              </a:ext>
            </a:extLst>
          </p:cNvPr>
          <p:cNvSpPr>
            <a:spLocks noGrp="1" noChangeArrowheads="1"/>
          </p:cNvSpPr>
          <p:nvPr>
            <p:ph type="body" idx="1"/>
          </p:nvPr>
        </p:nvSpPr>
        <p:spPr>
          <a:noFill/>
        </p:spPr>
        <p:txBody>
          <a:bodyPr/>
          <a:lstStyle/>
          <a:p>
            <a:pPr eaLnBrk="1" hangingPunct="1"/>
            <a:r>
              <a:rPr lang="en-US" altLang="en-US" sz="2200" u="sng">
                <a:latin typeface="Lucida Grande" charset="0"/>
                <a:cs typeface="Lucida Grande" charset="0"/>
                <a:sym typeface="Lucida Grande" charset="0"/>
                <a:hlinkClick r:id="rId3"/>
              </a:rPr>
              <a:t>http://harriet.nasjonalmuseet.no/manet/</a:t>
            </a:r>
            <a:endParaRPr lang="en-US" altLang="en-US" sz="2200">
              <a:latin typeface="Lucida Grande" charset="0"/>
              <a:cs typeface="Lucida Grande" charset="0"/>
              <a:sym typeface="Lucida Grande" charset="0"/>
            </a:endParaRPr>
          </a:p>
          <a:p>
            <a:pPr eaLnBrk="1" hangingPunct="1"/>
            <a:endParaRPr lang="en-US" altLang="en-US" sz="2200">
              <a:latin typeface="Lucida Grande" charset="0"/>
              <a:cs typeface="Lucida Grande" charset="0"/>
              <a:sym typeface="Lucida Grande" charset="0"/>
            </a:endParaRPr>
          </a:p>
        </p:txBody>
      </p:sp>
    </p:spTree>
    <p:extLst>
      <p:ext uri="{BB962C8B-B14F-4D97-AF65-F5344CB8AC3E}">
        <p14:creationId xmlns:p14="http://schemas.microsoft.com/office/powerpoint/2010/main" val="299653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12007748" y="13080999"/>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7" name="Body Level One…"/>
          <p:cNvSpPr txBox="1">
            <a:spLocks noGrp="1"/>
          </p:cNvSpPr>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862804876_960x639.jpg"/>
          <p:cNvSpPr>
            <a:spLocks noGrp="1"/>
          </p:cNvSpPr>
          <p:nvPr>
            <p:ph type="pic" sz="quarter" idx="21"/>
          </p:nvPr>
        </p:nvSpPr>
        <p:spPr>
          <a:xfrm>
            <a:off x="15430500" y="7085409"/>
            <a:ext cx="8128000" cy="5410201"/>
          </a:xfrm>
          <a:prstGeom prst="rect">
            <a:avLst/>
          </a:prstGeom>
        </p:spPr>
        <p:txBody>
          <a:bodyPr lIns="91439" tIns="45719" rIns="91439" bIns="45719">
            <a:noAutofit/>
          </a:bodyPr>
          <a:lstStyle/>
          <a:p>
            <a:endParaRPr/>
          </a:p>
        </p:txBody>
      </p:sp>
      <p:sp>
        <p:nvSpPr>
          <p:cNvPr id="125" name="824910546_2681x1332.jpg"/>
          <p:cNvSpPr>
            <a:spLocks noGrp="1"/>
          </p:cNvSpPr>
          <p:nvPr>
            <p:ph type="pic" idx="22"/>
          </p:nvPr>
        </p:nvSpPr>
        <p:spPr>
          <a:xfrm>
            <a:off x="-2933700" y="1270000"/>
            <a:ext cx="22699133" cy="11277600"/>
          </a:xfrm>
          <a:prstGeom prst="rect">
            <a:avLst/>
          </a:prstGeom>
        </p:spPr>
        <p:txBody>
          <a:bodyPr lIns="91439" tIns="45719" rIns="91439" bIns="45719">
            <a:noAutofit/>
          </a:bodyPr>
          <a:lstStyle/>
          <a:p>
            <a:endParaRPr/>
          </a:p>
        </p:txBody>
      </p:sp>
      <p:sp>
        <p:nvSpPr>
          <p:cNvPr id="126" name="575395635_960x639.jpg"/>
          <p:cNvSpPr>
            <a:spLocks noGrp="1"/>
          </p:cNvSpPr>
          <p:nvPr>
            <p:ph type="pic" sz="quarter" idx="23"/>
          </p:nvPr>
        </p:nvSpPr>
        <p:spPr>
          <a:xfrm>
            <a:off x="15430500" y="1270000"/>
            <a:ext cx="8128000" cy="54102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511300" y="-3721100"/>
            <a:ext cx="28511500" cy="19030242"/>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49" name="Title Text"/>
          <p:cNvSpPr txBox="1">
            <a:spLocks noGrp="1"/>
          </p:cNvSpPr>
          <p:nvPr>
            <p:ph type="title"/>
          </p:nvPr>
        </p:nvSpPr>
        <p:spPr>
          <a:xfrm>
            <a:off x="1676400" y="730250"/>
            <a:ext cx="21031200" cy="2651126"/>
          </a:xfrm>
          <a:prstGeom prst="rect">
            <a:avLst/>
          </a:prstGeom>
        </p:spPr>
        <p:txBody>
          <a:bodyPr lIns="91439" tIns="91439" rIns="91439" bIns="91439" anchor="ctr"/>
          <a:lstStyle>
            <a:lvl1pPr defTabSz="1828800">
              <a:lnSpc>
                <a:spcPct val="90000"/>
              </a:lnSpc>
              <a:defRPr sz="8800" b="0" spc="0">
                <a:latin typeface="Calibri Light"/>
                <a:ea typeface="Calibri Light"/>
                <a:cs typeface="Calibri Light"/>
                <a:sym typeface="Calibri Light"/>
              </a:defRPr>
            </a:lvl1pPr>
          </a:lstStyle>
          <a:p>
            <a:r>
              <a:t>Title Text</a:t>
            </a:r>
          </a:p>
        </p:txBody>
      </p:sp>
      <p:sp>
        <p:nvSpPr>
          <p:cNvPr id="150" name="Body Level One…"/>
          <p:cNvSpPr txBox="1">
            <a:spLocks noGrp="1"/>
          </p:cNvSpPr>
          <p:nvPr>
            <p:ph type="body" idx="1"/>
          </p:nvPr>
        </p:nvSpPr>
        <p:spPr>
          <a:xfrm>
            <a:off x="1676400" y="3651250"/>
            <a:ext cx="21031200" cy="8702676"/>
          </a:xfrm>
          <a:prstGeom prst="rect">
            <a:avLst/>
          </a:prstGeom>
        </p:spPr>
        <p:txBody>
          <a:bodyPr lIns="91439" tIns="91439" rIns="91439" bIns="91439"/>
          <a:lstStyle>
            <a:lvl1pPr marL="457200" indent="-457200" defTabSz="1828800">
              <a:spcBef>
                <a:spcPts val="2000"/>
              </a:spcBef>
              <a:buSzPct val="100000"/>
              <a:buFont typeface="Arial"/>
              <a:defRPr sz="5600">
                <a:latin typeface="Calibri"/>
                <a:ea typeface="Calibri"/>
                <a:cs typeface="Calibri"/>
                <a:sym typeface="Calibri"/>
              </a:defRPr>
            </a:lvl1pPr>
            <a:lvl2pPr marL="990600" indent="-533400" defTabSz="1828800">
              <a:spcBef>
                <a:spcPts val="2000"/>
              </a:spcBef>
              <a:buSzPct val="100000"/>
              <a:buFont typeface="Arial"/>
              <a:defRPr sz="5600">
                <a:latin typeface="Calibri"/>
                <a:ea typeface="Calibri"/>
                <a:cs typeface="Calibri"/>
                <a:sym typeface="Calibri"/>
              </a:defRPr>
            </a:lvl2pPr>
            <a:lvl3pPr marL="1554479" indent="-640079" defTabSz="1828800">
              <a:spcBef>
                <a:spcPts val="2000"/>
              </a:spcBef>
              <a:buSzPct val="100000"/>
              <a:buFont typeface="Arial"/>
              <a:defRPr sz="5600">
                <a:latin typeface="Calibri"/>
                <a:ea typeface="Calibri"/>
                <a:cs typeface="Calibri"/>
                <a:sym typeface="Calibri"/>
              </a:defRPr>
            </a:lvl3pPr>
            <a:lvl4pPr marL="2082800" indent="-711200" defTabSz="1828800">
              <a:spcBef>
                <a:spcPts val="2000"/>
              </a:spcBef>
              <a:buSzPct val="100000"/>
              <a:buFont typeface="Arial"/>
              <a:defRPr sz="5600">
                <a:latin typeface="Calibri"/>
                <a:ea typeface="Calibri"/>
                <a:cs typeface="Calibri"/>
                <a:sym typeface="Calibri"/>
              </a:defRPr>
            </a:lvl4pPr>
            <a:lvl5pPr marL="2540000" indent="-711200" defTabSz="1828800">
              <a:spcBef>
                <a:spcPts val="2000"/>
              </a:spcBef>
              <a:buSzPct val="100000"/>
              <a:buFont typeface="Arial"/>
              <a:defRPr sz="56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51" name="Slide Number"/>
          <p:cNvSpPr txBox="1">
            <a:spLocks noGrp="1"/>
          </p:cNvSpPr>
          <p:nvPr>
            <p:ph type="sldNum" sz="quarter" idx="2"/>
          </p:nvPr>
        </p:nvSpPr>
        <p:spPr>
          <a:xfrm>
            <a:off x="22203052" y="12835870"/>
            <a:ext cx="504548" cy="483910"/>
          </a:xfrm>
          <a:prstGeom prst="rect">
            <a:avLst/>
          </a:prstGeom>
        </p:spPr>
        <p:txBody>
          <a:bodyPr lIns="91439" tIns="91439" rIns="91439" bIns="91439" anchor="ctr"/>
          <a:lstStyle>
            <a:lvl1pPr algn="r" defTabSz="914400">
              <a:defRPr sz="2400">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58" name="Title Text"/>
          <p:cNvSpPr txBox="1">
            <a:spLocks noGrp="1"/>
          </p:cNvSpPr>
          <p:nvPr>
            <p:ph type="title"/>
          </p:nvPr>
        </p:nvSpPr>
        <p:spPr>
          <a:xfrm>
            <a:off x="3048000" y="2244725"/>
            <a:ext cx="18288000" cy="4775201"/>
          </a:xfrm>
          <a:prstGeom prst="rect">
            <a:avLst/>
          </a:prstGeom>
        </p:spPr>
        <p:txBody>
          <a:bodyPr lIns="91439" tIns="91439" rIns="91439" bIns="91439" anchor="b"/>
          <a:lstStyle>
            <a:lvl1pPr algn="ctr" defTabSz="1828800">
              <a:lnSpc>
                <a:spcPct val="90000"/>
              </a:lnSpc>
              <a:defRPr sz="12000" b="0" spc="0">
                <a:latin typeface="Calibri Light"/>
                <a:ea typeface="Calibri Light"/>
                <a:cs typeface="Calibri Light"/>
                <a:sym typeface="Calibri Light"/>
              </a:defRPr>
            </a:lvl1pPr>
          </a:lstStyle>
          <a:p>
            <a:r>
              <a:t>Title Text</a:t>
            </a:r>
          </a:p>
        </p:txBody>
      </p:sp>
      <p:sp>
        <p:nvSpPr>
          <p:cNvPr id="159" name="Body Level One…"/>
          <p:cNvSpPr txBox="1">
            <a:spLocks noGrp="1"/>
          </p:cNvSpPr>
          <p:nvPr>
            <p:ph type="body" sz="quarter" idx="1"/>
          </p:nvPr>
        </p:nvSpPr>
        <p:spPr>
          <a:xfrm>
            <a:off x="3048000" y="7204075"/>
            <a:ext cx="18288000" cy="3311525"/>
          </a:xfrm>
          <a:prstGeom prst="rect">
            <a:avLst/>
          </a:prstGeom>
        </p:spPr>
        <p:txBody>
          <a:bodyPr lIns="91439" tIns="91439" rIns="91439" bIns="91439"/>
          <a:lstStyle>
            <a:lvl1pPr marL="0" indent="0" algn="ctr" defTabSz="1828800">
              <a:spcBef>
                <a:spcPts val="2000"/>
              </a:spcBef>
              <a:buSzTx/>
              <a:buNone/>
              <a:defRPr>
                <a:latin typeface="Calibri"/>
                <a:ea typeface="Calibri"/>
                <a:cs typeface="Calibri"/>
                <a:sym typeface="Calibri"/>
              </a:defRPr>
            </a:lvl1pPr>
            <a:lvl2pPr marL="0" indent="457200" algn="ctr" defTabSz="1828800">
              <a:spcBef>
                <a:spcPts val="2000"/>
              </a:spcBef>
              <a:buSzTx/>
              <a:buNone/>
              <a:defRPr>
                <a:latin typeface="Calibri"/>
                <a:ea typeface="Calibri"/>
                <a:cs typeface="Calibri"/>
                <a:sym typeface="Calibri"/>
              </a:defRPr>
            </a:lvl2pPr>
            <a:lvl3pPr marL="0" indent="914400" algn="ctr" defTabSz="1828800">
              <a:spcBef>
                <a:spcPts val="2000"/>
              </a:spcBef>
              <a:buSzTx/>
              <a:buNone/>
              <a:defRPr>
                <a:latin typeface="Calibri"/>
                <a:ea typeface="Calibri"/>
                <a:cs typeface="Calibri"/>
                <a:sym typeface="Calibri"/>
              </a:defRPr>
            </a:lvl3pPr>
            <a:lvl4pPr marL="0" indent="1371600" algn="ctr" defTabSz="1828800">
              <a:spcBef>
                <a:spcPts val="2000"/>
              </a:spcBef>
              <a:buSzTx/>
              <a:buNone/>
              <a:defRPr>
                <a:latin typeface="Calibri"/>
                <a:ea typeface="Calibri"/>
                <a:cs typeface="Calibri"/>
                <a:sym typeface="Calibri"/>
              </a:defRPr>
            </a:lvl4pPr>
            <a:lvl5pPr marL="0" indent="1828800" algn="ctr" defTabSz="1828800">
              <a:spcBef>
                <a:spcPts val="2000"/>
              </a:spcBef>
              <a:buSzTx/>
              <a:buNone/>
              <a:defRPr>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60" name="Slide Number"/>
          <p:cNvSpPr txBox="1">
            <a:spLocks noGrp="1"/>
          </p:cNvSpPr>
          <p:nvPr>
            <p:ph type="sldNum" sz="quarter" idx="2"/>
          </p:nvPr>
        </p:nvSpPr>
        <p:spPr>
          <a:xfrm>
            <a:off x="22203052" y="12835870"/>
            <a:ext cx="504548" cy="483910"/>
          </a:xfrm>
          <a:prstGeom prst="rect">
            <a:avLst/>
          </a:prstGeom>
        </p:spPr>
        <p:txBody>
          <a:bodyPr lIns="91439" tIns="91439" rIns="91439" bIns="91439" anchor="ctr"/>
          <a:lstStyle>
            <a:lvl1pPr algn="r" defTabSz="914400">
              <a:defRPr sz="2400">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167" name="Slide Number"/>
          <p:cNvSpPr txBox="1">
            <a:spLocks noGrp="1"/>
          </p:cNvSpPr>
          <p:nvPr>
            <p:ph type="sldNum" sz="quarter" idx="2"/>
          </p:nvPr>
        </p:nvSpPr>
        <p:spPr>
          <a:xfrm>
            <a:off x="11887199" y="12344399"/>
            <a:ext cx="4267201" cy="736601"/>
          </a:xfrm>
          <a:prstGeom prst="rect">
            <a:avLst/>
          </a:prstGeom>
        </p:spPr>
        <p:txBody>
          <a:bodyPr lIns="64293" tIns="64293" rIns="64293" bIns="64293" anchor="ctr"/>
          <a:lstStyle>
            <a:lvl1pPr algn="r" defTabSz="1285875">
              <a:defRPr sz="1600">
                <a:solidFill>
                  <a:srgbClr val="000000"/>
                </a:solidFill>
                <a:latin typeface="Gill Sans"/>
                <a:ea typeface="Gill Sans"/>
                <a:cs typeface="Gill Sans"/>
                <a:sym typeface="Gill Sans"/>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Image"/>
          <p:cNvSpPr>
            <a:spLocks noGrp="1"/>
          </p:cNvSpPr>
          <p:nvPr>
            <p:ph type="pic" idx="21"/>
          </p:nvPr>
        </p:nvSpPr>
        <p:spPr>
          <a:xfrm>
            <a:off x="-431800" y="-4038600"/>
            <a:ext cx="29464000" cy="18034000"/>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 </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3" name="Body Level One…"/>
          <p:cNvSpPr txBox="1">
            <a:spLocks noGrp="1"/>
          </p:cNvSpPr>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4" name="92709243_1322x1323.jpeg"/>
          <p:cNvSpPr>
            <a:spLocks noGrp="1"/>
          </p:cNvSpPr>
          <p:nvPr>
            <p:ph type="pic" sz="half" idx="21"/>
          </p:nvPr>
        </p:nvSpPr>
        <p:spPr>
          <a:xfrm>
            <a:off x="12052303" y="1270000"/>
            <a:ext cx="11188406" cy="11209889"/>
          </a:xfrm>
          <a:prstGeom prst="rect">
            <a:avLst/>
          </a:prstGeom>
        </p:spPr>
        <p:txBody>
          <a:bodyPr lIns="91439" tIns="45719" rIns="91439" bIns="45719">
            <a:noAutofit/>
          </a:bodyPr>
          <a:lstStyle/>
          <a:p>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61" name="Slide Subtitle"/>
          <p:cNvSpPr txBox="1">
            <a:spLocks noGrp="1"/>
          </p:cNvSpPr>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2" name="Body Level One…"/>
          <p:cNvSpPr txBox="1">
            <a:spLocks noGrp="1"/>
          </p:cNvSpPr>
          <p:nvPr>
            <p:ph type="body" sz="half" idx="1" hasCustomPrompt="1"/>
          </p:nvPr>
        </p:nvSpPr>
        <p:spPr>
          <a:xfrm>
            <a:off x="1206500" y="4248504"/>
            <a:ext cx="9779000" cy="8256012"/>
          </a:xfrm>
          <a:prstGeom prst="rect">
            <a:avLst/>
          </a:prstGeom>
        </p:spPr>
        <p:txBody>
          <a:bodyPr/>
          <a:lstStyle/>
          <a:p>
            <a:r>
              <a:t>Slide bullet text</a:t>
            </a:r>
          </a:p>
          <a:p>
            <a:pPr lvl="1"/>
            <a:endParaRPr/>
          </a:p>
          <a:p>
            <a:pPr lvl="2"/>
            <a:endParaRPr/>
          </a:p>
          <a:p>
            <a:pPr lvl="3"/>
            <a:endParaRPr/>
          </a:p>
          <a:p>
            <a:pPr lvl="4"/>
            <a:endParaRPr/>
          </a:p>
        </p:txBody>
      </p:sp>
      <p:sp>
        <p:nvSpPr>
          <p:cNvPr id="63" name="824910546_2681x1332.jpg"/>
          <p:cNvSpPr>
            <a:spLocks noGrp="1"/>
          </p:cNvSpPr>
          <p:nvPr>
            <p:ph type="pic" idx="22"/>
          </p:nvPr>
        </p:nvSpPr>
        <p:spPr>
          <a:xfrm>
            <a:off x="6380200" y="1263848"/>
            <a:ext cx="22529801" cy="11193471"/>
          </a:xfrm>
          <a:prstGeom prst="rect">
            <a:avLst/>
          </a:prstGeom>
        </p:spPr>
        <p:txBody>
          <a:bodyPr lIns="91439" tIns="45719" rIns="91439" bIns="45719">
            <a:noAutofit/>
          </a:bodyPr>
          <a:lstStyle/>
          <a:p>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952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8.tif"/><Relationship Id="rId2" Type="http://schemas.openxmlformats.org/officeDocument/2006/relationships/image" Target="../media/image37.tif"/><Relationship Id="rId1" Type="http://schemas.openxmlformats.org/officeDocument/2006/relationships/slideLayout" Target="../slideLayouts/slideLayout1.xml"/><Relationship Id="rId5" Type="http://schemas.openxmlformats.org/officeDocument/2006/relationships/image" Target="../media/image40.tif"/><Relationship Id="rId4" Type="http://schemas.openxmlformats.org/officeDocument/2006/relationships/image" Target="../media/image39.tif"/></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6.xml"/><Relationship Id="rId4" Type="http://schemas.openxmlformats.org/officeDocument/2006/relationships/image" Target="../media/image40.tif"/></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tif"/><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www.nps.gov/articles/make-a-thaumatrope.htm" TargetMode="External"/><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6.xml"/><Relationship Id="rId6" Type="http://schemas.openxmlformats.org/officeDocument/2006/relationships/image" Target="../media/image7.jpeg"/><Relationship Id="rId5" Type="http://schemas.openxmlformats.org/officeDocument/2006/relationships/image" Target="../media/image6.tif"/><Relationship Id="rId4" Type="http://schemas.openxmlformats.org/officeDocument/2006/relationships/image" Target="../media/image5.tif"/></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t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tif"/><Relationship Id="rId2" Type="http://schemas.openxmlformats.org/officeDocument/2006/relationships/image" Target="../media/image11.t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itle 1"/>
          <p:cNvSpPr txBox="1">
            <a:spLocks noGrp="1"/>
          </p:cNvSpPr>
          <p:nvPr>
            <p:ph type="title"/>
          </p:nvPr>
        </p:nvSpPr>
        <p:spPr>
          <a:xfrm>
            <a:off x="3405459" y="20633"/>
            <a:ext cx="18288001" cy="3175039"/>
          </a:xfrm>
          <a:prstGeom prst="rect">
            <a:avLst/>
          </a:prstGeom>
        </p:spPr>
        <p:txBody>
          <a:bodyPr>
            <a:normAutofit fontScale="90000"/>
          </a:bodyPr>
          <a:lstStyle/>
          <a:p>
            <a:pPr defTabSz="1682495">
              <a:defRPr sz="11040"/>
            </a:pPr>
            <a:r>
              <a:t>Modern Art</a:t>
            </a:r>
            <a:br/>
            <a:endParaRPr/>
          </a:p>
        </p:txBody>
      </p:sp>
      <p:sp>
        <p:nvSpPr>
          <p:cNvPr id="177" name="TextBox 2"/>
          <p:cNvSpPr txBox="1"/>
          <p:nvPr/>
        </p:nvSpPr>
        <p:spPr>
          <a:xfrm>
            <a:off x="5138615" y="12669562"/>
            <a:ext cx="14821686" cy="10464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914400">
              <a:defRPr sz="5600">
                <a:latin typeface="Calibri"/>
                <a:ea typeface="Calibri"/>
                <a:cs typeface="Calibri"/>
                <a:sym typeface="Calibri"/>
              </a:defRPr>
            </a:lvl1pPr>
          </a:lstStyle>
          <a:p>
            <a:r>
              <a:rPr dirty="0"/>
              <a:t>Session </a:t>
            </a:r>
            <a:r>
              <a:rPr lang="en-US" dirty="0"/>
              <a:t>5</a:t>
            </a:r>
            <a:r>
              <a:rPr dirty="0"/>
              <a:t>: 19th Century Visual Culture</a:t>
            </a:r>
            <a:r>
              <a:rPr lang="en-US" dirty="0"/>
              <a:t> and Realism</a:t>
            </a:r>
            <a:endParaRPr dirty="0"/>
          </a:p>
        </p:txBody>
      </p:sp>
      <p:pic>
        <p:nvPicPr>
          <p:cNvPr id="7" name="Picture 1">
            <a:extLst>
              <a:ext uri="{FF2B5EF4-FFF2-40B4-BE49-F238E27FC236}">
                <a16:creationId xmlns:a16="http://schemas.microsoft.com/office/drawing/2014/main" id="{FF715CCD-0612-4FBF-94EA-FA8B00FC2A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4825" y="1870725"/>
            <a:ext cx="12409267" cy="1049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6" name="image.png" descr="image.png"/>
          <p:cNvPicPr>
            <a:picLocks noChangeAspect="1"/>
          </p:cNvPicPr>
          <p:nvPr/>
        </p:nvPicPr>
        <p:blipFill>
          <a:blip r:embed="rId2"/>
          <a:stretch>
            <a:fillRect/>
          </a:stretch>
        </p:blipFill>
        <p:spPr>
          <a:xfrm>
            <a:off x="9488433" y="1944815"/>
            <a:ext cx="14723209" cy="8784285"/>
          </a:xfrm>
          <a:prstGeom prst="rect">
            <a:avLst/>
          </a:prstGeom>
          <a:ln w="12700">
            <a:miter lim="400000"/>
          </a:ln>
        </p:spPr>
      </p:pic>
      <p:sp>
        <p:nvSpPr>
          <p:cNvPr id="327" name="“French Capture of Saigon in 1859,” L’Illustration, (April 23, 1859)"/>
          <p:cNvSpPr txBox="1"/>
          <p:nvPr/>
        </p:nvSpPr>
        <p:spPr>
          <a:xfrm>
            <a:off x="11515939" y="10729100"/>
            <a:ext cx="10668199" cy="457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algn="l" defTabSz="1285875">
              <a:defRPr sz="3200">
                <a:latin typeface="Gill Sans"/>
                <a:ea typeface="Gill Sans"/>
                <a:cs typeface="Gill Sans"/>
                <a:sym typeface="Gill Sans"/>
              </a:defRPr>
            </a:pPr>
            <a:r>
              <a:rPr dirty="0"/>
              <a:t>“French Capture of Saigon in 1859,” </a:t>
            </a:r>
            <a:r>
              <a:rPr i="1" dirty="0" err="1"/>
              <a:t>L’Illustration</a:t>
            </a:r>
            <a:r>
              <a:rPr i="1" dirty="0"/>
              <a:t>, </a:t>
            </a:r>
            <a:r>
              <a:rPr dirty="0"/>
              <a:t>(April 23, 1859)</a:t>
            </a:r>
            <a:r>
              <a:rPr i="1" dirty="0"/>
              <a:t> </a:t>
            </a:r>
          </a:p>
        </p:txBody>
      </p:sp>
      <p:pic>
        <p:nvPicPr>
          <p:cNvPr id="328" name="image.png" descr="image.png"/>
          <p:cNvPicPr>
            <a:picLocks noChangeAspect="1"/>
          </p:cNvPicPr>
          <p:nvPr/>
        </p:nvPicPr>
        <p:blipFill>
          <a:blip r:embed="rId3"/>
          <a:stretch>
            <a:fillRect/>
          </a:stretch>
        </p:blipFill>
        <p:spPr>
          <a:xfrm>
            <a:off x="843079" y="1006490"/>
            <a:ext cx="8342561" cy="11240245"/>
          </a:xfrm>
          <a:prstGeom prst="rect">
            <a:avLst/>
          </a:prstGeom>
          <a:ln w="12700">
            <a:miter lim="400000"/>
          </a:ln>
        </p:spPr>
      </p:pic>
      <p:sp>
        <p:nvSpPr>
          <p:cNvPr id="329" name="1843-1944"/>
          <p:cNvSpPr txBox="1"/>
          <p:nvPr/>
        </p:nvSpPr>
        <p:spPr>
          <a:xfrm>
            <a:off x="3615537" y="12246735"/>
            <a:ext cx="2797647" cy="736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indent="39687" algn="l" defTabSz="1285875">
              <a:defRPr sz="5000">
                <a:latin typeface="Gill Sans"/>
                <a:ea typeface="Gill Sans"/>
                <a:cs typeface="Gill Sans"/>
                <a:sym typeface="Gill Sans"/>
              </a:defRPr>
            </a:lvl1pPr>
          </a:lstStyle>
          <a:p>
            <a:r>
              <a:t>1843-1944</a:t>
            </a:r>
          </a:p>
        </p:txBody>
      </p:sp>
      <p:sp>
        <p:nvSpPr>
          <p:cNvPr id="10" name="TextBox 9">
            <a:extLst>
              <a:ext uri="{FF2B5EF4-FFF2-40B4-BE49-F238E27FC236}">
                <a16:creationId xmlns:a16="http://schemas.microsoft.com/office/drawing/2014/main" id="{7DEB5F25-E0D3-40C6-B5D1-E0F2854BDAD1}"/>
              </a:ext>
            </a:extLst>
          </p:cNvPr>
          <p:cNvSpPr txBox="1"/>
          <p:nvPr/>
        </p:nvSpPr>
        <p:spPr>
          <a:xfrm>
            <a:off x="843079" y="270999"/>
            <a:ext cx="3747582"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Helvetica Neue"/>
                <a:ea typeface="+mn-ea"/>
                <a:cs typeface="+mn-cs"/>
                <a:sym typeface="Helvetica Neue"/>
              </a:rPr>
              <a:t>Print Media: Lithograph</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A81510DF-5C80-40C7-9F4A-1021544954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856" y="483060"/>
            <a:ext cx="8396138" cy="11340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31747" name="Rectangle 2">
            <a:extLst>
              <a:ext uri="{FF2B5EF4-FFF2-40B4-BE49-F238E27FC236}">
                <a16:creationId xmlns:a16="http://schemas.microsoft.com/office/drawing/2014/main" id="{C3B14123-52A4-49C3-8A1D-E9156E1A21B6}"/>
              </a:ext>
            </a:extLst>
          </p:cNvPr>
          <p:cNvSpPr>
            <a:spLocks/>
          </p:cNvSpPr>
          <p:nvPr/>
        </p:nvSpPr>
        <p:spPr bwMode="auto">
          <a:xfrm>
            <a:off x="284329" y="12359545"/>
            <a:ext cx="10712868" cy="77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spAutoFit/>
          </a:bodyPr>
          <a:lstStyle>
            <a:lvl1pPr>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eaLnBrk="1" hangingPunct="1"/>
            <a:r>
              <a:rPr lang="en-US" altLang="en-US" sz="5063" i="1">
                <a:solidFill>
                  <a:schemeClr val="tx1"/>
                </a:solidFill>
                <a:latin typeface="Times" panose="02020603050405020304" pitchFamily="18" charset="0"/>
                <a:cs typeface="Times" panose="02020603050405020304" pitchFamily="18" charset="0"/>
                <a:sym typeface="Times" panose="02020603050405020304" pitchFamily="18" charset="0"/>
              </a:rPr>
              <a:t>La Caricature, </a:t>
            </a:r>
            <a:r>
              <a:rPr lang="en-US" altLang="en-US" sz="5063">
                <a:solidFill>
                  <a:schemeClr val="tx1"/>
                </a:solidFill>
                <a:latin typeface="Times" panose="02020603050405020304" pitchFamily="18" charset="0"/>
                <a:cs typeface="Times" panose="02020603050405020304" pitchFamily="18" charset="0"/>
                <a:sym typeface="Times" panose="02020603050405020304" pitchFamily="18" charset="0"/>
              </a:rPr>
              <a:t>1833 edition (1830-1843)</a:t>
            </a:r>
          </a:p>
        </p:txBody>
      </p:sp>
      <p:pic>
        <p:nvPicPr>
          <p:cNvPr id="4" name="Picture 1">
            <a:extLst>
              <a:ext uri="{FF2B5EF4-FFF2-40B4-BE49-F238E27FC236}">
                <a16:creationId xmlns:a16="http://schemas.microsoft.com/office/drawing/2014/main" id="{EBAE3FBC-23F6-4AC4-8847-412B0AA1B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34008" y="661654"/>
            <a:ext cx="7090172" cy="1095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5" name="Rectangle 2">
            <a:extLst>
              <a:ext uri="{FF2B5EF4-FFF2-40B4-BE49-F238E27FC236}">
                <a16:creationId xmlns:a16="http://schemas.microsoft.com/office/drawing/2014/main" id="{89F7482C-A235-40DD-858B-85DDF628CACB}"/>
              </a:ext>
            </a:extLst>
          </p:cNvPr>
          <p:cNvSpPr>
            <a:spLocks/>
          </p:cNvSpPr>
          <p:nvPr/>
        </p:nvSpPr>
        <p:spPr bwMode="auto">
          <a:xfrm>
            <a:off x="14924307" y="12359545"/>
            <a:ext cx="6338594" cy="77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57149" bIns="0">
            <a:spAutoFit/>
          </a:bodyPr>
          <a:lstStyle>
            <a:lvl1pPr marL="39688">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eaLnBrk="1" hangingPunct="1"/>
            <a:r>
              <a:rPr lang="en-US" altLang="en-US" sz="5063" i="1">
                <a:solidFill>
                  <a:schemeClr val="tx1"/>
                </a:solidFill>
                <a:cs typeface="Gill Sans" charset="0"/>
              </a:rPr>
              <a:t>Le Charivari, </a:t>
            </a:r>
            <a:r>
              <a:rPr lang="en-US" altLang="en-US" sz="5063">
                <a:solidFill>
                  <a:schemeClr val="tx1"/>
                </a:solidFill>
                <a:cs typeface="Gill Sans" charset="0"/>
              </a:rPr>
              <a:t>1832-1937</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a:extLst>
              <a:ext uri="{FF2B5EF4-FFF2-40B4-BE49-F238E27FC236}">
                <a16:creationId xmlns:a16="http://schemas.microsoft.com/office/drawing/2014/main" id="{90544BC7-185C-4FCE-B467-CFDDCC08F2F8}"/>
              </a:ext>
            </a:extLst>
          </p:cNvPr>
          <p:cNvSpPr>
            <a:spLocks/>
          </p:cNvSpPr>
          <p:nvPr/>
        </p:nvSpPr>
        <p:spPr bwMode="auto">
          <a:xfrm>
            <a:off x="3230580" y="10964709"/>
            <a:ext cx="590706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algn="ctr" eaLnBrk="1" hangingPunct="1"/>
            <a:r>
              <a:rPr lang="en-US" altLang="en-US" sz="3200" dirty="0">
                <a:solidFill>
                  <a:schemeClr val="tx1"/>
                </a:solidFill>
                <a:cs typeface="Gill Sans" charset="0"/>
              </a:rPr>
              <a:t>Honoré Daumier, </a:t>
            </a:r>
            <a:r>
              <a:rPr lang="en-US" altLang="en-US" sz="3200" i="1" dirty="0">
                <a:solidFill>
                  <a:schemeClr val="tx1"/>
                </a:solidFill>
                <a:cs typeface="Gill Sans" charset="0"/>
              </a:rPr>
              <a:t>Gargantua</a:t>
            </a:r>
            <a:r>
              <a:rPr lang="en-US" altLang="en-US" sz="3200" dirty="0">
                <a:solidFill>
                  <a:schemeClr val="tx1"/>
                </a:solidFill>
                <a:cs typeface="Gill Sans" charset="0"/>
              </a:rPr>
              <a:t>,  1831</a:t>
            </a:r>
          </a:p>
        </p:txBody>
      </p:sp>
      <p:pic>
        <p:nvPicPr>
          <p:cNvPr id="5" name="Picture 1">
            <a:extLst>
              <a:ext uri="{FF2B5EF4-FFF2-40B4-BE49-F238E27FC236}">
                <a16:creationId xmlns:a16="http://schemas.microsoft.com/office/drawing/2014/main" id="{55E74603-BE4C-496A-9718-11CD4A5375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5173" y="46017"/>
            <a:ext cx="4431683" cy="56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6" name="Rectangle 2">
            <a:extLst>
              <a:ext uri="{FF2B5EF4-FFF2-40B4-BE49-F238E27FC236}">
                <a16:creationId xmlns:a16="http://schemas.microsoft.com/office/drawing/2014/main" id="{630B18A7-9462-481C-89D3-AC29B6CA3733}"/>
              </a:ext>
            </a:extLst>
          </p:cNvPr>
          <p:cNvSpPr>
            <a:spLocks/>
          </p:cNvSpPr>
          <p:nvPr/>
        </p:nvSpPr>
        <p:spPr bwMode="auto">
          <a:xfrm>
            <a:off x="11965173" y="5869789"/>
            <a:ext cx="465851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57149" bIns="0">
            <a:spAutoFit/>
          </a:bodyPr>
          <a:lstStyle>
            <a:lvl1pPr marL="39688">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eaLnBrk="1" hangingPunct="1"/>
            <a:r>
              <a:rPr lang="en-US" altLang="en-US" sz="2400" dirty="0">
                <a:solidFill>
                  <a:schemeClr val="tx1"/>
                </a:solidFill>
                <a:cs typeface="Gill Sans" charset="0"/>
              </a:rPr>
              <a:t>Honoré Daumier, </a:t>
            </a:r>
            <a:r>
              <a:rPr lang="en-US" altLang="en-US" sz="2400" i="1" dirty="0">
                <a:solidFill>
                  <a:schemeClr val="tx1"/>
                </a:solidFill>
                <a:cs typeface="Gill Sans" charset="0"/>
              </a:rPr>
              <a:t>Departure for Lyons, </a:t>
            </a:r>
            <a:r>
              <a:rPr lang="en-US" altLang="en-US" sz="2400" dirty="0">
                <a:solidFill>
                  <a:schemeClr val="tx1"/>
                </a:solidFill>
                <a:cs typeface="Gill Sans" charset="0"/>
              </a:rPr>
              <a:t>1831</a:t>
            </a:r>
            <a:r>
              <a:rPr lang="en-US" altLang="en-US" sz="2400" i="1" dirty="0">
                <a:solidFill>
                  <a:schemeClr val="tx1"/>
                </a:solidFill>
                <a:cs typeface="Gill Sans" charset="0"/>
              </a:rPr>
              <a:t> </a:t>
            </a:r>
          </a:p>
        </p:txBody>
      </p:sp>
      <p:sp>
        <p:nvSpPr>
          <p:cNvPr id="7" name="Rectangle 1">
            <a:extLst>
              <a:ext uri="{FF2B5EF4-FFF2-40B4-BE49-F238E27FC236}">
                <a16:creationId xmlns:a16="http://schemas.microsoft.com/office/drawing/2014/main" id="{7806CC80-24CE-4FE0-9F5C-BD24A446720C}"/>
              </a:ext>
            </a:extLst>
          </p:cNvPr>
          <p:cNvSpPr>
            <a:spLocks/>
          </p:cNvSpPr>
          <p:nvPr/>
        </p:nvSpPr>
        <p:spPr bwMode="auto">
          <a:xfrm>
            <a:off x="10995546" y="12573434"/>
            <a:ext cx="5985532" cy="1142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algn="ctr" eaLnBrk="1" hangingPunct="1"/>
            <a:r>
              <a:rPr lang="en-US" altLang="en-US" sz="2400" dirty="0">
                <a:solidFill>
                  <a:schemeClr val="tx1"/>
                </a:solidFill>
                <a:cs typeface="Gill Sans" charset="0"/>
              </a:rPr>
              <a:t>Honoré Daumier, </a:t>
            </a:r>
            <a:r>
              <a:rPr lang="en-US" altLang="en-US" sz="2400" i="1" dirty="0">
                <a:solidFill>
                  <a:schemeClr val="tx1"/>
                </a:solidFill>
                <a:cs typeface="Gill Sans" charset="0"/>
              </a:rPr>
              <a:t>Comte de </a:t>
            </a:r>
            <a:r>
              <a:rPr lang="en-US" altLang="en-US" sz="2400" i="1" dirty="0" err="1">
                <a:solidFill>
                  <a:schemeClr val="tx1"/>
                </a:solidFill>
                <a:cs typeface="Gill Sans" charset="0"/>
              </a:rPr>
              <a:t>Keratry</a:t>
            </a:r>
            <a:r>
              <a:rPr lang="en-US" altLang="en-US" sz="2400" i="1" dirty="0">
                <a:solidFill>
                  <a:schemeClr val="tx1"/>
                </a:solidFill>
                <a:cs typeface="Gill Sans" charset="0"/>
              </a:rPr>
              <a:t> (The Obsequious One)</a:t>
            </a:r>
            <a:r>
              <a:rPr lang="en-US" altLang="en-US" sz="2400" dirty="0">
                <a:solidFill>
                  <a:schemeClr val="tx1"/>
                </a:solidFill>
                <a:cs typeface="Gill Sans" charset="0"/>
              </a:rPr>
              <a:t>, c. 1833</a:t>
            </a:r>
          </a:p>
        </p:txBody>
      </p:sp>
      <p:pic>
        <p:nvPicPr>
          <p:cNvPr id="8" name="Picture 2">
            <a:extLst>
              <a:ext uri="{FF2B5EF4-FFF2-40B4-BE49-F238E27FC236}">
                <a16:creationId xmlns:a16="http://schemas.microsoft.com/office/drawing/2014/main" id="{913BFB1C-7608-4A37-84DC-A09C602F9990}"/>
              </a:ext>
            </a:extLst>
          </p:cNvPr>
          <p:cNvPicPr>
            <a:picLocks noChangeArrowheads="1"/>
          </p:cNvPicPr>
          <p:nvPr/>
        </p:nvPicPr>
        <p:blipFill rotWithShape="1">
          <a:blip r:embed="rId3">
            <a:extLst>
              <a:ext uri="{28A0092B-C50C-407E-A947-70E740481C1C}">
                <a14:useLocalDpi xmlns:a14="http://schemas.microsoft.com/office/drawing/2010/main" val="0"/>
              </a:ext>
            </a:extLst>
          </a:blip>
          <a:srcRect l="3907" t="2359" r="5560" b="9839"/>
          <a:stretch/>
        </p:blipFill>
        <p:spPr bwMode="auto">
          <a:xfrm>
            <a:off x="12192000" y="7442309"/>
            <a:ext cx="3592624" cy="513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 name="TextBox 2">
            <a:extLst>
              <a:ext uri="{FF2B5EF4-FFF2-40B4-BE49-F238E27FC236}">
                <a16:creationId xmlns:a16="http://schemas.microsoft.com/office/drawing/2014/main" id="{30CA8138-A503-4AEA-8C29-A5546737A9C2}"/>
              </a:ext>
            </a:extLst>
          </p:cNvPr>
          <p:cNvSpPr txBox="1"/>
          <p:nvPr/>
        </p:nvSpPr>
        <p:spPr>
          <a:xfrm>
            <a:off x="7842805" y="2144042"/>
            <a:ext cx="212397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FFFFFF"/>
                </a:solidFill>
                <a:effectLst/>
                <a:uFillTx/>
                <a:latin typeface="+mn-lt"/>
                <a:ea typeface="+mn-ea"/>
                <a:cs typeface="+mn-cs"/>
                <a:sym typeface="Helvetica Neue"/>
              </a:rPr>
              <a:t>Personification</a:t>
            </a:r>
          </a:p>
        </p:txBody>
      </p:sp>
      <p:pic>
        <p:nvPicPr>
          <p:cNvPr id="10" name="Picture 2">
            <a:extLst>
              <a:ext uri="{FF2B5EF4-FFF2-40B4-BE49-F238E27FC236}">
                <a16:creationId xmlns:a16="http://schemas.microsoft.com/office/drawing/2014/main" id="{441F84A4-1293-40FB-B2E1-61B31B27ED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235" y="1162739"/>
            <a:ext cx="11389671" cy="8765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1" name="Picture 1">
            <a:extLst>
              <a:ext uri="{FF2B5EF4-FFF2-40B4-BE49-F238E27FC236}">
                <a16:creationId xmlns:a16="http://schemas.microsoft.com/office/drawing/2014/main" id="{EB1CAA81-743E-4137-AA4D-69F44431F7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55950" y="3186026"/>
            <a:ext cx="7130130" cy="5085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12" name="Rectangle 3">
            <a:extLst>
              <a:ext uri="{FF2B5EF4-FFF2-40B4-BE49-F238E27FC236}">
                <a16:creationId xmlns:a16="http://schemas.microsoft.com/office/drawing/2014/main" id="{6ECC207E-4509-4E8F-A90F-6D2D63468AAD}"/>
              </a:ext>
            </a:extLst>
          </p:cNvPr>
          <p:cNvSpPr>
            <a:spLocks/>
          </p:cNvSpPr>
          <p:nvPr/>
        </p:nvSpPr>
        <p:spPr bwMode="auto">
          <a:xfrm>
            <a:off x="18232334" y="8662773"/>
            <a:ext cx="41773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57149" bIns="0">
            <a:spAutoFit/>
          </a:bodyPr>
          <a:lstStyle>
            <a:lvl1pPr marL="39688">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eaLnBrk="1" hangingPunct="1"/>
            <a:r>
              <a:rPr lang="en-US" altLang="en-US" sz="2400" dirty="0">
                <a:solidFill>
                  <a:schemeClr val="tx1"/>
                </a:solidFill>
                <a:cs typeface="Gill Sans" charset="0"/>
              </a:rPr>
              <a:t>Gargantua at his Table, c. 1810</a:t>
            </a:r>
          </a:p>
        </p:txBody>
      </p:sp>
      <p:sp>
        <p:nvSpPr>
          <p:cNvPr id="4" name="TextBox 3">
            <a:extLst>
              <a:ext uri="{FF2B5EF4-FFF2-40B4-BE49-F238E27FC236}">
                <a16:creationId xmlns:a16="http://schemas.microsoft.com/office/drawing/2014/main" id="{BFF87F46-BD45-44D1-8EDC-43A9FB74B1E0}"/>
              </a:ext>
            </a:extLst>
          </p:cNvPr>
          <p:cNvSpPr txBox="1"/>
          <p:nvPr/>
        </p:nvSpPr>
        <p:spPr>
          <a:xfrm>
            <a:off x="443235" y="383253"/>
            <a:ext cx="152445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FFFFFF"/>
                </a:solidFill>
                <a:effectLst/>
                <a:uFillTx/>
                <a:latin typeface="+mn-lt"/>
                <a:ea typeface="+mn-ea"/>
                <a:cs typeface="+mn-cs"/>
                <a:sym typeface="Helvetica Neue"/>
              </a:rPr>
              <a:t>Caricature</a:t>
            </a:r>
          </a:p>
        </p:txBody>
      </p:sp>
      <p:cxnSp>
        <p:nvCxnSpPr>
          <p:cNvPr id="13" name="Straight Arrow Connector 12">
            <a:extLst>
              <a:ext uri="{FF2B5EF4-FFF2-40B4-BE49-F238E27FC236}">
                <a16:creationId xmlns:a16="http://schemas.microsoft.com/office/drawing/2014/main" id="{894C0F9B-CB82-4043-99CD-354719BB8582}"/>
              </a:ext>
            </a:extLst>
          </p:cNvPr>
          <p:cNvCxnSpPr>
            <a:cxnSpLocks/>
          </p:cNvCxnSpPr>
          <p:nvPr/>
        </p:nvCxnSpPr>
        <p:spPr>
          <a:xfrm flipH="1">
            <a:off x="4222914" y="1698171"/>
            <a:ext cx="10481353" cy="693162"/>
          </a:xfrm>
          <a:prstGeom prst="straightConnector1">
            <a:avLst/>
          </a:prstGeom>
          <a:ln>
            <a:headEnd type="triangle"/>
            <a:tailEnd type="triangle"/>
          </a:ln>
        </p:spPr>
        <p:style>
          <a:lnRef idx="1">
            <a:schemeClr val="accent5"/>
          </a:lnRef>
          <a:fillRef idx="0">
            <a:schemeClr val="accent5"/>
          </a:fillRef>
          <a:effectRef idx="0">
            <a:schemeClr val="accent5"/>
          </a:effectRef>
          <a:fontRef idx="minor">
            <a:schemeClr val="tx1"/>
          </a:fontRef>
        </p:style>
      </p:cxnSp>
      <p:sp>
        <p:nvSpPr>
          <p:cNvPr id="15" name="TextBox 14">
            <a:extLst>
              <a:ext uri="{FF2B5EF4-FFF2-40B4-BE49-F238E27FC236}">
                <a16:creationId xmlns:a16="http://schemas.microsoft.com/office/drawing/2014/main" id="{16508ECA-DBE3-49E8-852E-65751590D1D7}"/>
              </a:ext>
            </a:extLst>
          </p:cNvPr>
          <p:cNvSpPr txBox="1"/>
          <p:nvPr/>
        </p:nvSpPr>
        <p:spPr>
          <a:xfrm>
            <a:off x="8401600" y="1551470"/>
            <a:ext cx="212397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accent5"/>
                </a:solidFill>
                <a:effectLst/>
                <a:uFillTx/>
                <a:latin typeface="+mn-lt"/>
                <a:ea typeface="+mn-ea"/>
                <a:cs typeface="+mn-cs"/>
                <a:sym typeface="Helvetica Neue"/>
              </a:rPr>
              <a:t>Personification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2"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a:extLst>
              <a:ext uri="{FF2B5EF4-FFF2-40B4-BE49-F238E27FC236}">
                <a16:creationId xmlns:a16="http://schemas.microsoft.com/office/drawing/2014/main" id="{90544BC7-185C-4FCE-B467-CFDDCC08F2F8}"/>
              </a:ext>
            </a:extLst>
          </p:cNvPr>
          <p:cNvSpPr>
            <a:spLocks/>
          </p:cNvSpPr>
          <p:nvPr/>
        </p:nvSpPr>
        <p:spPr bwMode="auto">
          <a:xfrm>
            <a:off x="3230580" y="10964709"/>
            <a:ext cx="590706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algn="ctr" eaLnBrk="1" hangingPunct="1"/>
            <a:r>
              <a:rPr lang="en-US" altLang="en-US" sz="3200" dirty="0">
                <a:solidFill>
                  <a:schemeClr val="tx1"/>
                </a:solidFill>
                <a:cs typeface="Gill Sans" charset="0"/>
              </a:rPr>
              <a:t>Honoré Daumier, </a:t>
            </a:r>
            <a:r>
              <a:rPr lang="en-US" altLang="en-US" sz="3200" i="1" dirty="0">
                <a:solidFill>
                  <a:schemeClr val="tx1"/>
                </a:solidFill>
                <a:cs typeface="Gill Sans" charset="0"/>
              </a:rPr>
              <a:t>Gargantua</a:t>
            </a:r>
            <a:r>
              <a:rPr lang="en-US" altLang="en-US" sz="3200" dirty="0">
                <a:solidFill>
                  <a:schemeClr val="tx1"/>
                </a:solidFill>
                <a:cs typeface="Gill Sans" charset="0"/>
              </a:rPr>
              <a:t>,  1831</a:t>
            </a:r>
          </a:p>
        </p:txBody>
      </p:sp>
      <p:pic>
        <p:nvPicPr>
          <p:cNvPr id="36867" name="Picture 2">
            <a:extLst>
              <a:ext uri="{FF2B5EF4-FFF2-40B4-BE49-F238E27FC236}">
                <a16:creationId xmlns:a16="http://schemas.microsoft.com/office/drawing/2014/main" id="{FBE1D4FD-4221-4BDA-9602-DEB0414C2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235" y="1162739"/>
            <a:ext cx="11389671" cy="8765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 name="Picture 1">
            <a:extLst>
              <a:ext uri="{FF2B5EF4-FFF2-40B4-BE49-F238E27FC236}">
                <a16:creationId xmlns:a16="http://schemas.microsoft.com/office/drawing/2014/main" id="{CCB298DF-FB51-44E9-8391-139E1EFA45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71" t="5744" r="5194" b="11185"/>
          <a:stretch/>
        </p:blipFill>
        <p:spPr bwMode="auto">
          <a:xfrm>
            <a:off x="11971566" y="1162739"/>
            <a:ext cx="12375496" cy="8765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10" name="Rectangle 2">
            <a:extLst>
              <a:ext uri="{FF2B5EF4-FFF2-40B4-BE49-F238E27FC236}">
                <a16:creationId xmlns:a16="http://schemas.microsoft.com/office/drawing/2014/main" id="{53FBC029-81B2-47BC-81B4-7E286BB7D73E}"/>
              </a:ext>
            </a:extLst>
          </p:cNvPr>
          <p:cNvSpPr>
            <a:spLocks/>
          </p:cNvSpPr>
          <p:nvPr/>
        </p:nvSpPr>
        <p:spPr bwMode="auto">
          <a:xfrm>
            <a:off x="12601663" y="10887844"/>
            <a:ext cx="11115302" cy="64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57149" bIns="0"/>
          <a:lstStyle>
            <a:lvl1pPr marL="39688">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algn="ctr" eaLnBrk="1" hangingPunct="1"/>
            <a:r>
              <a:rPr lang="en-US" altLang="en-US" sz="3200" dirty="0">
                <a:solidFill>
                  <a:schemeClr val="tx1"/>
                </a:solidFill>
                <a:cs typeface="Gill Sans" charset="0"/>
              </a:rPr>
              <a:t>Grandville, Jean-Ignace-Isidore Gérard, </a:t>
            </a:r>
            <a:r>
              <a:rPr lang="en-US" altLang="en-US" sz="3200" i="1" dirty="0">
                <a:solidFill>
                  <a:schemeClr val="tx1"/>
                </a:solidFill>
                <a:cs typeface="Gill Sans" charset="0"/>
              </a:rPr>
              <a:t>Digestion du </a:t>
            </a:r>
            <a:r>
              <a:rPr lang="en-US" altLang="en-US" sz="3200" i="1" dirty="0" err="1">
                <a:solidFill>
                  <a:schemeClr val="tx1"/>
                </a:solidFill>
                <a:cs typeface="Gill Sans" charset="0"/>
              </a:rPr>
              <a:t>Budjet</a:t>
            </a:r>
            <a:r>
              <a:rPr lang="en-US" altLang="en-US" sz="3200" i="1" dirty="0">
                <a:solidFill>
                  <a:schemeClr val="tx1"/>
                </a:solidFill>
                <a:cs typeface="Gill Sans" charset="0"/>
              </a:rPr>
              <a:t>, </a:t>
            </a:r>
            <a:r>
              <a:rPr lang="en-US" altLang="en-US" sz="3200" dirty="0">
                <a:solidFill>
                  <a:schemeClr val="tx1"/>
                </a:solidFill>
                <a:cs typeface="Gill Sans" charset="0"/>
              </a:rPr>
              <a:t>1832</a:t>
            </a:r>
          </a:p>
        </p:txBody>
      </p:sp>
    </p:spTree>
    <p:extLst>
      <p:ext uri="{BB962C8B-B14F-4D97-AF65-F5344CB8AC3E}">
        <p14:creationId xmlns:p14="http://schemas.microsoft.com/office/powerpoint/2010/main" val="96611835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AD7727FA-2C70-4477-A6F8-899B9A83BE6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809" y="3602145"/>
            <a:ext cx="10964538" cy="722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3795" name="Rectangle 2">
            <a:extLst>
              <a:ext uri="{FF2B5EF4-FFF2-40B4-BE49-F238E27FC236}">
                <a16:creationId xmlns:a16="http://schemas.microsoft.com/office/drawing/2014/main" id="{E163A5E0-377C-4D09-A930-FA40F821623F}"/>
              </a:ext>
            </a:extLst>
          </p:cNvPr>
          <p:cNvSpPr>
            <a:spLocks/>
          </p:cNvSpPr>
          <p:nvPr/>
        </p:nvSpPr>
        <p:spPr bwMode="auto">
          <a:xfrm>
            <a:off x="945394" y="11709123"/>
            <a:ext cx="9911368" cy="519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eaLnBrk="1" hangingPunct="1"/>
            <a:r>
              <a:rPr lang="en-US" altLang="en-US" sz="3375" dirty="0">
                <a:solidFill>
                  <a:schemeClr val="tx1"/>
                </a:solidFill>
                <a:cs typeface="Gill Sans" charset="0"/>
              </a:rPr>
              <a:t>Honoré Daumier,  </a:t>
            </a:r>
            <a:r>
              <a:rPr lang="en-US" altLang="en-US" sz="3375" i="1" dirty="0">
                <a:solidFill>
                  <a:schemeClr val="tx1"/>
                </a:solidFill>
                <a:cs typeface="Gill Sans" charset="0"/>
              </a:rPr>
              <a:t>Rue </a:t>
            </a:r>
            <a:r>
              <a:rPr lang="en-US" altLang="en-US" sz="3375" i="1" dirty="0" err="1">
                <a:solidFill>
                  <a:schemeClr val="tx1"/>
                </a:solidFill>
                <a:cs typeface="Gill Sans" charset="0"/>
              </a:rPr>
              <a:t>Transnonain</a:t>
            </a:r>
            <a:r>
              <a:rPr lang="en-US" altLang="en-US" sz="3375" i="1" dirty="0">
                <a:solidFill>
                  <a:schemeClr val="tx1"/>
                </a:solidFill>
                <a:cs typeface="Gill Sans" charset="0"/>
              </a:rPr>
              <a:t>, April 15, 1834, </a:t>
            </a:r>
            <a:r>
              <a:rPr lang="en-US" altLang="en-US" sz="3375" dirty="0">
                <a:solidFill>
                  <a:schemeClr val="tx1"/>
                </a:solidFill>
                <a:cs typeface="Gill Sans" charset="0"/>
              </a:rPr>
              <a:t>1834</a:t>
            </a:r>
          </a:p>
        </p:txBody>
      </p:sp>
      <p:sp>
        <p:nvSpPr>
          <p:cNvPr id="4" name="Rectangle 1">
            <a:extLst>
              <a:ext uri="{FF2B5EF4-FFF2-40B4-BE49-F238E27FC236}">
                <a16:creationId xmlns:a16="http://schemas.microsoft.com/office/drawing/2014/main" id="{F0016342-225A-413E-8CD9-59D109C074AF}"/>
              </a:ext>
            </a:extLst>
          </p:cNvPr>
          <p:cNvSpPr>
            <a:spLocks/>
          </p:cNvSpPr>
          <p:nvPr/>
        </p:nvSpPr>
        <p:spPr bwMode="auto">
          <a:xfrm>
            <a:off x="14000430" y="11796031"/>
            <a:ext cx="8542599" cy="34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1200">
                <a:solidFill>
                  <a:srgbClr val="000000"/>
                </a:solidFill>
                <a:latin typeface="Gill Sans" charset="0"/>
                <a:cs typeface="ヒラギノ角ゴ ProN W3" charset="0"/>
                <a:sym typeface="Gill Sans" charset="0"/>
              </a:defRPr>
            </a:lvl1pPr>
            <a:lvl2pPr marL="742950" indent="-285750">
              <a:defRPr sz="1200">
                <a:solidFill>
                  <a:srgbClr val="000000"/>
                </a:solidFill>
                <a:latin typeface="Gill Sans" charset="0"/>
                <a:cs typeface="ヒラギノ角ゴ ProN W3" charset="0"/>
                <a:sym typeface="Gill Sans" charset="0"/>
              </a:defRPr>
            </a:lvl2pPr>
            <a:lvl3pPr marL="1143000" indent="-228600">
              <a:defRPr sz="1200">
                <a:solidFill>
                  <a:srgbClr val="000000"/>
                </a:solidFill>
                <a:latin typeface="Gill Sans" charset="0"/>
                <a:cs typeface="ヒラギノ角ゴ ProN W3" charset="0"/>
                <a:sym typeface="Gill Sans" charset="0"/>
              </a:defRPr>
            </a:lvl3pPr>
            <a:lvl4pPr marL="1600200" indent="-228600">
              <a:defRPr sz="1200">
                <a:solidFill>
                  <a:srgbClr val="000000"/>
                </a:solidFill>
                <a:latin typeface="Gill Sans" charset="0"/>
                <a:cs typeface="ヒラギノ角ゴ ProN W3" charset="0"/>
                <a:sym typeface="Gill Sans" charset="0"/>
              </a:defRPr>
            </a:lvl4pPr>
            <a:lvl5pPr marL="2057400" indent="-228600">
              <a:defRPr sz="1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cs typeface="ヒラギノ角ゴ ProN W3" charset="0"/>
                <a:sym typeface="Gill Sans" charset="0"/>
              </a:defRPr>
            </a:lvl9pPr>
          </a:lstStyle>
          <a:p>
            <a:pPr eaLnBrk="1" hangingPunct="1"/>
            <a:r>
              <a:rPr lang="en-US" altLang="en-US" sz="3375" dirty="0">
                <a:solidFill>
                  <a:schemeClr val="tx1"/>
                </a:solidFill>
                <a:latin typeface="Verdana" panose="020B0604030504040204" pitchFamily="34" charset="0"/>
                <a:sym typeface="Verdana" panose="020B0604030504040204" pitchFamily="34" charset="0"/>
              </a:rPr>
              <a:t>Honoré Daumier</a:t>
            </a:r>
            <a:r>
              <a:rPr lang="en-US" altLang="en-US" sz="3375" dirty="0">
                <a:solidFill>
                  <a:schemeClr val="tx1"/>
                </a:solidFill>
                <a:latin typeface="Verdana Italic" panose="020B06040305040B0204" pitchFamily="34" charset="0"/>
                <a:sym typeface="Verdana Italic" panose="020B06040305040B0204" pitchFamily="34" charset="0"/>
              </a:rPr>
              <a:t>, The Third-Class Carriage, </a:t>
            </a:r>
            <a:r>
              <a:rPr lang="en-US" altLang="en-US" sz="3375" dirty="0">
                <a:solidFill>
                  <a:schemeClr val="tx1"/>
                </a:solidFill>
                <a:latin typeface="Verdana" panose="020B0604030504040204" pitchFamily="34" charset="0"/>
                <a:sym typeface="Verdana" panose="020B0604030504040204" pitchFamily="34" charset="0"/>
              </a:rPr>
              <a:t>1863-65</a:t>
            </a:r>
          </a:p>
        </p:txBody>
      </p:sp>
      <p:pic>
        <p:nvPicPr>
          <p:cNvPr id="5" name="Picture 2">
            <a:extLst>
              <a:ext uri="{FF2B5EF4-FFF2-40B4-BE49-F238E27FC236}">
                <a16:creationId xmlns:a16="http://schemas.microsoft.com/office/drawing/2014/main" id="{AA6F4132-03BB-4AAC-9278-825414CA478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0653" y="3766459"/>
            <a:ext cx="10964538" cy="705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TextBox 1">
            <a:extLst>
              <a:ext uri="{FF2B5EF4-FFF2-40B4-BE49-F238E27FC236}">
                <a16:creationId xmlns:a16="http://schemas.microsoft.com/office/drawing/2014/main" id="{92A6E4CC-DE14-4D53-81A0-D0C46BC9B48E}"/>
              </a:ext>
            </a:extLst>
          </p:cNvPr>
          <p:cNvSpPr txBox="1"/>
          <p:nvPr/>
        </p:nvSpPr>
        <p:spPr>
          <a:xfrm>
            <a:off x="418809" y="2106022"/>
            <a:ext cx="121668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FFFFFF"/>
                </a:solidFill>
                <a:effectLst/>
                <a:uFillTx/>
                <a:latin typeface="+mn-lt"/>
                <a:ea typeface="+mn-ea"/>
                <a:cs typeface="+mn-cs"/>
                <a:sym typeface="Helvetica Neue"/>
              </a:rPr>
              <a:t>Realism</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0DE1FE84-C4E7-4E37-B685-6D51BE97D99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1918" y="1756917"/>
            <a:ext cx="9762380" cy="776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20483" name="Rectangle 2">
            <a:extLst>
              <a:ext uri="{FF2B5EF4-FFF2-40B4-BE49-F238E27FC236}">
                <a16:creationId xmlns:a16="http://schemas.microsoft.com/office/drawing/2014/main" id="{8BA50307-FEC5-43C9-8889-7CED228515B0}"/>
              </a:ext>
            </a:extLst>
          </p:cNvPr>
          <p:cNvSpPr>
            <a:spLocks/>
          </p:cNvSpPr>
          <p:nvPr/>
        </p:nvSpPr>
        <p:spPr bwMode="auto">
          <a:xfrm>
            <a:off x="4244578" y="11166574"/>
            <a:ext cx="7947422" cy="75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57149" bIns="0"/>
          <a:lstStyle>
            <a:lvl1pPr marL="39688">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eaLnBrk="1" hangingPunct="1"/>
            <a:r>
              <a:rPr lang="en-US" altLang="en-US" sz="5063">
                <a:solidFill>
                  <a:schemeClr val="tx1"/>
                </a:solidFill>
                <a:cs typeface="Gill Sans" charset="0"/>
              </a:rPr>
              <a:t>Gustave Courbet, </a:t>
            </a:r>
            <a:r>
              <a:rPr lang="en-US" altLang="en-US" sz="5063" i="1">
                <a:solidFill>
                  <a:schemeClr val="tx1"/>
                </a:solidFill>
                <a:cs typeface="Gill Sans" charset="0"/>
              </a:rPr>
              <a:t>Self Portrait (The Desperate Man)</a:t>
            </a:r>
            <a:r>
              <a:rPr lang="en-US" altLang="en-US" sz="5063">
                <a:solidFill>
                  <a:schemeClr val="tx1"/>
                </a:solidFill>
                <a:cs typeface="Gill Sans" charset="0"/>
              </a:rPr>
              <a:t>, 1843-1845 </a:t>
            </a:r>
          </a:p>
        </p:txBody>
      </p:sp>
      <p:sp>
        <p:nvSpPr>
          <p:cNvPr id="20484" name="AutoShape 5" descr="Related image">
            <a:extLst>
              <a:ext uri="{FF2B5EF4-FFF2-40B4-BE49-F238E27FC236}">
                <a16:creationId xmlns:a16="http://schemas.microsoft.com/office/drawing/2014/main" id="{87F3B659-FB71-4D80-A18D-BE1FFAD3F5E1}"/>
              </a:ext>
            </a:extLst>
          </p:cNvPr>
          <p:cNvSpPr>
            <a:spLocks noChangeAspect="1" noChangeArrowheads="1"/>
          </p:cNvSpPr>
          <p:nvPr/>
        </p:nvSpPr>
        <p:spPr bwMode="auto">
          <a:xfrm>
            <a:off x="11977688" y="6643688"/>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endParaRPr lang="en-US" altLang="en-US" sz="5906"/>
          </a:p>
        </p:txBody>
      </p:sp>
      <p:pic>
        <p:nvPicPr>
          <p:cNvPr id="20485" name="Picture 2">
            <a:extLst>
              <a:ext uri="{FF2B5EF4-FFF2-40B4-BE49-F238E27FC236}">
                <a16:creationId xmlns:a16="http://schemas.microsoft.com/office/drawing/2014/main" id="{6341D7C4-FB18-4B4A-A002-BC9CDF628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2281" y="497831"/>
            <a:ext cx="6074421"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3">
            <a:extLst>
              <a:ext uri="{FF2B5EF4-FFF2-40B4-BE49-F238E27FC236}">
                <a16:creationId xmlns:a16="http://schemas.microsoft.com/office/drawing/2014/main" id="{DC32F78C-E04E-436D-9D03-6854C21FF4C6}"/>
              </a:ext>
            </a:extLst>
          </p:cNvPr>
          <p:cNvSpPr>
            <a:spLocks noChangeArrowheads="1"/>
          </p:cNvSpPr>
          <p:nvPr/>
        </p:nvSpPr>
        <p:spPr bwMode="auto">
          <a:xfrm>
            <a:off x="12192000" y="11166574"/>
            <a:ext cx="9144000" cy="165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a:r>
              <a:rPr lang="fr-FR" altLang="en-US" sz="5063" dirty="0">
                <a:solidFill>
                  <a:schemeClr val="tx1"/>
                </a:solidFill>
                <a:latin typeface="KievitPro Regular"/>
              </a:rPr>
              <a:t>Étienne </a:t>
            </a:r>
            <a:r>
              <a:rPr lang="fr-FR" altLang="en-US" sz="5063" dirty="0" err="1">
                <a:solidFill>
                  <a:schemeClr val="tx1"/>
                </a:solidFill>
                <a:latin typeface="KievitPro Regular"/>
              </a:rPr>
              <a:t>Carjat</a:t>
            </a:r>
            <a:endParaRPr lang="fr-FR" altLang="en-US" sz="5063" dirty="0">
              <a:solidFill>
                <a:schemeClr val="tx1"/>
              </a:solidFill>
              <a:latin typeface="KievitPro Regular"/>
            </a:endParaRPr>
          </a:p>
          <a:p>
            <a:pPr algn="ctr"/>
            <a:r>
              <a:rPr lang="fr-FR" altLang="en-US" sz="5063" dirty="0">
                <a:solidFill>
                  <a:schemeClr val="tx1"/>
                </a:solidFill>
                <a:latin typeface="CelestePro Regular"/>
              </a:rPr>
              <a:t>Gustave Courbet, ca. 1860</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upload.wikimedia.org/wikipedia/commons/b/b7/1869_Courbet_Die_Woge_anagoria.JPG">
            <a:extLst>
              <a:ext uri="{FF2B5EF4-FFF2-40B4-BE49-F238E27FC236}">
                <a16:creationId xmlns:a16="http://schemas.microsoft.com/office/drawing/2014/main" id="{80E65557-CC20-47C1-B89B-7340D6CDAF1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66484" y="2768203"/>
            <a:ext cx="9608344" cy="640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Box 3">
            <a:extLst>
              <a:ext uri="{FF2B5EF4-FFF2-40B4-BE49-F238E27FC236}">
                <a16:creationId xmlns:a16="http://schemas.microsoft.com/office/drawing/2014/main" id="{F157BA08-373C-458D-84D3-74EC4BB2D8D1}"/>
              </a:ext>
            </a:extLst>
          </p:cNvPr>
          <p:cNvSpPr txBox="1">
            <a:spLocks noChangeArrowheads="1"/>
          </p:cNvSpPr>
          <p:nvPr/>
        </p:nvSpPr>
        <p:spPr bwMode="auto">
          <a:xfrm>
            <a:off x="8066045" y="7929563"/>
            <a:ext cx="10676321" cy="100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r>
              <a:rPr lang="en-US" altLang="en-US" sz="5906"/>
              <a:t>Gustave Courbet, The Wave, 1870</a:t>
            </a:r>
          </a:p>
        </p:txBody>
      </p:sp>
      <p:pic>
        <p:nvPicPr>
          <p:cNvPr id="23556" name="Picture 4" descr="https://upload.wikimedia.org/wikipedia/commons/thumb/2/21/La_Vague_%28Gustave_Courbet_-_Mus%C3%A9e_des_beaux-arts_de_Lyon%29.jpg/1024px-La_Vague_%28Gustave_Courbet_-_Mus%C3%A9e_des_beaux-arts_de_Lyon%29.jpg">
            <a:extLst>
              <a:ext uri="{FF2B5EF4-FFF2-40B4-BE49-F238E27FC236}">
                <a16:creationId xmlns:a16="http://schemas.microsoft.com/office/drawing/2014/main" id="{BFF1BC95-CF9D-4BB3-A246-BBE0FC3BE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8142" y="1266900"/>
            <a:ext cx="15307716" cy="1118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Box 4">
            <a:extLst>
              <a:ext uri="{FF2B5EF4-FFF2-40B4-BE49-F238E27FC236}">
                <a16:creationId xmlns:a16="http://schemas.microsoft.com/office/drawing/2014/main" id="{6AC669EA-6683-4DC2-AD97-E101CD2CFDB7}"/>
              </a:ext>
            </a:extLst>
          </p:cNvPr>
          <p:cNvSpPr txBox="1">
            <a:spLocks noChangeArrowheads="1"/>
          </p:cNvSpPr>
          <p:nvPr/>
        </p:nvSpPr>
        <p:spPr bwMode="auto">
          <a:xfrm>
            <a:off x="7532497" y="12153305"/>
            <a:ext cx="10676321" cy="100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r>
              <a:rPr lang="en-US" altLang="en-US" sz="5906"/>
              <a:t>Gustave Courbet, The Wave, 1869</a:t>
            </a:r>
          </a:p>
        </p:txBody>
      </p:sp>
      <p:sp>
        <p:nvSpPr>
          <p:cNvPr id="2" name="TextBox 1">
            <a:extLst>
              <a:ext uri="{FF2B5EF4-FFF2-40B4-BE49-F238E27FC236}">
                <a16:creationId xmlns:a16="http://schemas.microsoft.com/office/drawing/2014/main" id="{8FCB6410-2E58-49E3-B2FD-9BD231414BAB}"/>
              </a:ext>
            </a:extLst>
          </p:cNvPr>
          <p:cNvSpPr txBox="1"/>
          <p:nvPr/>
        </p:nvSpPr>
        <p:spPr>
          <a:xfrm>
            <a:off x="4691736" y="782761"/>
            <a:ext cx="119744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FFFFFF"/>
                </a:solidFill>
                <a:effectLst/>
                <a:uFillTx/>
                <a:latin typeface="+mn-lt"/>
                <a:ea typeface="+mn-ea"/>
                <a:cs typeface="+mn-cs"/>
                <a:sym typeface="Helvetica Neue"/>
              </a:rPr>
              <a:t>Impasto</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57274B07-23D3-48D4-8ADD-4DB95FC839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597" y="522515"/>
            <a:ext cx="23793060" cy="1126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1" name="Rectangle 2">
            <a:extLst>
              <a:ext uri="{FF2B5EF4-FFF2-40B4-BE49-F238E27FC236}">
                <a16:creationId xmlns:a16="http://schemas.microsoft.com/office/drawing/2014/main" id="{C7BE886D-2276-4C89-AA20-9909068CD113}"/>
              </a:ext>
            </a:extLst>
          </p:cNvPr>
          <p:cNvSpPr>
            <a:spLocks/>
          </p:cNvSpPr>
          <p:nvPr/>
        </p:nvSpPr>
        <p:spPr bwMode="auto">
          <a:xfrm>
            <a:off x="8442576" y="12782281"/>
            <a:ext cx="7498848" cy="41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eaLnBrk="1" hangingPunct="1"/>
            <a:r>
              <a:rPr lang="en-US" altLang="en-US" sz="2672" dirty="0">
                <a:solidFill>
                  <a:schemeClr val="tx1"/>
                </a:solidFill>
                <a:latin typeface="Helvetica" panose="020B0604020202020204" pitchFamily="34" charset="0"/>
                <a:cs typeface="Helvetica" panose="020B0604020202020204" pitchFamily="34" charset="0"/>
                <a:sym typeface="Helvetica" panose="020B0604020202020204" pitchFamily="34" charset="0"/>
              </a:rPr>
              <a:t>Gustave Courbet, </a:t>
            </a:r>
            <a:r>
              <a:rPr lang="en-US" altLang="en-US" sz="2672" i="1" dirty="0">
                <a:solidFill>
                  <a:schemeClr val="tx1"/>
                </a:solidFill>
                <a:latin typeface="Helvetica" panose="020B0604020202020204" pitchFamily="34" charset="0"/>
                <a:cs typeface="Helvetica" panose="020B0604020202020204" pitchFamily="34" charset="0"/>
                <a:sym typeface="Helvetica" panose="020B0604020202020204" pitchFamily="34" charset="0"/>
              </a:rPr>
              <a:t>A Burial at </a:t>
            </a:r>
            <a:r>
              <a:rPr lang="en-US" altLang="en-US" sz="2672" i="1" dirty="0" err="1">
                <a:solidFill>
                  <a:schemeClr val="tx1"/>
                </a:solidFill>
                <a:latin typeface="Helvetica" panose="020B0604020202020204" pitchFamily="34" charset="0"/>
                <a:cs typeface="Helvetica" panose="020B0604020202020204" pitchFamily="34" charset="0"/>
                <a:sym typeface="Helvetica" panose="020B0604020202020204" pitchFamily="34" charset="0"/>
              </a:rPr>
              <a:t>Ornans</a:t>
            </a:r>
            <a:r>
              <a:rPr lang="en-US" altLang="en-US" sz="2672" dirty="0">
                <a:solidFill>
                  <a:schemeClr val="tx1"/>
                </a:solidFill>
                <a:latin typeface="Helvetica" panose="020B0604020202020204" pitchFamily="34" charset="0"/>
                <a:cs typeface="Helvetica" panose="020B0604020202020204" pitchFamily="34" charset="0"/>
                <a:sym typeface="Helvetica" panose="020B0604020202020204" pitchFamily="34" charset="0"/>
              </a:rPr>
              <a:t>, 1849-1850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414C7EFE-6949-425B-AFD4-A07B80E139C4}"/>
              </a:ext>
            </a:extLst>
          </p:cNvPr>
          <p:cNvSpPr>
            <a:spLocks/>
          </p:cNvSpPr>
          <p:nvPr/>
        </p:nvSpPr>
        <p:spPr bwMode="auto">
          <a:xfrm>
            <a:off x="14205350" y="11300631"/>
            <a:ext cx="7411641" cy="1558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eaLnBrk="1" hangingPunct="1"/>
            <a:r>
              <a:rPr lang="en-US" altLang="en-US" sz="3375" dirty="0">
                <a:solidFill>
                  <a:schemeClr val="tx1"/>
                </a:solidFill>
                <a:cs typeface="Gill Sans" charset="0"/>
              </a:rPr>
              <a:t>Gustave Courbet, </a:t>
            </a:r>
            <a:r>
              <a:rPr lang="en-US" altLang="en-US" sz="3375" i="1" dirty="0">
                <a:solidFill>
                  <a:schemeClr val="tx1"/>
                </a:solidFill>
                <a:cs typeface="Gill Sans" charset="0"/>
              </a:rPr>
              <a:t>Young Ladies of the Village</a:t>
            </a:r>
            <a:r>
              <a:rPr lang="en-US" altLang="en-US" sz="3375" dirty="0">
                <a:solidFill>
                  <a:schemeClr val="tx1"/>
                </a:solidFill>
                <a:cs typeface="Gill Sans" charset="0"/>
              </a:rPr>
              <a:t>, 1852</a:t>
            </a:r>
            <a:br>
              <a:rPr lang="en-US" altLang="en-US" sz="3375" dirty="0">
                <a:solidFill>
                  <a:schemeClr val="tx1"/>
                </a:solidFill>
                <a:cs typeface="Gill Sans" charset="0"/>
              </a:rPr>
            </a:br>
            <a:endParaRPr lang="en-US" altLang="en-US" sz="3375" dirty="0">
              <a:solidFill>
                <a:schemeClr val="tx1"/>
              </a:solidFill>
              <a:cs typeface="Gill Sans" charset="0"/>
            </a:endParaRPr>
          </a:p>
        </p:txBody>
      </p:sp>
      <p:pic>
        <p:nvPicPr>
          <p:cNvPr id="26627" name="Picture 2">
            <a:extLst>
              <a:ext uri="{FF2B5EF4-FFF2-40B4-BE49-F238E27FC236}">
                <a16:creationId xmlns:a16="http://schemas.microsoft.com/office/drawing/2014/main" id="{854FC8FA-D4F1-4A32-B80D-7750836917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81703" y="857250"/>
            <a:ext cx="12258936" cy="9145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26628" name="Picture 3">
            <a:extLst>
              <a:ext uri="{FF2B5EF4-FFF2-40B4-BE49-F238E27FC236}">
                <a16:creationId xmlns:a16="http://schemas.microsoft.com/office/drawing/2014/main" id="{EAECFBAB-95A7-4EFC-BC49-A552BA0782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361" y="857250"/>
            <a:ext cx="10881281" cy="9145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6629" name="Rectangle 4">
            <a:extLst>
              <a:ext uri="{FF2B5EF4-FFF2-40B4-BE49-F238E27FC236}">
                <a16:creationId xmlns:a16="http://schemas.microsoft.com/office/drawing/2014/main" id="{96E0A7A8-E81B-4D92-91D2-992C01F360B1}"/>
              </a:ext>
            </a:extLst>
          </p:cNvPr>
          <p:cNvSpPr>
            <a:spLocks/>
          </p:cNvSpPr>
          <p:nvPr/>
        </p:nvSpPr>
        <p:spPr bwMode="auto">
          <a:xfrm>
            <a:off x="825907" y="10849424"/>
            <a:ext cx="9916188" cy="1518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hangingPunct="1">
              <a:spcBef>
                <a:spcPts val="1863"/>
              </a:spcBef>
            </a:pPr>
            <a:r>
              <a:rPr lang="en-US" altLang="en-US" sz="3375" dirty="0">
                <a:solidFill>
                  <a:schemeClr val="tx1"/>
                </a:solidFill>
                <a:cs typeface="Gill Sans" charset="0"/>
              </a:rPr>
              <a:t>Jean-</a:t>
            </a:r>
            <a:r>
              <a:rPr lang="en-US" altLang="en-US" sz="3375" dirty="0" err="1">
                <a:solidFill>
                  <a:schemeClr val="tx1"/>
                </a:solidFill>
                <a:cs typeface="Gill Sans" charset="0"/>
              </a:rPr>
              <a:t>Antoinne</a:t>
            </a:r>
            <a:r>
              <a:rPr lang="en-US" altLang="en-US" sz="3375" dirty="0">
                <a:solidFill>
                  <a:schemeClr val="tx1"/>
                </a:solidFill>
                <a:cs typeface="Gill Sans" charset="0"/>
              </a:rPr>
              <a:t> Watteau,</a:t>
            </a:r>
            <a:r>
              <a:rPr lang="en-US" altLang="en-US" sz="3375" i="1" dirty="0">
                <a:solidFill>
                  <a:schemeClr val="tx1"/>
                </a:solidFill>
                <a:cs typeface="Gill Sans" charset="0"/>
              </a:rPr>
              <a:t> La Perspective (View through the Trees in the Park of Pierre </a:t>
            </a:r>
            <a:r>
              <a:rPr lang="en-US" altLang="en-US" sz="3375" i="1" dirty="0" err="1">
                <a:solidFill>
                  <a:schemeClr val="tx1"/>
                </a:solidFill>
                <a:cs typeface="Gill Sans" charset="0"/>
              </a:rPr>
              <a:t>Crozat</a:t>
            </a:r>
            <a:r>
              <a:rPr lang="en-US" altLang="en-US" sz="3375" dirty="0">
                <a:solidFill>
                  <a:schemeClr val="tx1"/>
                </a:solidFill>
                <a:cs typeface="Gill Sans" charset="0"/>
              </a:rPr>
              <a:t>), c. 1715</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CCA32FB6-E334-4C30-8099-E35CDA199D4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4301" y="767953"/>
            <a:ext cx="17470934"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21507" name="Rectangle 2">
            <a:extLst>
              <a:ext uri="{FF2B5EF4-FFF2-40B4-BE49-F238E27FC236}">
                <a16:creationId xmlns:a16="http://schemas.microsoft.com/office/drawing/2014/main" id="{609B372D-C82E-411C-8C1D-8452C16DCE8E}"/>
              </a:ext>
            </a:extLst>
          </p:cNvPr>
          <p:cNvSpPr>
            <a:spLocks/>
          </p:cNvSpPr>
          <p:nvPr/>
        </p:nvSpPr>
        <p:spPr bwMode="auto">
          <a:xfrm>
            <a:off x="5217915" y="11787188"/>
            <a:ext cx="1394370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57149" bIns="0">
            <a:spAutoFit/>
          </a:bodyPr>
          <a:lstStyle>
            <a:lvl1pPr marL="39688">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eaLnBrk="1" hangingPunct="1"/>
            <a:r>
              <a:rPr lang="en-US" altLang="en-US" sz="4500" dirty="0">
                <a:solidFill>
                  <a:schemeClr val="tx1"/>
                </a:solidFill>
                <a:cs typeface="Gill Sans" charset="0"/>
              </a:rPr>
              <a:t>Gustave Courbet, </a:t>
            </a:r>
            <a:r>
              <a:rPr lang="en-US" altLang="en-US" sz="4500" i="1" dirty="0">
                <a:solidFill>
                  <a:schemeClr val="tx1"/>
                </a:solidFill>
                <a:cs typeface="Gill Sans" charset="0"/>
              </a:rPr>
              <a:t>The Painter’s Studio: </a:t>
            </a:r>
            <a:r>
              <a:rPr lang="en-US" altLang="en-US" sz="4500" i="1" dirty="0">
                <a:solidFill>
                  <a:schemeClr val="tx1"/>
                </a:solidFill>
              </a:rPr>
              <a:t>A real allegory summing up seven years of my artistic and moral life</a:t>
            </a:r>
            <a:r>
              <a:rPr lang="en-US" altLang="en-US" sz="4500" i="1" dirty="0">
                <a:solidFill>
                  <a:schemeClr val="tx1"/>
                </a:solidFill>
                <a:cs typeface="Gill Sans" charset="0"/>
              </a:rPr>
              <a:t>,  </a:t>
            </a:r>
            <a:r>
              <a:rPr lang="en-US" altLang="en-US" sz="4500" dirty="0">
                <a:solidFill>
                  <a:schemeClr val="tx1"/>
                </a:solidFill>
                <a:cs typeface="Gill Sans" charset="0"/>
              </a:rPr>
              <a:t>1854</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Rectangle 1"/>
          <p:cNvSpPr txBox="1">
            <a:spLocks noGrp="1"/>
          </p:cNvSpPr>
          <p:nvPr>
            <p:ph type="title"/>
          </p:nvPr>
        </p:nvSpPr>
        <p:spPr>
          <a:xfrm>
            <a:off x="1676400" y="256520"/>
            <a:ext cx="21031200" cy="1292665"/>
          </a:xfrm>
          <a:prstGeom prst="rect">
            <a:avLst/>
          </a:prstGeom>
        </p:spPr>
        <p:txBody>
          <a:bodyPr/>
          <a:lstStyle>
            <a:lvl1pPr>
              <a:defRPr sz="7800"/>
            </a:lvl1pPr>
          </a:lstStyle>
          <a:p>
            <a:r>
              <a:t>Key Terms</a:t>
            </a:r>
          </a:p>
        </p:txBody>
      </p:sp>
      <p:sp>
        <p:nvSpPr>
          <p:cNvPr id="183" name="Rectangle 2"/>
          <p:cNvSpPr txBox="1">
            <a:spLocks noGrp="1"/>
          </p:cNvSpPr>
          <p:nvPr>
            <p:ph type="body" idx="1"/>
          </p:nvPr>
        </p:nvSpPr>
        <p:spPr>
          <a:xfrm>
            <a:off x="610194" y="2239648"/>
            <a:ext cx="22097406" cy="10526111"/>
          </a:xfrm>
          <a:prstGeom prst="rect">
            <a:avLst/>
          </a:prstGeom>
        </p:spPr>
        <p:txBody>
          <a:bodyPr>
            <a:normAutofit fontScale="92500" lnSpcReduction="20000"/>
          </a:bodyPr>
          <a:lstStyle/>
          <a:p>
            <a:pPr marL="699997" indent="-374904" defTabSz="1499616">
              <a:lnSpc>
                <a:spcPct val="72000"/>
              </a:lnSpc>
              <a:spcBef>
                <a:spcPts val="1600"/>
              </a:spcBef>
              <a:defRPr sz="3525"/>
            </a:pPr>
            <a:r>
              <a:rPr dirty="0"/>
              <a:t>Binocular Vision</a:t>
            </a:r>
          </a:p>
          <a:p>
            <a:pPr marL="699997" indent="-374904" defTabSz="1499616">
              <a:lnSpc>
                <a:spcPct val="72000"/>
              </a:lnSpc>
              <a:spcBef>
                <a:spcPts val="1600"/>
              </a:spcBef>
              <a:defRPr sz="3525"/>
            </a:pPr>
            <a:r>
              <a:rPr dirty="0"/>
              <a:t>Persistence of vision</a:t>
            </a:r>
            <a:endParaRPr lang="en-US" dirty="0"/>
          </a:p>
          <a:p>
            <a:pPr marL="699997" indent="-374904" defTabSz="1499616">
              <a:lnSpc>
                <a:spcPct val="72000"/>
              </a:lnSpc>
              <a:spcBef>
                <a:spcPts val="1600"/>
              </a:spcBef>
              <a:defRPr sz="3525"/>
            </a:pPr>
            <a:r>
              <a:rPr lang="en-US" altLang="en-US" sz="3600" dirty="0"/>
              <a:t>Metropole vs. periphery</a:t>
            </a:r>
          </a:p>
          <a:p>
            <a:pPr marL="325093" indent="0" defTabSz="1499616">
              <a:lnSpc>
                <a:spcPct val="72000"/>
              </a:lnSpc>
              <a:spcBef>
                <a:spcPts val="1600"/>
              </a:spcBef>
              <a:buNone/>
              <a:defRPr sz="3525"/>
            </a:pPr>
            <a:endParaRPr lang="en-US" dirty="0"/>
          </a:p>
          <a:p>
            <a:pPr marL="699997" indent="-374904" defTabSz="1499616">
              <a:lnSpc>
                <a:spcPct val="72000"/>
              </a:lnSpc>
              <a:spcBef>
                <a:spcPts val="1600"/>
              </a:spcBef>
              <a:defRPr sz="3525">
                <a:solidFill>
                  <a:srgbClr val="FF0600"/>
                </a:solidFill>
              </a:defRPr>
            </a:pPr>
            <a:r>
              <a:rPr dirty="0"/>
              <a:t>Self/consciousness/Self-reflexivity/self referentiality/</a:t>
            </a:r>
          </a:p>
          <a:p>
            <a:pPr marL="699997" indent="-374904" defTabSz="1499616">
              <a:lnSpc>
                <a:spcPct val="72000"/>
              </a:lnSpc>
              <a:spcBef>
                <a:spcPts val="1600"/>
              </a:spcBef>
              <a:defRPr sz="3525">
                <a:solidFill>
                  <a:srgbClr val="FF0600"/>
                </a:solidFill>
              </a:defRPr>
            </a:pPr>
            <a:r>
              <a:rPr dirty="0"/>
              <a:t>Parallax</a:t>
            </a:r>
          </a:p>
          <a:p>
            <a:pPr marL="699997" indent="-374904" defTabSz="1499616">
              <a:lnSpc>
                <a:spcPct val="72000"/>
              </a:lnSpc>
              <a:spcBef>
                <a:spcPts val="1600"/>
              </a:spcBef>
              <a:defRPr sz="3525">
                <a:solidFill>
                  <a:srgbClr val="FF0600"/>
                </a:solidFill>
              </a:defRPr>
            </a:pPr>
            <a:r>
              <a:rPr dirty="0"/>
              <a:t>Cultural absolutism vs. hybridity</a:t>
            </a:r>
            <a:endParaRPr lang="en-US" dirty="0"/>
          </a:p>
          <a:p>
            <a:pPr marL="699997" indent="-374904" defTabSz="1499616">
              <a:lnSpc>
                <a:spcPct val="72000"/>
              </a:lnSpc>
              <a:spcBef>
                <a:spcPts val="1600"/>
              </a:spcBef>
              <a:defRPr sz="3525">
                <a:solidFill>
                  <a:srgbClr val="FF0600"/>
                </a:solidFill>
              </a:defRPr>
            </a:pPr>
            <a:r>
              <a:rPr lang="en-US" altLang="en-US" sz="3600" dirty="0"/>
              <a:t>Materialism</a:t>
            </a:r>
          </a:p>
          <a:p>
            <a:pPr marL="699997" indent="-374904" defTabSz="1499616">
              <a:lnSpc>
                <a:spcPct val="72000"/>
              </a:lnSpc>
              <a:spcBef>
                <a:spcPts val="1600"/>
              </a:spcBef>
              <a:defRPr sz="3525">
                <a:solidFill>
                  <a:srgbClr val="FF0600"/>
                </a:solidFill>
              </a:defRPr>
            </a:pPr>
            <a:r>
              <a:rPr lang="en-US" altLang="en-US" sz="3600" dirty="0"/>
              <a:t>Techniques of the self (p. 256)</a:t>
            </a:r>
          </a:p>
          <a:p>
            <a:pPr marL="699997" indent="-374904" defTabSz="1499616">
              <a:lnSpc>
                <a:spcPct val="72000"/>
              </a:lnSpc>
              <a:spcBef>
                <a:spcPts val="1600"/>
              </a:spcBef>
              <a:defRPr sz="3525">
                <a:solidFill>
                  <a:srgbClr val="FF0600"/>
                </a:solidFill>
              </a:defRPr>
            </a:pPr>
            <a:r>
              <a:rPr lang="en-US" altLang="en-US" sz="3600" dirty="0" err="1"/>
              <a:t>Synechdoche</a:t>
            </a:r>
            <a:r>
              <a:rPr lang="en-US" altLang="en-US" sz="3600" dirty="0"/>
              <a:t> (p.257)</a:t>
            </a:r>
          </a:p>
          <a:p>
            <a:pPr marL="699997" indent="-374904" defTabSz="1499616">
              <a:lnSpc>
                <a:spcPct val="72000"/>
              </a:lnSpc>
              <a:spcBef>
                <a:spcPts val="1600"/>
              </a:spcBef>
              <a:defRPr sz="3525">
                <a:solidFill>
                  <a:srgbClr val="FF0600"/>
                </a:solidFill>
              </a:defRPr>
            </a:pPr>
            <a:r>
              <a:rPr lang="en-US" altLang="en-US" sz="3600" dirty="0"/>
              <a:t>Spectator</a:t>
            </a:r>
          </a:p>
          <a:p>
            <a:pPr marL="325093" indent="0" defTabSz="1499616">
              <a:lnSpc>
                <a:spcPct val="72000"/>
              </a:lnSpc>
              <a:spcBef>
                <a:spcPts val="1600"/>
              </a:spcBef>
              <a:buNone/>
              <a:defRPr sz="3525">
                <a:solidFill>
                  <a:srgbClr val="FF0600"/>
                </a:solidFill>
              </a:defRPr>
            </a:pPr>
            <a:endParaRPr dirty="0"/>
          </a:p>
          <a:p>
            <a:pPr marL="699997" indent="-374904" defTabSz="1499616">
              <a:lnSpc>
                <a:spcPct val="72000"/>
              </a:lnSpc>
              <a:spcBef>
                <a:spcPts val="1600"/>
              </a:spcBef>
              <a:defRPr sz="3525">
                <a:solidFill>
                  <a:srgbClr val="082AFF"/>
                </a:solidFill>
              </a:defRPr>
            </a:pPr>
            <a:r>
              <a:rPr dirty="0"/>
              <a:t>Camera Obscura</a:t>
            </a:r>
          </a:p>
          <a:p>
            <a:pPr marL="699997" indent="-374904" defTabSz="1499616">
              <a:lnSpc>
                <a:spcPct val="72000"/>
              </a:lnSpc>
              <a:spcBef>
                <a:spcPts val="1600"/>
              </a:spcBef>
              <a:defRPr sz="3525">
                <a:solidFill>
                  <a:srgbClr val="082AFF"/>
                </a:solidFill>
              </a:defRPr>
            </a:pPr>
            <a:r>
              <a:rPr dirty="0"/>
              <a:t>Daguerreotype vs calotype</a:t>
            </a:r>
            <a:endParaRPr lang="en-US" dirty="0"/>
          </a:p>
          <a:p>
            <a:pPr marL="699997" indent="-374904" defTabSz="1499616">
              <a:lnSpc>
                <a:spcPct val="72000"/>
              </a:lnSpc>
              <a:spcBef>
                <a:spcPts val="1600"/>
              </a:spcBef>
              <a:defRPr sz="3525">
                <a:solidFill>
                  <a:srgbClr val="082AFF"/>
                </a:solidFill>
              </a:defRPr>
            </a:pPr>
            <a:r>
              <a:rPr lang="en-US" dirty="0"/>
              <a:t>Print media- etching (intaglio process)</a:t>
            </a:r>
          </a:p>
          <a:p>
            <a:pPr marL="699997" indent="-374904" defTabSz="1499616">
              <a:lnSpc>
                <a:spcPct val="72000"/>
              </a:lnSpc>
              <a:spcBef>
                <a:spcPts val="1600"/>
              </a:spcBef>
              <a:defRPr sz="3525">
                <a:solidFill>
                  <a:srgbClr val="082AFF"/>
                </a:solidFill>
              </a:defRPr>
            </a:pPr>
            <a:r>
              <a:rPr lang="en-US" dirty="0"/>
              <a:t>Print media- lithograph</a:t>
            </a:r>
          </a:p>
          <a:p>
            <a:pPr marL="699997" indent="-374904" defTabSz="1499616">
              <a:lnSpc>
                <a:spcPct val="72000"/>
              </a:lnSpc>
              <a:spcBef>
                <a:spcPts val="1600"/>
              </a:spcBef>
              <a:defRPr sz="3525">
                <a:solidFill>
                  <a:srgbClr val="082AFF"/>
                </a:solidFill>
              </a:defRPr>
            </a:pPr>
            <a:r>
              <a:rPr lang="en-US" dirty="0"/>
              <a:t>Caricature</a:t>
            </a:r>
          </a:p>
          <a:p>
            <a:pPr marL="699997" indent="-374904" defTabSz="1499616">
              <a:lnSpc>
                <a:spcPct val="72000"/>
              </a:lnSpc>
              <a:spcBef>
                <a:spcPts val="1600"/>
              </a:spcBef>
              <a:defRPr sz="3525">
                <a:solidFill>
                  <a:srgbClr val="082AFF"/>
                </a:solidFill>
              </a:defRPr>
            </a:pPr>
            <a:r>
              <a:rPr lang="en-US" altLang="en-US" sz="3600" dirty="0"/>
              <a:t>Impasto</a:t>
            </a:r>
          </a:p>
          <a:p>
            <a:pPr marL="699997" indent="-374904" defTabSz="1499616">
              <a:lnSpc>
                <a:spcPct val="72000"/>
              </a:lnSpc>
              <a:spcBef>
                <a:spcPts val="1600"/>
              </a:spcBef>
              <a:defRPr sz="3525">
                <a:solidFill>
                  <a:srgbClr val="082AFF"/>
                </a:solidFill>
              </a:defRPr>
            </a:pPr>
            <a:r>
              <a:rPr lang="en-US" altLang="en-US" sz="3600" dirty="0"/>
              <a:t>Realism</a:t>
            </a:r>
          </a:p>
          <a:p>
            <a:pPr marL="699997" indent="-374904" defTabSz="1499616">
              <a:lnSpc>
                <a:spcPct val="72000"/>
              </a:lnSpc>
              <a:spcBef>
                <a:spcPts val="1600"/>
              </a:spcBef>
              <a:defRPr sz="3525">
                <a:solidFill>
                  <a:srgbClr val="082AFF"/>
                </a:solidFill>
              </a:defRPr>
            </a:pPr>
            <a:r>
              <a:rPr lang="en-US" altLang="en-US" sz="3600" dirty="0"/>
              <a:t>Palette  Knife (p.256)</a:t>
            </a:r>
            <a:endParaRPr dirty="0"/>
          </a:p>
          <a:p>
            <a:pPr marL="699997" indent="-374904" defTabSz="1499616">
              <a:lnSpc>
                <a:spcPct val="72000"/>
              </a:lnSpc>
              <a:spcBef>
                <a:spcPts val="1600"/>
              </a:spcBef>
              <a:defRPr sz="3525">
                <a:solidFill>
                  <a:srgbClr val="082AFF"/>
                </a:solidFill>
              </a:defRPr>
            </a:pPr>
            <a:r>
              <a:rPr dirty="0"/>
              <a:t>Nude vs. Naked</a:t>
            </a:r>
            <a:endParaRPr lang="en-US" dirty="0"/>
          </a:p>
          <a:p>
            <a:pPr marL="699997" indent="-374904" defTabSz="1499616">
              <a:lnSpc>
                <a:spcPct val="72000"/>
              </a:lnSpc>
              <a:spcBef>
                <a:spcPts val="1600"/>
              </a:spcBef>
              <a:defRPr sz="3525">
                <a:solidFill>
                  <a:srgbClr val="082AFF"/>
                </a:solidFill>
              </a:defRPr>
            </a:pPr>
            <a:endParaRPr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a:extLst>
              <a:ext uri="{FF2B5EF4-FFF2-40B4-BE49-F238E27FC236}">
                <a16:creationId xmlns:a16="http://schemas.microsoft.com/office/drawing/2014/main" id="{28ED0689-B580-4E90-9CA6-E050AD1B44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533157" y="1198348"/>
            <a:ext cx="9161834" cy="10855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Box 4">
            <a:extLst>
              <a:ext uri="{FF2B5EF4-FFF2-40B4-BE49-F238E27FC236}">
                <a16:creationId xmlns:a16="http://schemas.microsoft.com/office/drawing/2014/main" id="{1709D847-4717-42A6-BDED-E1471DE9E74A}"/>
              </a:ext>
            </a:extLst>
          </p:cNvPr>
          <p:cNvSpPr txBox="1">
            <a:spLocks noChangeArrowheads="1"/>
          </p:cNvSpPr>
          <p:nvPr/>
        </p:nvSpPr>
        <p:spPr bwMode="auto">
          <a:xfrm>
            <a:off x="15417183" y="12562196"/>
            <a:ext cx="7393781" cy="611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a:r>
              <a:rPr lang="en-US" altLang="en-US" sz="3375" dirty="0">
                <a:solidFill>
                  <a:schemeClr val="tx1"/>
                </a:solidFill>
              </a:rPr>
              <a:t>Gustav Courbet, The Bathers, 1853</a:t>
            </a:r>
          </a:p>
        </p:txBody>
      </p:sp>
      <p:pic>
        <p:nvPicPr>
          <p:cNvPr id="27652" name="Picture 5">
            <a:extLst>
              <a:ext uri="{FF2B5EF4-FFF2-40B4-BE49-F238E27FC236}">
                <a16:creationId xmlns:a16="http://schemas.microsoft.com/office/drawing/2014/main" id="{338B0BDB-6DC0-421E-B095-FC9DE666E7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2594" y="1434388"/>
            <a:ext cx="13910445" cy="10303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Box 6">
            <a:extLst>
              <a:ext uri="{FF2B5EF4-FFF2-40B4-BE49-F238E27FC236}">
                <a16:creationId xmlns:a16="http://schemas.microsoft.com/office/drawing/2014/main" id="{42F7A3BF-75C7-4E51-B147-8AD443EDB47D}"/>
              </a:ext>
            </a:extLst>
          </p:cNvPr>
          <p:cNvSpPr txBox="1">
            <a:spLocks noChangeArrowheads="1"/>
          </p:cNvSpPr>
          <p:nvPr/>
        </p:nvSpPr>
        <p:spPr bwMode="auto">
          <a:xfrm>
            <a:off x="1698171" y="12562196"/>
            <a:ext cx="9445876" cy="611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r>
              <a:rPr lang="en-US" altLang="en-US" sz="3375" dirty="0">
                <a:solidFill>
                  <a:schemeClr val="tx1"/>
                </a:solidFill>
              </a:rPr>
              <a:t>Peter Paul Reubens, The Judgement of Paris, c. 1636</a:t>
            </a:r>
          </a:p>
        </p:txBody>
      </p:sp>
      <p:sp>
        <p:nvSpPr>
          <p:cNvPr id="6" name="Nude">
            <a:extLst>
              <a:ext uri="{FF2B5EF4-FFF2-40B4-BE49-F238E27FC236}">
                <a16:creationId xmlns:a16="http://schemas.microsoft.com/office/drawing/2014/main" id="{D0C65D8C-AD04-4278-B625-B61341B488EF}"/>
              </a:ext>
            </a:extLst>
          </p:cNvPr>
          <p:cNvSpPr txBox="1"/>
          <p:nvPr/>
        </p:nvSpPr>
        <p:spPr>
          <a:xfrm>
            <a:off x="8285483" y="223360"/>
            <a:ext cx="1643381" cy="8458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a:solidFill>
                  <a:srgbClr val="1D2CFF"/>
                </a:solidFill>
              </a:defRPr>
            </a:lvl1pPr>
          </a:lstStyle>
          <a:p>
            <a:r>
              <a:rPr dirty="0"/>
              <a:t>Nude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 name="Image" descr="Image"/>
          <p:cNvPicPr>
            <a:picLocks noChangeAspect="1"/>
          </p:cNvPicPr>
          <p:nvPr/>
        </p:nvPicPr>
        <p:blipFill rotWithShape="1">
          <a:blip r:embed="rId2"/>
          <a:srcRect t="3283" r="12376" b="8395"/>
          <a:stretch/>
        </p:blipFill>
        <p:spPr>
          <a:xfrm>
            <a:off x="16182233" y="1846120"/>
            <a:ext cx="7498861" cy="8621487"/>
          </a:xfrm>
          <a:prstGeom prst="rect">
            <a:avLst/>
          </a:prstGeom>
          <a:ln w="12700">
            <a:miter lim="400000"/>
          </a:ln>
        </p:spPr>
      </p:pic>
      <p:pic>
        <p:nvPicPr>
          <p:cNvPr id="313" name="Image" descr="Image"/>
          <p:cNvPicPr>
            <a:picLocks noChangeAspect="1"/>
          </p:cNvPicPr>
          <p:nvPr/>
        </p:nvPicPr>
        <p:blipFill>
          <a:blip r:embed="rId3"/>
          <a:stretch>
            <a:fillRect/>
          </a:stretch>
        </p:blipFill>
        <p:spPr>
          <a:xfrm>
            <a:off x="8285483" y="1280062"/>
            <a:ext cx="7048501" cy="9753601"/>
          </a:xfrm>
          <a:prstGeom prst="rect">
            <a:avLst/>
          </a:prstGeom>
          <a:ln w="12700">
            <a:miter lim="400000"/>
          </a:ln>
        </p:spPr>
      </p:pic>
      <p:sp>
        <p:nvSpPr>
          <p:cNvPr id="314" name="Eugéne Durieu, Studies, calotype, 1854"/>
          <p:cNvSpPr txBox="1"/>
          <p:nvPr/>
        </p:nvSpPr>
        <p:spPr>
          <a:xfrm>
            <a:off x="8396734" y="11887805"/>
            <a:ext cx="6825997" cy="5481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3000"/>
            </a:pPr>
            <a:r>
              <a:t>Eugéne Durieu, </a:t>
            </a:r>
            <a:r>
              <a:rPr i="1"/>
              <a:t>Studies</a:t>
            </a:r>
            <a:r>
              <a:t>, calotype, 1854</a:t>
            </a:r>
          </a:p>
        </p:txBody>
      </p:sp>
      <p:sp>
        <p:nvSpPr>
          <p:cNvPr id="315" name="Nude"/>
          <p:cNvSpPr txBox="1"/>
          <p:nvPr/>
        </p:nvSpPr>
        <p:spPr>
          <a:xfrm>
            <a:off x="8285483" y="223360"/>
            <a:ext cx="1643381" cy="8458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a:solidFill>
                  <a:srgbClr val="1D2CFF"/>
                </a:solidFill>
              </a:defRPr>
            </a:lvl1pPr>
          </a:lstStyle>
          <a:p>
            <a:r>
              <a:rPr dirty="0"/>
              <a:t>Nude</a:t>
            </a:r>
          </a:p>
        </p:txBody>
      </p:sp>
      <p:sp>
        <p:nvSpPr>
          <p:cNvPr id="316" name="J.T. Zealy, Renty, Congo, on plantation of B.F. Taylor, Columbia, S.C, daguerreotype, 1850"/>
          <p:cNvSpPr txBox="1"/>
          <p:nvPr/>
        </p:nvSpPr>
        <p:spPr>
          <a:xfrm>
            <a:off x="15161476" y="11870086"/>
            <a:ext cx="8770632" cy="10053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3000"/>
            </a:pPr>
            <a:r>
              <a:t>J.T. Zealy, </a:t>
            </a:r>
            <a:r>
              <a:rPr i="1"/>
              <a:t>Renty, Congo, on plantation of B.F. Taylor, Columbia, S.C</a:t>
            </a:r>
            <a:r>
              <a:t>, daguerreotype, 1850</a:t>
            </a:r>
          </a:p>
        </p:txBody>
      </p:sp>
      <p:sp>
        <p:nvSpPr>
          <p:cNvPr id="317" name="Naked"/>
          <p:cNvSpPr txBox="1"/>
          <p:nvPr/>
        </p:nvSpPr>
        <p:spPr>
          <a:xfrm>
            <a:off x="16182233" y="299059"/>
            <a:ext cx="1960881" cy="8458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a:solidFill>
                  <a:srgbClr val="1D2CFF"/>
                </a:solidFill>
              </a:defRPr>
            </a:lvl1pPr>
          </a:lstStyle>
          <a:p>
            <a:r>
              <a:rPr dirty="0"/>
              <a:t>Naked</a:t>
            </a:r>
          </a:p>
        </p:txBody>
      </p:sp>
      <p:pic>
        <p:nvPicPr>
          <p:cNvPr id="318" name="Image" descr="Image"/>
          <p:cNvPicPr>
            <a:picLocks noChangeAspect="1"/>
          </p:cNvPicPr>
          <p:nvPr/>
        </p:nvPicPr>
        <p:blipFill>
          <a:blip r:embed="rId4"/>
          <a:stretch>
            <a:fillRect/>
          </a:stretch>
        </p:blipFill>
        <p:spPr>
          <a:xfrm>
            <a:off x="432744" y="772848"/>
            <a:ext cx="7423632" cy="4721217"/>
          </a:xfrm>
          <a:prstGeom prst="rect">
            <a:avLst/>
          </a:prstGeom>
          <a:ln w="12700">
            <a:miter lim="400000"/>
          </a:ln>
        </p:spPr>
      </p:pic>
      <p:sp>
        <p:nvSpPr>
          <p:cNvPr id="319" name="Eugéne Delacroix, Studies, 1855"/>
          <p:cNvSpPr txBox="1"/>
          <p:nvPr/>
        </p:nvSpPr>
        <p:spPr>
          <a:xfrm>
            <a:off x="1249675" y="5686963"/>
            <a:ext cx="4553695"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spcBef>
                <a:spcPts val="2500"/>
              </a:spcBef>
              <a:defRPr>
                <a:latin typeface="Helvetica"/>
                <a:ea typeface="Helvetica"/>
                <a:cs typeface="Helvetica"/>
                <a:sym typeface="Helvetica"/>
              </a:defRPr>
            </a:lvl1pPr>
          </a:lstStyle>
          <a:p>
            <a:r>
              <a:t>Eugéne Delacroix, Studies, 1855</a:t>
            </a:r>
          </a:p>
        </p:txBody>
      </p:sp>
      <p:pic>
        <p:nvPicPr>
          <p:cNvPr id="320" name="Image" descr="Image"/>
          <p:cNvPicPr>
            <a:picLocks noChangeAspect="1"/>
          </p:cNvPicPr>
          <p:nvPr/>
        </p:nvPicPr>
        <p:blipFill>
          <a:blip r:embed="rId5"/>
          <a:stretch>
            <a:fillRect/>
          </a:stretch>
        </p:blipFill>
        <p:spPr>
          <a:xfrm>
            <a:off x="451892" y="7016753"/>
            <a:ext cx="7423631" cy="5029511"/>
          </a:xfrm>
          <a:prstGeom prst="rect">
            <a:avLst/>
          </a:prstGeom>
          <a:ln w="12700">
            <a:miter lim="400000"/>
          </a:ln>
        </p:spPr>
      </p:pic>
      <p:sp>
        <p:nvSpPr>
          <p:cNvPr id="321" name="Marcantonio Raimondi,  The Judgment of Paris,  ca. 1510–20"/>
          <p:cNvSpPr txBox="1"/>
          <p:nvPr/>
        </p:nvSpPr>
        <p:spPr>
          <a:xfrm>
            <a:off x="914012" y="12113485"/>
            <a:ext cx="5725439" cy="829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dirty="0"/>
              <a:t>Marcantonio Raimondi,  The Judgment of Paris,  ca. 1510–20</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1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31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3" nodeType="clickEffect">
                                  <p:stCondLst>
                                    <p:cond delay="0"/>
                                  </p:stCondLst>
                                  <p:iterate>
                                    <p:tmAbs val="0"/>
                                  </p:iterate>
                                  <p:childTnLst>
                                    <p:set>
                                      <p:cBhvr>
                                        <p:cTn id="13" fill="hold"/>
                                        <p:tgtEl>
                                          <p:spTgt spid="32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4" nodeType="afterEffect">
                                  <p:stCondLst>
                                    <p:cond delay="0"/>
                                  </p:stCondLst>
                                  <p:iterate>
                                    <p:tmAbs val="0"/>
                                  </p:iterate>
                                  <p:childTnLst>
                                    <p:set>
                                      <p:cBhvr>
                                        <p:cTn id="16" fill="hold"/>
                                        <p:tgtEl>
                                          <p:spTgt spid="3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5" nodeType="clickEffect">
                                  <p:stCondLst>
                                    <p:cond delay="0"/>
                                  </p:stCondLst>
                                  <p:iterate>
                                    <p:tmAbs val="0"/>
                                  </p:iterate>
                                  <p:childTnLst>
                                    <p:set>
                                      <p:cBhvr>
                                        <p:cTn id="20" fill="hold"/>
                                        <p:tgtEl>
                                          <p:spTgt spid="3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6" nodeType="clickEffect">
                                  <p:stCondLst>
                                    <p:cond delay="0"/>
                                  </p:stCondLst>
                                  <p:iterate>
                                    <p:tmAbs val="0"/>
                                  </p:iterate>
                                  <p:childTnLst>
                                    <p:set>
                                      <p:cBhvr>
                                        <p:cTn id="24" fill="hold"/>
                                        <p:tgtEl>
                                          <p:spTgt spid="312"/>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7" nodeType="afterEffect">
                                  <p:stCondLst>
                                    <p:cond delay="0"/>
                                  </p:stCondLst>
                                  <p:iterate>
                                    <p:tmAbs val="0"/>
                                  </p:iterate>
                                  <p:childTnLst>
                                    <p:set>
                                      <p:cBhvr>
                                        <p:cTn id="27" fill="hold"/>
                                        <p:tgtEl>
                                          <p:spTgt spid="3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 grpId="6" animBg="1" advAuto="0"/>
      <p:bldP spid="316" grpId="7" animBg="1" advAuto="0"/>
      <p:bldP spid="317" grpId="5" animBg="1" advAuto="0"/>
      <p:bldP spid="318" grpId="1" animBg="1" advAuto="0"/>
      <p:bldP spid="319" grpId="2" animBg="1" advAuto="0"/>
      <p:bldP spid="320" grpId="3" animBg="1" advAuto="0"/>
      <p:bldP spid="321" grpId="4"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Picture 3" descr="Picture 3"/>
          <p:cNvPicPr>
            <a:picLocks noChangeAspect="1"/>
          </p:cNvPicPr>
          <p:nvPr/>
        </p:nvPicPr>
        <p:blipFill>
          <a:blip r:embed="rId2"/>
          <a:stretch>
            <a:fillRect/>
          </a:stretch>
        </p:blipFill>
        <p:spPr>
          <a:xfrm>
            <a:off x="543326" y="138752"/>
            <a:ext cx="7446779" cy="5999603"/>
          </a:xfrm>
          <a:prstGeom prst="rect">
            <a:avLst/>
          </a:prstGeom>
          <a:ln w="12700">
            <a:miter lim="400000"/>
          </a:ln>
        </p:spPr>
      </p:pic>
      <p:sp>
        <p:nvSpPr>
          <p:cNvPr id="332" name="TextBox 4"/>
          <p:cNvSpPr txBox="1"/>
          <p:nvPr/>
        </p:nvSpPr>
        <p:spPr>
          <a:xfrm>
            <a:off x="1005446" y="6304004"/>
            <a:ext cx="6793848" cy="553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914400">
              <a:defRPr sz="3600">
                <a:latin typeface="Calibri"/>
                <a:ea typeface="Calibri"/>
                <a:cs typeface="Calibri"/>
                <a:sym typeface="Calibri"/>
              </a:defRPr>
            </a:lvl1pPr>
          </a:lstStyle>
          <a:p>
            <a:r>
              <a:rPr sz="2400" dirty="0"/>
              <a:t>Att. Titian or Giorgione, the Pastoral Concert, c. 1509</a:t>
            </a:r>
          </a:p>
        </p:txBody>
      </p:sp>
      <p:pic>
        <p:nvPicPr>
          <p:cNvPr id="333" name="Picture 5" descr="Picture 5"/>
          <p:cNvPicPr>
            <a:picLocks noChangeAspect="1"/>
          </p:cNvPicPr>
          <p:nvPr/>
        </p:nvPicPr>
        <p:blipFill>
          <a:blip r:embed="rId3"/>
          <a:stretch>
            <a:fillRect/>
          </a:stretch>
        </p:blipFill>
        <p:spPr>
          <a:xfrm>
            <a:off x="8441641" y="138751"/>
            <a:ext cx="15743306" cy="12250765"/>
          </a:xfrm>
          <a:prstGeom prst="rect">
            <a:avLst/>
          </a:prstGeom>
          <a:ln w="12700">
            <a:miter lim="400000"/>
          </a:ln>
        </p:spPr>
      </p:pic>
      <p:sp>
        <p:nvSpPr>
          <p:cNvPr id="334" name="TextBox 6"/>
          <p:cNvSpPr txBox="1"/>
          <p:nvPr/>
        </p:nvSpPr>
        <p:spPr>
          <a:xfrm>
            <a:off x="11379890" y="12547743"/>
            <a:ext cx="10780658" cy="738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spAutoFit/>
          </a:bodyPr>
          <a:lstStyle>
            <a:lvl1pPr algn="l" defTabSz="914400">
              <a:defRPr sz="3600">
                <a:latin typeface="Calibri"/>
                <a:ea typeface="Calibri"/>
                <a:cs typeface="Calibri"/>
                <a:sym typeface="Calibri"/>
              </a:defRPr>
            </a:lvl1pPr>
          </a:lstStyle>
          <a:p>
            <a:r>
              <a:rPr dirty="0"/>
              <a:t>Édouard Manet, The Luncheon on the Grass, 1862-1863</a:t>
            </a:r>
          </a:p>
        </p:txBody>
      </p:sp>
      <p:pic>
        <p:nvPicPr>
          <p:cNvPr id="6" name="Image" descr="Image">
            <a:extLst>
              <a:ext uri="{FF2B5EF4-FFF2-40B4-BE49-F238E27FC236}">
                <a16:creationId xmlns:a16="http://schemas.microsoft.com/office/drawing/2014/main" id="{88748FF0-7644-462D-93CB-9748703C2639}"/>
              </a:ext>
            </a:extLst>
          </p:cNvPr>
          <p:cNvPicPr>
            <a:picLocks noChangeAspect="1"/>
          </p:cNvPicPr>
          <p:nvPr/>
        </p:nvPicPr>
        <p:blipFill>
          <a:blip r:embed="rId4"/>
          <a:stretch>
            <a:fillRect/>
          </a:stretch>
        </p:blipFill>
        <p:spPr>
          <a:xfrm>
            <a:off x="543326" y="7360006"/>
            <a:ext cx="7423631" cy="5029511"/>
          </a:xfrm>
          <a:prstGeom prst="rect">
            <a:avLst/>
          </a:prstGeom>
          <a:ln w="12700">
            <a:miter lim="400000"/>
          </a:ln>
        </p:spPr>
      </p:pic>
      <p:sp>
        <p:nvSpPr>
          <p:cNvPr id="7" name="Marcantonio Raimondi,  The Judgment of Paris,  ca. 1510–20">
            <a:extLst>
              <a:ext uri="{FF2B5EF4-FFF2-40B4-BE49-F238E27FC236}">
                <a16:creationId xmlns:a16="http://schemas.microsoft.com/office/drawing/2014/main" id="{A88B73EF-CDED-4994-9D2D-4EF8D35074F8}"/>
              </a:ext>
            </a:extLst>
          </p:cNvPr>
          <p:cNvSpPr txBox="1"/>
          <p:nvPr/>
        </p:nvSpPr>
        <p:spPr>
          <a:xfrm>
            <a:off x="1005446" y="12456738"/>
            <a:ext cx="5725439" cy="829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rPr dirty="0"/>
              <a:t>Marcantonio Raimondi,  The Judgment of Paris,  ca. 1510–20</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AAC86B53-42DD-4F6B-B113-8194F5144B0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464344"/>
            <a:ext cx="16573500" cy="1120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round/>
                <a:headEnd/>
                <a:tailEnd/>
              </a14:hiddenLine>
            </a:ext>
          </a:extLst>
        </p:spPr>
      </p:pic>
      <p:sp>
        <p:nvSpPr>
          <p:cNvPr id="29699" name="Rectangle 2">
            <a:extLst>
              <a:ext uri="{FF2B5EF4-FFF2-40B4-BE49-F238E27FC236}">
                <a16:creationId xmlns:a16="http://schemas.microsoft.com/office/drawing/2014/main" id="{F71E26ED-584E-4534-9790-4B416F4EABAD}"/>
              </a:ext>
            </a:extLst>
          </p:cNvPr>
          <p:cNvSpPr>
            <a:spLocks/>
          </p:cNvSpPr>
          <p:nvPr/>
        </p:nvSpPr>
        <p:spPr bwMode="auto">
          <a:xfrm>
            <a:off x="9322849" y="12412266"/>
            <a:ext cx="5593197" cy="519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57149" bIns="0">
            <a:spAutoFit/>
          </a:bodyPr>
          <a:lstStyle>
            <a:lvl1pPr marL="39688">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eaLnBrk="1" hangingPunct="1"/>
            <a:r>
              <a:rPr lang="en-US" altLang="en-US" sz="3375">
                <a:solidFill>
                  <a:schemeClr val="tx1"/>
                </a:solidFill>
                <a:cs typeface="Gill Sans" charset="0"/>
              </a:rPr>
              <a:t>Édouard Manet, </a:t>
            </a:r>
            <a:r>
              <a:rPr lang="en-US" altLang="en-US" sz="3375" i="1">
                <a:solidFill>
                  <a:schemeClr val="tx1"/>
                </a:solidFill>
                <a:cs typeface="Gill Sans" charset="0"/>
              </a:rPr>
              <a:t>Olympia, </a:t>
            </a:r>
            <a:r>
              <a:rPr lang="en-US" altLang="en-US" sz="3375">
                <a:solidFill>
                  <a:schemeClr val="tx1"/>
                </a:solidFill>
                <a:cs typeface="Gill Sans" charset="0"/>
              </a:rPr>
              <a:t>1863</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EBE22D2D-65DE-4AF4-B98F-54CDB74B4A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993" y="1847461"/>
            <a:ext cx="17034165" cy="928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0723" name="Rectangle 2">
            <a:extLst>
              <a:ext uri="{FF2B5EF4-FFF2-40B4-BE49-F238E27FC236}">
                <a16:creationId xmlns:a16="http://schemas.microsoft.com/office/drawing/2014/main" id="{E7379E17-9A0E-48E1-9F09-B9A102423557}"/>
              </a:ext>
            </a:extLst>
          </p:cNvPr>
          <p:cNvSpPr>
            <a:spLocks/>
          </p:cNvSpPr>
          <p:nvPr/>
        </p:nvSpPr>
        <p:spPr bwMode="auto">
          <a:xfrm>
            <a:off x="10655560" y="11571308"/>
            <a:ext cx="11345720" cy="128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1pPr>
            <a:lvl2pPr marL="12827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2pPr>
            <a:lvl3pPr marL="17272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3pPr>
            <a:lvl4pPr marL="21717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4pPr>
            <a:lvl5pPr marL="26162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5pPr>
            <a:lvl6pPr marL="30734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6pPr>
            <a:lvl7pPr marL="35306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7pPr>
            <a:lvl8pPr marL="39878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8pPr>
            <a:lvl9pPr marL="44450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9pPr>
          </a:lstStyle>
          <a:p>
            <a:pPr algn="ctr" eaLnBrk="1" hangingPunct="1">
              <a:spcBef>
                <a:spcPct val="0"/>
              </a:spcBef>
              <a:buSzTx/>
              <a:buFontTx/>
              <a:buNone/>
            </a:pPr>
            <a:r>
              <a:rPr lang="en-US" altLang="en-US" sz="3375" dirty="0">
                <a:cs typeface="Gill Sans" charset="0"/>
              </a:rPr>
              <a:t>Édouard Manet, </a:t>
            </a:r>
            <a:r>
              <a:rPr lang="en-US" altLang="en-US" sz="3375" i="1" dirty="0">
                <a:cs typeface="Gill Sans" charset="0"/>
              </a:rPr>
              <a:t>A View of the 1867 Exposition </a:t>
            </a:r>
            <a:r>
              <a:rPr lang="en-US" altLang="en-US" sz="3375" i="1" dirty="0" err="1">
                <a:cs typeface="Gill Sans" charset="0"/>
              </a:rPr>
              <a:t>Universelle</a:t>
            </a:r>
            <a:r>
              <a:rPr lang="en-US" altLang="en-US" sz="3375" i="1" dirty="0">
                <a:cs typeface="Gill Sans" charset="0"/>
              </a:rPr>
              <a:t>, </a:t>
            </a:r>
            <a:r>
              <a:rPr lang="en-US" altLang="en-US" sz="3375" dirty="0">
                <a:cs typeface="Gill Sans" charset="0"/>
              </a:rPr>
              <a:t>1867</a:t>
            </a:r>
            <a:r>
              <a:rPr lang="en-US" altLang="en-US" sz="3375" i="1" dirty="0">
                <a:cs typeface="Gill Sans" charset="0"/>
              </a:rPr>
              <a:t> </a:t>
            </a:r>
          </a:p>
        </p:txBody>
      </p:sp>
      <p:pic>
        <p:nvPicPr>
          <p:cNvPr id="4" name="Picture 3">
            <a:extLst>
              <a:ext uri="{FF2B5EF4-FFF2-40B4-BE49-F238E27FC236}">
                <a16:creationId xmlns:a16="http://schemas.microsoft.com/office/drawing/2014/main" id="{7D158D53-D220-42E9-8EB5-75E0391374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213" y="385944"/>
            <a:ext cx="6679719" cy="335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CE2045B-B8F5-4632-BB2C-7518BCFA6751}"/>
              </a:ext>
            </a:extLst>
          </p:cNvPr>
          <p:cNvSpPr txBox="1">
            <a:spLocks noChangeArrowheads="1"/>
          </p:cNvSpPr>
          <p:nvPr/>
        </p:nvSpPr>
        <p:spPr bwMode="auto">
          <a:xfrm>
            <a:off x="582531" y="3931299"/>
            <a:ext cx="54087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eaLnBrk="1" hangingPunct="1"/>
            <a:r>
              <a:rPr lang="en-US" altLang="en-US" sz="2400" dirty="0">
                <a:solidFill>
                  <a:schemeClr val="tx1"/>
                </a:solidFill>
              </a:rPr>
              <a:t>Panorama of the main exposition building, Exposition </a:t>
            </a:r>
            <a:r>
              <a:rPr lang="en-US" altLang="en-US" sz="2400" dirty="0" err="1">
                <a:solidFill>
                  <a:schemeClr val="tx1"/>
                </a:solidFill>
              </a:rPr>
              <a:t>Universell</a:t>
            </a:r>
            <a:r>
              <a:rPr lang="en-US" altLang="en-US" sz="2400" dirty="0">
                <a:solidFill>
                  <a:schemeClr val="tx1"/>
                </a:solidFill>
              </a:rPr>
              <a:t>, </a:t>
            </a:r>
            <a:r>
              <a:rPr lang="en-US" altLang="en-US" sz="2400" i="1" dirty="0">
                <a:solidFill>
                  <a:schemeClr val="tx1"/>
                </a:solidFill>
              </a:rPr>
              <a:t>1867</a:t>
            </a:r>
            <a:endParaRPr lang="en-US" altLang="en-US" sz="2400" dirty="0">
              <a:solidFill>
                <a:schemeClr val="tx1"/>
              </a:solidFill>
            </a:endParaRPr>
          </a:p>
        </p:txBody>
      </p:sp>
      <p:pic>
        <p:nvPicPr>
          <p:cNvPr id="7" name="Picture 3">
            <a:extLst>
              <a:ext uri="{FF2B5EF4-FFF2-40B4-BE49-F238E27FC236}">
                <a16:creationId xmlns:a16="http://schemas.microsoft.com/office/drawing/2014/main" id="{D6EC2E62-E53A-4515-8FB6-21B533C48719}"/>
              </a:ext>
            </a:extLst>
          </p:cNvPr>
          <p:cNvPicPr>
            <a:picLocks noChangeAspect="1"/>
          </p:cNvPicPr>
          <p:nvPr/>
        </p:nvPicPr>
        <p:blipFill rotWithShape="1">
          <a:blip r:embed="rId5">
            <a:extLst>
              <a:ext uri="{28A0092B-C50C-407E-A947-70E740481C1C}">
                <a14:useLocalDpi xmlns:a14="http://schemas.microsoft.com/office/drawing/2010/main" val="0"/>
              </a:ext>
            </a:extLst>
          </a:blip>
          <a:srcRect l="10845" t="14683" r="10556" b="14224"/>
          <a:stretch/>
        </p:blipFill>
        <p:spPr bwMode="auto">
          <a:xfrm>
            <a:off x="107214" y="6336379"/>
            <a:ext cx="6788516" cy="335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A31209C2-1E5B-40C5-BAEF-D71F0C8BB3F4}"/>
              </a:ext>
            </a:extLst>
          </p:cNvPr>
          <p:cNvSpPr/>
          <p:nvPr/>
        </p:nvSpPr>
        <p:spPr>
          <a:xfrm>
            <a:off x="-63991" y="10515619"/>
            <a:ext cx="6701748" cy="830997"/>
          </a:xfrm>
          <a:prstGeom prst="rect">
            <a:avLst/>
          </a:prstGeom>
        </p:spPr>
        <p:txBody>
          <a:bodyPr wrap="square">
            <a:spAutoFit/>
          </a:bodyPr>
          <a:lstStyle/>
          <a:p>
            <a:pPr>
              <a:defRPr/>
            </a:pPr>
            <a:r>
              <a:rPr lang="fr-FR" i="1" dirty="0">
                <a:latin typeface="+mj-lt"/>
              </a:rPr>
              <a:t>Universal Exposition, Paris. </a:t>
            </a:r>
            <a:r>
              <a:rPr lang="fr-FR" i="1" dirty="0" err="1">
                <a:latin typeface="+mj-lt"/>
              </a:rPr>
              <a:t>Military</a:t>
            </a:r>
            <a:r>
              <a:rPr lang="fr-FR" i="1" dirty="0">
                <a:latin typeface="+mj-lt"/>
              </a:rPr>
              <a:t> </a:t>
            </a:r>
            <a:r>
              <a:rPr lang="fr-FR" i="1" dirty="0" err="1">
                <a:latin typeface="+mj-lt"/>
              </a:rPr>
              <a:t>School</a:t>
            </a:r>
            <a:r>
              <a:rPr lang="fr-FR" i="1" dirty="0">
                <a:latin typeface="+mj-lt"/>
              </a:rPr>
              <a:t>, </a:t>
            </a:r>
            <a:r>
              <a:rPr lang="fr-FR" i="1" dirty="0" err="1">
                <a:latin typeface="+mj-lt"/>
              </a:rPr>
              <a:t>stereograph</a:t>
            </a:r>
            <a:r>
              <a:rPr lang="fr-FR" i="1" dirty="0">
                <a:latin typeface="+mj-lt"/>
              </a:rPr>
              <a:t>, </a:t>
            </a:r>
            <a:r>
              <a:rPr lang="fr-FR" dirty="0">
                <a:latin typeface="+mj-lt"/>
              </a:rPr>
              <a:t>1867 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EBE22D2D-65DE-4AF4-B98F-54CDB74B4A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993" y="1847461"/>
            <a:ext cx="17034165" cy="928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0723" name="Rectangle 2">
            <a:extLst>
              <a:ext uri="{FF2B5EF4-FFF2-40B4-BE49-F238E27FC236}">
                <a16:creationId xmlns:a16="http://schemas.microsoft.com/office/drawing/2014/main" id="{E7379E17-9A0E-48E1-9F09-B9A102423557}"/>
              </a:ext>
            </a:extLst>
          </p:cNvPr>
          <p:cNvSpPr>
            <a:spLocks/>
          </p:cNvSpPr>
          <p:nvPr/>
        </p:nvSpPr>
        <p:spPr bwMode="auto">
          <a:xfrm>
            <a:off x="10655560" y="11571308"/>
            <a:ext cx="11345720" cy="128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1pPr>
            <a:lvl2pPr marL="12827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2pPr>
            <a:lvl3pPr marL="17272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3pPr>
            <a:lvl4pPr marL="21717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4pPr>
            <a:lvl5pPr marL="26162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5pPr>
            <a:lvl6pPr marL="30734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6pPr>
            <a:lvl7pPr marL="35306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7pPr>
            <a:lvl8pPr marL="39878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8pPr>
            <a:lvl9pPr marL="44450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9pPr>
          </a:lstStyle>
          <a:p>
            <a:pPr algn="ctr" eaLnBrk="1" hangingPunct="1">
              <a:spcBef>
                <a:spcPct val="0"/>
              </a:spcBef>
              <a:buSzTx/>
              <a:buFontTx/>
              <a:buNone/>
            </a:pPr>
            <a:r>
              <a:rPr lang="en-US" altLang="en-US" sz="3375" dirty="0">
                <a:cs typeface="Gill Sans" charset="0"/>
              </a:rPr>
              <a:t>Édouard Manet, </a:t>
            </a:r>
            <a:r>
              <a:rPr lang="en-US" altLang="en-US" sz="3375" i="1" dirty="0">
                <a:cs typeface="Gill Sans" charset="0"/>
              </a:rPr>
              <a:t>A View of the 1867 Exposition </a:t>
            </a:r>
            <a:r>
              <a:rPr lang="en-US" altLang="en-US" sz="3375" i="1" dirty="0" err="1">
                <a:cs typeface="Gill Sans" charset="0"/>
              </a:rPr>
              <a:t>Universelle</a:t>
            </a:r>
            <a:r>
              <a:rPr lang="en-US" altLang="en-US" sz="3375" i="1" dirty="0">
                <a:cs typeface="Gill Sans" charset="0"/>
              </a:rPr>
              <a:t>, </a:t>
            </a:r>
            <a:r>
              <a:rPr lang="en-US" altLang="en-US" sz="3375" dirty="0">
                <a:cs typeface="Gill Sans" charset="0"/>
              </a:rPr>
              <a:t>1867</a:t>
            </a:r>
            <a:r>
              <a:rPr lang="en-US" altLang="en-US" sz="3375" i="1" dirty="0">
                <a:cs typeface="Gill Sans" charset="0"/>
              </a:rPr>
              <a:t> </a:t>
            </a:r>
          </a:p>
        </p:txBody>
      </p:sp>
      <p:pic>
        <p:nvPicPr>
          <p:cNvPr id="9" name="Picture 3">
            <a:extLst>
              <a:ext uri="{FF2B5EF4-FFF2-40B4-BE49-F238E27FC236}">
                <a16:creationId xmlns:a16="http://schemas.microsoft.com/office/drawing/2014/main" id="{07DED083-BEBF-47B8-9EB7-1C69AAC8BC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842" y="4638034"/>
            <a:ext cx="6726220" cy="3703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4">
            <a:extLst>
              <a:ext uri="{FF2B5EF4-FFF2-40B4-BE49-F238E27FC236}">
                <a16:creationId xmlns:a16="http://schemas.microsoft.com/office/drawing/2014/main" id="{76DCA5E3-4EC1-4423-B7A1-C6A3EA5448B1}"/>
              </a:ext>
            </a:extLst>
          </p:cNvPr>
          <p:cNvSpPr txBox="1">
            <a:spLocks noChangeArrowheads="1"/>
          </p:cNvSpPr>
          <p:nvPr/>
        </p:nvSpPr>
        <p:spPr bwMode="auto">
          <a:xfrm>
            <a:off x="852552" y="9070445"/>
            <a:ext cx="554279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200">
                <a:solidFill>
                  <a:srgbClr val="000000"/>
                </a:solidFill>
                <a:latin typeface="Gill Sans" charset="0"/>
                <a:cs typeface="ヒラギノ角ゴ ProN W3" charset="0"/>
                <a:sym typeface="Gill Sans" charset="0"/>
              </a:defRPr>
            </a:lvl1pPr>
            <a:lvl2pPr marL="742950" indent="-285750">
              <a:defRPr sz="4200">
                <a:solidFill>
                  <a:srgbClr val="000000"/>
                </a:solidFill>
                <a:latin typeface="Gill Sans" charset="0"/>
                <a:cs typeface="ヒラギノ角ゴ ProN W3" charset="0"/>
                <a:sym typeface="Gill Sans" charset="0"/>
              </a:defRPr>
            </a:lvl2pPr>
            <a:lvl3pPr marL="1143000" indent="-228600">
              <a:defRPr sz="4200">
                <a:solidFill>
                  <a:srgbClr val="000000"/>
                </a:solidFill>
                <a:latin typeface="Gill Sans" charset="0"/>
                <a:cs typeface="ヒラギノ角ゴ ProN W3" charset="0"/>
                <a:sym typeface="Gill Sans" charset="0"/>
              </a:defRPr>
            </a:lvl3pPr>
            <a:lvl4pPr marL="1600200" indent="-228600">
              <a:defRPr sz="4200">
                <a:solidFill>
                  <a:srgbClr val="000000"/>
                </a:solidFill>
                <a:latin typeface="Gill Sans" charset="0"/>
                <a:cs typeface="ヒラギノ角ゴ ProN W3" charset="0"/>
                <a:sym typeface="Gill Sans" charset="0"/>
              </a:defRPr>
            </a:lvl4pPr>
            <a:lvl5pPr marL="2057400" indent="-228600">
              <a:defRPr sz="4200">
                <a:solidFill>
                  <a:srgbClr val="000000"/>
                </a:solidFill>
                <a:latin typeface="Gill Sans" charset="0"/>
                <a:cs typeface="ヒラギノ角ゴ ProN W3" charset="0"/>
                <a:sym typeface="Gill Sans" charset="0"/>
              </a:defRPr>
            </a:lvl5pPr>
            <a:lvl6pPr marL="25146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6pPr>
            <a:lvl7pPr marL="29718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7pPr>
            <a:lvl8pPr marL="34290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8pPr>
            <a:lvl9pPr marL="3886200" indent="-228600" eaLnBrk="0" fontAlgn="base" hangingPunct="0">
              <a:spcBef>
                <a:spcPct val="0"/>
              </a:spcBef>
              <a:spcAft>
                <a:spcPct val="0"/>
              </a:spcAft>
              <a:defRPr sz="4200">
                <a:solidFill>
                  <a:srgbClr val="000000"/>
                </a:solidFill>
                <a:latin typeface="Gill Sans" charset="0"/>
                <a:cs typeface="ヒラギノ角ゴ ProN W3" charset="0"/>
                <a:sym typeface="Gill Sans" charset="0"/>
              </a:defRPr>
            </a:lvl9pPr>
          </a:lstStyle>
          <a:p>
            <a:pPr algn="ctr" eaLnBrk="1" hangingPunct="1"/>
            <a:r>
              <a:rPr lang="en-US" altLang="en-US" sz="3200" dirty="0">
                <a:solidFill>
                  <a:schemeClr val="tx1"/>
                </a:solidFill>
              </a:rPr>
              <a:t>Ernest Meissonier, 1807, </a:t>
            </a:r>
            <a:r>
              <a:rPr lang="en-US" altLang="en-US" sz="3200" i="1" dirty="0">
                <a:solidFill>
                  <a:schemeClr val="tx1"/>
                </a:solidFill>
              </a:rPr>
              <a:t>Friedland, </a:t>
            </a:r>
            <a:r>
              <a:rPr lang="en-US" altLang="en-US" sz="3200" dirty="0">
                <a:solidFill>
                  <a:schemeClr val="tx1"/>
                </a:solidFill>
              </a:rPr>
              <a:t>1861-75</a:t>
            </a:r>
          </a:p>
        </p:txBody>
      </p:sp>
    </p:spTree>
    <p:extLst>
      <p:ext uri="{BB962C8B-B14F-4D97-AF65-F5344CB8AC3E}">
        <p14:creationId xmlns:p14="http://schemas.microsoft.com/office/powerpoint/2010/main" val="147167173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3C844AEC-36BF-43F7-8C16-FE4207CC91E2}"/>
              </a:ext>
            </a:extLst>
          </p:cNvPr>
          <p:cNvSpPr>
            <a:spLocks noGrp="1" noChangeArrowheads="1"/>
          </p:cNvSpPr>
          <p:nvPr>
            <p:ph type="title"/>
          </p:nvPr>
        </p:nvSpPr>
        <p:spPr>
          <a:xfrm>
            <a:off x="724678" y="76305"/>
            <a:ext cx="21031200" cy="1625203"/>
          </a:xfrm>
        </p:spPr>
        <p:txBody>
          <a:bodyPr/>
          <a:lstStyle/>
          <a:p>
            <a:pPr eaLnBrk="1" hangingPunct="1"/>
            <a:r>
              <a:rPr lang="en-US" altLang="en-US" dirty="0"/>
              <a:t>Formal Analysis</a:t>
            </a:r>
          </a:p>
        </p:txBody>
      </p:sp>
      <p:pic>
        <p:nvPicPr>
          <p:cNvPr id="3" name="Picture 1">
            <a:extLst>
              <a:ext uri="{FF2B5EF4-FFF2-40B4-BE49-F238E27FC236}">
                <a16:creationId xmlns:a16="http://schemas.microsoft.com/office/drawing/2014/main" id="{1647174B-0CA4-43A0-8448-899D1802C7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8728" y="354563"/>
            <a:ext cx="14505992" cy="12273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4" name="Rectangle 2">
            <a:extLst>
              <a:ext uri="{FF2B5EF4-FFF2-40B4-BE49-F238E27FC236}">
                <a16:creationId xmlns:a16="http://schemas.microsoft.com/office/drawing/2014/main" id="{11AFB039-C285-4998-89EA-161175853BDC}"/>
              </a:ext>
            </a:extLst>
          </p:cNvPr>
          <p:cNvSpPr>
            <a:spLocks/>
          </p:cNvSpPr>
          <p:nvPr/>
        </p:nvSpPr>
        <p:spPr bwMode="auto">
          <a:xfrm>
            <a:off x="8621488" y="12309920"/>
            <a:ext cx="15140472" cy="162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1pPr>
            <a:lvl2pPr marL="12827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2pPr>
            <a:lvl3pPr marL="17272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3pPr>
            <a:lvl4pPr marL="21717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4pPr>
            <a:lvl5pPr marL="2616200" indent="-571500">
              <a:spcBef>
                <a:spcPts val="2400"/>
              </a:spcBef>
              <a:buSzPct val="171000"/>
              <a:buFont typeface="Gill Sans" charset="0"/>
              <a:buChar char="•"/>
              <a:defRPr sz="4200">
                <a:solidFill>
                  <a:schemeClr val="tx1"/>
                </a:solidFill>
                <a:latin typeface="Gill Sans" charset="0"/>
                <a:cs typeface="ヒラギノ角ゴ ProN W3" charset="0"/>
                <a:sym typeface="Gill Sans" charset="0"/>
              </a:defRPr>
            </a:lvl5pPr>
            <a:lvl6pPr marL="30734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6pPr>
            <a:lvl7pPr marL="35306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7pPr>
            <a:lvl8pPr marL="39878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8pPr>
            <a:lvl9pPr marL="4445000" indent="-571500" eaLnBrk="0" fontAlgn="base" hangingPunct="0">
              <a:spcBef>
                <a:spcPts val="2400"/>
              </a:spcBef>
              <a:spcAft>
                <a:spcPct val="0"/>
              </a:spcAft>
              <a:buSzPct val="171000"/>
              <a:buFont typeface="Gill Sans" charset="0"/>
              <a:buChar char="•"/>
              <a:defRPr sz="4200">
                <a:solidFill>
                  <a:schemeClr val="tx1"/>
                </a:solidFill>
                <a:latin typeface="Gill Sans" charset="0"/>
                <a:cs typeface="ヒラギノ角ゴ ProN W3" charset="0"/>
                <a:sym typeface="Gill Sans" charset="0"/>
              </a:defRPr>
            </a:lvl9pPr>
          </a:lstStyle>
          <a:p>
            <a:pPr algn="ctr" eaLnBrk="1" hangingPunct="1">
              <a:spcBef>
                <a:spcPct val="0"/>
              </a:spcBef>
              <a:buSzTx/>
              <a:buFontTx/>
              <a:buNone/>
            </a:pPr>
            <a:r>
              <a:rPr lang="en-US" altLang="en-US" sz="3200" dirty="0">
                <a:cs typeface="Gill Sans" charset="0"/>
              </a:rPr>
              <a:t>Édouard Manet, </a:t>
            </a:r>
            <a:r>
              <a:rPr lang="en-US" altLang="en-US" sz="3200" i="1" dirty="0">
                <a:cs typeface="Gill Sans" charset="0"/>
              </a:rPr>
              <a:t>The Execution of Emperor Maximilian</a:t>
            </a:r>
            <a:r>
              <a:rPr lang="en-US" altLang="en-US" sz="3200" dirty="0">
                <a:cs typeface="Gill Sans" charset="0"/>
              </a:rPr>
              <a:t>, 1868–69, </a:t>
            </a:r>
            <a:r>
              <a:rPr lang="en-US" altLang="en-US" sz="3200" dirty="0" err="1">
                <a:cs typeface="Gill Sans" charset="0"/>
              </a:rPr>
              <a:t>Kunsthalle</a:t>
            </a:r>
            <a:r>
              <a:rPr lang="en-US" altLang="en-US" sz="3200" dirty="0">
                <a:cs typeface="Gill Sans" charset="0"/>
              </a:rPr>
              <a:t> Mannheim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Box 5"/>
          <p:cNvSpPr txBox="1"/>
          <p:nvPr/>
        </p:nvSpPr>
        <p:spPr>
          <a:xfrm>
            <a:off x="887307" y="1565488"/>
            <a:ext cx="22609386" cy="23171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algn="l" defTabSz="914400">
              <a:defRPr sz="3600" i="1">
                <a:latin typeface="Calibri"/>
                <a:ea typeface="Calibri"/>
                <a:cs typeface="Calibri"/>
                <a:sym typeface="Calibri"/>
              </a:defRPr>
            </a:pPr>
            <a:r>
              <a:t>On the notion of modernity.</a:t>
            </a:r>
            <a:r>
              <a:rPr i="0"/>
              <a:t>  It is is a vexed question… Is not every era “modern” in relation to the preceeding one?  It seems that at least one of the components of “our” modernity is the spread of the awareness we have of it.  The awareness of our awareness (the double, the second degree) is our source of strength and our torment.</a:t>
            </a:r>
          </a:p>
          <a:p>
            <a:pPr algn="l" defTabSz="914400">
              <a:defRPr sz="3600" i="1">
                <a:latin typeface="Calibri"/>
                <a:ea typeface="Calibri"/>
                <a:cs typeface="Calibri"/>
                <a:sym typeface="Calibri"/>
              </a:defRPr>
            </a:pPr>
            <a:r>
              <a:t>												----</a:t>
            </a:r>
            <a:r>
              <a:rPr i="0"/>
              <a:t>Edouard Glissant</a:t>
            </a:r>
          </a:p>
        </p:txBody>
      </p:sp>
      <p:pic>
        <p:nvPicPr>
          <p:cNvPr id="232" name="Image" descr="Image"/>
          <p:cNvPicPr>
            <a:picLocks noChangeAspect="1"/>
          </p:cNvPicPr>
          <p:nvPr/>
        </p:nvPicPr>
        <p:blipFill>
          <a:blip r:embed="rId2"/>
          <a:stretch>
            <a:fillRect/>
          </a:stretch>
        </p:blipFill>
        <p:spPr>
          <a:xfrm>
            <a:off x="16170017" y="4828327"/>
            <a:ext cx="6310151" cy="7996370"/>
          </a:xfrm>
          <a:prstGeom prst="rect">
            <a:avLst/>
          </a:prstGeom>
          <a:ln w="12700">
            <a:miter lim="400000"/>
          </a:ln>
        </p:spPr>
      </p:pic>
      <p:sp>
        <p:nvSpPr>
          <p:cNvPr id="233" name="Goethe, first plate of Zür Farbenlehre (Theory of Colors), 1810"/>
          <p:cNvSpPr txBox="1"/>
          <p:nvPr/>
        </p:nvSpPr>
        <p:spPr>
          <a:xfrm>
            <a:off x="15382572" y="13049148"/>
            <a:ext cx="8474356" cy="4613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Goethe, first plate of </a:t>
            </a:r>
            <a:r>
              <a:rPr i="1"/>
              <a:t>Zür Farbenlehre (Theory of Colors), </a:t>
            </a:r>
            <a:r>
              <a:t>1810</a:t>
            </a:r>
          </a:p>
        </p:txBody>
      </p:sp>
      <p:pic>
        <p:nvPicPr>
          <p:cNvPr id="234" name="Image" descr="Image"/>
          <p:cNvPicPr>
            <a:picLocks noChangeAspect="1"/>
          </p:cNvPicPr>
          <p:nvPr/>
        </p:nvPicPr>
        <p:blipFill>
          <a:blip r:embed="rId3"/>
          <a:stretch>
            <a:fillRect/>
          </a:stretch>
        </p:blipFill>
        <p:spPr>
          <a:xfrm>
            <a:off x="278250" y="5763335"/>
            <a:ext cx="10727406" cy="6126354"/>
          </a:xfrm>
          <a:prstGeom prst="rect">
            <a:avLst/>
          </a:prstGeom>
          <a:ln w="12700">
            <a:miter lim="400000"/>
          </a:ln>
        </p:spPr>
      </p:pic>
      <p:sp>
        <p:nvSpPr>
          <p:cNvPr id="235" name="Athanasius Kircher, Camera Obscura, Ars Magna Lucis Et Umbrae (1645)"/>
          <p:cNvSpPr txBox="1"/>
          <p:nvPr/>
        </p:nvSpPr>
        <p:spPr>
          <a:xfrm>
            <a:off x="621896" y="13049148"/>
            <a:ext cx="10040113" cy="4613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Athanasius Kircher, Camera Obscura, Ars Magna Lucis Et Umbrae (1645)</a:t>
            </a:r>
          </a:p>
        </p:txBody>
      </p:sp>
      <p:sp>
        <p:nvSpPr>
          <p:cNvPr id="236" name="Self/consciousness/Self-reflexivity/self referentiality"/>
          <p:cNvSpPr txBox="1"/>
          <p:nvPr/>
        </p:nvSpPr>
        <p:spPr>
          <a:xfrm>
            <a:off x="422947" y="640382"/>
            <a:ext cx="13720745" cy="7460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1828800">
              <a:lnSpc>
                <a:spcPct val="72000"/>
              </a:lnSpc>
              <a:spcBef>
                <a:spcPts val="2000"/>
              </a:spcBef>
              <a:defRPr sz="5100">
                <a:solidFill>
                  <a:srgbClr val="FF0600"/>
                </a:solidFill>
                <a:latin typeface="Calibri"/>
                <a:ea typeface="Calibri"/>
                <a:cs typeface="Calibri"/>
                <a:sym typeface="Calibri"/>
              </a:defRPr>
            </a:lvl1pPr>
          </a:lstStyle>
          <a:p>
            <a:r>
              <a:t>Self/consciousness/Self-reflexivity/self referentiality</a:t>
            </a:r>
          </a:p>
        </p:txBody>
      </p:sp>
      <p:sp>
        <p:nvSpPr>
          <p:cNvPr id="237" name="Physics-Optics"/>
          <p:cNvSpPr txBox="1"/>
          <p:nvPr/>
        </p:nvSpPr>
        <p:spPr>
          <a:xfrm>
            <a:off x="295992" y="4061717"/>
            <a:ext cx="2180541" cy="461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Physics-Optics</a:t>
            </a:r>
          </a:p>
        </p:txBody>
      </p:sp>
      <p:sp>
        <p:nvSpPr>
          <p:cNvPr id="238" name="Physiology-Sensation and Perception"/>
          <p:cNvSpPr txBox="1"/>
          <p:nvPr/>
        </p:nvSpPr>
        <p:spPr>
          <a:xfrm>
            <a:off x="16117892" y="4061717"/>
            <a:ext cx="5228845" cy="461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Physiology-Sensation and Perception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Picture 1" descr="Picture 1"/>
          <p:cNvPicPr>
            <a:picLocks noChangeAspect="1"/>
          </p:cNvPicPr>
          <p:nvPr/>
        </p:nvPicPr>
        <p:blipFill>
          <a:blip r:embed="rId2"/>
          <a:stretch>
            <a:fillRect/>
          </a:stretch>
        </p:blipFill>
        <p:spPr>
          <a:xfrm>
            <a:off x="352245" y="2497511"/>
            <a:ext cx="8736224" cy="8720977"/>
          </a:xfrm>
          <a:prstGeom prst="rect">
            <a:avLst/>
          </a:prstGeom>
          <a:ln w="12700">
            <a:miter lim="400000"/>
          </a:ln>
        </p:spPr>
      </p:pic>
      <p:sp>
        <p:nvSpPr>
          <p:cNvPr id="241" name="Rectangle 2"/>
          <p:cNvSpPr txBox="1"/>
          <p:nvPr/>
        </p:nvSpPr>
        <p:spPr>
          <a:xfrm>
            <a:off x="0" y="11588672"/>
            <a:ext cx="11933257" cy="984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914400">
              <a:defRPr sz="5000">
                <a:latin typeface="Gill Sans"/>
                <a:ea typeface="Gill Sans"/>
                <a:cs typeface="Gill Sans"/>
                <a:sym typeface="Gill Sans"/>
              </a:defRPr>
            </a:pPr>
            <a:r>
              <a:rPr sz="3200" dirty="0"/>
              <a:t>J. M. W.  Turner, </a:t>
            </a:r>
            <a:r>
              <a:rPr sz="3200" i="1" dirty="0"/>
              <a:t>Light and Color (Goethe’s Theory)-the Morning after the Deluge-Moses Writing the Book of Genesis,</a:t>
            </a:r>
            <a:r>
              <a:rPr sz="3200" dirty="0"/>
              <a:t> 1843</a:t>
            </a:r>
            <a:r>
              <a:rPr sz="3200" i="1" dirty="0"/>
              <a:t> </a:t>
            </a:r>
          </a:p>
        </p:txBody>
      </p:sp>
      <p:sp>
        <p:nvSpPr>
          <p:cNvPr id="4" name="https://www.nps.gov/articles/make-a-thaumatrope.htm">
            <a:extLst>
              <a:ext uri="{FF2B5EF4-FFF2-40B4-BE49-F238E27FC236}">
                <a16:creationId xmlns:a16="http://schemas.microsoft.com/office/drawing/2014/main" id="{47933F1E-D499-4DEB-8F04-303A9B88EBC5}"/>
              </a:ext>
            </a:extLst>
          </p:cNvPr>
          <p:cNvSpPr txBox="1"/>
          <p:nvPr/>
        </p:nvSpPr>
        <p:spPr>
          <a:xfrm>
            <a:off x="13321485" y="5162252"/>
            <a:ext cx="7616953" cy="829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u="sng">
                <a:hlinkClick r:id="rId3"/>
              </a:defRPr>
            </a:lvl1pPr>
          </a:lstStyle>
          <a:p>
            <a:pPr>
              <a:defRPr u="none"/>
            </a:pPr>
            <a:r>
              <a:rPr u="sng" dirty="0">
                <a:hlinkClick r:id="rId3"/>
              </a:rPr>
              <a:t>https://www.nps.gov/articles/make-a-thaumatrope.htm</a:t>
            </a:r>
          </a:p>
        </p:txBody>
      </p:sp>
      <p:pic>
        <p:nvPicPr>
          <p:cNvPr id="5" name="Image" descr="Image">
            <a:extLst>
              <a:ext uri="{FF2B5EF4-FFF2-40B4-BE49-F238E27FC236}">
                <a16:creationId xmlns:a16="http://schemas.microsoft.com/office/drawing/2014/main" id="{F38E05F5-E2F0-4FD6-8094-FC80FEDF58FC}"/>
              </a:ext>
            </a:extLst>
          </p:cNvPr>
          <p:cNvPicPr>
            <a:picLocks noChangeAspect="1"/>
          </p:cNvPicPr>
          <p:nvPr/>
        </p:nvPicPr>
        <p:blipFill>
          <a:blip r:embed="rId4"/>
          <a:stretch>
            <a:fillRect/>
          </a:stretch>
        </p:blipFill>
        <p:spPr>
          <a:xfrm>
            <a:off x="13272716" y="909318"/>
            <a:ext cx="3712465" cy="3712465"/>
          </a:xfrm>
          <a:prstGeom prst="rect">
            <a:avLst/>
          </a:prstGeom>
          <a:ln w="12700">
            <a:miter lim="400000"/>
          </a:ln>
        </p:spPr>
      </p:pic>
      <p:pic>
        <p:nvPicPr>
          <p:cNvPr id="6" name="Image" descr="Image">
            <a:extLst>
              <a:ext uri="{FF2B5EF4-FFF2-40B4-BE49-F238E27FC236}">
                <a16:creationId xmlns:a16="http://schemas.microsoft.com/office/drawing/2014/main" id="{79A52E60-1214-4544-99FB-8F1D8382BBA4}"/>
              </a:ext>
            </a:extLst>
          </p:cNvPr>
          <p:cNvPicPr>
            <a:picLocks noChangeAspect="1"/>
          </p:cNvPicPr>
          <p:nvPr/>
        </p:nvPicPr>
        <p:blipFill>
          <a:blip r:embed="rId5"/>
          <a:stretch>
            <a:fillRect/>
          </a:stretch>
        </p:blipFill>
        <p:spPr>
          <a:xfrm>
            <a:off x="17400376" y="909318"/>
            <a:ext cx="3693902" cy="3712465"/>
          </a:xfrm>
          <a:prstGeom prst="rect">
            <a:avLst/>
          </a:prstGeom>
          <a:ln w="12700">
            <a:miter lim="400000"/>
          </a:ln>
        </p:spPr>
      </p:pic>
      <p:sp>
        <p:nvSpPr>
          <p:cNvPr id="7" name="Thaumatrope, 19th Century">
            <a:extLst>
              <a:ext uri="{FF2B5EF4-FFF2-40B4-BE49-F238E27FC236}">
                <a16:creationId xmlns:a16="http://schemas.microsoft.com/office/drawing/2014/main" id="{FE524856-24E1-43F2-BD4A-74E2940B0B94}"/>
              </a:ext>
            </a:extLst>
          </p:cNvPr>
          <p:cNvSpPr txBox="1"/>
          <p:nvPr/>
        </p:nvSpPr>
        <p:spPr>
          <a:xfrm>
            <a:off x="14749472" y="4941440"/>
            <a:ext cx="3858160" cy="461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dirty="0"/>
              <a:t>Thaumatrope, 19th Century</a:t>
            </a:r>
          </a:p>
        </p:txBody>
      </p:sp>
      <p:sp>
        <p:nvSpPr>
          <p:cNvPr id="8" name="19th Century Technologies of Visual Representation">
            <a:extLst>
              <a:ext uri="{FF2B5EF4-FFF2-40B4-BE49-F238E27FC236}">
                <a16:creationId xmlns:a16="http://schemas.microsoft.com/office/drawing/2014/main" id="{A53281AC-7090-48B3-8D7A-2D85B683552E}"/>
              </a:ext>
            </a:extLst>
          </p:cNvPr>
          <p:cNvSpPr txBox="1"/>
          <p:nvPr/>
        </p:nvSpPr>
        <p:spPr>
          <a:xfrm>
            <a:off x="-108370" y="217326"/>
            <a:ext cx="11578558" cy="19909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p>
            <a:pPr lvl="2" indent="642937" defTabSz="821531">
              <a:defRPr sz="6000" b="1"/>
            </a:pPr>
            <a:r>
              <a:rPr dirty="0"/>
              <a:t>19th Century Technologies of Visual Representation</a:t>
            </a:r>
          </a:p>
        </p:txBody>
      </p:sp>
      <p:sp>
        <p:nvSpPr>
          <p:cNvPr id="9" name="Persistence of Vision">
            <a:extLst>
              <a:ext uri="{FF2B5EF4-FFF2-40B4-BE49-F238E27FC236}">
                <a16:creationId xmlns:a16="http://schemas.microsoft.com/office/drawing/2014/main" id="{5DC1072A-4834-4F9C-926F-5600C86816EF}"/>
              </a:ext>
            </a:extLst>
          </p:cNvPr>
          <p:cNvSpPr txBox="1"/>
          <p:nvPr/>
        </p:nvSpPr>
        <p:spPr>
          <a:xfrm>
            <a:off x="13321485" y="205586"/>
            <a:ext cx="3930563"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sz="3200" dirty="0"/>
              <a:t>Persistence of Vision</a:t>
            </a:r>
          </a:p>
        </p:txBody>
      </p:sp>
      <p:pic>
        <p:nvPicPr>
          <p:cNvPr id="10" name="image.jpeg" descr="image.jpeg">
            <a:extLst>
              <a:ext uri="{FF2B5EF4-FFF2-40B4-BE49-F238E27FC236}">
                <a16:creationId xmlns:a16="http://schemas.microsoft.com/office/drawing/2014/main" id="{C97B7285-92D1-45C8-82BD-555A2ACDEFDB}"/>
              </a:ext>
            </a:extLst>
          </p:cNvPr>
          <p:cNvPicPr>
            <a:picLocks noChangeAspect="1"/>
          </p:cNvPicPr>
          <p:nvPr/>
        </p:nvPicPr>
        <p:blipFill>
          <a:blip r:embed="rId6"/>
          <a:stretch>
            <a:fillRect/>
          </a:stretch>
        </p:blipFill>
        <p:spPr>
          <a:xfrm>
            <a:off x="13321485" y="7586927"/>
            <a:ext cx="2462464" cy="3888523"/>
          </a:xfrm>
          <a:prstGeom prst="rect">
            <a:avLst/>
          </a:prstGeom>
          <a:ln w="12700">
            <a:miter lim="400000"/>
          </a:ln>
        </p:spPr>
      </p:pic>
      <p:sp>
        <p:nvSpPr>
          <p:cNvPr id="11" name="Underwood &amp; Underwood stereoscope and stereograph card">
            <a:extLst>
              <a:ext uri="{FF2B5EF4-FFF2-40B4-BE49-F238E27FC236}">
                <a16:creationId xmlns:a16="http://schemas.microsoft.com/office/drawing/2014/main" id="{6F3E4D04-C50E-44E0-A8C5-7A4F3E41F29A}"/>
              </a:ext>
            </a:extLst>
          </p:cNvPr>
          <p:cNvSpPr txBox="1"/>
          <p:nvPr/>
        </p:nvSpPr>
        <p:spPr>
          <a:xfrm>
            <a:off x="12830436" y="11641133"/>
            <a:ext cx="3501113" cy="1237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4290" tIns="64290" rIns="64290" bIns="64290">
            <a:spAutoFit/>
          </a:bodyPr>
          <a:lstStyle>
            <a:lvl1pPr defTabSz="1285875">
              <a:defRPr>
                <a:latin typeface="Gill Sans"/>
                <a:ea typeface="Gill Sans"/>
                <a:cs typeface="Gill Sans"/>
                <a:sym typeface="Gill Sans"/>
              </a:defRPr>
            </a:lvl1pPr>
          </a:lstStyle>
          <a:p>
            <a:r>
              <a:rPr dirty="0"/>
              <a:t>Underwood &amp; Underwood stereoscope and stereograph card</a:t>
            </a:r>
          </a:p>
        </p:txBody>
      </p:sp>
      <p:pic>
        <p:nvPicPr>
          <p:cNvPr id="12" name="image.png" descr="image.png">
            <a:extLst>
              <a:ext uri="{FF2B5EF4-FFF2-40B4-BE49-F238E27FC236}">
                <a16:creationId xmlns:a16="http://schemas.microsoft.com/office/drawing/2014/main" id="{9A86195D-4536-45EE-8C39-E0AC7B346CD2}"/>
              </a:ext>
            </a:extLst>
          </p:cNvPr>
          <p:cNvPicPr>
            <a:picLocks noChangeAspect="1"/>
          </p:cNvPicPr>
          <p:nvPr/>
        </p:nvPicPr>
        <p:blipFill>
          <a:blip r:embed="rId7"/>
          <a:stretch>
            <a:fillRect/>
          </a:stretch>
        </p:blipFill>
        <p:spPr>
          <a:xfrm>
            <a:off x="16331549" y="7586927"/>
            <a:ext cx="7407407" cy="3842029"/>
          </a:xfrm>
          <a:prstGeom prst="rect">
            <a:avLst/>
          </a:prstGeom>
          <a:ln w="12700">
            <a:miter lim="400000"/>
          </a:ln>
        </p:spPr>
      </p:pic>
      <p:sp>
        <p:nvSpPr>
          <p:cNvPr id="13" name="The stereograph as an educator – Underwood patent extension cabinet in a home library. Stereograph copyrighted by Underwood &amp; Underwood, 1901">
            <a:extLst>
              <a:ext uri="{FF2B5EF4-FFF2-40B4-BE49-F238E27FC236}">
                <a16:creationId xmlns:a16="http://schemas.microsoft.com/office/drawing/2014/main" id="{81AA00EB-998E-411E-856B-37ADC768B1DD}"/>
              </a:ext>
            </a:extLst>
          </p:cNvPr>
          <p:cNvSpPr txBox="1"/>
          <p:nvPr/>
        </p:nvSpPr>
        <p:spPr>
          <a:xfrm>
            <a:off x="16331549" y="11588672"/>
            <a:ext cx="7407407" cy="1237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4290" tIns="64290" rIns="64290" bIns="64290">
            <a:spAutoFit/>
          </a:bodyPr>
          <a:lstStyle>
            <a:lvl1pPr defTabSz="1285875">
              <a:defRPr sz="3200">
                <a:latin typeface="Gill Sans"/>
                <a:ea typeface="Gill Sans"/>
                <a:cs typeface="Gill Sans"/>
                <a:sym typeface="Gill Sans"/>
              </a:defRPr>
            </a:lvl1pPr>
          </a:lstStyle>
          <a:p>
            <a:r>
              <a:rPr sz="2400" dirty="0"/>
              <a:t>The stereograph as an educator – Underwood patent extension cabinet in a home library. Stereograph copyrighted by Underwood &amp; Underwood, 1901</a:t>
            </a:r>
          </a:p>
        </p:txBody>
      </p:sp>
      <p:sp>
        <p:nvSpPr>
          <p:cNvPr id="14" name="Binocular vision">
            <a:extLst>
              <a:ext uri="{FF2B5EF4-FFF2-40B4-BE49-F238E27FC236}">
                <a16:creationId xmlns:a16="http://schemas.microsoft.com/office/drawing/2014/main" id="{E631EFEF-C705-4B67-B878-10F356592975}"/>
              </a:ext>
            </a:extLst>
          </p:cNvPr>
          <p:cNvSpPr txBox="1"/>
          <p:nvPr/>
        </p:nvSpPr>
        <p:spPr>
          <a:xfrm>
            <a:off x="13272716" y="6909050"/>
            <a:ext cx="2980621"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4000"/>
            </a:lvl1pPr>
          </a:lstStyle>
          <a:p>
            <a:r>
              <a:rPr sz="3200" dirty="0"/>
              <a:t>Binocular vision</a:t>
            </a:r>
          </a:p>
        </p:txBody>
      </p:sp>
      <p:sp>
        <p:nvSpPr>
          <p:cNvPr id="15" name="Double Arrow">
            <a:extLst>
              <a:ext uri="{FF2B5EF4-FFF2-40B4-BE49-F238E27FC236}">
                <a16:creationId xmlns:a16="http://schemas.microsoft.com/office/drawing/2014/main" id="{6D43C0A9-F4C8-4071-B081-65341ECA769E}"/>
              </a:ext>
            </a:extLst>
          </p:cNvPr>
          <p:cNvSpPr/>
          <p:nvPr/>
        </p:nvSpPr>
        <p:spPr>
          <a:xfrm>
            <a:off x="19881493" y="7887908"/>
            <a:ext cx="3145536" cy="484182"/>
          </a:xfrm>
          <a:prstGeom prst="leftRightArrow">
            <a:avLst>
              <a:gd name="adj1" fmla="val 14514"/>
              <a:gd name="adj2" fmla="val 104362"/>
            </a:avLst>
          </a:prstGeom>
          <a:solidFill>
            <a:srgbClr val="FFFFFF"/>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16" name="Parallax">
            <a:extLst>
              <a:ext uri="{FF2B5EF4-FFF2-40B4-BE49-F238E27FC236}">
                <a16:creationId xmlns:a16="http://schemas.microsoft.com/office/drawing/2014/main" id="{719C33B7-5C76-42C6-89C4-6C69EE12E3F4}"/>
              </a:ext>
            </a:extLst>
          </p:cNvPr>
          <p:cNvSpPr txBox="1"/>
          <p:nvPr/>
        </p:nvSpPr>
        <p:spPr>
          <a:xfrm>
            <a:off x="16302106" y="6888059"/>
            <a:ext cx="1919733" cy="696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000">
                <a:solidFill>
                  <a:srgbClr val="FF0302"/>
                </a:solidFill>
              </a:defRPr>
            </a:lvl1pPr>
          </a:lstStyle>
          <a:p>
            <a:r>
              <a:rPr dirty="0"/>
              <a:t>Parallax</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1"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 name="image.png" descr="image.png"/>
          <p:cNvPicPr>
            <a:picLocks noChangeAspect="1"/>
          </p:cNvPicPr>
          <p:nvPr/>
        </p:nvPicPr>
        <p:blipFill>
          <a:blip r:embed="rId2"/>
          <a:stretch>
            <a:fillRect/>
          </a:stretch>
        </p:blipFill>
        <p:spPr>
          <a:xfrm>
            <a:off x="4718718" y="1486580"/>
            <a:ext cx="14946564" cy="10742840"/>
          </a:xfrm>
          <a:prstGeom prst="rect">
            <a:avLst/>
          </a:prstGeom>
          <a:ln w="12700">
            <a:miter lim="400000"/>
          </a:ln>
        </p:spPr>
      </p:pic>
      <p:sp>
        <p:nvSpPr>
          <p:cNvPr id="295" name="Louis-Jacques-Mandé Daguerre, &quot;Boulevard du Temple,”1838"/>
          <p:cNvSpPr txBox="1"/>
          <p:nvPr/>
        </p:nvSpPr>
        <p:spPr>
          <a:xfrm>
            <a:off x="2973041" y="12225057"/>
            <a:ext cx="18437918" cy="966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spAutoFit/>
          </a:bodyPr>
          <a:lstStyle>
            <a:lvl1pPr defTabSz="1285875">
              <a:defRPr sz="5800">
                <a:solidFill>
                  <a:srgbClr val="FEFEFE"/>
                </a:solidFill>
                <a:latin typeface="Gill Sans"/>
                <a:ea typeface="Gill Sans"/>
                <a:cs typeface="Gill Sans"/>
                <a:sym typeface="Gill Sans"/>
              </a:defRPr>
            </a:lvl1pPr>
          </a:lstStyle>
          <a:p>
            <a:r>
              <a:t>Louis-Jacques-Mandé Daguerre, "Boulevard du Temple,”1838</a:t>
            </a:r>
          </a:p>
        </p:txBody>
      </p:sp>
      <p:sp>
        <p:nvSpPr>
          <p:cNvPr id="296" name="Daguerreotype"/>
          <p:cNvSpPr txBox="1"/>
          <p:nvPr/>
        </p:nvSpPr>
        <p:spPr>
          <a:xfrm>
            <a:off x="4703761" y="439801"/>
            <a:ext cx="4312921" cy="8458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a:solidFill>
                  <a:srgbClr val="231AFF"/>
                </a:solidFill>
              </a:defRPr>
            </a:lvl1pPr>
          </a:lstStyle>
          <a:p>
            <a:r>
              <a:t>Daguerreotype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William Henry Fox Talbot, An oak tree in winter, c 1842-43…"/>
          <p:cNvSpPr txBox="1"/>
          <p:nvPr/>
        </p:nvSpPr>
        <p:spPr>
          <a:xfrm>
            <a:off x="3321171" y="12142166"/>
            <a:ext cx="16651606" cy="16078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5000"/>
            </a:pPr>
            <a:r>
              <a:t>William Henry Fox Talbot, An oak tree in winter, c 1842-43 </a:t>
            </a:r>
          </a:p>
          <a:p>
            <a:pPr>
              <a:defRPr sz="5000"/>
            </a:pPr>
            <a:r>
              <a:t>Calotype negative and salted paper print</a:t>
            </a:r>
          </a:p>
        </p:txBody>
      </p:sp>
      <p:pic>
        <p:nvPicPr>
          <p:cNvPr id="299" name="Image" descr="Image"/>
          <p:cNvPicPr>
            <a:picLocks noChangeAspect="1"/>
          </p:cNvPicPr>
          <p:nvPr/>
        </p:nvPicPr>
        <p:blipFill>
          <a:blip r:embed="rId2"/>
          <a:stretch>
            <a:fillRect/>
          </a:stretch>
        </p:blipFill>
        <p:spPr>
          <a:xfrm>
            <a:off x="3278974" y="1517307"/>
            <a:ext cx="17826052" cy="10027155"/>
          </a:xfrm>
          <a:prstGeom prst="rect">
            <a:avLst/>
          </a:prstGeom>
          <a:ln w="12700">
            <a:miter lim="400000"/>
          </a:ln>
        </p:spPr>
      </p:pic>
      <p:sp>
        <p:nvSpPr>
          <p:cNvPr id="300" name="Calotype"/>
          <p:cNvSpPr txBox="1"/>
          <p:nvPr/>
        </p:nvSpPr>
        <p:spPr>
          <a:xfrm>
            <a:off x="3210785" y="266009"/>
            <a:ext cx="2654301" cy="8458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a:solidFill>
                  <a:srgbClr val="231AFF"/>
                </a:solidFill>
              </a:defRPr>
            </a:lvl1pPr>
          </a:lstStyle>
          <a:p>
            <a:r>
              <a:t>Calotype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 name="Image" descr="Image"/>
          <p:cNvPicPr>
            <a:picLocks noChangeAspect="1"/>
          </p:cNvPicPr>
          <p:nvPr/>
        </p:nvPicPr>
        <p:blipFill>
          <a:blip r:embed="rId2"/>
          <a:stretch>
            <a:fillRect/>
          </a:stretch>
        </p:blipFill>
        <p:spPr>
          <a:xfrm>
            <a:off x="697649" y="161252"/>
            <a:ext cx="10324228" cy="11694702"/>
          </a:xfrm>
          <a:prstGeom prst="rect">
            <a:avLst/>
          </a:prstGeom>
          <a:ln w="12700">
            <a:miter lim="400000"/>
          </a:ln>
        </p:spPr>
      </p:pic>
      <p:sp>
        <p:nvSpPr>
          <p:cNvPr id="303" name="Unknown maker, Daguerreotype of a Daguerreotypist Displaying Daguerreotypes and Cases, 1845"/>
          <p:cNvSpPr txBox="1"/>
          <p:nvPr/>
        </p:nvSpPr>
        <p:spPr>
          <a:xfrm>
            <a:off x="444663" y="11924579"/>
            <a:ext cx="10830200" cy="1840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3900"/>
            </a:pPr>
            <a:r>
              <a:t>Unknown maker, Daguerreotype of a Daguerreotypist </a:t>
            </a:r>
            <a:r>
              <a:rPr i="1"/>
              <a:t>Displaying Daguerreotypes and Cases</a:t>
            </a:r>
            <a:r>
              <a:t>, 1845</a:t>
            </a:r>
          </a:p>
        </p:txBody>
      </p:sp>
      <p:pic>
        <p:nvPicPr>
          <p:cNvPr id="304" name="Image" descr="Image"/>
          <p:cNvPicPr>
            <a:picLocks noChangeAspect="1"/>
          </p:cNvPicPr>
          <p:nvPr/>
        </p:nvPicPr>
        <p:blipFill>
          <a:blip r:embed="rId3"/>
          <a:stretch>
            <a:fillRect/>
          </a:stretch>
        </p:blipFill>
        <p:spPr>
          <a:xfrm>
            <a:off x="12953834" y="161252"/>
            <a:ext cx="10457012" cy="11694702"/>
          </a:xfrm>
          <a:prstGeom prst="rect">
            <a:avLst/>
          </a:prstGeom>
          <a:ln w="12700">
            <a:miter lim="400000"/>
          </a:ln>
        </p:spPr>
      </p:pic>
      <p:sp>
        <p:nvSpPr>
          <p:cNvPr id="305" name="Unknown maker, Frederick Douglass, c. 1855"/>
          <p:cNvSpPr txBox="1"/>
          <p:nvPr/>
        </p:nvSpPr>
        <p:spPr>
          <a:xfrm>
            <a:off x="13206693" y="12197044"/>
            <a:ext cx="9951294" cy="129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457200">
              <a:defRPr sz="3900">
                <a:latin typeface="Helvetica"/>
                <a:ea typeface="Helvetica"/>
                <a:cs typeface="Helvetica"/>
                <a:sym typeface="Helvetica"/>
              </a:defRPr>
            </a:lvl1pPr>
          </a:lstStyle>
          <a:p>
            <a:r>
              <a:t>Unknown maker, Frederick Douglass, c. 1855</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 name="image.png" descr="image.png"/>
          <p:cNvPicPr>
            <a:picLocks noChangeAspect="1"/>
          </p:cNvPicPr>
          <p:nvPr/>
        </p:nvPicPr>
        <p:blipFill>
          <a:blip r:embed="rId2"/>
          <a:stretch>
            <a:fillRect/>
          </a:stretch>
        </p:blipFill>
        <p:spPr>
          <a:xfrm>
            <a:off x="11406792" y="457926"/>
            <a:ext cx="11543823" cy="11292871"/>
          </a:xfrm>
          <a:prstGeom prst="rect">
            <a:avLst/>
          </a:prstGeom>
          <a:ln w="12700">
            <a:miter lim="400000"/>
          </a:ln>
        </p:spPr>
      </p:pic>
      <p:sp>
        <p:nvSpPr>
          <p:cNvPr id="308" name="Hippolyte Bayard, Self Portrait as a Drowned Man, 1840"/>
          <p:cNvSpPr txBox="1"/>
          <p:nvPr/>
        </p:nvSpPr>
        <p:spPr>
          <a:xfrm>
            <a:off x="12464352" y="11757785"/>
            <a:ext cx="11543823" cy="1652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spAutoFit/>
          </a:bodyPr>
          <a:lstStyle>
            <a:lvl1pPr defTabSz="1285875">
              <a:defRPr sz="5000">
                <a:latin typeface="Helvetica"/>
                <a:ea typeface="Helvetica"/>
                <a:cs typeface="Helvetica"/>
                <a:sym typeface="Helvetica"/>
              </a:defRPr>
            </a:lvl1pPr>
          </a:lstStyle>
          <a:p>
            <a:r>
              <a:t>Hippolyte Bayard, Self Portrait as a Drowned Man, 1840</a:t>
            </a:r>
          </a:p>
        </p:txBody>
      </p:sp>
      <p:pic>
        <p:nvPicPr>
          <p:cNvPr id="309" name="Image" descr="Image"/>
          <p:cNvPicPr>
            <a:picLocks noChangeAspect="1"/>
          </p:cNvPicPr>
          <p:nvPr/>
        </p:nvPicPr>
        <p:blipFill>
          <a:blip r:embed="rId3"/>
          <a:stretch>
            <a:fillRect/>
          </a:stretch>
        </p:blipFill>
        <p:spPr>
          <a:xfrm>
            <a:off x="1339448" y="406969"/>
            <a:ext cx="8900276" cy="11394785"/>
          </a:xfrm>
          <a:prstGeom prst="rect">
            <a:avLst/>
          </a:prstGeom>
          <a:ln w="12700">
            <a:miter lim="400000"/>
          </a:ln>
        </p:spPr>
      </p:pic>
      <p:sp>
        <p:nvSpPr>
          <p:cNvPr id="310" name="Jean-Baptiste Sabatier-Blot,  Daguerreotype of Louis Daguerre, 1844"/>
          <p:cNvSpPr txBox="1"/>
          <p:nvPr/>
        </p:nvSpPr>
        <p:spPr>
          <a:xfrm>
            <a:off x="17674" y="11780169"/>
            <a:ext cx="11543823" cy="16078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a:lvl1pPr>
          </a:lstStyle>
          <a:p>
            <a:r>
              <a:t>Jean-Baptiste Sabatier-Blot,  Daguerreotype of Louis Daguerre, 1844</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 name="image.png" descr="image.png"/>
          <p:cNvPicPr>
            <a:picLocks noChangeAspect="1"/>
          </p:cNvPicPr>
          <p:nvPr/>
        </p:nvPicPr>
        <p:blipFill>
          <a:blip r:embed="rId2"/>
          <a:stretch>
            <a:fillRect/>
          </a:stretch>
        </p:blipFill>
        <p:spPr>
          <a:xfrm>
            <a:off x="4348064" y="1037909"/>
            <a:ext cx="14148513" cy="10571487"/>
          </a:xfrm>
          <a:prstGeom prst="rect">
            <a:avLst/>
          </a:prstGeom>
          <a:ln w="12700">
            <a:miter lim="400000"/>
          </a:ln>
        </p:spPr>
      </p:pic>
      <p:sp>
        <p:nvSpPr>
          <p:cNvPr id="324" name="Francisco José de Goya y Lucientes, Great Deeds Against the Dead, plate #39 from The Disasters of War 1810–20"/>
          <p:cNvSpPr txBox="1"/>
          <p:nvPr/>
        </p:nvSpPr>
        <p:spPr>
          <a:xfrm>
            <a:off x="7048500" y="12070953"/>
            <a:ext cx="9340454" cy="91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spcBef>
                <a:spcPts val="3300"/>
              </a:spcBef>
              <a:defRPr sz="3200">
                <a:latin typeface="Gill Sans"/>
                <a:ea typeface="Gill Sans"/>
                <a:cs typeface="Gill Sans"/>
                <a:sym typeface="Gill Sans"/>
              </a:defRPr>
            </a:pPr>
            <a:r>
              <a:t>Francisco José de Goya y Lucientes, </a:t>
            </a:r>
            <a:r>
              <a:rPr i="1"/>
              <a:t>Great Deeds Against the Dead</a:t>
            </a:r>
            <a:r>
              <a:t>, plate #39 from </a:t>
            </a:r>
            <a:r>
              <a:rPr i="1"/>
              <a:t>The Disasters of War</a:t>
            </a:r>
            <a:r>
              <a:t> 1810–20</a:t>
            </a:r>
          </a:p>
        </p:txBody>
      </p:sp>
      <p:sp>
        <p:nvSpPr>
          <p:cNvPr id="2" name="TextBox 1">
            <a:extLst>
              <a:ext uri="{FF2B5EF4-FFF2-40B4-BE49-F238E27FC236}">
                <a16:creationId xmlns:a16="http://schemas.microsoft.com/office/drawing/2014/main" id="{09DA2C90-1FE8-4474-AADC-F7AF50E5D25E}"/>
              </a:ext>
            </a:extLst>
          </p:cNvPr>
          <p:cNvSpPr txBox="1"/>
          <p:nvPr/>
        </p:nvSpPr>
        <p:spPr>
          <a:xfrm>
            <a:off x="4190345" y="494288"/>
            <a:ext cx="285815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FFFFFF"/>
                </a:solidFill>
                <a:effectLst/>
                <a:uFillTx/>
                <a:latin typeface="+mn-lt"/>
                <a:ea typeface="+mn-ea"/>
                <a:cs typeface="+mn-cs"/>
                <a:sym typeface="Helvetica Neue"/>
              </a:rPr>
              <a:t>Print Media: Etching</a:t>
            </a:r>
          </a:p>
        </p:txBody>
      </p:sp>
    </p:spTree>
  </p:cSld>
  <p:clrMapOvr>
    <a:masterClrMapping/>
  </p:clrMapOvr>
  <p:transition spd="med"/>
</p:sld>
</file>

<file path=ppt/theme/theme1.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TotalTime>
  <Words>805</Words>
  <Application>Microsoft Office PowerPoint</Application>
  <PresentationFormat>Custom</PresentationFormat>
  <Paragraphs>100</Paragraphs>
  <Slides>26</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vt:i4>
      </vt:variant>
    </vt:vector>
  </HeadingPairs>
  <TitlesOfParts>
    <vt:vector size="40" baseType="lpstr">
      <vt:lpstr>Arial</vt:lpstr>
      <vt:lpstr>Calibri</vt:lpstr>
      <vt:lpstr>Calibri Light</vt:lpstr>
      <vt:lpstr>CelestePro Regular</vt:lpstr>
      <vt:lpstr>Gill Sans</vt:lpstr>
      <vt:lpstr>Helvetica</vt:lpstr>
      <vt:lpstr>Helvetica Neue</vt:lpstr>
      <vt:lpstr>Helvetica Neue Medium</vt:lpstr>
      <vt:lpstr>KievitPro Regular</vt:lpstr>
      <vt:lpstr>Lucida Grande</vt:lpstr>
      <vt:lpstr>Times</vt:lpstr>
      <vt:lpstr>Verdana</vt:lpstr>
      <vt:lpstr>Verdana Italic</vt:lpstr>
      <vt:lpstr>20_BasicBlack</vt:lpstr>
      <vt:lpstr>Modern Art </vt:lpstr>
      <vt:lpstr>Key Terms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Formal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Art</dc:title>
  <dc:creator>Matthew C Feliz</dc:creator>
  <cp:lastModifiedBy>Matthew C Feliz</cp:lastModifiedBy>
  <cp:revision>1</cp:revision>
  <dcterms:modified xsi:type="dcterms:W3CDTF">2022-09-13T18:08:19Z</dcterms:modified>
</cp:coreProperties>
</file>