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80" r:id="rId4"/>
    <p:sldId id="281" r:id="rId5"/>
    <p:sldId id="263" r:id="rId6"/>
    <p:sldId id="265" r:id="rId7"/>
    <p:sldId id="262" r:id="rId8"/>
    <p:sldId id="292" r:id="rId9"/>
    <p:sldId id="261" r:id="rId10"/>
    <p:sldId id="286" r:id="rId11"/>
    <p:sldId id="287" r:id="rId12"/>
    <p:sldId id="264" r:id="rId13"/>
    <p:sldId id="288" r:id="rId14"/>
    <p:sldId id="279" r:id="rId15"/>
    <p:sldId id="282" r:id="rId16"/>
    <p:sldId id="290" r:id="rId17"/>
    <p:sldId id="258" r:id="rId18"/>
    <p:sldId id="291" r:id="rId19"/>
    <p:sldId id="269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C0ABC4-B448-46ED-AB0B-2B0C70F3BF23}" v="24" dt="2022-09-15T18:13:36.03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17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4" name="Shape 1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harriet.nasjonalmuseet.no/manet/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harriet.nasjonalmuseet.no/manet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F1E7D979-0176-43F7-8751-97078311A3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6DCBB6D5-CE8A-4E09-883F-A8664AF848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2200" u="sng">
                <a:latin typeface="Lucida Grande" charset="0"/>
                <a:cs typeface="Lucida Grande" charset="0"/>
                <a:sym typeface="Lucida Grande" charset="0"/>
                <a:hlinkClick r:id="rId3"/>
              </a:rPr>
              <a:t>http://harriet.nasjonalmuseet.no/manet/</a:t>
            </a:r>
            <a:endParaRPr lang="en-US" altLang="en-US" sz="2200">
              <a:latin typeface="Lucida Grande" charset="0"/>
              <a:cs typeface="Lucida Grande" charset="0"/>
              <a:sym typeface="Lucida Grande" charset="0"/>
            </a:endParaRPr>
          </a:p>
          <a:p>
            <a:pPr eaLnBrk="1" hangingPunct="1"/>
            <a:endParaRPr lang="en-US" altLang="en-US" sz="2200">
              <a:latin typeface="Lucida Grande" charset="0"/>
              <a:cs typeface="Lucida Grande" charset="0"/>
              <a:sym typeface="Lucida Grande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F1E7D979-0176-43F7-8751-97078311A3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6DCBB6D5-CE8A-4E09-883F-A8664AF848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2200" u="sng">
                <a:latin typeface="Lucida Grande" charset="0"/>
                <a:cs typeface="Lucida Grande" charset="0"/>
                <a:sym typeface="Lucida Grande" charset="0"/>
                <a:hlinkClick r:id="rId3"/>
              </a:rPr>
              <a:t>http://harriet.nasjonalmuseet.no/manet/</a:t>
            </a:r>
            <a:endParaRPr lang="en-US" altLang="en-US" sz="2200">
              <a:latin typeface="Lucida Grande" charset="0"/>
              <a:cs typeface="Lucida Grande" charset="0"/>
              <a:sym typeface="Lucida Grande" charset="0"/>
            </a:endParaRPr>
          </a:p>
          <a:p>
            <a:pPr eaLnBrk="1" hangingPunct="1"/>
            <a:endParaRPr lang="en-US" altLang="en-US" sz="2200">
              <a:latin typeface="Lucida Grande" charset="0"/>
              <a:cs typeface="Lucida Grande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533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7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>
            <a:spLocks noGrp="1"/>
          </p:cNvSpPr>
          <p:nvPr>
            <p:ph type="pic" sz="quarter" idx="21"/>
          </p:nvPr>
        </p:nvSpPr>
        <p:spPr>
          <a:xfrm>
            <a:off x="15430500" y="7085409"/>
            <a:ext cx="8128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824910546_2681x1332.jpg"/>
          <p:cNvSpPr>
            <a:spLocks noGrp="1"/>
          </p:cNvSpPr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575395635_960x639.jpg"/>
          <p:cNvSpPr>
            <a:spLocks noGrp="1"/>
          </p:cNvSpPr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 Text"/>
          <p:cNvSpPr txBox="1">
            <a:spLocks noGrp="1"/>
          </p:cNvSpPr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800">
              <a:lnSpc>
                <a:spcPct val="90000"/>
              </a:lnSpc>
              <a:defRPr sz="8800" b="0" spc="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50" name="Body Level One…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9" tIns="91439" rIns="91439" bIns="91439"/>
          <a:lstStyle>
            <a:lvl1pPr marL="457200" indent="-457200" defTabSz="1828800"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79" indent="-640079" defTabSz="1828800"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203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914400"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itle Text"/>
          <p:cNvSpPr txBox="1">
            <a:spLocks noGrp="1"/>
          </p:cNvSpPr>
          <p:nvPr>
            <p:ph type="title"/>
          </p:nvPr>
        </p:nvSpPr>
        <p:spPr>
          <a:xfrm>
            <a:off x="3048000" y="2244725"/>
            <a:ext cx="18288000" cy="4775201"/>
          </a:xfrm>
          <a:prstGeom prst="rect">
            <a:avLst/>
          </a:prstGeom>
        </p:spPr>
        <p:txBody>
          <a:bodyPr lIns="91439" tIns="91439" rIns="91439" bIns="91439" anchor="b"/>
          <a:lstStyle>
            <a:lvl1pPr algn="ctr" defTabSz="1828800">
              <a:lnSpc>
                <a:spcPct val="90000"/>
              </a:lnSpc>
              <a:defRPr sz="12000" b="0" spc="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algn="ctr" defTabSz="1828800">
              <a:spcBef>
                <a:spcPts val="2000"/>
              </a:spcBef>
              <a:buSzTx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0" indent="457200" algn="ctr" defTabSz="1828800">
              <a:spcBef>
                <a:spcPts val="2000"/>
              </a:spcBef>
              <a:buSzTx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0" indent="914400" algn="ctr" defTabSz="1828800">
              <a:spcBef>
                <a:spcPts val="2000"/>
              </a:spcBef>
              <a:buSzTx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0" indent="1371600" algn="ctr" defTabSz="1828800">
              <a:spcBef>
                <a:spcPts val="2000"/>
              </a:spcBef>
              <a:buSzTx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0" indent="1828800" algn="ctr" defTabSz="1828800">
              <a:spcBef>
                <a:spcPts val="2000"/>
              </a:spcBef>
              <a:buSzTx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203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914400"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87199" y="12344399"/>
            <a:ext cx="4267201" cy="736601"/>
          </a:xfrm>
          <a:prstGeom prst="rect">
            <a:avLst/>
          </a:prstGeom>
        </p:spPr>
        <p:txBody>
          <a:bodyPr lIns="64293" tIns="64293" rIns="64293" bIns="64293" anchor="ctr"/>
          <a:lstStyle>
            <a:lvl1pPr algn="r" defTabSz="1285875">
              <a:defRPr sz="1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>
            <a:spLocks noGrp="1"/>
          </p:cNvSpPr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92709243_1322x1323.jpeg"/>
          <p:cNvSpPr>
            <a:spLocks noGrp="1"/>
          </p:cNvSpPr>
          <p:nvPr>
            <p:ph type="pic" sz="half" idx="21"/>
          </p:nvPr>
        </p:nvSpPr>
        <p:spPr>
          <a:xfrm>
            <a:off x="12052303" y="1270000"/>
            <a:ext cx="11188406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824910546_2681x1332.jpg"/>
          <p:cNvSpPr>
            <a:spLocks noGrp="1"/>
          </p:cNvSpPr>
          <p:nvPr>
            <p:ph type="pic" idx="22"/>
          </p:nvPr>
        </p:nvSpPr>
        <p:spPr>
          <a:xfrm>
            <a:off x="6380200" y="1263848"/>
            <a:ext cx="22529801" cy="111934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"/><Relationship Id="rId2" Type="http://schemas.openxmlformats.org/officeDocument/2006/relationships/image" Target="../media/image21.t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tif"/><Relationship Id="rId4" Type="http://schemas.openxmlformats.org/officeDocument/2006/relationships/image" Target="../media/image23.t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.t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>
            <a:spLocks noGrp="1"/>
          </p:cNvSpPr>
          <p:nvPr>
            <p:ph type="title"/>
          </p:nvPr>
        </p:nvSpPr>
        <p:spPr>
          <a:xfrm>
            <a:off x="3405459" y="20633"/>
            <a:ext cx="18288001" cy="3175039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1682495">
              <a:defRPr sz="11040"/>
            </a:pPr>
            <a:r>
              <a:t>Modern Art</a:t>
            </a:r>
            <a:br/>
            <a:endParaRPr/>
          </a:p>
        </p:txBody>
      </p:sp>
      <p:sp>
        <p:nvSpPr>
          <p:cNvPr id="177" name="TextBox 2"/>
          <p:cNvSpPr txBox="1"/>
          <p:nvPr/>
        </p:nvSpPr>
        <p:spPr>
          <a:xfrm>
            <a:off x="5138615" y="12669562"/>
            <a:ext cx="14821686" cy="1046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 algn="l" defTabSz="914400">
              <a:defRPr sz="5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/>
              <a:t>Session </a:t>
            </a:r>
            <a:r>
              <a:rPr lang="en-US" dirty="0"/>
              <a:t>5</a:t>
            </a:r>
            <a:r>
              <a:rPr dirty="0"/>
              <a:t>: 19th Century Visual Culture</a:t>
            </a:r>
            <a:r>
              <a:rPr lang="en-US" dirty="0"/>
              <a:t> and Realism</a:t>
            </a:r>
            <a:endParaRPr dirty="0"/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FF715CCD-0612-4FBF-94EA-FA8B00FC2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825" y="1870725"/>
            <a:ext cx="12409267" cy="1049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upload.wikimedia.org/wikipedia/commons/b/b7/1869_Courbet_Die_Woge_anagoria.JPG">
            <a:extLst>
              <a:ext uri="{FF2B5EF4-FFF2-40B4-BE49-F238E27FC236}">
                <a16:creationId xmlns:a16="http://schemas.microsoft.com/office/drawing/2014/main" id="{80E65557-CC20-47C1-B89B-7340D6CDA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0109" y="1254685"/>
            <a:ext cx="9608344" cy="640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Box 3">
            <a:extLst>
              <a:ext uri="{FF2B5EF4-FFF2-40B4-BE49-F238E27FC236}">
                <a16:creationId xmlns:a16="http://schemas.microsoft.com/office/drawing/2014/main" id="{F157BA08-373C-458D-84D3-74EC4BB2D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64721" y="9649397"/>
            <a:ext cx="10676321" cy="100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r>
              <a:rPr lang="en-US" altLang="en-US" sz="5906" dirty="0">
                <a:solidFill>
                  <a:schemeClr val="tx1"/>
                </a:solidFill>
              </a:rPr>
              <a:t>Gustave Courbet, The Wave, 1870</a:t>
            </a:r>
          </a:p>
        </p:txBody>
      </p:sp>
      <p:pic>
        <p:nvPicPr>
          <p:cNvPr id="23556" name="Picture 4" descr="https://upload.wikimedia.org/wikipedia/commons/thumb/2/21/La_Vague_%28Gustave_Courbet_-_Mus%C3%A9e_des_beaux-arts_de_Lyon%29.jpg/1024px-La_Vague_%28Gustave_Courbet_-_Mus%C3%A9e_des_beaux-arts_de_Lyon%29.jpg">
            <a:extLst>
              <a:ext uri="{FF2B5EF4-FFF2-40B4-BE49-F238E27FC236}">
                <a16:creationId xmlns:a16="http://schemas.microsoft.com/office/drawing/2014/main" id="{BFF1BC95-CF9D-4BB3-A246-BBE0FC3BE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58" y="1268972"/>
            <a:ext cx="12934700" cy="944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Box 4">
            <a:extLst>
              <a:ext uri="{FF2B5EF4-FFF2-40B4-BE49-F238E27FC236}">
                <a16:creationId xmlns:a16="http://schemas.microsoft.com/office/drawing/2014/main" id="{6AC669EA-6683-4DC2-AD97-E101CD2CF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2147" y="11445856"/>
            <a:ext cx="10676321" cy="100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r>
              <a:rPr lang="en-US" altLang="en-US" sz="5906" dirty="0">
                <a:solidFill>
                  <a:schemeClr val="tx1"/>
                </a:solidFill>
              </a:rPr>
              <a:t>Gustave Courbet, The Wave, 1869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CB6410-2E58-49E3-B2FD-9BD231414BAB}"/>
              </a:ext>
            </a:extLst>
          </p:cNvPr>
          <p:cNvSpPr txBox="1"/>
          <p:nvPr/>
        </p:nvSpPr>
        <p:spPr>
          <a:xfrm>
            <a:off x="4691736" y="782761"/>
            <a:ext cx="119744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Impasto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>
            <a:extLst>
              <a:ext uri="{FF2B5EF4-FFF2-40B4-BE49-F238E27FC236}">
                <a16:creationId xmlns:a16="http://schemas.microsoft.com/office/drawing/2014/main" id="{414C7EFE-6949-425B-AFD4-A07B80E139C4}"/>
              </a:ext>
            </a:extLst>
          </p:cNvPr>
          <p:cNvSpPr>
            <a:spLocks/>
          </p:cNvSpPr>
          <p:nvPr/>
        </p:nvSpPr>
        <p:spPr bwMode="auto">
          <a:xfrm>
            <a:off x="14205350" y="11300631"/>
            <a:ext cx="7411641" cy="1558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r>
              <a:rPr lang="en-US" altLang="en-US" sz="3375" dirty="0">
                <a:solidFill>
                  <a:schemeClr val="tx1"/>
                </a:solidFill>
                <a:cs typeface="Gill Sans" charset="0"/>
              </a:rPr>
              <a:t>Gustave Courbet, </a:t>
            </a:r>
            <a:r>
              <a:rPr lang="en-US" altLang="en-US" sz="3375" i="1" dirty="0">
                <a:solidFill>
                  <a:schemeClr val="tx1"/>
                </a:solidFill>
                <a:cs typeface="Gill Sans" charset="0"/>
              </a:rPr>
              <a:t>Young Ladies of the Village</a:t>
            </a:r>
            <a:r>
              <a:rPr lang="en-US" altLang="en-US" sz="3375" dirty="0">
                <a:solidFill>
                  <a:schemeClr val="tx1"/>
                </a:solidFill>
                <a:cs typeface="Gill Sans" charset="0"/>
              </a:rPr>
              <a:t>, 1852</a:t>
            </a:r>
            <a:br>
              <a:rPr lang="en-US" altLang="en-US" sz="3375" dirty="0">
                <a:solidFill>
                  <a:schemeClr val="tx1"/>
                </a:solidFill>
                <a:cs typeface="Gill Sans" charset="0"/>
              </a:rPr>
            </a:br>
            <a:endParaRPr lang="en-US" altLang="en-US" sz="3375" dirty="0">
              <a:solidFill>
                <a:schemeClr val="tx1"/>
              </a:solidFill>
              <a:cs typeface="Gill Sans" charset="0"/>
            </a:endParaRPr>
          </a:p>
        </p:txBody>
      </p:sp>
      <p:pic>
        <p:nvPicPr>
          <p:cNvPr id="26627" name="Picture 2">
            <a:extLst>
              <a:ext uri="{FF2B5EF4-FFF2-40B4-BE49-F238E27FC236}">
                <a16:creationId xmlns:a16="http://schemas.microsoft.com/office/drawing/2014/main" id="{854FC8FA-D4F1-4A32-B80D-775083691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1703" y="857250"/>
            <a:ext cx="12258936" cy="9145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3">
            <a:extLst>
              <a:ext uri="{FF2B5EF4-FFF2-40B4-BE49-F238E27FC236}">
                <a16:creationId xmlns:a16="http://schemas.microsoft.com/office/drawing/2014/main" id="{EAECFBAB-95A7-4EFC-BC49-A552BA078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61" y="857250"/>
            <a:ext cx="10881281" cy="9145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Rectangle 4">
            <a:extLst>
              <a:ext uri="{FF2B5EF4-FFF2-40B4-BE49-F238E27FC236}">
                <a16:creationId xmlns:a16="http://schemas.microsoft.com/office/drawing/2014/main" id="{96E0A7A8-E81B-4D92-91D2-992C01F360B1}"/>
              </a:ext>
            </a:extLst>
          </p:cNvPr>
          <p:cNvSpPr>
            <a:spLocks/>
          </p:cNvSpPr>
          <p:nvPr/>
        </p:nvSpPr>
        <p:spPr bwMode="auto">
          <a:xfrm>
            <a:off x="825907" y="10849424"/>
            <a:ext cx="9916188" cy="1518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hangingPunct="1">
              <a:spcBef>
                <a:spcPts val="1863"/>
              </a:spcBef>
            </a:pPr>
            <a:r>
              <a:rPr lang="en-US" altLang="en-US" sz="3375" dirty="0">
                <a:solidFill>
                  <a:schemeClr val="tx1"/>
                </a:solidFill>
                <a:cs typeface="Gill Sans" charset="0"/>
              </a:rPr>
              <a:t>Jean-</a:t>
            </a:r>
            <a:r>
              <a:rPr lang="en-US" altLang="en-US" sz="3375" dirty="0" err="1">
                <a:solidFill>
                  <a:schemeClr val="tx1"/>
                </a:solidFill>
                <a:cs typeface="Gill Sans" charset="0"/>
              </a:rPr>
              <a:t>Antoinne</a:t>
            </a:r>
            <a:r>
              <a:rPr lang="en-US" altLang="en-US" sz="3375" dirty="0">
                <a:solidFill>
                  <a:schemeClr val="tx1"/>
                </a:solidFill>
                <a:cs typeface="Gill Sans" charset="0"/>
              </a:rPr>
              <a:t> Watteau,</a:t>
            </a:r>
            <a:r>
              <a:rPr lang="en-US" altLang="en-US" sz="3375" i="1" dirty="0">
                <a:solidFill>
                  <a:schemeClr val="tx1"/>
                </a:solidFill>
                <a:cs typeface="Gill Sans" charset="0"/>
              </a:rPr>
              <a:t> La Perspective (View through the Trees in the Park of Pierre </a:t>
            </a:r>
            <a:r>
              <a:rPr lang="en-US" altLang="en-US" sz="3375" i="1" dirty="0" err="1">
                <a:solidFill>
                  <a:schemeClr val="tx1"/>
                </a:solidFill>
                <a:cs typeface="Gill Sans" charset="0"/>
              </a:rPr>
              <a:t>Crozat</a:t>
            </a:r>
            <a:r>
              <a:rPr lang="en-US" altLang="en-US" sz="3375" dirty="0">
                <a:solidFill>
                  <a:schemeClr val="tx1"/>
                </a:solidFill>
                <a:cs typeface="Gill Sans" charset="0"/>
              </a:rPr>
              <a:t>), c. 1715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CCA32FB6-E334-4C30-8099-E35CDA199D4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301" y="1500188"/>
            <a:ext cx="17470934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1507" name="Rectangle 2">
            <a:extLst>
              <a:ext uri="{FF2B5EF4-FFF2-40B4-BE49-F238E27FC236}">
                <a16:creationId xmlns:a16="http://schemas.microsoft.com/office/drawing/2014/main" id="{609B372D-C82E-411C-8C1D-8452C16DCE8E}"/>
              </a:ext>
            </a:extLst>
          </p:cNvPr>
          <p:cNvSpPr>
            <a:spLocks/>
          </p:cNvSpPr>
          <p:nvPr/>
        </p:nvSpPr>
        <p:spPr bwMode="auto">
          <a:xfrm>
            <a:off x="271037" y="12215812"/>
            <a:ext cx="2383746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57149" bIns="0">
            <a:spAutoFit/>
          </a:bodyPr>
          <a:lstStyle>
            <a:lvl1pPr marL="39688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r>
              <a:rPr lang="en-US" altLang="en-US" sz="4500" dirty="0">
                <a:solidFill>
                  <a:schemeClr val="tx1"/>
                </a:solidFill>
                <a:cs typeface="Gill Sans" charset="0"/>
              </a:rPr>
              <a:t>Gustave Courbet, </a:t>
            </a:r>
            <a:r>
              <a:rPr lang="en-US" altLang="en-US" sz="4500" i="1" dirty="0">
                <a:solidFill>
                  <a:schemeClr val="tx1"/>
                </a:solidFill>
                <a:cs typeface="Gill Sans" charset="0"/>
              </a:rPr>
              <a:t>The Painter’s Studio: </a:t>
            </a:r>
            <a:r>
              <a:rPr lang="en-US" altLang="en-US" sz="4500" i="1" dirty="0">
                <a:solidFill>
                  <a:schemeClr val="tx1"/>
                </a:solidFill>
              </a:rPr>
              <a:t>A real allegory summing up seven years of my artistic and moral life</a:t>
            </a:r>
            <a:r>
              <a:rPr lang="en-US" altLang="en-US" sz="4500" i="1" dirty="0">
                <a:solidFill>
                  <a:schemeClr val="tx1"/>
                </a:solidFill>
                <a:cs typeface="Gill Sans" charset="0"/>
              </a:rPr>
              <a:t>,  </a:t>
            </a:r>
            <a:r>
              <a:rPr lang="en-US" altLang="en-US" sz="4500" dirty="0">
                <a:solidFill>
                  <a:schemeClr val="tx1"/>
                </a:solidFill>
                <a:cs typeface="Gill Sans" charset="0"/>
              </a:rPr>
              <a:t>1854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FF6D92-D6E0-4421-8761-A75083015F6E}"/>
              </a:ext>
            </a:extLst>
          </p:cNvPr>
          <p:cNvSpPr txBox="1"/>
          <p:nvPr/>
        </p:nvSpPr>
        <p:spPr>
          <a:xfrm>
            <a:off x="271037" y="5120194"/>
            <a:ext cx="2924503" cy="30469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dirty="0"/>
              <a:t> "the other world of trivial life, the people, misery, poverty, wealth, the exploited and the exploiters, the people who live off death."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>
            <a:extLst>
              <a:ext uri="{FF2B5EF4-FFF2-40B4-BE49-F238E27FC236}">
                <a16:creationId xmlns:a16="http://schemas.microsoft.com/office/drawing/2014/main" id="{28ED0689-B580-4E90-9CA6-E050AD1B4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3157" y="1198348"/>
            <a:ext cx="9161834" cy="10855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4">
            <a:extLst>
              <a:ext uri="{FF2B5EF4-FFF2-40B4-BE49-F238E27FC236}">
                <a16:creationId xmlns:a16="http://schemas.microsoft.com/office/drawing/2014/main" id="{1709D847-4717-42A6-BDED-E1471DE9E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7183" y="12562196"/>
            <a:ext cx="7393781" cy="61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/>
            <a:r>
              <a:rPr lang="en-US" altLang="en-US" sz="3375" dirty="0">
                <a:solidFill>
                  <a:schemeClr val="tx1"/>
                </a:solidFill>
              </a:rPr>
              <a:t>Gustav Courbet, The Bathers, 1853</a:t>
            </a:r>
          </a:p>
        </p:txBody>
      </p:sp>
      <p:pic>
        <p:nvPicPr>
          <p:cNvPr id="27652" name="Picture 5">
            <a:extLst>
              <a:ext uri="{FF2B5EF4-FFF2-40B4-BE49-F238E27FC236}">
                <a16:creationId xmlns:a16="http://schemas.microsoft.com/office/drawing/2014/main" id="{338B0BDB-6DC0-421E-B095-FC9DE666E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94" y="1434388"/>
            <a:ext cx="13910445" cy="10303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Box 6">
            <a:extLst>
              <a:ext uri="{FF2B5EF4-FFF2-40B4-BE49-F238E27FC236}">
                <a16:creationId xmlns:a16="http://schemas.microsoft.com/office/drawing/2014/main" id="{42F7A3BF-75C7-4E51-B147-8AD443EDB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171" y="12562196"/>
            <a:ext cx="9445876" cy="61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r>
              <a:rPr lang="en-US" altLang="en-US" sz="3375" dirty="0">
                <a:solidFill>
                  <a:schemeClr val="tx1"/>
                </a:solidFill>
              </a:rPr>
              <a:t>Peter Paul Reubens, The Judgement of Paris, c. 1636</a:t>
            </a:r>
          </a:p>
        </p:txBody>
      </p:sp>
      <p:sp>
        <p:nvSpPr>
          <p:cNvPr id="6" name="Nude">
            <a:extLst>
              <a:ext uri="{FF2B5EF4-FFF2-40B4-BE49-F238E27FC236}">
                <a16:creationId xmlns:a16="http://schemas.microsoft.com/office/drawing/2014/main" id="{D0C65D8C-AD04-4278-B625-B61341B488EF}"/>
              </a:ext>
            </a:extLst>
          </p:cNvPr>
          <p:cNvSpPr txBox="1"/>
          <p:nvPr/>
        </p:nvSpPr>
        <p:spPr>
          <a:xfrm>
            <a:off x="8285483" y="223360"/>
            <a:ext cx="1643381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D2CFF"/>
                </a:solidFill>
              </a:defRPr>
            </a:lvl1pPr>
          </a:lstStyle>
          <a:p>
            <a:r>
              <a:rPr dirty="0"/>
              <a:t>Nude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Image" descr="Image"/>
          <p:cNvPicPr>
            <a:picLocks noChangeAspect="1"/>
          </p:cNvPicPr>
          <p:nvPr/>
        </p:nvPicPr>
        <p:blipFill rotWithShape="1">
          <a:blip r:embed="rId2"/>
          <a:srcRect t="3283" r="12376" b="8395"/>
          <a:stretch/>
        </p:blipFill>
        <p:spPr>
          <a:xfrm>
            <a:off x="16182233" y="1846120"/>
            <a:ext cx="7498861" cy="8621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5483" y="1280062"/>
            <a:ext cx="7048501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314" name="Eugéne Durieu, Studies, calotype, 1854"/>
          <p:cNvSpPr txBox="1"/>
          <p:nvPr/>
        </p:nvSpPr>
        <p:spPr>
          <a:xfrm>
            <a:off x="8396734" y="11887805"/>
            <a:ext cx="6825997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000"/>
            </a:pPr>
            <a:r>
              <a:t>Eugéne Durieu, </a:t>
            </a:r>
            <a:r>
              <a:rPr i="1"/>
              <a:t>Studies</a:t>
            </a:r>
            <a:r>
              <a:t>, calotype, 1854</a:t>
            </a:r>
          </a:p>
        </p:txBody>
      </p:sp>
      <p:sp>
        <p:nvSpPr>
          <p:cNvPr id="315" name="Nude"/>
          <p:cNvSpPr txBox="1"/>
          <p:nvPr/>
        </p:nvSpPr>
        <p:spPr>
          <a:xfrm>
            <a:off x="8285483" y="223360"/>
            <a:ext cx="1643381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D2CFF"/>
                </a:solidFill>
              </a:defRPr>
            </a:lvl1pPr>
          </a:lstStyle>
          <a:p>
            <a:r>
              <a:rPr dirty="0"/>
              <a:t>Nude</a:t>
            </a:r>
          </a:p>
        </p:txBody>
      </p:sp>
      <p:sp>
        <p:nvSpPr>
          <p:cNvPr id="316" name="J.T. Zealy, Renty, Congo, on plantation of B.F. Taylor, Columbia, S.C, daguerreotype, 1850"/>
          <p:cNvSpPr txBox="1"/>
          <p:nvPr/>
        </p:nvSpPr>
        <p:spPr>
          <a:xfrm>
            <a:off x="15161476" y="11870086"/>
            <a:ext cx="8770632" cy="1005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000"/>
            </a:pPr>
            <a:r>
              <a:t>J.T. Zealy, </a:t>
            </a:r>
            <a:r>
              <a:rPr i="1"/>
              <a:t>Renty, Congo, on plantation of B.F. Taylor, Columbia, S.C</a:t>
            </a:r>
            <a:r>
              <a:t>, daguerreotype, 1850</a:t>
            </a:r>
          </a:p>
        </p:txBody>
      </p:sp>
      <p:sp>
        <p:nvSpPr>
          <p:cNvPr id="317" name="Naked"/>
          <p:cNvSpPr txBox="1"/>
          <p:nvPr/>
        </p:nvSpPr>
        <p:spPr>
          <a:xfrm>
            <a:off x="16182233" y="299059"/>
            <a:ext cx="1960881" cy="845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D2CFF"/>
                </a:solidFill>
              </a:defRPr>
            </a:lvl1pPr>
          </a:lstStyle>
          <a:p>
            <a:r>
              <a:rPr dirty="0"/>
              <a:t>Naked</a:t>
            </a:r>
          </a:p>
        </p:txBody>
      </p:sp>
      <p:pic>
        <p:nvPicPr>
          <p:cNvPr id="318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744" y="772848"/>
            <a:ext cx="7423632" cy="4721217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Eugéne Delacroix, Studies, 1855"/>
          <p:cNvSpPr txBox="1"/>
          <p:nvPr/>
        </p:nvSpPr>
        <p:spPr>
          <a:xfrm>
            <a:off x="1249675" y="5686963"/>
            <a:ext cx="455369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2500"/>
              </a:spcBef>
              <a:defRPr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Eugéne Delacroix, Studies, 1855</a:t>
            </a:r>
          </a:p>
        </p:txBody>
      </p:sp>
      <p:pic>
        <p:nvPicPr>
          <p:cNvPr id="320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892" y="7016753"/>
            <a:ext cx="7423631" cy="5029511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Marcantonio Raimondi,  The Judgment of Paris,  ca. 1510–20"/>
          <p:cNvSpPr txBox="1"/>
          <p:nvPr/>
        </p:nvSpPr>
        <p:spPr>
          <a:xfrm>
            <a:off x="914012" y="12113485"/>
            <a:ext cx="5725439" cy="82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dirty="0"/>
              <a:t>Marcantonio Raimondi,  The Judgment of Paris,  ca. 1510–20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" grpId="0" animBg="1" advAuto="0"/>
      <p:bldP spid="316" grpId="0" animBg="1" advAuto="0"/>
      <p:bldP spid="317" grpId="0" animBg="1" advAuto="0"/>
      <p:bldP spid="318" grpId="0" animBg="1" advAuto="0"/>
      <p:bldP spid="319" grpId="0" animBg="1" advAuto="0"/>
      <p:bldP spid="320" grpId="0" animBg="1" advAuto="0"/>
      <p:bldP spid="321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26" y="138752"/>
            <a:ext cx="7446779" cy="5999603"/>
          </a:xfrm>
          <a:prstGeom prst="rect">
            <a:avLst/>
          </a:prstGeom>
          <a:ln w="12700">
            <a:miter lim="400000"/>
          </a:ln>
        </p:spPr>
      </p:pic>
      <p:sp>
        <p:nvSpPr>
          <p:cNvPr id="332" name="TextBox 4"/>
          <p:cNvSpPr txBox="1"/>
          <p:nvPr/>
        </p:nvSpPr>
        <p:spPr>
          <a:xfrm>
            <a:off x="1005446" y="6304004"/>
            <a:ext cx="6793848" cy="553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 algn="l" defTabSz="914400">
              <a:defRPr sz="3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2400" dirty="0"/>
              <a:t>Att. Titian or Giorgione, the Pastoral Concert, c. 1509</a:t>
            </a:r>
          </a:p>
        </p:txBody>
      </p:sp>
      <p:pic>
        <p:nvPicPr>
          <p:cNvPr id="333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1641" y="138751"/>
            <a:ext cx="15743306" cy="12250765"/>
          </a:xfrm>
          <a:prstGeom prst="rect">
            <a:avLst/>
          </a:prstGeom>
          <a:ln w="12700">
            <a:miter lim="400000"/>
          </a:ln>
        </p:spPr>
      </p:pic>
      <p:sp>
        <p:nvSpPr>
          <p:cNvPr id="334" name="TextBox 6"/>
          <p:cNvSpPr txBox="1"/>
          <p:nvPr/>
        </p:nvSpPr>
        <p:spPr>
          <a:xfrm>
            <a:off x="11379890" y="12547743"/>
            <a:ext cx="10780658" cy="738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39" bIns="91439">
            <a:spAutoFit/>
          </a:bodyPr>
          <a:lstStyle>
            <a:lvl1pPr algn="l" defTabSz="914400">
              <a:defRPr sz="3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/>
              <a:t>Édouard Manet, The Luncheon on the Grass, 1862-1863</a:t>
            </a: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88748FF0-7644-462D-93CB-9748703C2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26" y="7360006"/>
            <a:ext cx="7423631" cy="502951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Marcantonio Raimondi,  The Judgment of Paris,  ca. 1510–20">
            <a:extLst>
              <a:ext uri="{FF2B5EF4-FFF2-40B4-BE49-F238E27FC236}">
                <a16:creationId xmlns:a16="http://schemas.microsoft.com/office/drawing/2014/main" id="{A88B73EF-CDED-4994-9D2D-4EF8D35074F8}"/>
              </a:ext>
            </a:extLst>
          </p:cNvPr>
          <p:cNvSpPr txBox="1"/>
          <p:nvPr/>
        </p:nvSpPr>
        <p:spPr>
          <a:xfrm>
            <a:off x="1005446" y="12456738"/>
            <a:ext cx="5725439" cy="82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dirty="0"/>
              <a:t>Marcantonio Raimondi,  The Judgment of Paris,  ca. 1510–20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AAC86B53-42DD-4F6B-B113-8194F5144B0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0" y="464344"/>
            <a:ext cx="16573500" cy="1120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699" name="Rectangle 2">
            <a:extLst>
              <a:ext uri="{FF2B5EF4-FFF2-40B4-BE49-F238E27FC236}">
                <a16:creationId xmlns:a16="http://schemas.microsoft.com/office/drawing/2014/main" id="{F71E26ED-584E-4534-9790-4B416F4EABAD}"/>
              </a:ext>
            </a:extLst>
          </p:cNvPr>
          <p:cNvSpPr>
            <a:spLocks/>
          </p:cNvSpPr>
          <p:nvPr/>
        </p:nvSpPr>
        <p:spPr bwMode="auto">
          <a:xfrm>
            <a:off x="9322849" y="12412266"/>
            <a:ext cx="5593197" cy="519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7149" bIns="0">
            <a:spAutoFit/>
          </a:bodyPr>
          <a:lstStyle>
            <a:lvl1pPr marL="39688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r>
              <a:rPr lang="en-US" altLang="en-US" sz="3375">
                <a:solidFill>
                  <a:schemeClr val="tx1"/>
                </a:solidFill>
                <a:cs typeface="Gill Sans" charset="0"/>
              </a:rPr>
              <a:t>Édouard Manet, </a:t>
            </a:r>
            <a:r>
              <a:rPr lang="en-US" altLang="en-US" sz="3375" i="1">
                <a:solidFill>
                  <a:schemeClr val="tx1"/>
                </a:solidFill>
                <a:cs typeface="Gill Sans" charset="0"/>
              </a:rPr>
              <a:t>Olympia, </a:t>
            </a:r>
            <a:r>
              <a:rPr lang="en-US" altLang="en-US" sz="3375">
                <a:solidFill>
                  <a:schemeClr val="tx1"/>
                </a:solidFill>
                <a:cs typeface="Gill Sans" charset="0"/>
              </a:rPr>
              <a:t>1863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EBE22D2D-65DE-4AF4-B98F-54CDB74B4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993" y="1847461"/>
            <a:ext cx="17034165" cy="928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>
            <a:extLst>
              <a:ext uri="{FF2B5EF4-FFF2-40B4-BE49-F238E27FC236}">
                <a16:creationId xmlns:a16="http://schemas.microsoft.com/office/drawing/2014/main" id="{E7379E17-9A0E-48E1-9F09-B9A102423557}"/>
              </a:ext>
            </a:extLst>
          </p:cNvPr>
          <p:cNvSpPr>
            <a:spLocks/>
          </p:cNvSpPr>
          <p:nvPr/>
        </p:nvSpPr>
        <p:spPr bwMode="auto">
          <a:xfrm>
            <a:off x="10655560" y="11571308"/>
            <a:ext cx="11345720" cy="128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1282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727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2171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616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30734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35306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9878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44450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3375" dirty="0">
                <a:cs typeface="Gill Sans" charset="0"/>
              </a:rPr>
              <a:t>Édouard Manet, </a:t>
            </a:r>
            <a:r>
              <a:rPr lang="en-US" altLang="en-US" sz="3375" i="1" dirty="0">
                <a:cs typeface="Gill Sans" charset="0"/>
              </a:rPr>
              <a:t>A View of the 1867 Exposition </a:t>
            </a:r>
            <a:r>
              <a:rPr lang="en-US" altLang="en-US" sz="3375" i="1" dirty="0" err="1">
                <a:cs typeface="Gill Sans" charset="0"/>
              </a:rPr>
              <a:t>Universelle</a:t>
            </a:r>
            <a:r>
              <a:rPr lang="en-US" altLang="en-US" sz="3375" i="1" dirty="0">
                <a:cs typeface="Gill Sans" charset="0"/>
              </a:rPr>
              <a:t>, </a:t>
            </a:r>
            <a:r>
              <a:rPr lang="en-US" altLang="en-US" sz="3375" dirty="0">
                <a:cs typeface="Gill Sans" charset="0"/>
              </a:rPr>
              <a:t>1867</a:t>
            </a:r>
            <a:r>
              <a:rPr lang="en-US" altLang="en-US" sz="3375" i="1" dirty="0">
                <a:cs typeface="Gill Sans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158D53-D220-42E9-8EB5-75E0391374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3" y="385944"/>
            <a:ext cx="6679719" cy="3353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E2045B-B8F5-4632-BB2C-7518BCFA6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531" y="3931299"/>
            <a:ext cx="54087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r>
              <a:rPr lang="en-US" altLang="en-US" sz="2400" dirty="0">
                <a:solidFill>
                  <a:schemeClr val="tx1"/>
                </a:solidFill>
              </a:rPr>
              <a:t>Panorama of the main exposition building, Exposition </a:t>
            </a:r>
            <a:r>
              <a:rPr lang="en-US" altLang="en-US" sz="2400" dirty="0" err="1">
                <a:solidFill>
                  <a:schemeClr val="tx1"/>
                </a:solidFill>
              </a:rPr>
              <a:t>Universell</a:t>
            </a:r>
            <a:r>
              <a:rPr lang="en-US" altLang="en-US" sz="2400" dirty="0">
                <a:solidFill>
                  <a:schemeClr val="tx1"/>
                </a:solidFill>
              </a:rPr>
              <a:t>, </a:t>
            </a:r>
            <a:r>
              <a:rPr lang="en-US" altLang="en-US" sz="2400" i="1" dirty="0">
                <a:solidFill>
                  <a:schemeClr val="tx1"/>
                </a:solidFill>
              </a:rPr>
              <a:t>1867</a:t>
            </a:r>
            <a:endParaRPr lang="en-US" altLang="en-US" sz="2400" dirty="0">
              <a:solidFill>
                <a:schemeClr val="tx1"/>
              </a:solidFill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D6EC2E62-E53A-4515-8FB6-21B533C4871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5" t="14683" r="10556" b="14224"/>
          <a:stretch/>
        </p:blipFill>
        <p:spPr bwMode="auto">
          <a:xfrm>
            <a:off x="107214" y="6336379"/>
            <a:ext cx="6788516" cy="3353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31209C2-1E5B-40C5-BAEF-D71F0C8BB3F4}"/>
              </a:ext>
            </a:extLst>
          </p:cNvPr>
          <p:cNvSpPr/>
          <p:nvPr/>
        </p:nvSpPr>
        <p:spPr>
          <a:xfrm>
            <a:off x="-63991" y="10515619"/>
            <a:ext cx="67017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i="1" dirty="0">
                <a:latin typeface="+mj-lt"/>
              </a:rPr>
              <a:t>Universal Exposition, Paris. </a:t>
            </a:r>
            <a:r>
              <a:rPr lang="fr-FR" i="1" dirty="0" err="1">
                <a:latin typeface="+mj-lt"/>
              </a:rPr>
              <a:t>Military</a:t>
            </a:r>
            <a:r>
              <a:rPr lang="fr-FR" i="1" dirty="0">
                <a:latin typeface="+mj-lt"/>
              </a:rPr>
              <a:t> </a:t>
            </a:r>
            <a:r>
              <a:rPr lang="fr-FR" i="1" dirty="0" err="1">
                <a:latin typeface="+mj-lt"/>
              </a:rPr>
              <a:t>School</a:t>
            </a:r>
            <a:r>
              <a:rPr lang="fr-FR" i="1" dirty="0">
                <a:latin typeface="+mj-lt"/>
              </a:rPr>
              <a:t>, </a:t>
            </a:r>
            <a:r>
              <a:rPr lang="fr-FR" i="1" dirty="0" err="1">
                <a:latin typeface="+mj-lt"/>
              </a:rPr>
              <a:t>stereograph</a:t>
            </a:r>
            <a:r>
              <a:rPr lang="fr-FR" i="1" dirty="0">
                <a:latin typeface="+mj-lt"/>
              </a:rPr>
              <a:t>, </a:t>
            </a:r>
            <a:r>
              <a:rPr lang="fr-FR" dirty="0">
                <a:latin typeface="+mj-lt"/>
              </a:rPr>
              <a:t>1867 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EBE22D2D-65DE-4AF4-B98F-54CDB74B4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993" y="1847461"/>
            <a:ext cx="17034165" cy="928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>
            <a:extLst>
              <a:ext uri="{FF2B5EF4-FFF2-40B4-BE49-F238E27FC236}">
                <a16:creationId xmlns:a16="http://schemas.microsoft.com/office/drawing/2014/main" id="{E7379E17-9A0E-48E1-9F09-B9A102423557}"/>
              </a:ext>
            </a:extLst>
          </p:cNvPr>
          <p:cNvSpPr>
            <a:spLocks/>
          </p:cNvSpPr>
          <p:nvPr/>
        </p:nvSpPr>
        <p:spPr bwMode="auto">
          <a:xfrm>
            <a:off x="10655560" y="11571308"/>
            <a:ext cx="11345720" cy="128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1282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727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2171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616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30734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35306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9878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44450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3375" dirty="0">
                <a:cs typeface="Gill Sans" charset="0"/>
              </a:rPr>
              <a:t>Édouard Manet, </a:t>
            </a:r>
            <a:r>
              <a:rPr lang="en-US" altLang="en-US" sz="3375" i="1" dirty="0">
                <a:cs typeface="Gill Sans" charset="0"/>
              </a:rPr>
              <a:t>A View of the 1867 Exposition </a:t>
            </a:r>
            <a:r>
              <a:rPr lang="en-US" altLang="en-US" sz="3375" i="1" dirty="0" err="1">
                <a:cs typeface="Gill Sans" charset="0"/>
              </a:rPr>
              <a:t>Universelle</a:t>
            </a:r>
            <a:r>
              <a:rPr lang="en-US" altLang="en-US" sz="3375" i="1" dirty="0">
                <a:cs typeface="Gill Sans" charset="0"/>
              </a:rPr>
              <a:t>, </a:t>
            </a:r>
            <a:r>
              <a:rPr lang="en-US" altLang="en-US" sz="3375" dirty="0">
                <a:cs typeface="Gill Sans" charset="0"/>
              </a:rPr>
              <a:t>1867</a:t>
            </a:r>
            <a:r>
              <a:rPr lang="en-US" altLang="en-US" sz="3375" i="1" dirty="0">
                <a:cs typeface="Gill Sans" charset="0"/>
              </a:rPr>
              <a:t> 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07DED083-BEBF-47B8-9EB7-1C69AAC8BC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42" y="4638034"/>
            <a:ext cx="6726220" cy="3703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76DCA5E3-4EC1-4423-B7A1-C6A3EA544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552" y="9070445"/>
            <a:ext cx="554279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r>
              <a:rPr lang="en-US" altLang="en-US" sz="3200" dirty="0">
                <a:solidFill>
                  <a:schemeClr val="tx1"/>
                </a:solidFill>
              </a:rPr>
              <a:t>Ernest Meissonier, 1807, </a:t>
            </a:r>
            <a:r>
              <a:rPr lang="en-US" altLang="en-US" sz="3200" i="1" dirty="0">
                <a:solidFill>
                  <a:schemeClr val="tx1"/>
                </a:solidFill>
              </a:rPr>
              <a:t>Friedland, </a:t>
            </a:r>
            <a:r>
              <a:rPr lang="en-US" altLang="en-US" sz="3200" dirty="0">
                <a:solidFill>
                  <a:schemeClr val="tx1"/>
                </a:solidFill>
              </a:rPr>
              <a:t>1861-75</a:t>
            </a:r>
          </a:p>
        </p:txBody>
      </p:sp>
    </p:spTree>
    <p:extLst>
      <p:ext uri="{BB962C8B-B14F-4D97-AF65-F5344CB8AC3E}">
        <p14:creationId xmlns:p14="http://schemas.microsoft.com/office/powerpoint/2010/main" val="147167173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3C844AEC-36BF-43F7-8C16-FE4207CC91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4678" y="76305"/>
            <a:ext cx="21031200" cy="1625203"/>
          </a:xfrm>
        </p:spPr>
        <p:txBody>
          <a:bodyPr/>
          <a:lstStyle/>
          <a:p>
            <a:pPr eaLnBrk="1" hangingPunct="1"/>
            <a:r>
              <a:rPr lang="en-US" altLang="en-US" dirty="0"/>
              <a:t>Formal Analysis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1647174B-0CA4-43A0-8448-899D1802C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728" y="354563"/>
            <a:ext cx="14505992" cy="12273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11AFB039-C285-4998-89EA-161175853BDC}"/>
              </a:ext>
            </a:extLst>
          </p:cNvPr>
          <p:cNvSpPr>
            <a:spLocks/>
          </p:cNvSpPr>
          <p:nvPr/>
        </p:nvSpPr>
        <p:spPr bwMode="auto">
          <a:xfrm>
            <a:off x="8621488" y="12309920"/>
            <a:ext cx="15140472" cy="162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1282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727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2171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616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30734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35306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9878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44450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3200" dirty="0">
                <a:cs typeface="Gill Sans" charset="0"/>
              </a:rPr>
              <a:t>Édouard Manet, </a:t>
            </a:r>
            <a:r>
              <a:rPr lang="en-US" altLang="en-US" sz="3200" i="1" dirty="0">
                <a:cs typeface="Gill Sans" charset="0"/>
              </a:rPr>
              <a:t>The Execution of Emperor Maximilian</a:t>
            </a:r>
            <a:r>
              <a:rPr lang="en-US" altLang="en-US" sz="3200" dirty="0">
                <a:cs typeface="Gill Sans" charset="0"/>
              </a:rPr>
              <a:t>, 1868–69, </a:t>
            </a:r>
            <a:r>
              <a:rPr lang="en-US" altLang="en-US" sz="3200" dirty="0" err="1">
                <a:cs typeface="Gill Sans" charset="0"/>
              </a:rPr>
              <a:t>Kunsthalle</a:t>
            </a:r>
            <a:r>
              <a:rPr lang="en-US" altLang="en-US" sz="3200" dirty="0">
                <a:cs typeface="Gill Sans" charset="0"/>
              </a:rPr>
              <a:t> Mannheim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Rectangle 1"/>
          <p:cNvSpPr txBox="1">
            <a:spLocks noGrp="1"/>
          </p:cNvSpPr>
          <p:nvPr>
            <p:ph type="title"/>
          </p:nvPr>
        </p:nvSpPr>
        <p:spPr>
          <a:xfrm>
            <a:off x="1676400" y="256520"/>
            <a:ext cx="21031200" cy="1292665"/>
          </a:xfrm>
          <a:prstGeom prst="rect">
            <a:avLst/>
          </a:prstGeom>
        </p:spPr>
        <p:txBody>
          <a:bodyPr/>
          <a:lstStyle>
            <a:lvl1pPr>
              <a:defRPr sz="7800"/>
            </a:lvl1pPr>
          </a:lstStyle>
          <a:p>
            <a:r>
              <a:t>Key Terms</a:t>
            </a:r>
          </a:p>
        </p:txBody>
      </p:sp>
      <p:sp>
        <p:nvSpPr>
          <p:cNvPr id="183" name="Rectangle 2"/>
          <p:cNvSpPr txBox="1">
            <a:spLocks noGrp="1"/>
          </p:cNvSpPr>
          <p:nvPr>
            <p:ph type="body" idx="1"/>
          </p:nvPr>
        </p:nvSpPr>
        <p:spPr>
          <a:xfrm>
            <a:off x="610194" y="2239648"/>
            <a:ext cx="22097406" cy="1052611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99997" indent="-374904" defTabSz="1499616">
              <a:lnSpc>
                <a:spcPct val="72000"/>
              </a:lnSpc>
              <a:spcBef>
                <a:spcPts val="1600"/>
              </a:spcBef>
              <a:defRPr sz="3525"/>
            </a:pPr>
            <a:r>
              <a:rPr lang="en-US" altLang="en-US" sz="3600" dirty="0"/>
              <a:t>Metropole vs. periphery</a:t>
            </a:r>
          </a:p>
          <a:p>
            <a:pPr marL="325093" indent="0" defTabSz="1499616">
              <a:lnSpc>
                <a:spcPct val="72000"/>
              </a:lnSpc>
              <a:spcBef>
                <a:spcPts val="1600"/>
              </a:spcBef>
              <a:buNone/>
              <a:defRPr sz="3525"/>
            </a:pPr>
            <a:endParaRPr lang="en-US" dirty="0"/>
          </a:p>
          <a:p>
            <a:pPr marL="699997" indent="-374904" defTabSz="1499616">
              <a:lnSpc>
                <a:spcPct val="72000"/>
              </a:lnSpc>
              <a:spcBef>
                <a:spcPts val="1600"/>
              </a:spcBef>
              <a:defRPr sz="3525">
                <a:solidFill>
                  <a:srgbClr val="FF0600"/>
                </a:solidFill>
              </a:defRPr>
            </a:pPr>
            <a:r>
              <a:rPr dirty="0"/>
              <a:t>Self/consciousness/Self-reflexivity/self referentiality/</a:t>
            </a:r>
          </a:p>
          <a:p>
            <a:pPr marL="699997" indent="-374904" defTabSz="1499616">
              <a:lnSpc>
                <a:spcPct val="72000"/>
              </a:lnSpc>
              <a:spcBef>
                <a:spcPts val="1600"/>
              </a:spcBef>
              <a:defRPr sz="3525">
                <a:solidFill>
                  <a:srgbClr val="FF0600"/>
                </a:solidFill>
              </a:defRPr>
            </a:pPr>
            <a:r>
              <a:rPr dirty="0"/>
              <a:t>Parallax</a:t>
            </a:r>
          </a:p>
          <a:p>
            <a:pPr marL="699997" indent="-374904" defTabSz="1499616">
              <a:lnSpc>
                <a:spcPct val="72000"/>
              </a:lnSpc>
              <a:spcBef>
                <a:spcPts val="1600"/>
              </a:spcBef>
              <a:defRPr sz="3525">
                <a:solidFill>
                  <a:srgbClr val="FF0600"/>
                </a:solidFill>
              </a:defRPr>
            </a:pPr>
            <a:r>
              <a:rPr dirty="0"/>
              <a:t>Cultural absolutism vs. hybridity</a:t>
            </a:r>
            <a:endParaRPr lang="en-US" dirty="0"/>
          </a:p>
          <a:p>
            <a:pPr marL="699997" indent="-374904" defTabSz="1499616">
              <a:lnSpc>
                <a:spcPct val="72000"/>
              </a:lnSpc>
              <a:spcBef>
                <a:spcPts val="1600"/>
              </a:spcBef>
              <a:defRPr sz="3525">
                <a:solidFill>
                  <a:srgbClr val="FF0600"/>
                </a:solidFill>
              </a:defRPr>
            </a:pPr>
            <a:r>
              <a:rPr lang="en-US" altLang="en-US" sz="3600" dirty="0"/>
              <a:t>Materialism</a:t>
            </a:r>
          </a:p>
          <a:p>
            <a:pPr marL="699997" indent="-374904" defTabSz="1499616">
              <a:lnSpc>
                <a:spcPct val="72000"/>
              </a:lnSpc>
              <a:spcBef>
                <a:spcPts val="1600"/>
              </a:spcBef>
              <a:defRPr sz="3525">
                <a:solidFill>
                  <a:srgbClr val="FF0600"/>
                </a:solidFill>
              </a:defRPr>
            </a:pPr>
            <a:r>
              <a:rPr lang="en-US" altLang="en-US" sz="3600" dirty="0"/>
              <a:t>Techniques of the self (p. 256)</a:t>
            </a:r>
          </a:p>
          <a:p>
            <a:pPr marL="699997" indent="-374904" defTabSz="1499616">
              <a:lnSpc>
                <a:spcPct val="72000"/>
              </a:lnSpc>
              <a:spcBef>
                <a:spcPts val="1600"/>
              </a:spcBef>
              <a:defRPr sz="3525">
                <a:solidFill>
                  <a:srgbClr val="FF0600"/>
                </a:solidFill>
              </a:defRPr>
            </a:pPr>
            <a:r>
              <a:rPr lang="en-US" altLang="en-US" sz="3600" dirty="0" err="1"/>
              <a:t>Synechdoche</a:t>
            </a:r>
            <a:r>
              <a:rPr lang="en-US" altLang="en-US" sz="3600" dirty="0"/>
              <a:t> (p.257)</a:t>
            </a:r>
          </a:p>
          <a:p>
            <a:pPr marL="699997" indent="-374904" defTabSz="1499616">
              <a:lnSpc>
                <a:spcPct val="72000"/>
              </a:lnSpc>
              <a:spcBef>
                <a:spcPts val="1600"/>
              </a:spcBef>
              <a:defRPr sz="3525">
                <a:solidFill>
                  <a:srgbClr val="FF0600"/>
                </a:solidFill>
              </a:defRPr>
            </a:pPr>
            <a:r>
              <a:rPr lang="en-US" altLang="en-US" sz="3600" dirty="0"/>
              <a:t>Spectator</a:t>
            </a:r>
          </a:p>
          <a:p>
            <a:pPr marL="325093" indent="0" defTabSz="1499616">
              <a:lnSpc>
                <a:spcPct val="72000"/>
              </a:lnSpc>
              <a:spcBef>
                <a:spcPts val="1600"/>
              </a:spcBef>
              <a:buNone/>
              <a:defRPr sz="3525">
                <a:solidFill>
                  <a:srgbClr val="FF0600"/>
                </a:solidFill>
              </a:defRPr>
            </a:pPr>
            <a:endParaRPr dirty="0"/>
          </a:p>
          <a:p>
            <a:pPr marL="699997" indent="-374904" defTabSz="1499616">
              <a:lnSpc>
                <a:spcPct val="72000"/>
              </a:lnSpc>
              <a:spcBef>
                <a:spcPts val="1600"/>
              </a:spcBef>
              <a:defRPr sz="3525">
                <a:solidFill>
                  <a:srgbClr val="082AFF"/>
                </a:solidFill>
              </a:defRPr>
            </a:pPr>
            <a:r>
              <a:rPr lang="en-US" altLang="en-US" sz="3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Impasto</a:t>
            </a:r>
          </a:p>
          <a:p>
            <a:pPr marL="699997" indent="-374904" defTabSz="1499616">
              <a:lnSpc>
                <a:spcPct val="72000"/>
              </a:lnSpc>
              <a:spcBef>
                <a:spcPts val="1600"/>
              </a:spcBef>
              <a:defRPr sz="3525">
                <a:solidFill>
                  <a:srgbClr val="082AFF"/>
                </a:solidFill>
              </a:defRPr>
            </a:pPr>
            <a:r>
              <a:rPr lang="en-US" altLang="en-US" sz="3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Realism</a:t>
            </a:r>
          </a:p>
          <a:p>
            <a:pPr marL="699997" indent="-374904" defTabSz="1499616">
              <a:lnSpc>
                <a:spcPct val="72000"/>
              </a:lnSpc>
              <a:spcBef>
                <a:spcPts val="1600"/>
              </a:spcBef>
              <a:defRPr sz="3525">
                <a:solidFill>
                  <a:srgbClr val="082AFF"/>
                </a:solidFill>
              </a:defRPr>
            </a:pPr>
            <a:r>
              <a:rPr lang="en-US" altLang="en-US" sz="3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Palette  Knife (p.256)</a:t>
            </a:r>
            <a:endParaRPr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699997" indent="-374904" defTabSz="1499616">
              <a:lnSpc>
                <a:spcPct val="72000"/>
              </a:lnSpc>
              <a:spcBef>
                <a:spcPts val="1600"/>
              </a:spcBef>
              <a:defRPr sz="3525">
                <a:solidFill>
                  <a:srgbClr val="082AFF"/>
                </a:solidFill>
              </a:defRPr>
            </a:pPr>
            <a:r>
              <a:rPr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Nude vs. Naked</a:t>
            </a: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699997" indent="-374904" defTabSz="1499616">
              <a:lnSpc>
                <a:spcPct val="72000"/>
              </a:lnSpc>
              <a:spcBef>
                <a:spcPts val="1600"/>
              </a:spcBef>
              <a:defRPr sz="3525">
                <a:solidFill>
                  <a:srgbClr val="082AFF"/>
                </a:solidFill>
              </a:defRPr>
            </a:pP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064" y="1037909"/>
            <a:ext cx="14148513" cy="10571487"/>
          </a:xfrm>
          <a:prstGeom prst="rect">
            <a:avLst/>
          </a:prstGeom>
          <a:ln w="12700">
            <a:miter lim="400000"/>
          </a:ln>
        </p:spPr>
      </p:pic>
      <p:sp>
        <p:nvSpPr>
          <p:cNvPr id="324" name="Francisco José de Goya y Lucientes, Great Deeds Against the Dead, plate #39 from The Disasters of War 1810–20"/>
          <p:cNvSpPr txBox="1"/>
          <p:nvPr/>
        </p:nvSpPr>
        <p:spPr>
          <a:xfrm>
            <a:off x="7048500" y="12070953"/>
            <a:ext cx="9340454" cy="9147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spcBef>
                <a:spcPts val="3300"/>
              </a:spcBef>
              <a:defRPr sz="3200">
                <a:latin typeface="Gill Sans"/>
                <a:ea typeface="Gill Sans"/>
                <a:cs typeface="Gill Sans"/>
                <a:sym typeface="Gill Sans"/>
              </a:defRPr>
            </a:pPr>
            <a:r>
              <a:t>Francisco José de Goya y Lucientes, </a:t>
            </a:r>
            <a:r>
              <a:rPr i="1"/>
              <a:t>Great Deeds Against the Dead</a:t>
            </a:r>
            <a:r>
              <a:t>, plate #39 from </a:t>
            </a:r>
            <a:r>
              <a:rPr i="1"/>
              <a:t>The Disasters of War</a:t>
            </a:r>
            <a:r>
              <a:t> 1810–20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DA2C90-1FE8-4474-AADC-F7AF50E5D25E}"/>
              </a:ext>
            </a:extLst>
          </p:cNvPr>
          <p:cNvSpPr txBox="1"/>
          <p:nvPr/>
        </p:nvSpPr>
        <p:spPr>
          <a:xfrm>
            <a:off x="4190345" y="494288"/>
            <a:ext cx="285815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Print Media: Etching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8433" y="1944815"/>
            <a:ext cx="14723209" cy="8784285"/>
          </a:xfrm>
          <a:prstGeom prst="rect">
            <a:avLst/>
          </a:prstGeom>
          <a:ln w="12700">
            <a:miter lim="400000"/>
          </a:ln>
        </p:spPr>
      </p:pic>
      <p:sp>
        <p:nvSpPr>
          <p:cNvPr id="327" name="“French Capture of Saigon in 1859,” L’Illustration, (April 23, 1859)"/>
          <p:cNvSpPr txBox="1"/>
          <p:nvPr/>
        </p:nvSpPr>
        <p:spPr>
          <a:xfrm>
            <a:off x="11515939" y="10729100"/>
            <a:ext cx="10668199" cy="457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 defTabSz="1285875">
              <a:defRPr sz="3200"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“French Capture of Saigon in 1859,” </a:t>
            </a:r>
            <a:r>
              <a:rPr i="1" dirty="0" err="1"/>
              <a:t>L’Illustration</a:t>
            </a:r>
            <a:r>
              <a:rPr i="1" dirty="0"/>
              <a:t>, </a:t>
            </a:r>
            <a:r>
              <a:rPr dirty="0"/>
              <a:t>(April 23, 1859)</a:t>
            </a:r>
            <a:r>
              <a:rPr i="1" dirty="0"/>
              <a:t> </a:t>
            </a:r>
          </a:p>
        </p:txBody>
      </p:sp>
      <p:pic>
        <p:nvPicPr>
          <p:cNvPr id="328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079" y="1006490"/>
            <a:ext cx="8342561" cy="11240245"/>
          </a:xfrm>
          <a:prstGeom prst="rect">
            <a:avLst/>
          </a:prstGeom>
          <a:ln w="12700">
            <a:miter lim="400000"/>
          </a:ln>
        </p:spPr>
      </p:pic>
      <p:sp>
        <p:nvSpPr>
          <p:cNvPr id="329" name="1843-1944"/>
          <p:cNvSpPr txBox="1"/>
          <p:nvPr/>
        </p:nvSpPr>
        <p:spPr>
          <a:xfrm>
            <a:off x="3615537" y="12246735"/>
            <a:ext cx="2797647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indent="39687" algn="l" defTabSz="1285875">
              <a:defRPr sz="50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1843-1944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EB5F25-E0D3-40C6-B5D1-E0F2854BDAD1}"/>
              </a:ext>
            </a:extLst>
          </p:cNvPr>
          <p:cNvSpPr txBox="1"/>
          <p:nvPr/>
        </p:nvSpPr>
        <p:spPr>
          <a:xfrm>
            <a:off x="843079" y="270999"/>
            <a:ext cx="3747582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Print Media: Lithograph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>
            <a:extLst>
              <a:ext uri="{FF2B5EF4-FFF2-40B4-BE49-F238E27FC236}">
                <a16:creationId xmlns:a16="http://schemas.microsoft.com/office/drawing/2014/main" id="{AD7727FA-2C70-4477-A6F8-899B9A83BE6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09" y="3602145"/>
            <a:ext cx="10964538" cy="722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2">
            <a:extLst>
              <a:ext uri="{FF2B5EF4-FFF2-40B4-BE49-F238E27FC236}">
                <a16:creationId xmlns:a16="http://schemas.microsoft.com/office/drawing/2014/main" id="{E163A5E0-377C-4D09-A930-FA40F821623F}"/>
              </a:ext>
            </a:extLst>
          </p:cNvPr>
          <p:cNvSpPr>
            <a:spLocks/>
          </p:cNvSpPr>
          <p:nvPr/>
        </p:nvSpPr>
        <p:spPr bwMode="auto">
          <a:xfrm>
            <a:off x="945394" y="11709123"/>
            <a:ext cx="9911368" cy="519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altLang="en-US" sz="3375" dirty="0">
                <a:solidFill>
                  <a:schemeClr val="tx1"/>
                </a:solidFill>
                <a:cs typeface="Gill Sans" charset="0"/>
              </a:rPr>
              <a:t>Honoré Daumier,  </a:t>
            </a:r>
            <a:r>
              <a:rPr lang="en-US" altLang="en-US" sz="3375" i="1" dirty="0">
                <a:solidFill>
                  <a:schemeClr val="tx1"/>
                </a:solidFill>
                <a:cs typeface="Gill Sans" charset="0"/>
              </a:rPr>
              <a:t>Rue </a:t>
            </a:r>
            <a:r>
              <a:rPr lang="en-US" altLang="en-US" sz="3375" i="1" dirty="0" err="1">
                <a:solidFill>
                  <a:schemeClr val="tx1"/>
                </a:solidFill>
                <a:cs typeface="Gill Sans" charset="0"/>
              </a:rPr>
              <a:t>Transnonain</a:t>
            </a:r>
            <a:r>
              <a:rPr lang="en-US" altLang="en-US" sz="3375" i="1" dirty="0">
                <a:solidFill>
                  <a:schemeClr val="tx1"/>
                </a:solidFill>
                <a:cs typeface="Gill Sans" charset="0"/>
              </a:rPr>
              <a:t>, April 15, 1834, </a:t>
            </a:r>
            <a:r>
              <a:rPr lang="en-US" altLang="en-US" sz="3375" dirty="0">
                <a:solidFill>
                  <a:schemeClr val="tx1"/>
                </a:solidFill>
                <a:cs typeface="Gill Sans" charset="0"/>
              </a:rPr>
              <a:t>1834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0016342-225A-413E-8CD9-59D109C074AF}"/>
              </a:ext>
            </a:extLst>
          </p:cNvPr>
          <p:cNvSpPr>
            <a:spLocks/>
          </p:cNvSpPr>
          <p:nvPr/>
        </p:nvSpPr>
        <p:spPr bwMode="auto">
          <a:xfrm>
            <a:off x="14000430" y="11796031"/>
            <a:ext cx="8542599" cy="345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altLang="en-US" sz="3375" dirty="0">
                <a:solidFill>
                  <a:schemeClr val="tx1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Honoré Daumier</a:t>
            </a:r>
            <a:r>
              <a:rPr lang="en-US" altLang="en-US" sz="3375" dirty="0">
                <a:solidFill>
                  <a:schemeClr val="tx1"/>
                </a:solidFill>
                <a:latin typeface="Verdana Italic" panose="020B06040305040B0204" pitchFamily="34" charset="0"/>
                <a:sym typeface="Verdana Italic" panose="020B06040305040B0204" pitchFamily="34" charset="0"/>
              </a:rPr>
              <a:t>, The Third-Class Carriage, </a:t>
            </a:r>
            <a:r>
              <a:rPr lang="en-US" altLang="en-US" sz="3375" dirty="0">
                <a:solidFill>
                  <a:schemeClr val="tx1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1863-65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A6F4132-03BB-4AAC-9278-825414CA478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0653" y="3766459"/>
            <a:ext cx="10964538" cy="705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A6E4CC-DE14-4D53-81A0-D0C46BC9B48E}"/>
              </a:ext>
            </a:extLst>
          </p:cNvPr>
          <p:cNvSpPr txBox="1"/>
          <p:nvPr/>
        </p:nvSpPr>
        <p:spPr>
          <a:xfrm>
            <a:off x="418809" y="2106022"/>
            <a:ext cx="121668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Realism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TextBox 5"/>
          <p:cNvSpPr txBox="1"/>
          <p:nvPr/>
        </p:nvSpPr>
        <p:spPr>
          <a:xfrm>
            <a:off x="887307" y="1322440"/>
            <a:ext cx="22609386" cy="3016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algn="l"/>
            <a:r>
              <a:rPr lang="en-US" sz="3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 have studied </a:t>
            </a:r>
            <a:r>
              <a:rPr lang="en-US" sz="3600" b="0" i="0" dirty="0">
                <a:solidFill>
                  <a:schemeClr val="accent5"/>
                </a:solidFill>
                <a:effectLst/>
                <a:latin typeface="Arial" panose="020B0604020202020204" pitchFamily="34" charset="0"/>
              </a:rPr>
              <a:t>the art of the ancients and the art of the moderns</a:t>
            </a:r>
            <a:r>
              <a:rPr lang="en-US" sz="3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... </a:t>
            </a:r>
          </a:p>
          <a:p>
            <a:pPr algn="l"/>
            <a:r>
              <a:rPr lang="en-US" sz="3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 no longer wanted to </a:t>
            </a:r>
            <a:r>
              <a:rPr lang="en-US" sz="3600" b="0" i="0" dirty="0">
                <a:solidFill>
                  <a:schemeClr val="accent5"/>
                </a:solidFill>
                <a:effectLst/>
                <a:latin typeface="Arial" panose="020B0604020202020204" pitchFamily="34" charset="0"/>
              </a:rPr>
              <a:t>imitate</a:t>
            </a:r>
            <a:r>
              <a:rPr lang="en-US" sz="3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one than to </a:t>
            </a:r>
            <a:r>
              <a:rPr lang="en-US" sz="3600" b="0" i="0" dirty="0">
                <a:solidFill>
                  <a:schemeClr val="accent5"/>
                </a:solidFill>
                <a:effectLst/>
                <a:latin typeface="Arial" panose="020B0604020202020204" pitchFamily="34" charset="0"/>
              </a:rPr>
              <a:t>copy</a:t>
            </a:r>
            <a:r>
              <a:rPr lang="en-US" sz="3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other; nor, furthermore, was it my intention to attain the trivial goal of </a:t>
            </a:r>
            <a:r>
              <a:rPr lang="en-US" sz="3600" b="0" i="0" dirty="0">
                <a:solidFill>
                  <a:schemeClr val="accent5"/>
                </a:solidFill>
                <a:effectLst/>
                <a:latin typeface="Arial" panose="020B0604020202020204" pitchFamily="34" charset="0"/>
              </a:rPr>
              <a:t>"art for art's sake“</a:t>
            </a:r>
            <a:r>
              <a:rPr lang="en-US" sz="3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… No! I simply wanted to draw forth, from a complete acquaintance with tradition, the reasoned and independent consciousness of my own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individuality. (Gustave Courbet, 1855)</a:t>
            </a:r>
          </a:p>
          <a:p>
            <a:pPr algn="l"/>
            <a:endParaRPr lang="en-US" sz="36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3" name="Goethe, first plate of Zür Farbenlehre (Theory of Colors), 1810"/>
          <p:cNvSpPr txBox="1"/>
          <p:nvPr/>
        </p:nvSpPr>
        <p:spPr>
          <a:xfrm>
            <a:off x="16080457" y="12473299"/>
            <a:ext cx="7620000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r>
              <a:rPr lang="en-US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Émile </a:t>
            </a:r>
            <a:r>
              <a:rPr lang="en-US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Benassit</a:t>
            </a:r>
            <a:r>
              <a:rPr lang="fr-FR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"Maitre Courbet Inaugurant l'atelier des peintres modernes</a:t>
            </a:r>
            <a:r>
              <a:rPr lang="fr-FR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fr-FR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 Boulevard</a:t>
            </a:r>
            <a:r>
              <a:rPr lang="fr-FR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issue 1, 1861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36" name="Self/consciousness/Self-reflexivity/self referentiality"/>
          <p:cNvSpPr txBox="1"/>
          <p:nvPr/>
        </p:nvSpPr>
        <p:spPr>
          <a:xfrm>
            <a:off x="422947" y="640382"/>
            <a:ext cx="13720745" cy="7460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828800">
              <a:lnSpc>
                <a:spcPct val="72000"/>
              </a:lnSpc>
              <a:spcBef>
                <a:spcPts val="2000"/>
              </a:spcBef>
              <a:defRPr sz="5100">
                <a:solidFill>
                  <a:srgbClr val="FF06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Self/consciousness/Self-reflexivity/self referentiality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A13B821-F892-41E7-B261-ECDA4AA24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7185" y="3581204"/>
            <a:ext cx="6266544" cy="888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7333AFB-BDE1-4450-94D5-B1FDF6A25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050" y="3951338"/>
            <a:ext cx="9734550" cy="84309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4E0F9C5-4B0A-4343-B350-B25B32161071}"/>
              </a:ext>
            </a:extLst>
          </p:cNvPr>
          <p:cNvSpPr txBox="1"/>
          <p:nvPr/>
        </p:nvSpPr>
        <p:spPr>
          <a:xfrm>
            <a:off x="7131624" y="12660119"/>
            <a:ext cx="7701402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b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Gustave Courbet, </a:t>
            </a:r>
            <a:r>
              <a:rPr lang="en-US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Meeting</a:t>
            </a:r>
            <a:r>
              <a:rPr lang="en-US" b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US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"Bonjour, Monsieur Courbet")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1854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B8CF0D-7AC4-4EAB-9931-9BF51C52A3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844" y="3962660"/>
            <a:ext cx="2929878" cy="36147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F356EA-A056-40E1-AFD0-EC2549256F8D}"/>
              </a:ext>
            </a:extLst>
          </p:cNvPr>
          <p:cNvSpPr txBox="1"/>
          <p:nvPr/>
        </p:nvSpPr>
        <p:spPr>
          <a:xfrm>
            <a:off x="236321" y="7816962"/>
            <a:ext cx="3345079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dirty="0"/>
              <a:t>Gustave Courbet, Portrait of Alfred </a:t>
            </a:r>
            <a:r>
              <a:rPr lang="en-US" dirty="0" err="1"/>
              <a:t>Bruyas</a:t>
            </a:r>
            <a:r>
              <a:rPr lang="en-US" dirty="0"/>
              <a:t>, 1854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" grpId="0" animBg="1"/>
      <p:bldP spid="11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0DE1FE84-C4E7-4E37-B685-6D51BE97D99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344" y="797361"/>
            <a:ext cx="11401053" cy="838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483" name="Rectangle 2">
            <a:extLst>
              <a:ext uri="{FF2B5EF4-FFF2-40B4-BE49-F238E27FC236}">
                <a16:creationId xmlns:a16="http://schemas.microsoft.com/office/drawing/2014/main" id="{8BA50307-FEC5-43C9-8889-7CED228515B0}"/>
              </a:ext>
            </a:extLst>
          </p:cNvPr>
          <p:cNvSpPr>
            <a:spLocks/>
          </p:cNvSpPr>
          <p:nvPr/>
        </p:nvSpPr>
        <p:spPr bwMode="auto">
          <a:xfrm>
            <a:off x="7091808" y="10772432"/>
            <a:ext cx="7947422" cy="2943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7149" bIns="0"/>
          <a:lstStyle>
            <a:lvl1pPr marL="39688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r>
              <a:rPr lang="en-US" altLang="en-US" sz="5063" dirty="0">
                <a:solidFill>
                  <a:schemeClr val="tx1"/>
                </a:solidFill>
                <a:cs typeface="Gill Sans" charset="0"/>
              </a:rPr>
              <a:t>Gustave Courbet, </a:t>
            </a:r>
            <a:r>
              <a:rPr lang="en-US" altLang="en-US" sz="5063" i="1" dirty="0">
                <a:solidFill>
                  <a:schemeClr val="tx1"/>
                </a:solidFill>
                <a:cs typeface="Gill Sans" charset="0"/>
              </a:rPr>
              <a:t>Self Portrait (The Desperate Man)</a:t>
            </a:r>
            <a:r>
              <a:rPr lang="en-US" altLang="en-US" sz="5063" dirty="0">
                <a:solidFill>
                  <a:schemeClr val="tx1"/>
                </a:solidFill>
                <a:cs typeface="Gill Sans" charset="0"/>
              </a:rPr>
              <a:t>, 1843-1845 </a:t>
            </a:r>
          </a:p>
        </p:txBody>
      </p:sp>
      <p:sp>
        <p:nvSpPr>
          <p:cNvPr id="20484" name="AutoShape 5" descr="Related image">
            <a:extLst>
              <a:ext uri="{FF2B5EF4-FFF2-40B4-BE49-F238E27FC236}">
                <a16:creationId xmlns:a16="http://schemas.microsoft.com/office/drawing/2014/main" id="{87F3B659-FB71-4D80-A18D-BE1FFAD3F5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77688" y="6643688"/>
            <a:ext cx="4286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endParaRPr lang="en-US" altLang="en-US" sz="5906"/>
          </a:p>
        </p:txBody>
      </p:sp>
      <p:pic>
        <p:nvPicPr>
          <p:cNvPr id="20485" name="Picture 2">
            <a:extLst>
              <a:ext uri="{FF2B5EF4-FFF2-40B4-BE49-F238E27FC236}">
                <a16:creationId xmlns:a16="http://schemas.microsoft.com/office/drawing/2014/main" id="{6341D7C4-FB18-4B4A-A002-BC9CDF628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7703" y="750079"/>
            <a:ext cx="6074421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Rectangle 3">
            <a:extLst>
              <a:ext uri="{FF2B5EF4-FFF2-40B4-BE49-F238E27FC236}">
                <a16:creationId xmlns:a16="http://schemas.microsoft.com/office/drawing/2014/main" id="{DC32F78C-E04E-436D-9D03-6854C21FF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67422" y="11418822"/>
            <a:ext cx="9144000" cy="165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/>
            <a:r>
              <a:rPr lang="fr-FR" altLang="en-US" sz="5063" dirty="0">
                <a:solidFill>
                  <a:schemeClr val="tx1"/>
                </a:solidFill>
                <a:latin typeface="KievitPro Regular"/>
              </a:rPr>
              <a:t>Étienne </a:t>
            </a:r>
            <a:r>
              <a:rPr lang="fr-FR" altLang="en-US" sz="5063" dirty="0" err="1">
                <a:solidFill>
                  <a:schemeClr val="tx1"/>
                </a:solidFill>
                <a:latin typeface="KievitPro Regular"/>
              </a:rPr>
              <a:t>Carjat</a:t>
            </a:r>
            <a:endParaRPr lang="fr-FR" altLang="en-US" sz="5063" dirty="0">
              <a:solidFill>
                <a:schemeClr val="tx1"/>
              </a:solidFill>
              <a:latin typeface="KievitPro Regular"/>
            </a:endParaRPr>
          </a:p>
          <a:p>
            <a:pPr algn="ctr"/>
            <a:r>
              <a:rPr lang="fr-FR" altLang="en-US" sz="5063" dirty="0">
                <a:solidFill>
                  <a:schemeClr val="tx1"/>
                </a:solidFill>
                <a:latin typeface="CelestePro Regular"/>
              </a:rPr>
              <a:t>Gustave Courbet, ca. 1860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170609-A68C-4254-A5E3-CFB108FBD1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876" y="797361"/>
            <a:ext cx="5148056" cy="655090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14FECF-B762-451A-BD2C-068259493E4A}"/>
              </a:ext>
            </a:extLst>
          </p:cNvPr>
          <p:cNvSpPr txBox="1"/>
          <p:nvPr/>
        </p:nvSpPr>
        <p:spPr>
          <a:xfrm>
            <a:off x="536028" y="3413805"/>
            <a:ext cx="23301434" cy="53963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title of </a:t>
            </a:r>
            <a:r>
              <a:rPr lang="en-US" sz="4000" b="0" i="0" dirty="0">
                <a:solidFill>
                  <a:schemeClr val="accent5"/>
                </a:solidFill>
                <a:effectLst/>
                <a:latin typeface="Arial" panose="020B0604020202020204" pitchFamily="34" charset="0"/>
              </a:rPr>
              <a:t>Realist</a:t>
            </a:r>
            <a:r>
              <a:rPr lang="en-US" sz="4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was thrust upon me just as the title of </a:t>
            </a:r>
            <a:r>
              <a:rPr lang="en-US" sz="4000" b="0" i="0" dirty="0">
                <a:solidFill>
                  <a:schemeClr val="accent5"/>
                </a:solidFill>
                <a:effectLst/>
                <a:latin typeface="Arial" panose="020B0604020202020204" pitchFamily="34" charset="0"/>
              </a:rPr>
              <a:t>Romantic</a:t>
            </a:r>
            <a:r>
              <a:rPr lang="en-US" sz="4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was imposed upon the men of 1830. Titles have never given a true idea of things: if it were otherwise, the works would be unnecessary.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4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l"/>
            <a:endParaRPr lang="en-US" sz="40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sz="4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 know in order to do, that was my idea. To be in a position to translate the customs, the ideas, the appearance of my time, according to my own estimation; </a:t>
            </a:r>
            <a:r>
              <a:rPr lang="en-US" sz="4000" b="0" i="0" dirty="0">
                <a:solidFill>
                  <a:schemeClr val="accent5"/>
                </a:solidFill>
                <a:effectLst/>
                <a:latin typeface="Arial" panose="020B0604020202020204" pitchFamily="34" charset="0"/>
              </a:rPr>
              <a:t>to be not only a painter but a man as well; in short, to create living art </a:t>
            </a:r>
            <a:r>
              <a:rPr lang="en-US" sz="4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this is my goal. (Gustave Courbet, 1855)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07770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57274B07-23D3-48D4-8ADD-4DB95FC83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70" y="1226317"/>
            <a:ext cx="23793060" cy="11263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2">
            <a:extLst>
              <a:ext uri="{FF2B5EF4-FFF2-40B4-BE49-F238E27FC236}">
                <a16:creationId xmlns:a16="http://schemas.microsoft.com/office/drawing/2014/main" id="{C7BE886D-2276-4C89-AA20-9909068CD113}"/>
              </a:ext>
            </a:extLst>
          </p:cNvPr>
          <p:cNvSpPr>
            <a:spLocks/>
          </p:cNvSpPr>
          <p:nvPr/>
        </p:nvSpPr>
        <p:spPr bwMode="auto">
          <a:xfrm>
            <a:off x="8442576" y="12782281"/>
            <a:ext cx="7498848" cy="41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r>
              <a:rPr lang="en-US" altLang="en-US" sz="2672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Gustave Courbet, </a:t>
            </a:r>
            <a:r>
              <a:rPr lang="en-US" altLang="en-US" sz="2672" i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A Burial at </a:t>
            </a:r>
            <a:r>
              <a:rPr lang="en-US" altLang="en-US" sz="2672" i="1" dirty="0" err="1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Ornans</a:t>
            </a:r>
            <a:r>
              <a:rPr lang="en-US" altLang="en-US" sz="2672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, 1849-1850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A0BEED-44FE-4710-93A3-F5A0BE621AEF}"/>
              </a:ext>
            </a:extLst>
          </p:cNvPr>
          <p:cNvSpPr txBox="1"/>
          <p:nvPr/>
        </p:nvSpPr>
        <p:spPr>
          <a:xfrm>
            <a:off x="404522" y="472053"/>
            <a:ext cx="7936705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dirty="0"/>
              <a:t>"Burial at </a:t>
            </a:r>
            <a:r>
              <a:rPr lang="en-US" dirty="0" err="1"/>
              <a:t>Ornans</a:t>
            </a:r>
            <a:r>
              <a:rPr lang="en-US" dirty="0"/>
              <a:t> was in reality the burial of romanticism.”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714</Words>
  <Application>Microsoft Office PowerPoint</Application>
  <PresentationFormat>Custom</PresentationFormat>
  <Paragraphs>69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Arial</vt:lpstr>
      <vt:lpstr>Calibri</vt:lpstr>
      <vt:lpstr>Calibri Light</vt:lpstr>
      <vt:lpstr>CelestePro Regular</vt:lpstr>
      <vt:lpstr>Gill Sans</vt:lpstr>
      <vt:lpstr>Helvetica</vt:lpstr>
      <vt:lpstr>Helvetica Neue</vt:lpstr>
      <vt:lpstr>Helvetica Neue Medium</vt:lpstr>
      <vt:lpstr>KievitPro Regular</vt:lpstr>
      <vt:lpstr>Lucida Grande</vt:lpstr>
      <vt:lpstr>Verdana</vt:lpstr>
      <vt:lpstr>Verdana Italic</vt:lpstr>
      <vt:lpstr>20_BasicBlack</vt:lpstr>
      <vt:lpstr>Modern Art </vt:lpstr>
      <vt:lpstr>Key Terms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Formal Analysis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Art</dc:title>
  <dc:creator>Matthew C Feliz</dc:creator>
  <cp:lastModifiedBy>Matthew C Feliz</cp:lastModifiedBy>
  <cp:revision>3</cp:revision>
  <dcterms:modified xsi:type="dcterms:W3CDTF">2022-09-15T18:14:55Z</dcterms:modified>
</cp:coreProperties>
</file>