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28"/>
  </p:notesMasterIdLst>
  <p:sldIdLst>
    <p:sldId id="256" r:id="rId3"/>
    <p:sldId id="278" r:id="rId4"/>
    <p:sldId id="279" r:id="rId5"/>
    <p:sldId id="280" r:id="rId6"/>
    <p:sldId id="281" r:id="rId7"/>
    <p:sldId id="282" r:id="rId8"/>
    <p:sldId id="283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e-orsay.fr/en/collections/works-in-focus/painting.html?no_cache=1&amp;zoom=1&amp;tx_damzoom_pi1%5bshowUid%5d=1837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" name="Shape 19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http://www.musee-orsay.fr/en/collections/works-in-focus/painting.html?no_cache=1&amp;zoom=1&amp;tx_damzoom_pi1%5BshowUid%5D=1837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49" y="5919524"/>
            <a:ext cx="10985503" cy="318490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800" b="1">
                <a:latin typeface="+mn-lt"/>
                <a:ea typeface="+mn-ea"/>
                <a:cs typeface="+mn-cs"/>
                <a:sym typeface="Helvetica Neue"/>
              </a:defRPr>
            </a:lvl1pPr>
            <a:lvl2pPr marL="5334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2pPr>
            <a:lvl3pPr marL="8382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3pPr>
            <a:lvl4pPr marL="11430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4pPr>
            <a:lvl5pPr marL="14478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3" cy="23241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1219169">
              <a:lnSpc>
                <a:spcPct val="80000"/>
              </a:lnSpc>
              <a:defRPr sz="5800" b="1" spc="-116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3598433"/>
            <a:ext cx="10985500" cy="952501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4172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928162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215900" y="-2019300"/>
            <a:ext cx="14732000" cy="9017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1219169">
              <a:lnSpc>
                <a:spcPct val="80000"/>
              </a:lnSpc>
              <a:defRPr sz="5800" b="1" spc="-116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800" b="1">
                <a:latin typeface="+mn-lt"/>
                <a:ea typeface="+mn-ea"/>
                <a:cs typeface="+mn-cs"/>
                <a:sym typeface="Helvetica Neue"/>
              </a:defRPr>
            </a:lvl1pPr>
            <a:lvl2pPr marL="5334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2pPr>
            <a:lvl3pPr marL="8382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3pPr>
            <a:lvl4pPr marL="11430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4pPr>
            <a:lvl5pPr marL="14478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250" y="5804955"/>
            <a:ext cx="10985500" cy="572345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Subtitle 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7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1219169">
              <a:lnSpc>
                <a:spcPct val="80000"/>
              </a:lnSpc>
              <a:defRPr sz="4250" b="1" spc="-85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1202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6026152" y="635000"/>
            <a:ext cx="5594204" cy="560494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8825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457951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476250"/>
            <a:ext cx="10985500" cy="716582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1219169">
              <a:lnSpc>
                <a:spcPct val="80000"/>
              </a:lnSpc>
              <a:defRPr sz="4250" b="1" spc="-85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1122981"/>
            <a:ext cx="10985500" cy="4673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  <a:lvl2pPr marL="6540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2pPr>
            <a:lvl3pPr marL="9588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3pPr>
            <a:lvl4pPr marL="12636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4pPr>
            <a:lvl5pPr marL="15684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603250" y="2124252"/>
            <a:ext cx="10985500" cy="4128007"/>
          </a:xfrm>
          <a:prstGeom prst="rect">
            <a:avLst/>
          </a:prstGeom>
        </p:spPr>
        <p:txBody>
          <a:bodyPr lIns="50800" tIns="50800" rIns="50800" bIns="50800"/>
          <a:lstStyle>
            <a:lvl1pPr marL="3048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893310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7"/>
          </a:xfrm>
          <a:prstGeom prst="rect">
            <a:avLst/>
          </a:prstGeom>
        </p:spPr>
        <p:txBody>
          <a:bodyPr lIns="50800" tIns="50800" rIns="50800" bIns="50800" numCol="2" spcCol="1098550"/>
          <a:lstStyle>
            <a:lvl1pPr marL="3048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1pPr>
            <a:lvl2pPr marL="6096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2pPr>
            <a:lvl3pPr marL="9144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3pPr>
            <a:lvl4pPr marL="12192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4pPr>
            <a:lvl5pPr marL="15240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699331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476250"/>
            <a:ext cx="4889500" cy="71755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1219169">
              <a:lnSpc>
                <a:spcPct val="80000"/>
              </a:lnSpc>
              <a:defRPr sz="4250" b="1" spc="-85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1122981"/>
            <a:ext cx="4889500" cy="4673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  <a:lvl2pPr marL="6540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2pPr>
            <a:lvl3pPr marL="9588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3pPr>
            <a:lvl4pPr marL="12636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4pPr>
            <a:lvl5pPr marL="15684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603250" y="2124252"/>
            <a:ext cx="4889500" cy="4128007"/>
          </a:xfrm>
          <a:prstGeom prst="rect">
            <a:avLst/>
          </a:prstGeom>
        </p:spPr>
        <p:txBody>
          <a:bodyPr lIns="50800" tIns="50800" rIns="50800" bIns="50800"/>
          <a:lstStyle>
            <a:lvl1pPr marL="304800" indent="-304800" defTabSz="1219169">
              <a:spcBef>
                <a:spcPts val="2250"/>
              </a:spcBef>
              <a:buSzPct val="123000"/>
              <a:buFontTx/>
              <a:defRPr sz="24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bullet text</a:t>
            </a:r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3190100" y="631924"/>
            <a:ext cx="11264901" cy="559673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085292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3" cy="2324100"/>
          </a:xfrm>
          <a:prstGeom prst="rect">
            <a:avLst/>
          </a:prstGeom>
        </p:spPr>
        <p:txBody>
          <a:bodyPr lIns="50800" tIns="50800" rIns="50800" bIns="50800"/>
          <a:lstStyle>
            <a:lvl1pPr defTabSz="1219169">
              <a:lnSpc>
                <a:spcPct val="80000"/>
              </a:lnSpc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8825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679067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476250"/>
            <a:ext cx="10985500" cy="717475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1219169">
              <a:lnSpc>
                <a:spcPct val="80000"/>
              </a:lnSpc>
              <a:defRPr sz="4250" b="1" spc="-85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1122981"/>
            <a:ext cx="10985500" cy="4673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  <a:lvl2pPr marL="6540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2pPr>
            <a:lvl3pPr marL="9588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3pPr>
            <a:lvl4pPr marL="12636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4pPr>
            <a:lvl5pPr marL="15684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660464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476250"/>
            <a:ext cx="10985500" cy="71755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1219169">
              <a:lnSpc>
                <a:spcPct val="80000"/>
              </a:lnSpc>
              <a:defRPr sz="4250" b="1" spc="-85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1122981"/>
            <a:ext cx="10985500" cy="4673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  <a:lvl2pPr marL="6540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2pPr>
            <a:lvl3pPr marL="9588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3pPr>
            <a:lvl4pPr marL="12636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4pPr>
            <a:lvl5pPr marL="1568450" indent="-34925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603250" y="2124252"/>
            <a:ext cx="10985500" cy="4128007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FontTx/>
              <a:buNone/>
              <a:defRPr sz="2750" spc="-5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17470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 defTabSz="12191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12191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12191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12191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121916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93377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4131090"/>
            <a:ext cx="10985500" cy="4673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750" b="1">
                <a:latin typeface="+mn-lt"/>
                <a:ea typeface="+mn-ea"/>
                <a:cs typeface="+mn-cs"/>
                <a:sym typeface="Helvetica Neue"/>
              </a:defRPr>
            </a:lvl1pPr>
            <a:lvl2pPr marL="654050" indent="-349250" algn="ctr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2pPr>
            <a:lvl3pPr marL="958850" indent="-349250" algn="ctr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3pPr>
            <a:lvl4pPr marL="1263650" indent="-349250" algn="ctr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4pPr>
            <a:lvl5pPr marL="1568450" indent="-349250" algn="ctr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275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Fact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603250" y="467629"/>
            <a:ext cx="10985500" cy="3679533"/>
          </a:xfrm>
          <a:prstGeom prst="rect">
            <a:avLst/>
          </a:prstGeom>
        </p:spPr>
        <p:txBody>
          <a:bodyPr lIns="50800" tIns="50800" rIns="50800" bIns="50800" anchor="b"/>
          <a:lstStyle/>
          <a:p>
            <a:pPr marL="0" lvl="4" indent="603504" algn="ctr" defTabSz="536434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000" b="1" spc="-110">
                <a:latin typeface="+mn-lt"/>
                <a:ea typeface="+mn-ea"/>
                <a:cs typeface="+mn-cs"/>
                <a:sym typeface="Helvetica Neue"/>
              </a:defRPr>
            </a:pPr>
            <a:r>
              <a:t>100%
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097478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0412" y="5337727"/>
            <a:ext cx="10074627" cy="31849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800" b="1">
                <a:latin typeface="+mn-lt"/>
                <a:ea typeface="+mn-ea"/>
                <a:cs typeface="+mn-cs"/>
                <a:sym typeface="Helvetica Neue"/>
              </a:defRPr>
            </a:lvl1pPr>
            <a:lvl2pPr marL="5334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2pPr>
            <a:lvl3pPr marL="8382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3pPr>
            <a:lvl4pPr marL="11430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4pPr>
            <a:lvl5pPr marL="1447800" indent="-228600" defTabSz="412750">
              <a:lnSpc>
                <a:spcPct val="100000"/>
              </a:lnSpc>
              <a:spcBef>
                <a:spcPts val="0"/>
              </a:spcBef>
              <a:buSzPct val="123000"/>
              <a:buFontTx/>
              <a:defRPr sz="18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876962" y="2469930"/>
            <a:ext cx="10438077" cy="1918141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lvl="4" indent="704723" defTabSz="755885">
              <a:spcBef>
                <a:spcPts val="0"/>
              </a:spcBef>
              <a:buSzTx/>
              <a:buFontTx/>
              <a:buNone/>
              <a:defRPr sz="5270" spc="-105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709234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7715250" y="3542705"/>
            <a:ext cx="4064000" cy="2705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1466850" y="635000"/>
            <a:ext cx="11349567" cy="5638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7715250" y="635000"/>
            <a:ext cx="4064000" cy="270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387725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755650" y="-1860550"/>
            <a:ext cx="14255750" cy="95151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58715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48" y="6486708"/>
            <a:ext cx="243656" cy="241092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92100">
              <a:defRPr sz="9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261653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946428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5270106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25532" y="6229875"/>
            <a:ext cx="251669" cy="252950"/>
          </a:xfrm>
          <a:prstGeom prst="rect">
            <a:avLst/>
          </a:prstGeom>
        </p:spPr>
        <p:txBody>
          <a:bodyPr lIns="64292" tIns="64292" rIns="64292" bIns="64292"/>
          <a:lstStyle>
            <a:lvl1pPr defTabSz="642938">
              <a:defRPr sz="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792904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896628" y="6308083"/>
            <a:ext cx="457173" cy="461661"/>
          </a:xfrm>
          <a:prstGeom prst="rect">
            <a:avLst/>
          </a:prstGeom>
          <a:ln w="12700">
            <a:miter lim="400000"/>
          </a:ln>
        </p:spPr>
        <p:txBody>
          <a:bodyPr wrap="none" lIns="91438" tIns="91438" rIns="91438" bIns="91438" anchor="ctr">
            <a:spAutoFit/>
          </a:bodyPr>
          <a:lstStyle>
            <a:lvl1pPr algn="r" defTabSz="4572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127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1pPr>
      <a:lvl2pPr marL="4953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2pPr>
      <a:lvl3pPr marL="7772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3pPr>
      <a:lvl4pPr marL="1041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4pPr>
      <a:lvl5pPr marL="1270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5pPr>
      <a:lvl6pPr marL="1879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23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6pPr>
      <a:lvl7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23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7pPr>
      <a:lvl8pPr marL="2489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23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8pPr>
      <a:lvl9pPr marL="2794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23000"/>
        <a:buFont typeface="Arial"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bkRmGUGSEU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"/>
          <p:cNvSpPr txBox="1">
            <a:spLocks noGrp="1"/>
          </p:cNvSpPr>
          <p:nvPr>
            <p:ph type="ctrTitle"/>
          </p:nvPr>
        </p:nvSpPr>
        <p:spPr>
          <a:xfrm>
            <a:off x="1524000" y="353147"/>
            <a:ext cx="9144000" cy="886546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FEFEFE"/>
                </a:solidFill>
              </a:defRPr>
            </a:lvl1pPr>
          </a:lstStyle>
          <a:p>
            <a:r>
              <a:t>Post-Impressionism</a:t>
            </a:r>
          </a:p>
        </p:txBody>
      </p:sp>
      <p:sp>
        <p:nvSpPr>
          <p:cNvPr id="102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634836" y="1362723"/>
            <a:ext cx="9144001" cy="6097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The Anti-utopian Science of Color</a:t>
            </a:r>
          </a:p>
        </p:txBody>
      </p:sp>
      <p:pic>
        <p:nvPicPr>
          <p:cNvPr id="10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37" y="1751895"/>
            <a:ext cx="11748527" cy="46994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0" y="686559"/>
            <a:ext cx="5884010" cy="4816039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Rectangle 2"/>
          <p:cNvSpPr txBox="1"/>
          <p:nvPr/>
        </p:nvSpPr>
        <p:spPr>
          <a:xfrm>
            <a:off x="7473670" y="6357789"/>
            <a:ext cx="4188024" cy="241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Pierre Auguste Renoir,  </a:t>
            </a:r>
            <a:r>
              <a:rPr i="1"/>
              <a:t>Les Grands Boulevards</a:t>
            </a:r>
            <a:r>
              <a:t>, 1875</a:t>
            </a:r>
          </a:p>
        </p:txBody>
      </p:sp>
      <p:pic>
        <p:nvPicPr>
          <p:cNvPr id="131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87" y="186965"/>
            <a:ext cx="4316374" cy="5819147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Rectangle 4"/>
          <p:cNvSpPr txBox="1"/>
          <p:nvPr/>
        </p:nvSpPr>
        <p:spPr>
          <a:xfrm>
            <a:off x="443016" y="6237139"/>
            <a:ext cx="3714751" cy="48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600">
                <a:solidFill>
                  <a:srgbClr val="FDFDFD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Claude Monet, </a:t>
            </a:r>
            <a:r>
              <a:rPr i="1"/>
              <a:t>Le Boulevard des Capucines, </a:t>
            </a:r>
            <a:r>
              <a:t>1873-74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Key Terms</a:t>
            </a:r>
          </a:p>
        </p:txBody>
      </p:sp>
      <p:sp>
        <p:nvSpPr>
          <p:cNvPr id="13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690687"/>
            <a:ext cx="10515600" cy="4802187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226313" indent="-226313" defTabSz="905255">
              <a:lnSpc>
                <a:spcPct val="72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endParaRPr lang="en-US" dirty="0">
              <a:solidFill>
                <a:srgbClr val="FF0000"/>
              </a:solidFill>
            </a:endParaRPr>
          </a:p>
          <a:p>
            <a:pPr marL="226313" indent="-226313" defTabSz="905255">
              <a:lnSpc>
                <a:spcPct val="72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endParaRPr lang="en-US" sz="3200" dirty="0">
              <a:solidFill>
                <a:srgbClr val="FF0000"/>
              </a:solidFill>
            </a:endParaRPr>
          </a:p>
          <a:p>
            <a:pPr marL="226313" indent="-226313" defTabSz="905255">
              <a:lnSpc>
                <a:spcPct val="72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dirty="0" err="1"/>
              <a:t>Haussmannization</a:t>
            </a:r>
            <a:endParaRPr lang="en-US" sz="3200" dirty="0"/>
          </a:p>
          <a:p>
            <a:pPr marL="0" indent="0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dirty="0"/>
              <a:t>Franco-Prussian War and the Commune (1871-1872)</a:t>
            </a:r>
          </a:p>
          <a:p>
            <a:pPr marL="0" indent="0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dirty="0"/>
              <a:t>Mal du siècle</a:t>
            </a:r>
            <a:endParaRPr lang="en-US" sz="3200" dirty="0">
              <a:solidFill>
                <a:srgbClr val="FF0000"/>
              </a:solidFill>
            </a:endParaRPr>
          </a:p>
          <a:p>
            <a:pPr marL="0" indent="0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endParaRPr lang="en-US" sz="3200" dirty="0">
              <a:solidFill>
                <a:srgbClr val="FF0000"/>
              </a:solidFill>
            </a:endParaRPr>
          </a:p>
          <a:p>
            <a:pPr marL="0" indent="0" defTabSz="905255">
              <a:lnSpc>
                <a:spcPct val="120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dirty="0">
                <a:solidFill>
                  <a:srgbClr val="FF0000"/>
                </a:solidFill>
              </a:rPr>
              <a:t>Pessimism (Arthur Schopenhauer)</a:t>
            </a:r>
          </a:p>
          <a:p>
            <a:pPr marL="226313" indent="-226313" defTabSz="905255">
              <a:lnSpc>
                <a:spcPct val="120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dirty="0">
                <a:solidFill>
                  <a:srgbClr val="FF0000"/>
                </a:solidFill>
              </a:rPr>
              <a:t>Utopia/Dystopia</a:t>
            </a:r>
          </a:p>
          <a:p>
            <a:pPr marL="226313" indent="-226313" defTabSz="905255">
              <a:lnSpc>
                <a:spcPct val="120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dirty="0">
                <a:solidFill>
                  <a:srgbClr val="FF0000"/>
                </a:solidFill>
              </a:rPr>
              <a:t>Femme fatale</a:t>
            </a:r>
          </a:p>
          <a:p>
            <a:pPr marL="0" indent="0" defTabSz="905255">
              <a:lnSpc>
                <a:spcPct val="72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endParaRPr sz="3200" dirty="0"/>
          </a:p>
          <a:p>
            <a:pPr marL="0" indent="0" defTabSz="905255">
              <a:lnSpc>
                <a:spcPct val="120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spc="100" dirty="0">
                <a:solidFill>
                  <a:srgbClr val="00B0F0"/>
                </a:solidFill>
              </a:rPr>
              <a:t>Symbolism</a:t>
            </a:r>
          </a:p>
          <a:p>
            <a:pPr marL="0" indent="0" defTabSz="905255">
              <a:lnSpc>
                <a:spcPct val="120000"/>
              </a:lnSpc>
              <a:spcBef>
                <a:spcPts val="90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lang="en-US" sz="3200" spc="100" dirty="0">
                <a:solidFill>
                  <a:srgbClr val="00B0F0"/>
                </a:solidFill>
              </a:rPr>
              <a:t>Anti-naturalism</a:t>
            </a:r>
          </a:p>
          <a:p>
            <a:pPr marL="226313" indent="-226313" defTabSz="905255">
              <a:lnSpc>
                <a:spcPct val="120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sz="3200" spc="100" dirty="0">
                <a:solidFill>
                  <a:srgbClr val="00B0F0"/>
                </a:solidFill>
              </a:rPr>
              <a:t>Primitivism</a:t>
            </a:r>
          </a:p>
          <a:p>
            <a:pPr marL="226313" indent="-226313" defTabSz="905255">
              <a:lnSpc>
                <a:spcPct val="120000"/>
              </a:lnSpc>
              <a:spcBef>
                <a:spcPts val="0"/>
              </a:spcBef>
              <a:buSzTx/>
              <a:buNone/>
              <a:defRPr sz="2475">
                <a:solidFill>
                  <a:srgbClr val="FEFEFE"/>
                </a:solidFill>
              </a:defRPr>
            </a:pPr>
            <a:r>
              <a:rPr sz="3200" spc="100" dirty="0">
                <a:solidFill>
                  <a:srgbClr val="00B0F0"/>
                </a:solidFill>
              </a:rPr>
              <a:t>Neo-impressionism</a:t>
            </a:r>
          </a:p>
          <a:p>
            <a:pPr marL="678941" lvl="1" indent="-226313" defTabSz="905255">
              <a:lnSpc>
                <a:spcPct val="120000"/>
              </a:lnSpc>
              <a:spcBef>
                <a:spcPts val="400"/>
              </a:spcBef>
              <a:defRPr sz="2178">
                <a:solidFill>
                  <a:srgbClr val="FEFEFE"/>
                </a:solidFill>
              </a:defRPr>
            </a:pPr>
            <a:r>
              <a:rPr sz="3200" spc="100" dirty="0" err="1">
                <a:solidFill>
                  <a:srgbClr val="00B0F0"/>
                </a:solidFill>
              </a:rPr>
              <a:t>Pointilism</a:t>
            </a:r>
            <a:r>
              <a:rPr sz="3200" spc="100" dirty="0">
                <a:solidFill>
                  <a:srgbClr val="00B0F0"/>
                </a:solidFill>
              </a:rPr>
              <a:t> (</a:t>
            </a:r>
            <a:r>
              <a:rPr sz="3200" spc="100" dirty="0" err="1">
                <a:solidFill>
                  <a:srgbClr val="00B0F0"/>
                </a:solidFill>
              </a:rPr>
              <a:t>melange</a:t>
            </a:r>
            <a:r>
              <a:rPr sz="3200" spc="100" dirty="0">
                <a:solidFill>
                  <a:srgbClr val="00B0F0"/>
                </a:solidFill>
              </a:rPr>
              <a:t> </a:t>
            </a:r>
            <a:r>
              <a:rPr sz="3200" spc="100" dirty="0" err="1">
                <a:solidFill>
                  <a:srgbClr val="00B0F0"/>
                </a:solidFill>
              </a:rPr>
              <a:t>optique</a:t>
            </a:r>
            <a:r>
              <a:rPr sz="3200" spc="100" dirty="0">
                <a:solidFill>
                  <a:srgbClr val="00B0F0"/>
                </a:solidFill>
              </a:rPr>
              <a:t>)</a:t>
            </a:r>
          </a:p>
          <a:p>
            <a:pPr marL="678941" lvl="1" indent="-226313" defTabSz="905255">
              <a:lnSpc>
                <a:spcPct val="120000"/>
              </a:lnSpc>
              <a:spcBef>
                <a:spcPts val="400"/>
              </a:spcBef>
              <a:defRPr sz="2178">
                <a:solidFill>
                  <a:srgbClr val="FEFEFE"/>
                </a:solidFill>
              </a:defRPr>
            </a:pPr>
            <a:r>
              <a:rPr sz="3200" spc="100" dirty="0">
                <a:solidFill>
                  <a:srgbClr val="00B0F0"/>
                </a:solidFill>
              </a:rPr>
              <a:t>Divisionism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3"/>
          <p:cNvSpPr txBox="1"/>
          <p:nvPr/>
        </p:nvSpPr>
        <p:spPr>
          <a:xfrm>
            <a:off x="376458" y="1047094"/>
            <a:ext cx="11484477" cy="6058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/>
            </a:pPr>
            <a:endParaRPr/>
          </a:p>
          <a:p>
            <a:pPr>
              <a:defRPr sz="2800">
                <a:solidFill>
                  <a:srgbClr val="FFFFFF"/>
                </a:solidFill>
              </a:defRPr>
            </a:pPr>
            <a:r>
              <a:t>What is utopia?</a:t>
            </a:r>
          </a:p>
          <a:p>
            <a:pPr>
              <a:defRPr sz="2800"/>
            </a:pPr>
            <a:endParaRPr/>
          </a:p>
          <a:p>
            <a:pPr>
              <a:defRPr sz="2800"/>
            </a:pPr>
            <a:endParaRPr/>
          </a:p>
          <a:p>
            <a:pPr>
              <a:defRPr sz="2800">
                <a:solidFill>
                  <a:srgbClr val="FFFFFF"/>
                </a:solidFill>
              </a:defRPr>
            </a:pPr>
            <a:r>
              <a:t>What does Nochlin mean when she claims that Seurat envisions utopia as a problem rather than a ready-made solution? P. 148</a:t>
            </a:r>
          </a:p>
          <a:p>
            <a:pPr>
              <a:defRPr sz="2800"/>
            </a:pPr>
            <a:endParaRPr/>
          </a:p>
          <a:p>
            <a:pPr>
              <a:defRPr sz="2800"/>
            </a:pPr>
            <a:endParaRPr/>
          </a:p>
          <a:p>
            <a:pPr>
              <a:defRPr sz="2800">
                <a:solidFill>
                  <a:srgbClr val="FCFCFC"/>
                </a:solidFill>
              </a:defRPr>
            </a:pPr>
            <a:r>
              <a:t>How is the Grande Jatte anti-utopian?  In what ways does Seurat’s formal language instantiate an anti-utopian critique of modernity?  …an aesthetic critique of the utopian impulses of the avant-garde? (Realism, Impressionism, Post-Impressionism)</a:t>
            </a:r>
          </a:p>
          <a:p>
            <a:pPr>
              <a:defRPr sz="2800"/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/>
          <p:cNvSpPr txBox="1">
            <a:spLocks noGrp="1"/>
          </p:cNvSpPr>
          <p:nvPr>
            <p:ph type="title"/>
          </p:nvPr>
        </p:nvSpPr>
        <p:spPr>
          <a:xfrm>
            <a:off x="289559" y="410209"/>
            <a:ext cx="10515601" cy="50355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95527">
              <a:defRPr sz="3393">
                <a:solidFill>
                  <a:srgbClr val="FEFEFE"/>
                </a:solidFill>
              </a:defRPr>
            </a:lvl1pPr>
          </a:lstStyle>
          <a:p>
            <a:r>
              <a:t>Utopia?</a:t>
            </a:r>
          </a:p>
        </p:txBody>
      </p:sp>
      <p:pic>
        <p:nvPicPr>
          <p:cNvPr id="140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5" y="365125"/>
            <a:ext cx="7143750" cy="5324475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extBox 4"/>
          <p:cNvSpPr txBox="1"/>
          <p:nvPr/>
        </p:nvSpPr>
        <p:spPr>
          <a:xfrm>
            <a:off x="3109768" y="6103620"/>
            <a:ext cx="591848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Pierre-Auguste Renoir, </a:t>
            </a:r>
            <a:r>
              <a:rPr i="1"/>
              <a:t>Dance at the Moulin de la Galette, 1876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615" y="249380"/>
            <a:ext cx="3860801" cy="53201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384" y="249380"/>
            <a:ext cx="3453664" cy="5320148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Rectangle 2"/>
          <p:cNvSpPr txBox="1"/>
          <p:nvPr/>
        </p:nvSpPr>
        <p:spPr>
          <a:xfrm>
            <a:off x="8074822" y="6073168"/>
            <a:ext cx="3874875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Gustave Moreau,  Salome Dancing, known as Salome Tattooed, 1874</a:t>
            </a:r>
          </a:p>
        </p:txBody>
      </p:sp>
      <p:sp>
        <p:nvSpPr>
          <p:cNvPr id="146" name="Rectangle 3"/>
          <p:cNvSpPr txBox="1"/>
          <p:nvPr/>
        </p:nvSpPr>
        <p:spPr>
          <a:xfrm>
            <a:off x="4108954" y="5934669"/>
            <a:ext cx="3510743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endParaRPr/>
          </a:p>
          <a:p>
            <a:pPr algn="ctr">
              <a:defRPr>
                <a:solidFill>
                  <a:srgbClr val="FCFCFC"/>
                </a:solidFill>
              </a:defRPr>
            </a:pPr>
            <a:r>
              <a:t>  Gustave Moreau,  Salome Dancing before Herod, 1874-76</a:t>
            </a:r>
          </a:p>
        </p:txBody>
      </p:sp>
      <p:sp>
        <p:nvSpPr>
          <p:cNvPr id="147" name="TextBox 4"/>
          <p:cNvSpPr txBox="1"/>
          <p:nvPr/>
        </p:nvSpPr>
        <p:spPr>
          <a:xfrm>
            <a:off x="225830" y="3720772"/>
            <a:ext cx="3192086" cy="2961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“desire, that is to say, want [or will], is the precedent condition of every pleasure; but with the satisfaction, the desire and therefore the pleasure cease; and so the satisfaction or gratification can never be more than deliverance from a pain, from a want.” Schopenhauer, </a:t>
            </a:r>
            <a:r>
              <a:rPr i="1"/>
              <a:t>The world as will and representation</a:t>
            </a:r>
          </a:p>
        </p:txBody>
      </p:sp>
      <p:sp>
        <p:nvSpPr>
          <p:cNvPr id="148" name="Rectangle 7"/>
          <p:cNvSpPr txBox="1"/>
          <p:nvPr/>
        </p:nvSpPr>
        <p:spPr>
          <a:xfrm>
            <a:off x="1060953" y="1819917"/>
            <a:ext cx="6004561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Mal du siècle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Femme fatale</a:t>
            </a:r>
          </a:p>
          <a:p>
            <a:r>
              <a:rPr>
                <a:solidFill>
                  <a:srgbClr val="FFFFFF"/>
                </a:solidFill>
              </a:rPr>
              <a:t>Pessimism</a:t>
            </a:r>
            <a:r>
              <a:t> </a:t>
            </a:r>
          </a:p>
        </p:txBody>
      </p:sp>
      <p:sp>
        <p:nvSpPr>
          <p:cNvPr id="149" name="Utopia?"/>
          <p:cNvSpPr txBox="1"/>
          <p:nvPr/>
        </p:nvSpPr>
        <p:spPr>
          <a:xfrm>
            <a:off x="477459" y="440545"/>
            <a:ext cx="1684844" cy="591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90000"/>
              </a:lnSpc>
              <a:defRPr sz="39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/>
              <a:t>Utopia?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le 1"/>
          <p:cNvSpPr txBox="1">
            <a:spLocks noGrp="1"/>
          </p:cNvSpPr>
          <p:nvPr>
            <p:ph type="title"/>
          </p:nvPr>
        </p:nvSpPr>
        <p:spPr>
          <a:xfrm>
            <a:off x="838200" y="182245"/>
            <a:ext cx="10515600" cy="663576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FFFFFF"/>
                </a:solidFill>
              </a:defRPr>
            </a:lvl1pPr>
          </a:lstStyle>
          <a:p>
            <a:r>
              <a:t>Utopia?</a:t>
            </a:r>
          </a:p>
        </p:txBody>
      </p:sp>
      <p:pic>
        <p:nvPicPr>
          <p:cNvPr id="15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344" y="845819"/>
            <a:ext cx="10071563" cy="4436709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TextBox 5"/>
          <p:cNvSpPr txBox="1"/>
          <p:nvPr/>
        </p:nvSpPr>
        <p:spPr>
          <a:xfrm>
            <a:off x="4743797" y="5642847"/>
            <a:ext cx="5030649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Pierre Puvis de Chavannes, </a:t>
            </a:r>
            <a:r>
              <a:rPr i="1"/>
              <a:t>The Sacred Grove, </a:t>
            </a:r>
            <a:r>
              <a:t>c. 1884</a:t>
            </a:r>
          </a:p>
        </p:txBody>
      </p:sp>
      <p:sp>
        <p:nvSpPr>
          <p:cNvPr id="154" name="Rectangle 2"/>
          <p:cNvSpPr txBox="1"/>
          <p:nvPr/>
        </p:nvSpPr>
        <p:spPr>
          <a:xfrm>
            <a:off x="198813" y="2325510"/>
            <a:ext cx="1330745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Academicism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Timeless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Universal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Utopia?</a:t>
            </a:r>
          </a:p>
        </p:txBody>
      </p:sp>
      <p:pic>
        <p:nvPicPr>
          <p:cNvPr id="15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426" y="365125"/>
            <a:ext cx="6844115" cy="5107422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TextBox 4"/>
          <p:cNvSpPr txBox="1"/>
          <p:nvPr/>
        </p:nvSpPr>
        <p:spPr>
          <a:xfrm>
            <a:off x="4595796" y="5640185"/>
            <a:ext cx="5201877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DFDFD"/>
                </a:solidFill>
              </a:defRPr>
            </a:pPr>
            <a:r>
              <a:t>Paul Gauguin </a:t>
            </a:r>
            <a:r>
              <a:rPr i="1"/>
              <a:t>Day of the Gods (Mahana No Atua), </a:t>
            </a:r>
            <a:r>
              <a:t>1894</a:t>
            </a:r>
          </a:p>
        </p:txBody>
      </p:sp>
      <p:sp>
        <p:nvSpPr>
          <p:cNvPr id="159" name="TextBox 2"/>
          <p:cNvSpPr txBox="1"/>
          <p:nvPr/>
        </p:nvSpPr>
        <p:spPr>
          <a:xfrm>
            <a:off x="1237211" y="2410691"/>
            <a:ext cx="1169675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EFEFE"/>
                </a:solidFill>
              </a:defRPr>
            </a:pPr>
            <a:r>
              <a:t>Primitivism</a:t>
            </a:r>
          </a:p>
          <a:p>
            <a:pPr>
              <a:defRPr>
                <a:solidFill>
                  <a:srgbClr val="FEFEFE"/>
                </a:solidFill>
              </a:defRPr>
            </a:pPr>
            <a:r>
              <a:t>Abstraction</a:t>
            </a:r>
          </a:p>
          <a:p>
            <a:pPr>
              <a:defRPr>
                <a:solidFill>
                  <a:srgbClr val="FEFEFE"/>
                </a:solidFill>
              </a:defRPr>
            </a:pPr>
            <a:r>
              <a:t>synthetism</a:t>
            </a:r>
          </a:p>
        </p:txBody>
      </p:sp>
      <p:sp>
        <p:nvSpPr>
          <p:cNvPr id="160" name="TextBox 5"/>
          <p:cNvSpPr txBox="1"/>
          <p:nvPr/>
        </p:nvSpPr>
        <p:spPr>
          <a:xfrm>
            <a:off x="170412" y="6009516"/>
            <a:ext cx="8539941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“Art is an abstraction; derive this abstraction from nature while dreaming before it, but think more of creating than the actual result.”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1"/>
          <p:cNvSpPr txBox="1">
            <a:spLocks noGrp="1"/>
          </p:cNvSpPr>
          <p:nvPr>
            <p:ph type="title"/>
          </p:nvPr>
        </p:nvSpPr>
        <p:spPr>
          <a:xfrm>
            <a:off x="243840" y="256906"/>
            <a:ext cx="10515601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Utopia?</a:t>
            </a:r>
          </a:p>
        </p:txBody>
      </p:sp>
      <p:pic>
        <p:nvPicPr>
          <p:cNvPr id="16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9" y="68034"/>
            <a:ext cx="7894321" cy="5914574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Rectangle 4"/>
          <p:cNvSpPr txBox="1"/>
          <p:nvPr/>
        </p:nvSpPr>
        <p:spPr>
          <a:xfrm>
            <a:off x="4343399" y="6143635"/>
            <a:ext cx="7802880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Paul Signac, In the Time of Harmony. The Golden Age is not in the Past, it is in the Future, 1893-95</a:t>
            </a:r>
          </a:p>
        </p:txBody>
      </p:sp>
      <p:sp>
        <p:nvSpPr>
          <p:cNvPr id="165" name="TextBox 2"/>
          <p:cNvSpPr txBox="1"/>
          <p:nvPr/>
        </p:nvSpPr>
        <p:spPr>
          <a:xfrm>
            <a:off x="1029392" y="2327563"/>
            <a:ext cx="1667172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EFEFE"/>
                </a:solidFill>
              </a:defRPr>
            </a:pPr>
            <a:r>
              <a:t>Anarchism</a:t>
            </a:r>
          </a:p>
          <a:p>
            <a:pPr>
              <a:defRPr i="1">
                <a:solidFill>
                  <a:srgbClr val="FEFEFE"/>
                </a:solidFill>
              </a:defRPr>
            </a:pPr>
            <a:r>
              <a:t>melange optique</a:t>
            </a:r>
          </a:p>
        </p:txBody>
      </p:sp>
      <p:sp>
        <p:nvSpPr>
          <p:cNvPr id="166" name="Rectangle 5"/>
          <p:cNvSpPr txBox="1"/>
          <p:nvPr/>
        </p:nvSpPr>
        <p:spPr>
          <a:xfrm>
            <a:off x="198120" y="5705607"/>
            <a:ext cx="3884815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"...the separated elements will be reconstituted into brilliantly colored lights.“  Signac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989" y="99837"/>
            <a:ext cx="8542021" cy="5745844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extBox 4"/>
          <p:cNvSpPr txBox="1"/>
          <p:nvPr/>
        </p:nvSpPr>
        <p:spPr>
          <a:xfrm>
            <a:off x="2542624" y="5976049"/>
            <a:ext cx="6985582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Georges Seurat, </a:t>
            </a:r>
            <a:r>
              <a:rPr i="1"/>
              <a:t>Sunday Afternoon on the Island of the Grande Jatte, </a:t>
            </a:r>
            <a:r>
              <a:t>1884 </a:t>
            </a:r>
          </a:p>
        </p:txBody>
      </p:sp>
      <p:sp>
        <p:nvSpPr>
          <p:cNvPr id="170" name="Rectangle 1"/>
          <p:cNvSpPr txBox="1"/>
          <p:nvPr/>
        </p:nvSpPr>
        <p:spPr>
          <a:xfrm>
            <a:off x="335894" y="307170"/>
            <a:ext cx="833696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Utopia?</a:t>
            </a:r>
          </a:p>
        </p:txBody>
      </p:sp>
      <p:sp>
        <p:nvSpPr>
          <p:cNvPr id="171" name="Rectangle 2"/>
          <p:cNvSpPr txBox="1"/>
          <p:nvPr/>
        </p:nvSpPr>
        <p:spPr>
          <a:xfrm>
            <a:off x="11108919" y="218812"/>
            <a:ext cx="101586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Dystopia?</a:t>
            </a:r>
          </a:p>
        </p:txBody>
      </p:sp>
      <p:sp>
        <p:nvSpPr>
          <p:cNvPr id="172" name="Rectangle 5"/>
          <p:cNvSpPr txBox="1"/>
          <p:nvPr/>
        </p:nvSpPr>
        <p:spPr>
          <a:xfrm>
            <a:off x="3703144" y="6378769"/>
            <a:ext cx="4995712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https://www.youtube.com/watch?v=RbkRmGUGSEU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Box 5"/>
          <p:cNvSpPr txBox="1"/>
          <p:nvPr/>
        </p:nvSpPr>
        <p:spPr>
          <a:xfrm>
            <a:off x="4141082" y="6351508"/>
            <a:ext cx="4503128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Edouard Manet, </a:t>
            </a:r>
            <a:r>
              <a:rPr b="1" i="1"/>
              <a:t>Le Déjeuner sur l'herbe, </a:t>
            </a:r>
            <a:r>
              <a:rPr b="1"/>
              <a:t>1863</a:t>
            </a:r>
            <a:r>
              <a:t>  </a:t>
            </a:r>
          </a:p>
        </p:txBody>
      </p:sp>
      <p:pic>
        <p:nvPicPr>
          <p:cNvPr id="175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304" y="186790"/>
            <a:ext cx="7741785" cy="6099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05" y="224996"/>
            <a:ext cx="3762003" cy="5607593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Ando Hiroshige, Awa Province: Naruto Whirlpools, 1853-56"/>
          <p:cNvSpPr txBox="1"/>
          <p:nvPr/>
        </p:nvSpPr>
        <p:spPr>
          <a:xfrm>
            <a:off x="114672" y="5967645"/>
            <a:ext cx="3900488" cy="557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2147" tIns="32147" rIns="32147" bIns="32147">
            <a:spAutoFit/>
          </a:bodyPr>
          <a:lstStyle>
            <a:lvl1pPr defTabSz="1285875">
              <a:defRPr sz="3200">
                <a:solidFill>
                  <a:srgbClr val="FDFDFD"/>
                </a:solidFill>
              </a:defRPr>
            </a:lvl1pPr>
          </a:lstStyle>
          <a:p>
            <a:pPr algn="ctr" defTabSz="642938"/>
            <a:r>
              <a:rPr sz="1600" dirty="0">
                <a:latin typeface="Helvetica Neue"/>
                <a:sym typeface="Helvetica Neue"/>
              </a:rPr>
              <a:t>Ando Hiroshige, Awa Province: Naruto Whirlpools, 1853-56 </a:t>
            </a:r>
          </a:p>
        </p:txBody>
      </p:sp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150" y="214095"/>
            <a:ext cx="7504087" cy="5618494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Claude Monet, The Green Wave, 1866-67"/>
          <p:cNvSpPr txBox="1"/>
          <p:nvPr/>
        </p:nvSpPr>
        <p:spPr>
          <a:xfrm>
            <a:off x="6596063" y="6215955"/>
            <a:ext cx="4507707" cy="311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2147" tIns="32147" rIns="32147" bIns="32147">
            <a:spAutoFit/>
          </a:bodyPr>
          <a:lstStyle>
            <a:lvl1pPr algn="l" defTabSz="1285875">
              <a:defRPr sz="320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defTabSz="642938"/>
            <a:r>
              <a:rPr sz="1600" dirty="0"/>
              <a:t>Claude Monet, The Green Wave, 1866-67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72" y="245745"/>
            <a:ext cx="5060298" cy="3823335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extBox 4"/>
          <p:cNvSpPr txBox="1"/>
          <p:nvPr/>
        </p:nvSpPr>
        <p:spPr>
          <a:xfrm>
            <a:off x="1274235" y="4594859"/>
            <a:ext cx="3042566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Titian, Patoral Concert, 1508-09</a:t>
            </a:r>
          </a:p>
        </p:txBody>
      </p:sp>
      <p:pic>
        <p:nvPicPr>
          <p:cNvPr id="179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884" y="245745"/>
            <a:ext cx="5999496" cy="4097655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Rectangle 6"/>
          <p:cNvSpPr txBox="1"/>
          <p:nvPr/>
        </p:nvSpPr>
        <p:spPr>
          <a:xfrm>
            <a:off x="5753099" y="4779526"/>
            <a:ext cx="6004561" cy="1793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Marcantonio Raimondi, </a:t>
            </a:r>
            <a:r>
              <a:rPr i="1"/>
              <a:t>The Judgment of Paris; he is sitting at left with Venus, Juno and Pallas Athena, a winged victory above; in the upper section the Sun in his chariot preceeded by Castor and Pollux on horseback; at lower right two river gods and a naiad above whom Jupiter, an eagle, Ganymede, Diana and another Goddess, </a:t>
            </a:r>
            <a:r>
              <a:t>c. 1510-20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76" y="251459"/>
            <a:ext cx="6915627" cy="5691873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TextBox 4"/>
          <p:cNvSpPr txBox="1"/>
          <p:nvPr/>
        </p:nvSpPr>
        <p:spPr>
          <a:xfrm>
            <a:off x="1554477" y="6260067"/>
            <a:ext cx="2919337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EFEFE"/>
                </a:solidFill>
              </a:defRPr>
            </a:pPr>
            <a:r>
              <a:t>Berthe Morisot, </a:t>
            </a:r>
            <a:r>
              <a:rPr i="1"/>
              <a:t>Nursing, </a:t>
            </a:r>
            <a:r>
              <a:t>1879</a:t>
            </a:r>
          </a:p>
        </p:txBody>
      </p:sp>
      <p:pic>
        <p:nvPicPr>
          <p:cNvPr id="184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59" y="251459"/>
            <a:ext cx="4219576" cy="5691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55281"/>
            <a:ext cx="3705732" cy="483394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TextBox 6"/>
          <p:cNvSpPr txBox="1"/>
          <p:nvPr/>
        </p:nvSpPr>
        <p:spPr>
          <a:xfrm>
            <a:off x="752256" y="5829299"/>
            <a:ext cx="3001266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EFEFE"/>
                </a:solidFill>
              </a:defRPr>
            </a:pPr>
            <a:r>
              <a:t>Seurat, </a:t>
            </a:r>
            <a:r>
              <a:rPr i="1"/>
              <a:t>Nurse in Profile</a:t>
            </a:r>
            <a:r>
              <a:t>, c. 1882</a:t>
            </a:r>
          </a:p>
        </p:txBody>
      </p:sp>
      <p:pic>
        <p:nvPicPr>
          <p:cNvPr id="188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036" y="445767"/>
            <a:ext cx="3585169" cy="4743453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Rectangle 8"/>
          <p:cNvSpPr txBox="1"/>
          <p:nvPr/>
        </p:nvSpPr>
        <p:spPr>
          <a:xfrm>
            <a:off x="4444880" y="5875020"/>
            <a:ext cx="3434022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EFEFE"/>
                </a:solidFill>
              </a:defRPr>
            </a:pPr>
            <a:r>
              <a:t>Seurat, </a:t>
            </a:r>
            <a:r>
              <a:rPr i="1"/>
              <a:t>Nurse with Carriage</a:t>
            </a:r>
            <a:r>
              <a:t>, c. 1884</a:t>
            </a:r>
          </a:p>
        </p:txBody>
      </p:sp>
      <p:pic>
        <p:nvPicPr>
          <p:cNvPr id="190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3224" y="355281"/>
            <a:ext cx="3662076" cy="4833940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Rectangle 11"/>
          <p:cNvSpPr txBox="1"/>
          <p:nvPr/>
        </p:nvSpPr>
        <p:spPr>
          <a:xfrm>
            <a:off x="8565165" y="5829299"/>
            <a:ext cx="3489163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Seurat, Back View with Baby, c. 1884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58" y="226300"/>
            <a:ext cx="7026748" cy="553942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TextBox 5"/>
          <p:cNvSpPr txBox="1"/>
          <p:nvPr/>
        </p:nvSpPr>
        <p:spPr>
          <a:xfrm>
            <a:off x="2166078" y="5989320"/>
            <a:ext cx="369856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DFDFD"/>
                </a:solidFill>
              </a:defRPr>
            </a:pPr>
            <a:r>
              <a:t>Pierre Puvis de Chavannes, </a:t>
            </a:r>
            <a:r>
              <a:rPr i="1"/>
              <a:t>Hope, </a:t>
            </a:r>
            <a:r>
              <a:t>1872</a:t>
            </a:r>
          </a:p>
        </p:txBody>
      </p:sp>
      <p:pic>
        <p:nvPicPr>
          <p:cNvPr id="19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26299"/>
            <a:ext cx="3890889" cy="55394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Rectangle 4"/>
          <p:cNvSpPr txBox="1"/>
          <p:nvPr/>
        </p:nvSpPr>
        <p:spPr>
          <a:xfrm>
            <a:off x="4365322" y="6488667"/>
            <a:ext cx="3688082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EFEFE"/>
                </a:solidFill>
              </a:defRPr>
            </a:pPr>
            <a:r>
              <a:t>Georges, Seurat, </a:t>
            </a:r>
            <a:r>
              <a:rPr i="1"/>
              <a:t>The Models</a:t>
            </a:r>
            <a:r>
              <a:t>, 1887-88</a:t>
            </a:r>
          </a:p>
        </p:txBody>
      </p:sp>
      <p:pic>
        <p:nvPicPr>
          <p:cNvPr id="20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86" y="92690"/>
            <a:ext cx="7743154" cy="6118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828" y="182509"/>
            <a:ext cx="4686713" cy="5852532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TextBox 4"/>
          <p:cNvSpPr txBox="1"/>
          <p:nvPr/>
        </p:nvSpPr>
        <p:spPr>
          <a:xfrm>
            <a:off x="4821087" y="6488667"/>
            <a:ext cx="3493515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Georges Seurat, </a:t>
            </a:r>
            <a:r>
              <a:rPr i="1"/>
              <a:t>The Circus, </a:t>
            </a:r>
            <a:r>
              <a:t>1890-91</a:t>
            </a:r>
            <a:r>
              <a:rPr i="1"/>
              <a:t>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793" y="300254"/>
            <a:ext cx="6396857" cy="48164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1" y="1269801"/>
            <a:ext cx="5095875" cy="3451102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Katsushika Hokusai, The Sazaido of the Gohyaku Rakan-Ji Temple, 1829-33"/>
          <p:cNvSpPr txBox="1"/>
          <p:nvPr/>
        </p:nvSpPr>
        <p:spPr>
          <a:xfrm>
            <a:off x="546869" y="5479033"/>
            <a:ext cx="4268838" cy="61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2147" tIns="32147" rIns="32147" bIns="32147">
            <a:spAutoFit/>
          </a:bodyPr>
          <a:lstStyle>
            <a:lvl1pPr defTabSz="1285875">
              <a:defRPr sz="3200">
                <a:solidFill>
                  <a:srgbClr val="FDFDFD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algn="ctr" defTabSz="642938"/>
            <a:r>
              <a:rPr sz="1800" dirty="0"/>
              <a:t>Katsushika Hokusai, The </a:t>
            </a:r>
            <a:r>
              <a:rPr sz="1800" dirty="0" err="1"/>
              <a:t>Sazaido</a:t>
            </a:r>
            <a:r>
              <a:rPr sz="1800" dirty="0"/>
              <a:t> of the </a:t>
            </a:r>
            <a:r>
              <a:rPr sz="1800" dirty="0" err="1"/>
              <a:t>Gohyaku</a:t>
            </a:r>
            <a:r>
              <a:rPr sz="1800" dirty="0"/>
              <a:t> </a:t>
            </a:r>
            <a:r>
              <a:rPr sz="1800" dirty="0" err="1"/>
              <a:t>Rakan</a:t>
            </a:r>
            <a:r>
              <a:rPr sz="1800" dirty="0"/>
              <a:t>-Ji Temple, 1829-33</a:t>
            </a:r>
          </a:p>
        </p:txBody>
      </p:sp>
      <p:sp>
        <p:nvSpPr>
          <p:cNvPr id="229" name="Claude Monet, Garden at Sainte-Adresse, 1867"/>
          <p:cNvSpPr txBox="1"/>
          <p:nvPr/>
        </p:nvSpPr>
        <p:spPr>
          <a:xfrm>
            <a:off x="7004820" y="5617532"/>
            <a:ext cx="4527682" cy="341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2147" tIns="32147" rIns="32147" bIns="32147">
            <a:spAutoFit/>
          </a:bodyPr>
          <a:lstStyle>
            <a:lvl1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defTabSz="642938"/>
            <a:r>
              <a:rPr sz="1800" dirty="0"/>
              <a:t>Claude Monet, Garden at Sainte-</a:t>
            </a:r>
            <a:r>
              <a:rPr sz="1800" dirty="0" err="1"/>
              <a:t>Adresse</a:t>
            </a:r>
            <a:r>
              <a:rPr sz="1800" dirty="0"/>
              <a:t>, 1867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8604"/>
            <a:ext cx="5574060" cy="4180904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Claude Monet, La Grenouillère, 1869"/>
          <p:cNvSpPr txBox="1"/>
          <p:nvPr/>
        </p:nvSpPr>
        <p:spPr>
          <a:xfrm>
            <a:off x="2020937" y="5235032"/>
            <a:ext cx="2290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42938">
              <a:defRPr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200" dirty="0">
                <a:solidFill>
                  <a:srgbClr val="FEFEFE"/>
                </a:solidFill>
                <a:latin typeface="Gill Sans"/>
                <a:sym typeface="Gill Sans"/>
              </a:rPr>
              <a:t>Claude Monet, </a:t>
            </a:r>
            <a:r>
              <a:rPr sz="1200" i="1" dirty="0">
                <a:solidFill>
                  <a:srgbClr val="FEFEFE"/>
                </a:solidFill>
                <a:latin typeface="Gill Sans"/>
                <a:sym typeface="Gill Sans"/>
              </a:rPr>
              <a:t>La </a:t>
            </a:r>
            <a:r>
              <a:rPr sz="1200" i="1" dirty="0" err="1">
                <a:solidFill>
                  <a:srgbClr val="FEFEFE"/>
                </a:solidFill>
                <a:latin typeface="Gill Sans"/>
                <a:sym typeface="Gill Sans"/>
              </a:rPr>
              <a:t>Grenouillère</a:t>
            </a:r>
            <a:r>
              <a:rPr sz="1200" i="1" dirty="0">
                <a:solidFill>
                  <a:srgbClr val="FEFEFE"/>
                </a:solidFill>
                <a:latin typeface="Gill Sans"/>
                <a:sym typeface="Gill Sans"/>
              </a:rPr>
              <a:t>, </a:t>
            </a:r>
            <a:r>
              <a:rPr sz="1200" dirty="0">
                <a:solidFill>
                  <a:srgbClr val="FEFEFE"/>
                </a:solidFill>
                <a:latin typeface="Gill Sans"/>
                <a:sym typeface="Gill Sans"/>
              </a:rPr>
              <a:t>1869</a:t>
            </a:r>
          </a:p>
        </p:txBody>
      </p:sp>
      <p:pic>
        <p:nvPicPr>
          <p:cNvPr id="23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655" y="95992"/>
            <a:ext cx="5177508" cy="4173515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Pierre- Auguste Renoir, La Grenouillère, 1869"/>
          <p:cNvSpPr txBox="1"/>
          <p:nvPr/>
        </p:nvSpPr>
        <p:spPr>
          <a:xfrm>
            <a:off x="7710934" y="5323970"/>
            <a:ext cx="303386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642938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200">
                <a:solidFill>
                  <a:srgbClr val="FFFFFF"/>
                </a:solidFill>
                <a:latin typeface="Gill Sans"/>
                <a:sym typeface="Gill Sans"/>
              </a:rPr>
              <a:t>Pierre- Auguste Renoir, </a:t>
            </a:r>
            <a:r>
              <a:rPr sz="1200" i="1">
                <a:solidFill>
                  <a:srgbClr val="FFFFFF"/>
                </a:solidFill>
                <a:latin typeface="Gill Sans"/>
                <a:sym typeface="Gill Sans"/>
              </a:rPr>
              <a:t>La Grenouillère, </a:t>
            </a:r>
            <a:r>
              <a:rPr sz="1200">
                <a:solidFill>
                  <a:srgbClr val="FFFFFF"/>
                </a:solidFill>
                <a:latin typeface="Gill Sans"/>
                <a:sym typeface="Gill Sans"/>
              </a:rPr>
              <a:t>1869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141" y="223242"/>
            <a:ext cx="6884790" cy="5357813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Claude Monet, Impression: Sunrise, 1872"/>
          <p:cNvSpPr txBox="1"/>
          <p:nvPr/>
        </p:nvSpPr>
        <p:spPr>
          <a:xfrm>
            <a:off x="6678351" y="6144638"/>
            <a:ext cx="3398367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38">
              <a:defRPr sz="3200">
                <a:solidFill>
                  <a:srgbClr val="FDFDFD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600" dirty="0">
                <a:solidFill>
                  <a:srgbClr val="FDFDFD"/>
                </a:solidFill>
                <a:latin typeface="Gill Sans"/>
                <a:sym typeface="Gill Sans"/>
              </a:rPr>
              <a:t>Claude Monet, </a:t>
            </a:r>
            <a:r>
              <a:rPr sz="1600" i="1" dirty="0">
                <a:solidFill>
                  <a:srgbClr val="FDFDFD"/>
                </a:solidFill>
                <a:latin typeface="Gill Sans"/>
                <a:sym typeface="Gill Sans"/>
              </a:rPr>
              <a:t>Impression: Sunrise, </a:t>
            </a:r>
            <a:r>
              <a:rPr sz="1600" dirty="0">
                <a:solidFill>
                  <a:srgbClr val="FDFDFD"/>
                </a:solidFill>
                <a:latin typeface="Gill Sans"/>
                <a:sym typeface="Gill Sans"/>
              </a:rPr>
              <a:t>1872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E2E3A9-C8EC-3AE2-CD7E-227359AFEE6D}"/>
              </a:ext>
            </a:extLst>
          </p:cNvPr>
          <p:cNvSpPr txBox="1"/>
          <p:nvPr/>
        </p:nvSpPr>
        <p:spPr>
          <a:xfrm>
            <a:off x="573682" y="999947"/>
            <a:ext cx="4209334" cy="31906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First Impressionist Exhibition, April-May 1874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Studio of Nadar on the Rue du </a:t>
            </a:r>
            <a:r>
              <a:rPr lang="en-US" sz="1200" dirty="0" err="1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Capucinnes</a:t>
            </a:r>
            <a:endParaRPr lang="en-US" sz="1200" dirty="0">
              <a:solidFill>
                <a:srgbClr val="0076BA">
                  <a:lumMod val="20000"/>
                  <a:lumOff val="80000"/>
                </a:srgbClr>
              </a:solidFill>
              <a:latin typeface="Helvetica Neue"/>
              <a:sym typeface="Helvetica Neue"/>
            </a:endParaRPr>
          </a:p>
          <a:p>
            <a:pPr algn="ctr" defTabSz="1219169"/>
            <a:endParaRPr lang="en-US" sz="1200" dirty="0">
              <a:solidFill>
                <a:srgbClr val="0076BA">
                  <a:lumMod val="20000"/>
                  <a:lumOff val="80000"/>
                </a:srgbClr>
              </a:solidFill>
              <a:latin typeface="Helvetica Neue"/>
              <a:sym typeface="Helvetica Neue"/>
            </a:endParaRP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Exhibitors: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Monet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Degas</a:t>
            </a:r>
          </a:p>
          <a:p>
            <a:pPr algn="ctr" defTabSz="1219169"/>
            <a:r>
              <a:rPr lang="en-US" sz="1200" dirty="0" err="1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Pisarro</a:t>
            </a:r>
            <a:endParaRPr lang="en-US" sz="1200" dirty="0">
              <a:solidFill>
                <a:srgbClr val="0076BA">
                  <a:lumMod val="20000"/>
                  <a:lumOff val="80000"/>
                </a:srgbClr>
              </a:solidFill>
              <a:latin typeface="Helvetica Neue"/>
              <a:sym typeface="Helvetica Neue"/>
            </a:endParaRP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Renoir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Cezanne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Sisley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Morisot </a:t>
            </a:r>
          </a:p>
          <a:p>
            <a:pPr algn="ctr" defTabSz="1219169"/>
            <a:endParaRPr lang="en-US" sz="1200" dirty="0">
              <a:solidFill>
                <a:srgbClr val="0076BA">
                  <a:lumMod val="20000"/>
                  <a:lumOff val="80000"/>
                </a:srgbClr>
              </a:solidFill>
              <a:latin typeface="Helvetica Neue"/>
              <a:sym typeface="Helvetica Neue"/>
            </a:endParaRP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 Neue"/>
                <a:sym typeface="Helvetica Neue"/>
              </a:rPr>
              <a:t>Reception: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" panose="020B0604020202020204" pitchFamily="34" charset="0"/>
                <a:sym typeface="Helvetica Neue"/>
              </a:rPr>
              <a:t>“Impression! Of course. There must be an impression somewhere in it. What freedom … what flexibility of style! Wallpaper in its early stages is much more finished than that”</a:t>
            </a:r>
          </a:p>
          <a:p>
            <a:pPr algn="ctr" defTabSz="1219169"/>
            <a:r>
              <a:rPr lang="en-US" sz="1200" dirty="0">
                <a:solidFill>
                  <a:srgbClr val="0076BA">
                    <a:lumMod val="20000"/>
                    <a:lumOff val="80000"/>
                  </a:srgbClr>
                </a:solidFill>
                <a:latin typeface="Helvetica" panose="020B0604020202020204" pitchFamily="34" charset="0"/>
                <a:sym typeface="Helvetica Neue"/>
              </a:rPr>
              <a:t>--Louis Leroy, “Exhibition of Impressionists”.</a:t>
            </a:r>
            <a:endParaRPr lang="en-US" sz="1200" dirty="0">
              <a:solidFill>
                <a:srgbClr val="0076BA">
                  <a:lumMod val="20000"/>
                  <a:lumOff val="80000"/>
                </a:srgbClr>
              </a:solidFill>
              <a:latin typeface="Helvetica Neue"/>
              <a:sym typeface="Helvetica Neue"/>
            </a:endParaRPr>
          </a:p>
        </p:txBody>
      </p:sp>
      <p:pic>
        <p:nvPicPr>
          <p:cNvPr id="1026" name="Picture 2" descr="The cover of the catalog of the first impressionist exhibition in 1874">
            <a:extLst>
              <a:ext uri="{FF2B5EF4-FFF2-40B4-BE49-F238E27FC236}">
                <a16:creationId xmlns:a16="http://schemas.microsoft.com/office/drawing/2014/main" id="{70702173-F3C2-1AF7-235A-8463CFF9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82" y="4480918"/>
            <a:ext cx="15621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531" y="428625"/>
            <a:ext cx="7038827" cy="54113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502" y="170483"/>
            <a:ext cx="5351711" cy="4013077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Claude Monet,   The Bridge at Argenteuil, c. 1874"/>
          <p:cNvSpPr txBox="1"/>
          <p:nvPr/>
        </p:nvSpPr>
        <p:spPr>
          <a:xfrm>
            <a:off x="6833416" y="4514828"/>
            <a:ext cx="3068148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38">
              <a:defRPr>
                <a:solidFill>
                  <a:srgbClr val="FCFCFC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200">
                <a:solidFill>
                  <a:srgbClr val="FCFCFC"/>
                </a:solidFill>
                <a:latin typeface="Gill Sans"/>
                <a:sym typeface="Gill Sans"/>
              </a:rPr>
              <a:t>Claude Monet,   </a:t>
            </a:r>
            <a:r>
              <a:rPr sz="1200" i="1">
                <a:solidFill>
                  <a:srgbClr val="FCFCFC"/>
                </a:solidFill>
                <a:latin typeface="Gill Sans"/>
                <a:sym typeface="Gill Sans"/>
              </a:rPr>
              <a:t>The Bridge at Argenteuil, c. 1874</a:t>
            </a:r>
          </a:p>
        </p:txBody>
      </p:sp>
      <p:pic>
        <p:nvPicPr>
          <p:cNvPr id="24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" y="122821"/>
            <a:ext cx="5399708" cy="4060739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laude Monet,   The Bridge at Argenteuil, 1874"/>
          <p:cNvSpPr txBox="1"/>
          <p:nvPr/>
        </p:nvSpPr>
        <p:spPr>
          <a:xfrm>
            <a:off x="2388388" y="4514828"/>
            <a:ext cx="293029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642938">
              <a:defRPr>
                <a:solidFill>
                  <a:srgbClr val="FCFCFC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200">
                <a:solidFill>
                  <a:srgbClr val="FCFCFC"/>
                </a:solidFill>
                <a:latin typeface="Gill Sans"/>
                <a:sym typeface="Gill Sans"/>
              </a:rPr>
              <a:t>Claude Monet,   </a:t>
            </a:r>
            <a:r>
              <a:rPr sz="1200" i="1">
                <a:solidFill>
                  <a:srgbClr val="FCFCFC"/>
                </a:solidFill>
                <a:latin typeface="Gill Sans"/>
                <a:sym typeface="Gill Sans"/>
              </a:rPr>
              <a:t>The Bridge at Argenteuil, </a:t>
            </a:r>
            <a:r>
              <a:rPr sz="1200">
                <a:solidFill>
                  <a:srgbClr val="FCFCFC"/>
                </a:solidFill>
                <a:latin typeface="Gill Sans"/>
                <a:sym typeface="Gill Sans"/>
              </a:rPr>
              <a:t>1874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3" y="166255"/>
            <a:ext cx="3085017" cy="442804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TextBox 4"/>
          <p:cNvSpPr txBox="1"/>
          <p:nvPr/>
        </p:nvSpPr>
        <p:spPr>
          <a:xfrm>
            <a:off x="112881" y="5059324"/>
            <a:ext cx="3682894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BFBFB"/>
                </a:solidFill>
              </a:defRPr>
            </a:lvl1pPr>
          </a:lstStyle>
          <a:p>
            <a:r>
              <a:t>Henri Lehmann, Georges- Eugene Haussmann, 1860</a:t>
            </a:r>
          </a:p>
        </p:txBody>
      </p:sp>
      <p:pic>
        <p:nvPicPr>
          <p:cNvPr id="12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739" y="53975"/>
            <a:ext cx="7650589" cy="3375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9739" y="3708506"/>
            <a:ext cx="4141673" cy="29510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22" y="291830"/>
            <a:ext cx="4756011" cy="5404019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Rectangle 4"/>
          <p:cNvSpPr txBox="1"/>
          <p:nvPr/>
        </p:nvSpPr>
        <p:spPr>
          <a:xfrm>
            <a:off x="233787" y="5907401"/>
            <a:ext cx="4996127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DFDFD"/>
                </a:solidFill>
              </a:defRPr>
            </a:lvl1pPr>
          </a:lstStyle>
          <a:p>
            <a:r>
              <a:t>Charles Marville, Rue Tirechape, de la rue de Rivoli, ca. 1853–70</a:t>
            </a:r>
          </a:p>
        </p:txBody>
      </p:sp>
      <p:pic>
        <p:nvPicPr>
          <p:cNvPr id="126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502" y="291830"/>
            <a:ext cx="3867151" cy="5594478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Rectangle 6"/>
          <p:cNvSpPr txBox="1"/>
          <p:nvPr/>
        </p:nvSpPr>
        <p:spPr>
          <a:xfrm>
            <a:off x="8100222" y="6230565"/>
            <a:ext cx="1874674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Rue de Rivoli, 1855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721</Words>
  <Application>Microsoft Office PowerPoint</Application>
  <PresentationFormat>Widescreen</PresentationFormat>
  <Paragraphs>97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Gill Sans</vt:lpstr>
      <vt:lpstr>Helvetica</vt:lpstr>
      <vt:lpstr>Helvetica Neue</vt:lpstr>
      <vt:lpstr>Helvetica Neue Medium</vt:lpstr>
      <vt:lpstr>Office Theme</vt:lpstr>
      <vt:lpstr>20_BasicBlack</vt:lpstr>
      <vt:lpstr>Post-Impressionism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Terms</vt:lpstr>
      <vt:lpstr>PowerPoint Presentation</vt:lpstr>
      <vt:lpstr>Utopia?</vt:lpstr>
      <vt:lpstr>PowerPoint Presentation</vt:lpstr>
      <vt:lpstr>Utopia?</vt:lpstr>
      <vt:lpstr>Utopia?</vt:lpstr>
      <vt:lpstr>Utopia?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Post-Impressionism</dc:title>
  <dc:creator>Matthew C Feliz</dc:creator>
  <cp:lastModifiedBy>Matthew C Feliz</cp:lastModifiedBy>
  <cp:revision>1</cp:revision>
  <dcterms:modified xsi:type="dcterms:W3CDTF">2023-09-26T16:53:17Z</dcterms:modified>
</cp:coreProperties>
</file>