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8" r:id="rId2"/>
    <p:sldId id="264" r:id="rId3"/>
    <p:sldId id="288" r:id="rId4"/>
    <p:sldId id="269" r:id="rId5"/>
    <p:sldId id="270" r:id="rId6"/>
    <p:sldId id="271" r:id="rId7"/>
    <p:sldId id="273" r:id="rId8"/>
    <p:sldId id="274" r:id="rId9"/>
    <p:sldId id="275" r:id="rId10"/>
    <p:sldId id="276" r:id="rId11"/>
    <p:sldId id="280" r:id="rId12"/>
    <p:sldId id="272" r:id="rId13"/>
    <p:sldId id="277" r:id="rId14"/>
    <p:sldId id="285" r:id="rId15"/>
    <p:sldId id="281" r:id="rId16"/>
    <p:sldId id="284" r:id="rId17"/>
    <p:sldId id="287" r:id="rId18"/>
    <p:sldId id="28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2" autoAdjust="0"/>
    <p:restoredTop sz="94660"/>
  </p:normalViewPr>
  <p:slideViewPr>
    <p:cSldViewPr snapToGrid="0">
      <p:cViewPr varScale="1">
        <p:scale>
          <a:sx n="46" d="100"/>
          <a:sy n="46" d="100"/>
        </p:scale>
        <p:origin x="72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BFA3C-CDA6-4B94-BB85-E7AADDC5BDEC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9D739-3003-4D84-8562-479607BA5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282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e-orsay.fr/en/collections/works-in-focus/painting.html?no_cache=1&amp;zoom=1&amp;tx_damzoom_pi1%5bshowUid%5d=1837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7" name="Shape 19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http://www.musee-orsay.fr/en/collections/works-in-focus/painting.html?no_cache=1&amp;zoom=1&amp;tx_damzoom_pi1%5BshowUid%5D=1837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03510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5" y="6540499"/>
            <a:ext cx="190602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12732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545438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815295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21487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7604966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916702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003497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76170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052233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8496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bkRmGUGSE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1"/>
          <p:cNvSpPr txBox="1">
            <a:spLocks noGrp="1"/>
          </p:cNvSpPr>
          <p:nvPr>
            <p:ph type="ctrTitle"/>
          </p:nvPr>
        </p:nvSpPr>
        <p:spPr>
          <a:xfrm>
            <a:off x="1524000" y="353147"/>
            <a:ext cx="9144000" cy="886546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rgbClr val="FEFEFE"/>
                </a:solidFill>
              </a:defRPr>
            </a:lvl1pPr>
          </a:lstStyle>
          <a:p>
            <a:r>
              <a:rPr lang="en-US" dirty="0"/>
              <a:t>“All Was Simulacrum”</a:t>
            </a:r>
            <a:endParaRPr dirty="0"/>
          </a:p>
        </p:txBody>
      </p:sp>
      <p:sp>
        <p:nvSpPr>
          <p:cNvPr id="102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1634836" y="1362723"/>
            <a:ext cx="9144001" cy="609746"/>
          </a:xfrm>
          <a:prstGeom prst="rect">
            <a:avLst/>
          </a:prstGeom>
        </p:spPr>
        <p:txBody>
          <a:bodyPr>
            <a:normAutofit fontScale="92500"/>
          </a:bodyPr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r>
              <a:rPr dirty="0"/>
              <a:t>The Anti-utopian Science of Color</a:t>
            </a:r>
            <a:r>
              <a:rPr lang="en-US" dirty="0"/>
              <a:t> 19th Century Architecture and World’s Fairs </a:t>
            </a:r>
            <a:endParaRPr dirty="0"/>
          </a:p>
        </p:txBody>
      </p:sp>
      <p:pic>
        <p:nvPicPr>
          <p:cNvPr id="10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37" y="1751895"/>
            <a:ext cx="11748527" cy="46994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Rectangle 4"/>
          <p:cNvSpPr txBox="1"/>
          <p:nvPr/>
        </p:nvSpPr>
        <p:spPr>
          <a:xfrm>
            <a:off x="4365322" y="6488667"/>
            <a:ext cx="3688082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EFEFE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Georges, Seurat, </a:t>
            </a:r>
            <a:r>
              <a:rPr kumimoji="0" sz="1800" b="0" i="1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The Models</a:t>
            </a: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1887-88</a:t>
            </a:r>
          </a:p>
        </p:txBody>
      </p:sp>
      <p:pic>
        <p:nvPicPr>
          <p:cNvPr id="20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786" y="92690"/>
            <a:ext cx="7743154" cy="61189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EC7A11-806A-4F3F-8E0A-BB3947A39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66" y="144853"/>
            <a:ext cx="5857033" cy="38802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C245FB7-758C-4E7F-9373-B912C8520BE6}"/>
              </a:ext>
            </a:extLst>
          </p:cNvPr>
          <p:cNvSpPr/>
          <p:nvPr/>
        </p:nvSpPr>
        <p:spPr>
          <a:xfrm>
            <a:off x="238965" y="4837974"/>
            <a:ext cx="58570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Read &amp; Co. Engravers &amp; Printers, View from the Knightsbridge Road of The Crystal Palace in Hyde Park for Grand International Exhibition of 1851, 1851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ECF3BA-4C03-4C9B-BEE0-87AC7A464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111" y="144854"/>
            <a:ext cx="5708923" cy="38802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63600E-61A1-40C6-A7E5-6F99D5EC0FD7}"/>
              </a:ext>
            </a:extLst>
          </p:cNvPr>
          <p:cNvSpPr/>
          <p:nvPr/>
        </p:nvSpPr>
        <p:spPr>
          <a:xfrm>
            <a:off x="7236855" y="4923196"/>
            <a:ext cx="37234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J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McNeven,The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transept from the Grand Entrance, Souvenir of the Great Exhibition, 1851</a:t>
            </a:r>
          </a:p>
        </p:txBody>
      </p:sp>
    </p:spTree>
    <p:extLst>
      <p:ext uri="{BB962C8B-B14F-4D97-AF65-F5344CB8AC3E}">
        <p14:creationId xmlns:p14="http://schemas.microsoft.com/office/powerpoint/2010/main" val="285596238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3F9A36-1EC7-4294-AF16-60A2C47F5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66" y="194553"/>
            <a:ext cx="4544020" cy="57592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495AB9D-41B1-4361-AAF9-E1FEBC150216}"/>
              </a:ext>
            </a:extLst>
          </p:cNvPr>
          <p:cNvSpPr/>
          <p:nvPr/>
        </p:nvSpPr>
        <p:spPr>
          <a:xfrm>
            <a:off x="328604" y="6211669"/>
            <a:ext cx="4397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Latting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Observatory, Exhibition of the Industry of All Nations, 1853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FD3D07-DE00-424F-930C-622538F75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882" y="194553"/>
            <a:ext cx="6108747" cy="60171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F0E7598-8F1A-452C-BC42-22C06C76BD6B}"/>
              </a:ext>
            </a:extLst>
          </p:cNvPr>
          <p:cNvSpPr/>
          <p:nvPr/>
        </p:nvSpPr>
        <p:spPr>
          <a:xfrm>
            <a:off x="6861119" y="6350168"/>
            <a:ext cx="4734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Elisha Otis free-fall safety demonstration in 1853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64E027-62E7-42E6-BD33-148A6B954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0" y="168822"/>
            <a:ext cx="5837648" cy="293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782408-AD59-4BDF-9E3E-D55D9E607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56" y="3609487"/>
            <a:ext cx="4288007" cy="1001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969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t>Panorama of the main exposition building, Exposition </a:t>
            </a:r>
            <a:r>
              <a:rPr kumimoji="0" lang="en-US" altLang="en-US" sz="1969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t>Universelle</a:t>
            </a:r>
            <a:r>
              <a:rPr kumimoji="0" lang="en-US" altLang="en-US" sz="1969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t>, Paris </a:t>
            </a:r>
            <a:r>
              <a:rPr kumimoji="0" lang="en-US" altLang="en-US" sz="1969" b="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t>1867</a:t>
            </a:r>
            <a:endParaRPr kumimoji="0" lang="en-US" altLang="en-US" sz="1969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A65A96-40C3-4EFA-8B42-F1636CCCF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345" y="156887"/>
            <a:ext cx="5837648" cy="463363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7679DC3-F5A2-42AE-BD6F-928E8B6C7C65}"/>
              </a:ext>
            </a:extLst>
          </p:cNvPr>
          <p:cNvSpPr/>
          <p:nvPr/>
        </p:nvSpPr>
        <p:spPr>
          <a:xfrm>
            <a:off x="6858586" y="4966950"/>
            <a:ext cx="48230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Liebert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Aerial view of Paris, France, from a balloon, showing the Seine River and the Eiffel Tower at center, and buildings of the Exposition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universelle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1889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061C81-6BBA-4D44-AA93-A497C6FB3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20" y="4690139"/>
            <a:ext cx="1609350" cy="18286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4EB149-01AB-423E-A3C8-BDBFDF124C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3637" y="4638078"/>
            <a:ext cx="1300013" cy="1880685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23748B22-7FAA-4E2F-9BED-F3CA9B317A15}"/>
              </a:ext>
            </a:extLst>
          </p:cNvPr>
          <p:cNvSpPr/>
          <p:nvPr/>
        </p:nvSpPr>
        <p:spPr>
          <a:xfrm>
            <a:off x="2191072" y="5220040"/>
            <a:ext cx="1766455" cy="540921"/>
          </a:xfrm>
          <a:prstGeom prst="rightArrow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732383-56C8-475B-BCF2-4140F78E3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86" y="1309550"/>
            <a:ext cx="6208578" cy="41719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F0EAF8-65FE-4B15-855F-9E2EDD82987C}"/>
              </a:ext>
            </a:extLst>
          </p:cNvPr>
          <p:cNvSpPr txBox="1"/>
          <p:nvPr/>
        </p:nvSpPr>
        <p:spPr>
          <a:xfrm>
            <a:off x="7014568" y="5774895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Charles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Garnier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Palais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Garnier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1861-74 </a:t>
            </a:r>
          </a:p>
        </p:txBody>
      </p:sp>
      <p:pic>
        <p:nvPicPr>
          <p:cNvPr id="4" name="Picture 2" descr="Image result for houses of Parliament\">
            <a:extLst>
              <a:ext uri="{FF2B5EF4-FFF2-40B4-BE49-F238E27FC236}">
                <a16:creationId xmlns:a16="http://schemas.microsoft.com/office/drawing/2014/main" id="{E3DE3E58-9855-4C1A-A4D5-83FAE7AC2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37" y="1309550"/>
            <a:ext cx="5538018" cy="415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B78E064-51B2-4E20-916B-5B97094017C0}"/>
              </a:ext>
            </a:extLst>
          </p:cNvPr>
          <p:cNvSpPr/>
          <p:nvPr/>
        </p:nvSpPr>
        <p:spPr>
          <a:xfrm>
            <a:off x="552666" y="5774339"/>
            <a:ext cx="4750854" cy="6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Charles Barry and Augustus W. N. Pugin, Houses of Parliament, 1836-58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08494E-C94D-442B-AA69-2CA54BFEBAD5}"/>
              </a:ext>
            </a:extLst>
          </p:cNvPr>
          <p:cNvSpPr txBox="1"/>
          <p:nvPr/>
        </p:nvSpPr>
        <p:spPr>
          <a:xfrm>
            <a:off x="2175380" y="529663"/>
            <a:ext cx="1511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Gothic Revival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3985D2-17B1-4846-8556-943D2E5B504B}"/>
              </a:ext>
            </a:extLst>
          </p:cNvPr>
          <p:cNvSpPr txBox="1"/>
          <p:nvPr/>
        </p:nvSpPr>
        <p:spPr>
          <a:xfrm>
            <a:off x="8376447" y="529107"/>
            <a:ext cx="121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Eclecticism</a:t>
            </a:r>
          </a:p>
        </p:txBody>
      </p:sp>
    </p:spTree>
    <p:extLst>
      <p:ext uri="{BB962C8B-B14F-4D97-AF65-F5344CB8AC3E}">
        <p14:creationId xmlns:p14="http://schemas.microsoft.com/office/powerpoint/2010/main" val="396991631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86020C-43F5-4FD9-89F7-D5962CC49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588" y="322533"/>
            <a:ext cx="8152649" cy="623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0799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51E7E7-E187-4622-8A70-C879878DE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73" y="239949"/>
            <a:ext cx="7116089" cy="52659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78F2E59-D0D1-456D-954E-0F96944EB4F2}"/>
              </a:ext>
            </a:extLst>
          </p:cNvPr>
          <p:cNvSpPr/>
          <p:nvPr/>
        </p:nvSpPr>
        <p:spPr>
          <a:xfrm>
            <a:off x="5495772" y="6318274"/>
            <a:ext cx="6392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George Washington Gale Ferris Jr., The Original Ferris Wheel, 1893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7FB2D5-5799-4C1E-A646-225AAF058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90" y="862519"/>
            <a:ext cx="4315791" cy="402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8029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FA43E6-9F1A-46BE-88CB-74C84E92A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722" y="233462"/>
            <a:ext cx="7830005" cy="546876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16E5BB-F896-48CE-86EF-E97F4339AEEF}"/>
              </a:ext>
            </a:extLst>
          </p:cNvPr>
          <p:cNvSpPr/>
          <p:nvPr/>
        </p:nvSpPr>
        <p:spPr>
          <a:xfrm>
            <a:off x="3242553" y="60435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Looking West From Peristyle, Court of Honor and Grand Basin of the 1893 World's Columbian Exposition</a:t>
            </a:r>
          </a:p>
        </p:txBody>
      </p:sp>
    </p:spTree>
    <p:extLst>
      <p:ext uri="{BB962C8B-B14F-4D97-AF65-F5344CB8AC3E}">
        <p14:creationId xmlns:p14="http://schemas.microsoft.com/office/powerpoint/2010/main" val="348077099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31FA55-882E-46A3-B035-1F3171042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955" y="48639"/>
            <a:ext cx="4493115" cy="60116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4D7A3F-BB63-4047-A431-E0DD09980124}"/>
              </a:ext>
            </a:extLst>
          </p:cNvPr>
          <p:cNvSpPr txBox="1"/>
          <p:nvPr/>
        </p:nvSpPr>
        <p:spPr>
          <a:xfrm>
            <a:off x="7707236" y="6274660"/>
            <a:ext cx="4273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Thomas Moran, Chicago World’s Fair, 1894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E2F034-C60A-4315-AD7F-D8A801708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7" y="1328726"/>
            <a:ext cx="6999149" cy="40026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C1F42B-11F6-467A-9230-8ED5FB2C54CC}"/>
              </a:ext>
            </a:extLst>
          </p:cNvPr>
          <p:cNvSpPr/>
          <p:nvPr/>
        </p:nvSpPr>
        <p:spPr>
          <a:xfrm>
            <a:off x="1205972" y="6274660"/>
            <a:ext cx="5459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Thomas Moran, Grand Canyon of the Yellowstone, 1872 </a:t>
            </a:r>
          </a:p>
        </p:txBody>
      </p:sp>
    </p:spTree>
    <p:extLst>
      <p:ext uri="{BB962C8B-B14F-4D97-AF65-F5344CB8AC3E}">
        <p14:creationId xmlns:p14="http://schemas.microsoft.com/office/powerpoint/2010/main" val="404057624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3"/>
          <p:cNvSpPr txBox="1"/>
          <p:nvPr/>
        </p:nvSpPr>
        <p:spPr>
          <a:xfrm>
            <a:off x="353761" y="1961494"/>
            <a:ext cx="11484477" cy="32932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Eclecticism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Gothic Revival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Chicago School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Chicago Fire 1871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Cornice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Discursive practice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Heterotopia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Ethnographic display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07D487-FE56-499E-9639-B6232088CB1A}"/>
              </a:ext>
            </a:extLst>
          </p:cNvPr>
          <p:cNvSpPr txBox="1"/>
          <p:nvPr/>
        </p:nvSpPr>
        <p:spPr>
          <a:xfrm>
            <a:off x="331065" y="400763"/>
            <a:ext cx="6099462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Key Terms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3"/>
          <p:cNvSpPr txBox="1"/>
          <p:nvPr/>
        </p:nvSpPr>
        <p:spPr>
          <a:xfrm>
            <a:off x="376458" y="1047094"/>
            <a:ext cx="11484477" cy="5570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rgbClr val="FFFFFF"/>
                </a:solidFill>
              </a:defRPr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What is utopia?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rgbClr val="FFFFFF"/>
                </a:solidFill>
              </a:defRPr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What does Nochlin mean when she claims that Seurat envisions utopia as a problem rather than a ready-made solution? P. 148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How is the Grande </a:t>
            </a:r>
            <a:r>
              <a:rPr kumimoji="0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Jatte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 anti-utopian?  In what ways does Seurat’s formal language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offer an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anti-utopian critique of modernity?  …an aesthetic critique of the utopian impulses of the avant-garde? (Realism, Impressionism, Post-Impressionism)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</a:rPr>
              <a:t>In what ways is the crisis of modernity reflected in architectural trends of the 19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</a:rPr>
              <a:t>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</a:rPr>
              <a:t> century?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/>
              </a:rPr>
              <a:t>How did Worlds Fairs consolidate and advance the cultural and political identities of the countries that hosted them? (architecture, materials, layout)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rgbClr val="FCFCFC"/>
                </a:solidFill>
              </a:defRPr>
            </a:pP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/>
            </a:pP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07D487-FE56-499E-9639-B6232088CB1A}"/>
              </a:ext>
            </a:extLst>
          </p:cNvPr>
          <p:cNvSpPr txBox="1"/>
          <p:nvPr/>
        </p:nvSpPr>
        <p:spPr>
          <a:xfrm>
            <a:off x="331065" y="400763"/>
            <a:ext cx="6099462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Discussion Question</a:t>
            </a:r>
          </a:p>
        </p:txBody>
      </p:sp>
    </p:spTree>
    <p:extLst>
      <p:ext uri="{BB962C8B-B14F-4D97-AF65-F5344CB8AC3E}">
        <p14:creationId xmlns:p14="http://schemas.microsoft.com/office/powerpoint/2010/main" val="104850512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1"/>
          <p:cNvSpPr txBox="1">
            <a:spLocks noGrp="1"/>
          </p:cNvSpPr>
          <p:nvPr>
            <p:ph type="title"/>
          </p:nvPr>
        </p:nvSpPr>
        <p:spPr>
          <a:xfrm>
            <a:off x="243840" y="256906"/>
            <a:ext cx="10515601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r>
              <a:t>Utopia?</a:t>
            </a:r>
          </a:p>
        </p:txBody>
      </p:sp>
      <p:pic>
        <p:nvPicPr>
          <p:cNvPr id="16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79" y="68034"/>
            <a:ext cx="7894321" cy="5914574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Rectangle 4"/>
          <p:cNvSpPr txBox="1"/>
          <p:nvPr/>
        </p:nvSpPr>
        <p:spPr>
          <a:xfrm>
            <a:off x="4343399" y="6143635"/>
            <a:ext cx="7802880" cy="625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Paul Signac, In the Time of Harmony. The Golden Age is not in the Past, it is in the Future, 1893-95</a:t>
            </a:r>
          </a:p>
        </p:txBody>
      </p:sp>
      <p:sp>
        <p:nvSpPr>
          <p:cNvPr id="165" name="TextBox 2"/>
          <p:cNvSpPr txBox="1"/>
          <p:nvPr/>
        </p:nvSpPr>
        <p:spPr>
          <a:xfrm>
            <a:off x="1029392" y="2327563"/>
            <a:ext cx="1667172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EFEFE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Anarchism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i="1">
                <a:solidFill>
                  <a:srgbClr val="FEFEFE"/>
                </a:solidFill>
              </a:defRPr>
            </a:pPr>
            <a:r>
              <a:rPr kumimoji="0" sz="1800" b="0" i="1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melange optique</a:t>
            </a:r>
          </a:p>
        </p:txBody>
      </p:sp>
      <p:sp>
        <p:nvSpPr>
          <p:cNvPr id="166" name="Rectangle 5"/>
          <p:cNvSpPr txBox="1"/>
          <p:nvPr/>
        </p:nvSpPr>
        <p:spPr>
          <a:xfrm>
            <a:off x="198120" y="5705607"/>
            <a:ext cx="3884815" cy="917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"...the separated elements will be reconstituted into brilliantly colored lights.“  Signac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989" y="99837"/>
            <a:ext cx="8542021" cy="5745844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extBox 4"/>
          <p:cNvSpPr txBox="1"/>
          <p:nvPr/>
        </p:nvSpPr>
        <p:spPr>
          <a:xfrm>
            <a:off x="2542624" y="5976049"/>
            <a:ext cx="6985582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Georges Seurat, </a:t>
            </a:r>
            <a:r>
              <a:rPr kumimoji="0" sz="18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Sunday Afternoon on the Island of the Grande Jatte, </a:t>
            </a: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1884 </a:t>
            </a:r>
          </a:p>
        </p:txBody>
      </p:sp>
      <p:sp>
        <p:nvSpPr>
          <p:cNvPr id="170" name="Rectangle 1"/>
          <p:cNvSpPr txBox="1"/>
          <p:nvPr/>
        </p:nvSpPr>
        <p:spPr>
          <a:xfrm>
            <a:off x="335894" y="307170"/>
            <a:ext cx="833696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Utopia?</a:t>
            </a:r>
          </a:p>
        </p:txBody>
      </p:sp>
      <p:sp>
        <p:nvSpPr>
          <p:cNvPr id="171" name="Rectangle 2"/>
          <p:cNvSpPr txBox="1"/>
          <p:nvPr/>
        </p:nvSpPr>
        <p:spPr>
          <a:xfrm>
            <a:off x="11108919" y="218812"/>
            <a:ext cx="101586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Dystopia?</a:t>
            </a:r>
          </a:p>
        </p:txBody>
      </p:sp>
      <p:sp>
        <p:nvSpPr>
          <p:cNvPr id="172" name="Rectangle 5"/>
          <p:cNvSpPr txBox="1"/>
          <p:nvPr/>
        </p:nvSpPr>
        <p:spPr>
          <a:xfrm>
            <a:off x="3703144" y="6378769"/>
            <a:ext cx="4995712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u="none">
                <a:solidFill>
                  <a:srgbClr val="000000"/>
                </a:solidFill>
                <a:uFillTx/>
              </a:defRPr>
            </a:pPr>
            <a:r>
              <a:rPr kumimoji="0" sz="1800" b="0" i="0" u="sng" strike="noStrike" kern="0" cap="none" spc="0" normalizeH="0" baseline="0" noProof="0">
                <a:ln>
                  <a:noFill/>
                </a:ln>
                <a:solidFill>
                  <a:srgbClr val="0563C1"/>
                </a:solidFill>
                <a:effectLst/>
                <a:uLnTx/>
                <a:uFill>
                  <a:solidFill>
                    <a:srgbClr val="0563C1"/>
                  </a:solidFill>
                </a:uFill>
                <a:latin typeface="Calibri"/>
                <a:cs typeface="Calibri"/>
                <a:sym typeface="Calibri"/>
                <a:hlinkClick r:id="rId3"/>
              </a:rPr>
              <a:t>https://www.youtube.com/watch?v=RbkRmGUGSEU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Box 5"/>
          <p:cNvSpPr txBox="1"/>
          <p:nvPr/>
        </p:nvSpPr>
        <p:spPr>
          <a:xfrm>
            <a:off x="5760410" y="6351508"/>
            <a:ext cx="4503128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Edouard Manet, </a:t>
            </a:r>
            <a:r>
              <a:rPr kumimoji="0" sz="1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Le Déjeuner sur </a:t>
            </a:r>
            <a:r>
              <a:rPr kumimoji="0" sz="18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l'herbe</a:t>
            </a:r>
            <a:r>
              <a:rPr kumimoji="0" sz="1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1863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 </a:t>
            </a:r>
          </a:p>
        </p:txBody>
      </p:sp>
      <p:pic>
        <p:nvPicPr>
          <p:cNvPr id="175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082" y="173404"/>
            <a:ext cx="7741785" cy="6099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 descr="Picture 3">
            <a:extLst>
              <a:ext uri="{FF2B5EF4-FFF2-40B4-BE49-F238E27FC236}">
                <a16:creationId xmlns:a16="http://schemas.microsoft.com/office/drawing/2014/main" id="{90813CDC-1F40-449F-801F-B49BF8405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72" y="245746"/>
            <a:ext cx="3352003" cy="253262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E31F5B-3280-4A8C-B9FC-D8F2EF849A92}"/>
              </a:ext>
            </a:extLst>
          </p:cNvPr>
          <p:cNvSpPr txBox="1"/>
          <p:nvPr/>
        </p:nvSpPr>
        <p:spPr>
          <a:xfrm>
            <a:off x="429990" y="2890170"/>
            <a:ext cx="3042566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Titian, </a:t>
            </a:r>
            <a:r>
              <a:rPr kumimoji="0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Patoral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Concert, 1508-09</a:t>
            </a:r>
          </a:p>
        </p:txBody>
      </p:sp>
      <p:pic>
        <p:nvPicPr>
          <p:cNvPr id="9" name="Picture 5" descr="Picture 5">
            <a:extLst>
              <a:ext uri="{FF2B5EF4-FFF2-40B4-BE49-F238E27FC236}">
                <a16:creationId xmlns:a16="http://schemas.microsoft.com/office/drawing/2014/main" id="{4725EB1C-A8AF-4271-8B4D-2C24BFD39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272" y="3634742"/>
            <a:ext cx="3255718" cy="2223655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98D16F6A-1F48-4CD8-8D2A-F659BEC8277E}"/>
              </a:ext>
            </a:extLst>
          </p:cNvPr>
          <p:cNvSpPr txBox="1"/>
          <p:nvPr/>
        </p:nvSpPr>
        <p:spPr>
          <a:xfrm>
            <a:off x="385012" y="5871721"/>
            <a:ext cx="335200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Marcantonio Raimondi, </a:t>
            </a:r>
            <a:r>
              <a: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The Judgment of Paris;,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c. 1510-20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76" y="251459"/>
            <a:ext cx="6915627" cy="5691873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TextBox 4"/>
          <p:cNvSpPr txBox="1"/>
          <p:nvPr/>
        </p:nvSpPr>
        <p:spPr>
          <a:xfrm>
            <a:off x="1554477" y="6260067"/>
            <a:ext cx="2919337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EFEFE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Berthe Morisot, </a:t>
            </a:r>
            <a:r>
              <a:rPr kumimoji="0" sz="1800" b="0" i="1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Nursing, </a:t>
            </a: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1879</a:t>
            </a:r>
          </a:p>
        </p:txBody>
      </p:sp>
      <p:pic>
        <p:nvPicPr>
          <p:cNvPr id="184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659" y="251459"/>
            <a:ext cx="4219576" cy="56918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55281"/>
            <a:ext cx="3705732" cy="4833940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TextBox 6"/>
          <p:cNvSpPr txBox="1"/>
          <p:nvPr/>
        </p:nvSpPr>
        <p:spPr>
          <a:xfrm>
            <a:off x="752256" y="5829299"/>
            <a:ext cx="3001266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EFEFE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Seurat, </a:t>
            </a:r>
            <a:r>
              <a:rPr kumimoji="0" sz="1800" b="0" i="1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Nurse in Profile</a:t>
            </a: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c. 1882</a:t>
            </a:r>
          </a:p>
        </p:txBody>
      </p:sp>
      <p:pic>
        <p:nvPicPr>
          <p:cNvPr id="188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036" y="445767"/>
            <a:ext cx="3585169" cy="4743453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Rectangle 8"/>
          <p:cNvSpPr txBox="1"/>
          <p:nvPr/>
        </p:nvSpPr>
        <p:spPr>
          <a:xfrm>
            <a:off x="4444880" y="5875020"/>
            <a:ext cx="3434022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EFEFE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Seurat, </a:t>
            </a:r>
            <a:r>
              <a:rPr kumimoji="0" sz="1800" b="0" i="1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Nurse with Carriage</a:t>
            </a: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c. 1884</a:t>
            </a:r>
          </a:p>
        </p:txBody>
      </p:sp>
      <p:pic>
        <p:nvPicPr>
          <p:cNvPr id="190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3224" y="355281"/>
            <a:ext cx="3662076" cy="4833940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Rectangle 11"/>
          <p:cNvSpPr txBox="1"/>
          <p:nvPr/>
        </p:nvSpPr>
        <p:spPr>
          <a:xfrm>
            <a:off x="8565165" y="5829299"/>
            <a:ext cx="3489163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EFEFE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Seurat, Back View with Baby, c. 1884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58" y="226300"/>
            <a:ext cx="7026748" cy="5539420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TextBox 5"/>
          <p:cNvSpPr txBox="1"/>
          <p:nvPr/>
        </p:nvSpPr>
        <p:spPr>
          <a:xfrm>
            <a:off x="2166078" y="5989320"/>
            <a:ext cx="3698564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DFDFD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DFDFD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Pierre Puvis de Chavannes, </a:t>
            </a:r>
            <a:r>
              <a:rPr kumimoji="0" sz="1800" b="0" i="1" u="none" strike="noStrike" kern="0" cap="none" spc="0" normalizeH="0" baseline="0" noProof="0">
                <a:ln>
                  <a:noFill/>
                </a:ln>
                <a:solidFill>
                  <a:srgbClr val="FDFDFD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Hope, </a:t>
            </a: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DFDFD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1872</a:t>
            </a:r>
          </a:p>
        </p:txBody>
      </p:sp>
      <p:pic>
        <p:nvPicPr>
          <p:cNvPr id="19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226299"/>
            <a:ext cx="3890889" cy="55394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513</Words>
  <Application>Microsoft Office PowerPoint</Application>
  <PresentationFormat>Widescreen</PresentationFormat>
  <Paragraphs>56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Gill Sans</vt:lpstr>
      <vt:lpstr>Helvetica</vt:lpstr>
      <vt:lpstr>Helvetica Neue</vt:lpstr>
      <vt:lpstr>1_Office Theme</vt:lpstr>
      <vt:lpstr>“All Was Simulacrum”</vt:lpstr>
      <vt:lpstr>PowerPoint Presentation</vt:lpstr>
      <vt:lpstr>PowerPoint Presentation</vt:lpstr>
      <vt:lpstr>Utopia?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“All Was Simulacrum”</dc:title>
  <dc:creator>Matthew C Feliz</dc:creator>
  <cp:lastModifiedBy>Matthew C Feliz</cp:lastModifiedBy>
  <cp:revision>1</cp:revision>
  <dcterms:created xsi:type="dcterms:W3CDTF">2022-09-27T17:17:46Z</dcterms:created>
  <dcterms:modified xsi:type="dcterms:W3CDTF">2022-09-27T17:49:19Z</dcterms:modified>
</cp:coreProperties>
</file>