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9" r:id="rId17"/>
    <p:sldId id="276" r:id="rId18"/>
    <p:sldId id="281" r:id="rId19"/>
    <p:sldId id="275" r:id="rId20"/>
    <p:sldId id="273" r:id="rId21"/>
    <p:sldId id="283" r:id="rId22"/>
    <p:sldId id="282" r:id="rId23"/>
    <p:sldId id="270" r:id="rId24"/>
    <p:sldId id="274" r:id="rId25"/>
    <p:sldId id="286" r:id="rId26"/>
    <p:sldId id="288" r:id="rId2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A50561E1-A12B-084F-0295-FF659DE124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90239049-0738-FFA8-305B-243756F3C7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200">
                <a:latin typeface="Lucida Grande" charset="0"/>
                <a:cs typeface="Lucida Grande" charset="0"/>
                <a:sym typeface="Lucida Grande" charset="0"/>
              </a:rPr>
              <a:t>http://www.wired.com/2014/05/kinetoscope/#slide-4</a:t>
            </a:r>
          </a:p>
          <a:p>
            <a:pPr eaLnBrk="1" hangingPunct="1"/>
            <a:endParaRPr lang="en-US" altLang="en-US" sz="2200">
              <a:latin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5" y="6540501"/>
            <a:ext cx="190602" cy="1873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lIns="25400" tIns="25400" rIns="25400" bIns="25400" anchor="b"/>
          <a:lstStyle>
            <a:lvl1pPr defTabSz="1219168">
              <a:lnSpc>
                <a:spcPct val="80000"/>
              </a:lnSpc>
              <a:defRPr sz="4200" b="1" spc="-84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1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1203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1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6026151" y="635000"/>
            <a:ext cx="5594205" cy="560494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2617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908"/>
            <a:ext cx="9144000" cy="2387576"/>
          </a:xfrm>
        </p:spPr>
        <p:txBody>
          <a:bodyPr anchor="b"/>
          <a:lstStyle>
            <a:lvl1pPr algn="ctr">
              <a:defRPr sz="42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13"/>
            <a:ext cx="9144000" cy="1655340"/>
          </a:xfrm>
        </p:spPr>
        <p:txBody>
          <a:bodyPr/>
          <a:lstStyle>
            <a:lvl1pPr marL="0" indent="0" algn="ctr">
              <a:buNone/>
              <a:defRPr sz="1687"/>
            </a:lvl1pPr>
            <a:lvl2pPr marL="321457" indent="0" algn="ctr">
              <a:buNone/>
              <a:defRPr sz="1406"/>
            </a:lvl2pPr>
            <a:lvl3pPr marL="642915" indent="0" algn="ctr">
              <a:buNone/>
              <a:defRPr sz="1266"/>
            </a:lvl3pPr>
            <a:lvl4pPr marL="964372" indent="0" algn="ctr">
              <a:buNone/>
              <a:defRPr sz="1125"/>
            </a:lvl4pPr>
            <a:lvl5pPr marL="1285829" indent="0" algn="ctr">
              <a:buNone/>
              <a:defRPr sz="1125"/>
            </a:lvl5pPr>
            <a:lvl6pPr marL="1607287" indent="0" algn="ctr">
              <a:buNone/>
              <a:defRPr sz="1125"/>
            </a:lvl6pPr>
            <a:lvl7pPr marL="1928744" indent="0" algn="ctr">
              <a:buNone/>
              <a:defRPr sz="1125"/>
            </a:lvl7pPr>
            <a:lvl8pPr marL="2250201" indent="0" algn="ctr">
              <a:buNone/>
              <a:defRPr sz="1125"/>
            </a:lvl8pPr>
            <a:lvl9pPr marL="2571659" indent="0" algn="ctr">
              <a:buNone/>
              <a:defRPr sz="112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249497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448771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950" y="1710036"/>
            <a:ext cx="10516195" cy="2851919"/>
          </a:xfrm>
        </p:spPr>
        <p:txBody>
          <a:bodyPr anchor="b"/>
          <a:lstStyle>
            <a:lvl1pPr>
              <a:defRPr sz="42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950" y="4589859"/>
            <a:ext cx="10516195" cy="1500188"/>
          </a:xfrm>
        </p:spPr>
        <p:txBody>
          <a:bodyPr/>
          <a:lstStyle>
            <a:lvl1pPr marL="0" indent="0">
              <a:buNone/>
              <a:defRPr sz="1687"/>
            </a:lvl1pPr>
            <a:lvl2pPr marL="321457" indent="0">
              <a:buNone/>
              <a:defRPr sz="1406"/>
            </a:lvl2pPr>
            <a:lvl3pPr marL="642915" indent="0">
              <a:buNone/>
              <a:defRPr sz="1266"/>
            </a:lvl3pPr>
            <a:lvl4pPr marL="964372" indent="0">
              <a:buNone/>
              <a:defRPr sz="1125"/>
            </a:lvl4pPr>
            <a:lvl5pPr marL="1285829" indent="0">
              <a:buNone/>
              <a:defRPr sz="1125"/>
            </a:lvl5pPr>
            <a:lvl6pPr marL="1607287" indent="0">
              <a:buNone/>
              <a:defRPr sz="1125"/>
            </a:lvl6pPr>
            <a:lvl7pPr marL="1928744" indent="0">
              <a:buNone/>
              <a:defRPr sz="1125"/>
            </a:lvl7pPr>
            <a:lvl8pPr marL="2250201" indent="0">
              <a:buNone/>
              <a:defRPr sz="1125"/>
            </a:lvl8pPr>
            <a:lvl9pPr marL="2571659" indent="0">
              <a:buNone/>
              <a:defRPr sz="112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4164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0625" y="1946672"/>
            <a:ext cx="4833938" cy="4018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7437" y="1946672"/>
            <a:ext cx="4833938" cy="4018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830419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91" y="365001"/>
            <a:ext cx="10516195" cy="13260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91" y="1681014"/>
            <a:ext cx="5158383" cy="823764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91" y="2504777"/>
            <a:ext cx="5158383" cy="3684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1903" y="1681014"/>
            <a:ext cx="5183683" cy="823764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1903" y="2504777"/>
            <a:ext cx="5183683" cy="3684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836897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673498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37496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91" y="457646"/>
            <a:ext cx="3932039" cy="1599531"/>
          </a:xfrm>
        </p:spPr>
        <p:txBody>
          <a:bodyPr anchor="b"/>
          <a:lstStyle>
            <a:lvl1pPr>
              <a:defRPr sz="22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684" y="987847"/>
            <a:ext cx="6171902" cy="4873377"/>
          </a:xfrm>
        </p:spPr>
        <p:txBody>
          <a:bodyPr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91" y="2057177"/>
            <a:ext cx="3932039" cy="3811860"/>
          </a:xfrm>
        </p:spPr>
        <p:txBody>
          <a:bodyPr/>
          <a:lstStyle>
            <a:lvl1pPr marL="0" indent="0">
              <a:buNone/>
              <a:defRPr sz="1125"/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25701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91" y="457646"/>
            <a:ext cx="3932039" cy="1599531"/>
          </a:xfrm>
        </p:spPr>
        <p:txBody>
          <a:bodyPr anchor="b"/>
          <a:lstStyle>
            <a:lvl1pPr>
              <a:defRPr sz="22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684" y="987847"/>
            <a:ext cx="6171902" cy="4873377"/>
          </a:xfrm>
        </p:spPr>
        <p:txBody>
          <a:bodyPr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91" y="2057177"/>
            <a:ext cx="3932039" cy="3811860"/>
          </a:xfrm>
        </p:spPr>
        <p:txBody>
          <a:bodyPr/>
          <a:lstStyle>
            <a:lvl1pPr marL="0" indent="0">
              <a:buNone/>
              <a:defRPr sz="1125"/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084194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033912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48687" y="178594"/>
            <a:ext cx="2452688" cy="5786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0625" y="178594"/>
            <a:ext cx="7215188" cy="57864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08494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6" y="2057400"/>
            <a:ext cx="3932241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F08A888B-98B8-264B-FE68-970335E9C7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90625" y="178594"/>
            <a:ext cx="981075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charset="0"/>
              </a:rPr>
              <a:t>Click to edit Master title style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B1972ED0-F6B3-FC39-E2C2-0C2485B5DB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90625" y="1946672"/>
            <a:ext cx="9810750" cy="40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en-US">
                <a:sym typeface="Gill Sans" charset="0"/>
              </a:rPr>
              <a:t>Second level</a:t>
            </a:r>
          </a:p>
          <a:p>
            <a:pPr lvl="2"/>
            <a:r>
              <a:rPr lang="en-US" altLang="en-US">
                <a:sym typeface="Gill Sans" charset="0"/>
              </a:rPr>
              <a:t>Third level</a:t>
            </a:r>
          </a:p>
          <a:p>
            <a:pPr lvl="3"/>
            <a:r>
              <a:rPr lang="en-US" altLang="en-US">
                <a:sym typeface="Gill Sans" charset="0"/>
              </a:rPr>
              <a:t>Fourth level</a:t>
            </a:r>
          </a:p>
          <a:p>
            <a:pPr lvl="4"/>
            <a:r>
              <a:rPr lang="en-US" altLang="en-US">
                <a:sym typeface="Gill Sans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151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6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cs typeface="ヒラギノ角ゴ ProN W3" charset="0"/>
          <a:sym typeface="Gill Sans" charset="0"/>
        </a:defRPr>
      </a:lvl9pPr>
    </p:titleStyle>
    <p:bodyStyle>
      <a:lvl1pPr marL="589338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01866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14394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526922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839450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768015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2089473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410930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732387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2" Type="http://schemas.openxmlformats.org/officeDocument/2006/relationships/image" Target="../media/image19.ti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"/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tif"/><Relationship Id="rId5" Type="http://schemas.openxmlformats.org/officeDocument/2006/relationships/image" Target="../media/image24.tif"/><Relationship Id="rId4" Type="http://schemas.openxmlformats.org/officeDocument/2006/relationships/image" Target="../media/image23.t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1"/>
          <p:cNvSpPr txBox="1">
            <a:spLocks noGrp="1"/>
          </p:cNvSpPr>
          <p:nvPr>
            <p:ph type="ctrTitle"/>
          </p:nvPr>
        </p:nvSpPr>
        <p:spPr>
          <a:xfrm>
            <a:off x="1524000" y="353147"/>
            <a:ext cx="9144000" cy="886546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rgbClr val="FEFEFE"/>
                </a:solidFill>
              </a:defRPr>
            </a:lvl1pPr>
          </a:lstStyle>
          <a:p>
            <a:r>
              <a:t>“All the World’s a Stage”</a:t>
            </a:r>
          </a:p>
        </p:txBody>
      </p:sp>
      <p:sp>
        <p:nvSpPr>
          <p:cNvPr id="112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1634835" y="1362723"/>
            <a:ext cx="9144004" cy="609748"/>
          </a:xfrm>
          <a:prstGeom prst="rect">
            <a:avLst/>
          </a:prstGeom>
        </p:spPr>
        <p:txBody>
          <a:bodyPr/>
          <a:lstStyle>
            <a:lvl1pPr defTabSz="868680">
              <a:spcBef>
                <a:spcPts val="900"/>
              </a:spcBef>
              <a:defRPr sz="2000">
                <a:solidFill>
                  <a:srgbClr val="FEFEFE"/>
                </a:solidFill>
              </a:defRPr>
            </a:lvl1pPr>
          </a:lstStyle>
          <a:p>
            <a:r>
              <a:t>The Spatial Politics of 19th Century Architecture and World’s Fairs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720" y="233462"/>
            <a:ext cx="7830007" cy="546876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tangle 2"/>
          <p:cNvSpPr txBox="1"/>
          <p:nvPr/>
        </p:nvSpPr>
        <p:spPr>
          <a:xfrm>
            <a:off x="3288272" y="6043589"/>
            <a:ext cx="6004562" cy="625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Looking West From Peristyle, Court of Honor and Grand Basin of the 1893 World's Columbian Exposition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73" y="239947"/>
            <a:ext cx="7116089" cy="526591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Rectangle 2"/>
          <p:cNvSpPr txBox="1"/>
          <p:nvPr/>
        </p:nvSpPr>
        <p:spPr>
          <a:xfrm>
            <a:off x="5208912" y="6306426"/>
            <a:ext cx="6242407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George Washington Gale Ferris Jr., The Original Ferris Wheel, 1893</a:t>
            </a:r>
          </a:p>
        </p:txBody>
      </p:sp>
      <p:pic>
        <p:nvPicPr>
          <p:cNvPr id="15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89" y="862517"/>
            <a:ext cx="4315792" cy="40207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050" y="1343049"/>
            <a:ext cx="6208581" cy="4171902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extBox 2"/>
          <p:cNvSpPr txBox="1"/>
          <p:nvPr/>
        </p:nvSpPr>
        <p:spPr>
          <a:xfrm>
            <a:off x="7076016" y="6154043"/>
            <a:ext cx="3814647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Charles Garnier, Palais Garnier, 1861-74 </a:t>
            </a:r>
          </a:p>
        </p:txBody>
      </p:sp>
      <p:pic>
        <p:nvPicPr>
          <p:cNvPr id="161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37" y="1309550"/>
            <a:ext cx="5538019" cy="4153514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Rectangle 4"/>
          <p:cNvSpPr txBox="1"/>
          <p:nvPr/>
        </p:nvSpPr>
        <p:spPr>
          <a:xfrm>
            <a:off x="599739" y="6007993"/>
            <a:ext cx="4659415" cy="6251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Charles Barry and Augustus W. N. Pugin, Houses of Parliament, 1836-58</a:t>
            </a:r>
          </a:p>
        </p:txBody>
      </p:sp>
      <p:sp>
        <p:nvSpPr>
          <p:cNvPr id="163" name="TextBox 5"/>
          <p:cNvSpPr txBox="1"/>
          <p:nvPr/>
        </p:nvSpPr>
        <p:spPr>
          <a:xfrm>
            <a:off x="2221098" y="529664"/>
            <a:ext cx="1416692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Gothic Revival</a:t>
            </a:r>
          </a:p>
        </p:txBody>
      </p:sp>
      <p:sp>
        <p:nvSpPr>
          <p:cNvPr id="164" name="TextBox 6"/>
          <p:cNvSpPr txBox="1"/>
          <p:nvPr/>
        </p:nvSpPr>
        <p:spPr>
          <a:xfrm>
            <a:off x="8422165" y="529106"/>
            <a:ext cx="1122347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Eclecticism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Jean- Baptiste Carpeaux, The Dance, 1868"/>
          <p:cNvSpPr txBox="1"/>
          <p:nvPr/>
        </p:nvSpPr>
        <p:spPr>
          <a:xfrm>
            <a:off x="821708" y="6208419"/>
            <a:ext cx="3002231" cy="224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168"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Jean- Baptiste Carpeaux, The Dance, 1868</a:t>
            </a:r>
          </a:p>
        </p:txBody>
      </p:sp>
      <p:pic>
        <p:nvPicPr>
          <p:cNvPr id="16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172" y="1386261"/>
            <a:ext cx="6034453" cy="4085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06" y="988239"/>
            <a:ext cx="3662035" cy="4881521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extBox 2"/>
          <p:cNvSpPr txBox="1"/>
          <p:nvPr/>
        </p:nvSpPr>
        <p:spPr>
          <a:xfrm>
            <a:off x="7076016" y="6154043"/>
            <a:ext cx="3814647" cy="333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Charles Garnier, Palais Garnier, 1861-74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686" y="606980"/>
            <a:ext cx="3223841" cy="2791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8505" y="614538"/>
            <a:ext cx="3253352" cy="27761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219" y="3454015"/>
            <a:ext cx="3242567" cy="2791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489" y="3430620"/>
            <a:ext cx="3215383" cy="2810781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Johann Justin Preissler, Allegories of the Four Continents (after Edme Bouchardon), 1730-91"/>
          <p:cNvSpPr txBox="1"/>
          <p:nvPr/>
        </p:nvSpPr>
        <p:spPr>
          <a:xfrm>
            <a:off x="5983130" y="6394832"/>
            <a:ext cx="4158782" cy="44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1219168"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Johann Justin Preissler, Allegories of the Four Continents (after Edme Bouchardon), 1730-91</a:t>
            </a:r>
          </a:p>
        </p:txBody>
      </p:sp>
      <p:sp>
        <p:nvSpPr>
          <p:cNvPr id="176" name="Jean- Baptiste Carpeaux, The Dance, 1868"/>
          <p:cNvSpPr txBox="1"/>
          <p:nvPr/>
        </p:nvSpPr>
        <p:spPr>
          <a:xfrm>
            <a:off x="821708" y="6208421"/>
            <a:ext cx="3002231" cy="224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168"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Jean- Baptiste Carpeaux, The Dance, 1868</a:t>
            </a:r>
          </a:p>
        </p:txBody>
      </p:sp>
      <p:pic>
        <p:nvPicPr>
          <p:cNvPr id="177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806" y="988239"/>
            <a:ext cx="3662035" cy="48815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>
            <a:extLst>
              <a:ext uri="{FF2B5EF4-FFF2-40B4-BE49-F238E27FC236}">
                <a16:creationId xmlns:a16="http://schemas.microsoft.com/office/drawing/2014/main" id="{4F427623-B821-9AA3-BF79-0C44D214C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69" y="160735"/>
            <a:ext cx="8517805" cy="44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4">
            <a:extLst>
              <a:ext uri="{FF2B5EF4-FFF2-40B4-BE49-F238E27FC236}">
                <a16:creationId xmlns:a16="http://schemas.microsoft.com/office/drawing/2014/main" id="{0D44E6FA-EFD5-D351-A5A5-5C7E8B1D8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485" y="4768453"/>
            <a:ext cx="8590359" cy="61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87" kern="1200" dirty="0">
                <a:solidFill>
                  <a:schemeClr val="bg1"/>
                </a:solidFill>
              </a:rPr>
              <a:t>The stereograph as an educator – Underwood patent extension cabinet in a home library. Stereograph copyrighted by Underwood &amp; Underwood, 1901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>
            <a:extLst>
              <a:ext uri="{FF2B5EF4-FFF2-40B4-BE49-F238E27FC236}">
                <a16:creationId xmlns:a16="http://schemas.microsoft.com/office/drawing/2014/main" id="{DA7D5841-94A4-EEB4-1EC9-60649C296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25674"/>
            <a:ext cx="8988847" cy="436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4">
            <a:extLst>
              <a:ext uri="{FF2B5EF4-FFF2-40B4-BE49-F238E27FC236}">
                <a16:creationId xmlns:a16="http://schemas.microsoft.com/office/drawing/2014/main" id="{3110580D-0CF4-C645-7C39-D271E48D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4419" y="5089922"/>
            <a:ext cx="4572000" cy="145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953" kern="1200" dirty="0">
                <a:solidFill>
                  <a:schemeClr val="bg1"/>
                </a:solidFill>
              </a:rPr>
              <a:t>London Stereoscopic Company, The Ghost in the Stereoscope, c. 1856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E657CF2D-BF4F-9BA5-359A-117D3E6AC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486" y="245567"/>
            <a:ext cx="7509867" cy="593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>
            <a:extLst>
              <a:ext uri="{FF2B5EF4-FFF2-40B4-BE49-F238E27FC236}">
                <a16:creationId xmlns:a16="http://schemas.microsoft.com/office/drawing/2014/main" id="{49B4E331-072B-C911-BB71-3304FC9DAC5C}"/>
              </a:ext>
            </a:extLst>
          </p:cNvPr>
          <p:cNvSpPr>
            <a:spLocks/>
          </p:cNvSpPr>
          <p:nvPr/>
        </p:nvSpPr>
        <p:spPr bwMode="auto">
          <a:xfrm>
            <a:off x="1524000" y="6130230"/>
            <a:ext cx="9135070" cy="80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en-US" sz="2531" kern="1200" dirty="0" err="1">
                <a:solidFill>
                  <a:schemeClr val="bg1"/>
                </a:solidFill>
                <a:cs typeface="Gill Sans" charset="0"/>
              </a:rPr>
              <a:t>Bacigalupi’s</a:t>
            </a:r>
            <a:r>
              <a:rPr lang="en-US" altLang="en-US" sz="2531" kern="1200" dirty="0">
                <a:solidFill>
                  <a:schemeClr val="bg1"/>
                </a:solidFill>
                <a:cs typeface="Gill Sans" charset="0"/>
              </a:rPr>
              <a:t> Kinetoscope and phonograph </a:t>
            </a:r>
            <a:r>
              <a:rPr lang="en-US" altLang="en-US" sz="2531" kern="1200" dirty="0" err="1">
                <a:solidFill>
                  <a:schemeClr val="bg1"/>
                </a:solidFill>
                <a:cs typeface="Gill Sans" charset="0"/>
              </a:rPr>
              <a:t>parlour</a:t>
            </a:r>
            <a:r>
              <a:rPr lang="en-US" altLang="en-US" sz="2531" kern="1200" dirty="0">
                <a:solidFill>
                  <a:schemeClr val="bg1"/>
                </a:solidFill>
                <a:cs typeface="Gill Sans" charset="0"/>
              </a:rPr>
              <a:t>, Market Street, San Francisco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>
            <a:extLst>
              <a:ext uri="{FF2B5EF4-FFF2-40B4-BE49-F238E27FC236}">
                <a16:creationId xmlns:a16="http://schemas.microsoft.com/office/drawing/2014/main" id="{C54935DC-7A9B-2D02-F078-BAA9982CB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109" y="196453"/>
            <a:ext cx="7634883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5">
            <a:extLst>
              <a:ext uri="{FF2B5EF4-FFF2-40B4-BE49-F238E27FC236}">
                <a16:creationId xmlns:a16="http://schemas.microsoft.com/office/drawing/2014/main" id="{10240AF2-74AF-8021-0B2A-0B0C9F45D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477" y="6054328"/>
            <a:ext cx="7340203" cy="61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87" kern="1200" dirty="0">
                <a:solidFill>
                  <a:schemeClr val="bg1"/>
                </a:solidFill>
              </a:rPr>
              <a:t>Illustration of the  projection of hellfire or purgatory from Athanasius Kircher,  Ars Magna </a:t>
            </a:r>
            <a:r>
              <a:rPr lang="en-US" altLang="en-US" sz="1687" kern="1200" dirty="0" err="1">
                <a:solidFill>
                  <a:schemeClr val="bg1"/>
                </a:solidFill>
              </a:rPr>
              <a:t>Lucis</a:t>
            </a:r>
            <a:r>
              <a:rPr lang="en-US" altLang="en-US" sz="1687" kern="1200" dirty="0">
                <a:solidFill>
                  <a:schemeClr val="bg1"/>
                </a:solidFill>
              </a:rPr>
              <a:t> et Umbrae, 1671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1B10BAB1-E7D3-C9AE-826B-B82D4E7B0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317" y="248916"/>
            <a:ext cx="8081367" cy="454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>
            <a:extLst>
              <a:ext uri="{FF2B5EF4-FFF2-40B4-BE49-F238E27FC236}">
                <a16:creationId xmlns:a16="http://schemas.microsoft.com/office/drawing/2014/main" id="{11DEC8A6-6814-EFBA-2E88-C6736AEEE1B5}"/>
              </a:ext>
            </a:extLst>
          </p:cNvPr>
          <p:cNvSpPr>
            <a:spLocks/>
          </p:cNvSpPr>
          <p:nvPr/>
        </p:nvSpPr>
        <p:spPr bwMode="auto">
          <a:xfrm>
            <a:off x="2195165" y="5581552"/>
            <a:ext cx="7810600" cy="45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en-US" sz="2953" kern="1200" dirty="0">
                <a:solidFill>
                  <a:schemeClr val="bg1"/>
                </a:solidFill>
                <a:cs typeface="Gill Sans" charset="0"/>
              </a:rPr>
              <a:t>Etienne Gaspard Robertson, Phantasmagoria, 1831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3"/>
          <p:cNvSpPr txBox="1"/>
          <p:nvPr/>
        </p:nvSpPr>
        <p:spPr>
          <a:xfrm>
            <a:off x="353760" y="1961495"/>
            <a:ext cx="11484479" cy="29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Eclecticism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Gothic Revival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Chicago School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Chicago Fire 1871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Cornice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Discursive practice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Heterotopia</a:t>
            </a:r>
            <a:endParaRPr sz="2800"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Ethnographic display</a:t>
            </a:r>
            <a:endParaRPr sz="2800"/>
          </a:p>
        </p:txBody>
      </p:sp>
      <p:sp>
        <p:nvSpPr>
          <p:cNvPr id="115" name="TextBox 3"/>
          <p:cNvSpPr txBox="1"/>
          <p:nvPr/>
        </p:nvSpPr>
        <p:spPr>
          <a:xfrm>
            <a:off x="376783" y="400762"/>
            <a:ext cx="6008025" cy="549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Key Terms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>
            <a:extLst>
              <a:ext uri="{FF2B5EF4-FFF2-40B4-BE49-F238E27FC236}">
                <a16:creationId xmlns:a16="http://schemas.microsoft.com/office/drawing/2014/main" id="{4E0B012A-CDC6-01A4-D4F6-20E0451D5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06" y="321469"/>
            <a:ext cx="8197453" cy="542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5">
            <a:extLst>
              <a:ext uri="{FF2B5EF4-FFF2-40B4-BE49-F238E27FC236}">
                <a16:creationId xmlns:a16="http://schemas.microsoft.com/office/drawing/2014/main" id="{6E709DDC-3E33-1ED7-90D7-16EA0ABF9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0803" y="6107906"/>
            <a:ext cx="3457550" cy="54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953" kern="1200" dirty="0">
                <a:solidFill>
                  <a:schemeClr val="bg1"/>
                </a:solidFill>
              </a:rPr>
              <a:t>Pepper’s Ghost, 1862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58D6CB14-1E5A-B096-E093-65694DD4E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570" y="29022"/>
            <a:ext cx="8009930" cy="590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>
            <a:extLst>
              <a:ext uri="{FF2B5EF4-FFF2-40B4-BE49-F238E27FC236}">
                <a16:creationId xmlns:a16="http://schemas.microsoft.com/office/drawing/2014/main" id="{E8008042-EDFE-D7CE-E991-A24078882F53}"/>
              </a:ext>
            </a:extLst>
          </p:cNvPr>
          <p:cNvSpPr>
            <a:spLocks/>
          </p:cNvSpPr>
          <p:nvPr/>
        </p:nvSpPr>
        <p:spPr bwMode="auto">
          <a:xfrm>
            <a:off x="2573086" y="6245662"/>
            <a:ext cx="70435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ts val="1125"/>
              </a:spcBef>
              <a:spcAft>
                <a:spcPct val="0"/>
              </a:spcAft>
              <a:buSzTx/>
              <a:buNone/>
            </a:pPr>
            <a:r>
              <a:rPr lang="en-US" altLang="en-US" sz="1600" kern="1200" dirty="0">
                <a:solidFill>
                  <a:schemeClr val="bg1"/>
                </a:solidFill>
                <a:latin typeface="+mn-lt"/>
                <a:cs typeface="Times" panose="02020603050405020304" pitchFamily="18" charset="0"/>
                <a:sym typeface="Times" panose="02020603050405020304" pitchFamily="18" charset="0"/>
              </a:rPr>
              <a:t>Cross section of Robert Barker's two-level panorama at Leicester Square. </a:t>
            </a:r>
            <a:br>
              <a:rPr lang="en-US" altLang="en-US" sz="1600" kern="1200" dirty="0">
                <a:solidFill>
                  <a:schemeClr val="bg1"/>
                </a:solidFill>
                <a:latin typeface="+mn-lt"/>
                <a:cs typeface="Times" panose="02020603050405020304" pitchFamily="18" charset="0"/>
                <a:sym typeface="Times" panose="02020603050405020304" pitchFamily="18" charset="0"/>
              </a:rPr>
            </a:br>
            <a:r>
              <a:rPr lang="en-US" altLang="en-US" sz="1600" kern="1200" dirty="0">
                <a:solidFill>
                  <a:schemeClr val="bg1"/>
                </a:solidFill>
                <a:latin typeface="+mn-lt"/>
                <a:cs typeface="Times" panose="02020603050405020304" pitchFamily="18" charset="0"/>
                <a:sym typeface="Times" panose="02020603050405020304" pitchFamily="18" charset="0"/>
              </a:rPr>
              <a:t>Colored aquatint by the architect, Robert Mitchell, c. 1793. British Museum, London.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C925CB9D-E25F-E1B0-6854-E9E3821E8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965" y="98227"/>
            <a:ext cx="7992070" cy="599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>
            <a:extLst>
              <a:ext uri="{FF2B5EF4-FFF2-40B4-BE49-F238E27FC236}">
                <a16:creationId xmlns:a16="http://schemas.microsoft.com/office/drawing/2014/main" id="{442E59F1-6C02-1031-B128-500B2E70BCAE}"/>
              </a:ext>
            </a:extLst>
          </p:cNvPr>
          <p:cNvSpPr>
            <a:spLocks/>
          </p:cNvSpPr>
          <p:nvPr/>
        </p:nvSpPr>
        <p:spPr bwMode="auto">
          <a:xfrm>
            <a:off x="3068836" y="6241851"/>
            <a:ext cx="6054328" cy="43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defTabSz="642915" fontAlgn="base" hangingPunct="1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altLang="en-US" sz="253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Franz </a:t>
            </a:r>
            <a:r>
              <a:rPr lang="en-US" altLang="en-US" sz="2531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Roubaud</a:t>
            </a:r>
            <a:r>
              <a:rPr lang="en-US" altLang="en-US" sz="253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, Battle of Borodino 1912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7909DD42-9676-44D5-AB0B-83A4A5D145E8}"/>
              </a:ext>
            </a:extLst>
          </p:cNvPr>
          <p:cNvSpPr>
            <a:spLocks/>
          </p:cNvSpPr>
          <p:nvPr/>
        </p:nvSpPr>
        <p:spPr bwMode="auto">
          <a:xfrm>
            <a:off x="0" y="428625"/>
            <a:ext cx="12192000" cy="357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1282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727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21717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616200" indent="-571500">
              <a:spcBef>
                <a:spcPts val="2400"/>
              </a:spcBef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30734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35306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9878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4445000" indent="-571500" eaLnBrk="0" fontAlgn="base" hangingPunct="0">
              <a:spcBef>
                <a:spcPts val="24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4200">
                <a:solidFill>
                  <a:schemeClr val="tx1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marL="401822" indent="-401822" defTabSz="642915" fontAlgn="base" hangingPunct="1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en-US" sz="2400" kern="1200" dirty="0">
                <a:solidFill>
                  <a:schemeClr val="bg1"/>
                </a:solidFill>
                <a:cs typeface="Gill Sans" charset="0"/>
              </a:rPr>
              <a:t>In what ways does spirit photography reflect the self critical nature of modernist aesthetics?</a:t>
            </a:r>
          </a:p>
          <a:p>
            <a:pPr marL="1303688" lvl="1" indent="-401822" defTabSz="642915" fontAlgn="base" hangingPunct="1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en-US" sz="2400" kern="1200" dirty="0">
                <a:solidFill>
                  <a:schemeClr val="bg1"/>
                </a:solidFill>
                <a:cs typeface="Gill Sans" charset="0"/>
              </a:rPr>
              <a:t>What types of claims to truth does it make?</a:t>
            </a:r>
          </a:p>
          <a:p>
            <a:pPr marL="1303688" lvl="1" indent="-401822" defTabSz="642915" fontAlgn="base" hangingPunct="1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en-US" sz="2400" kern="1200" dirty="0">
                <a:solidFill>
                  <a:schemeClr val="bg1"/>
                </a:solidFill>
                <a:cs typeface="Gill Sans" charset="0"/>
              </a:rPr>
              <a:t>What role did the debunking of spirit photographs play in redefining photography’s claims to objectivity?</a:t>
            </a:r>
          </a:p>
          <a:p>
            <a:pPr marL="401822" defTabSz="642915" fontAlgn="base" hangingPunct="1">
              <a:spcBef>
                <a:spcPct val="0"/>
              </a:spcBef>
              <a:spcAft>
                <a:spcPct val="0"/>
              </a:spcAft>
              <a:buSzTx/>
              <a:defRPr/>
            </a:pPr>
            <a:r>
              <a:rPr lang="en-US" altLang="en-US" sz="2400" kern="1200" dirty="0">
                <a:solidFill>
                  <a:schemeClr val="bg1"/>
                </a:solidFill>
                <a:cs typeface="Gill Sans" charset="0"/>
              </a:rPr>
              <a:t>What are some of the implications of the history of spirit photography for contemporary media and culture?</a:t>
            </a:r>
          </a:p>
          <a:p>
            <a:pPr marL="1303688" lvl="1" indent="-401822" defTabSz="642915" fontAlgn="base" hangingPunct="1">
              <a:spcBef>
                <a:spcPct val="0"/>
              </a:spcBef>
              <a:spcAft>
                <a:spcPct val="0"/>
              </a:spcAft>
              <a:buSzTx/>
              <a:defRPr/>
            </a:pPr>
            <a:endParaRPr lang="en-US" altLang="en-US" sz="2953" kern="1200" dirty="0">
              <a:solidFill>
                <a:srgbClr val="000000"/>
              </a:solidFill>
              <a:cs typeface="Gill Sans" charset="0"/>
            </a:endParaRPr>
          </a:p>
          <a:p>
            <a:pPr marL="401822" indent="-401822" defTabSz="642915" fontAlgn="base" hangingPunct="1">
              <a:spcBef>
                <a:spcPct val="0"/>
              </a:spcBef>
              <a:spcAft>
                <a:spcPct val="0"/>
              </a:spcAft>
              <a:buSzTx/>
              <a:defRPr/>
            </a:pPr>
            <a:endParaRPr lang="en-US" altLang="en-US" sz="2953" kern="1200" dirty="0">
              <a:solidFill>
                <a:srgbClr val="000000"/>
              </a:solidFill>
              <a:cs typeface="Gill Sans" charset="0"/>
            </a:endParaRPr>
          </a:p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endParaRPr lang="en-US" altLang="en-US" sz="2953" kern="1200" dirty="0">
              <a:solidFill>
                <a:srgbClr val="000000"/>
              </a:solidFill>
              <a:cs typeface="Gill Sans" charset="0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DD233696-C2EC-617F-46AA-8304093BB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883" y="2637649"/>
            <a:ext cx="2317331" cy="373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DB08733-E93D-9051-385B-5D0CA091A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637" y="6429375"/>
            <a:ext cx="3851825" cy="35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87" kern="1200" dirty="0">
                <a:solidFill>
                  <a:schemeClr val="bg1"/>
                </a:solidFill>
              </a:rPr>
              <a:t>William </a:t>
            </a:r>
            <a:r>
              <a:rPr lang="en-US" altLang="en-US" sz="1687" kern="1200" dirty="0" err="1">
                <a:solidFill>
                  <a:schemeClr val="bg1"/>
                </a:solidFill>
              </a:rPr>
              <a:t>Mumler</a:t>
            </a:r>
            <a:r>
              <a:rPr lang="en-US" altLang="en-US" sz="1687" kern="1200" dirty="0">
                <a:solidFill>
                  <a:schemeClr val="bg1"/>
                </a:solidFill>
              </a:rPr>
              <a:t>, John J. Glover, c.1862-75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1410B7D-A78A-E164-43F8-A6142F68E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406" y="2689133"/>
            <a:ext cx="2113187" cy="3634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1D5CC08D-9068-6421-77DE-D45DA96D2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46422"/>
            <a:ext cx="4572000" cy="61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87" kern="1200" dirty="0">
                <a:solidFill>
                  <a:schemeClr val="bg1"/>
                </a:solidFill>
              </a:rPr>
              <a:t>William </a:t>
            </a:r>
            <a:r>
              <a:rPr lang="en-US" altLang="en-US" sz="1687" kern="1200" dirty="0" err="1">
                <a:solidFill>
                  <a:schemeClr val="bg1"/>
                </a:solidFill>
              </a:rPr>
              <a:t>Mumler</a:t>
            </a:r>
            <a:r>
              <a:rPr lang="en-US" altLang="en-US" sz="1687" kern="1200" dirty="0">
                <a:solidFill>
                  <a:schemeClr val="bg1"/>
                </a:solidFill>
              </a:rPr>
              <a:t>, Mary Todd Lincoln with the "ghost" of her husband, c. 1869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9F6FF8B1-1AA0-2EB8-2ABF-552BE5E91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241" y="298690"/>
            <a:ext cx="3348633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573F8C60-F8B9-10BD-98D5-396D44825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416" y="4903823"/>
            <a:ext cx="4572000" cy="139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87" kern="1200" dirty="0">
                <a:solidFill>
                  <a:schemeClr val="bg1"/>
                </a:solidFill>
              </a:rPr>
              <a:t>W Fallis, "Spirit" photograph, supposedly taken during a seance, actually a double exposure or composite of superimposed cut-outs, showing woman with portraits of men and women around her head, 1901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845BFDA-F4BE-DE82-5A6C-A38A6B75E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897" y="298690"/>
            <a:ext cx="3750469" cy="52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210455B5-D763-56AE-F94E-AE701DF54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4667" y="5977971"/>
            <a:ext cx="5768310" cy="35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87" kern="1200" dirty="0">
                <a:solidFill>
                  <a:schemeClr val="tx1"/>
                </a:solidFill>
              </a:rPr>
              <a:t>Abraham Bogardus, P T Barnum with the Ghost of Lincoln, 1869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5">
            <a:extLst>
              <a:ext uri="{FF2B5EF4-FFF2-40B4-BE49-F238E27FC236}">
                <a16:creationId xmlns:a16="http://schemas.microsoft.com/office/drawing/2014/main" id="{022E9953-391E-778A-2E72-59E4CF489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60734"/>
            <a:ext cx="3455789" cy="519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Box 6">
            <a:extLst>
              <a:ext uri="{FF2B5EF4-FFF2-40B4-BE49-F238E27FC236}">
                <a16:creationId xmlns:a16="http://schemas.microsoft.com/office/drawing/2014/main" id="{4392DAA9-39B6-2892-F07B-52897F46E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993" y="5517431"/>
            <a:ext cx="3597548" cy="113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cs typeface="ヒラギノ角ゴ ProN W3" charset="0"/>
                <a:sym typeface="Gill Sans" charset="0"/>
              </a:defRPr>
            </a:lvl9pPr>
          </a:lstStyle>
          <a:p>
            <a:pPr algn="ctr" defTabSz="64291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87" kern="1200"/>
              <a:t>“A Spirit Photograph: The Wraith of Mr. Maskelyne Appearing to Dr. Weatherly’ Frontispiece to Lionel A. Weatherly, The Supernatural? (Bristol, 1891)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3"/>
          <p:cNvSpPr txBox="1"/>
          <p:nvPr/>
        </p:nvSpPr>
        <p:spPr>
          <a:xfrm>
            <a:off x="376457" y="1047094"/>
            <a:ext cx="11484479" cy="313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In what ways is the crisis of modernity reflected in architectural trends of the 19</a:t>
            </a:r>
            <a:r>
              <a:rPr baseline="30000"/>
              <a:t>th</a:t>
            </a:r>
            <a:r>
              <a:t> century? </a:t>
            </a: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How did Worlds Fairs consolidate and advance the cultural and political identities of the countries that hosted them? (architecture, materials, layout)</a:t>
            </a:r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/>
          </a:p>
          <a:p>
            <a: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As we view these works, do our acts of critical viewership also implicate us in the dynamics of pleasure and power intrinsic to their creation?</a:t>
            </a:r>
          </a:p>
        </p:txBody>
      </p:sp>
      <p:sp>
        <p:nvSpPr>
          <p:cNvPr id="118" name="TextBox 3"/>
          <p:cNvSpPr txBox="1"/>
          <p:nvPr/>
        </p:nvSpPr>
        <p:spPr>
          <a:xfrm>
            <a:off x="376783" y="400762"/>
            <a:ext cx="6008025" cy="549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Discussion Question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66" y="144853"/>
            <a:ext cx="5857034" cy="3880285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Rectangle 2"/>
          <p:cNvSpPr txBox="1"/>
          <p:nvPr/>
        </p:nvSpPr>
        <p:spPr>
          <a:xfrm>
            <a:off x="284684" y="4837975"/>
            <a:ext cx="5765595" cy="917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Read &amp; Co. Engravers &amp; Printers, View from the Knightsbridge Road of The Crystal Palace in Hyde Park for Grand International Exhibition of 1851, 1851</a:t>
            </a:r>
          </a:p>
        </p:txBody>
      </p:sp>
      <p:pic>
        <p:nvPicPr>
          <p:cNvPr id="12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111" y="144853"/>
            <a:ext cx="5708923" cy="3880287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Rectangle 5"/>
          <p:cNvSpPr txBox="1"/>
          <p:nvPr/>
        </p:nvSpPr>
        <p:spPr>
          <a:xfrm>
            <a:off x="7282574" y="4923197"/>
            <a:ext cx="3631996" cy="917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 J McNeven,The transept from the Grand Entrance, Souvenir of the Great Exhibition, 1851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64" y="194552"/>
            <a:ext cx="4544023" cy="5759283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Rectangle 6"/>
          <p:cNvSpPr txBox="1"/>
          <p:nvPr/>
        </p:nvSpPr>
        <p:spPr>
          <a:xfrm>
            <a:off x="374323" y="6211669"/>
            <a:ext cx="4306506" cy="625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Latting Observatory, Exhibition of the Industry of All Nations, 1853</a:t>
            </a:r>
          </a:p>
        </p:txBody>
      </p:sp>
      <p:pic>
        <p:nvPicPr>
          <p:cNvPr id="127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882" y="194552"/>
            <a:ext cx="6108749" cy="6017118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Rectangle 8"/>
          <p:cNvSpPr txBox="1"/>
          <p:nvPr/>
        </p:nvSpPr>
        <p:spPr>
          <a:xfrm>
            <a:off x="6906838" y="6350168"/>
            <a:ext cx="4604031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Elisha Otis free-fall safety demonstration in 1853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0" y="168821"/>
            <a:ext cx="5837648" cy="2930411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extBox 4"/>
          <p:cNvSpPr txBox="1"/>
          <p:nvPr/>
        </p:nvSpPr>
        <p:spPr>
          <a:xfrm>
            <a:off x="599875" y="3609488"/>
            <a:ext cx="4196569" cy="624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9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Panorama of the main exposition building, Exposition Universelle, Paris </a:t>
            </a:r>
            <a:r>
              <a:rPr i="1"/>
              <a:t>1867</a:t>
            </a:r>
          </a:p>
        </p:txBody>
      </p:sp>
      <p:pic>
        <p:nvPicPr>
          <p:cNvPr id="132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345" y="156886"/>
            <a:ext cx="5837650" cy="4633636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Rectangle 6"/>
          <p:cNvSpPr txBox="1"/>
          <p:nvPr/>
        </p:nvSpPr>
        <p:spPr>
          <a:xfrm>
            <a:off x="6904304" y="4966950"/>
            <a:ext cx="4731568" cy="120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A Liebert, Aerial view of Paris, France, from a balloon, showing the Seine River and the Eiffel Tower at center, and buildings of the Exposition universelle, 1889</a:t>
            </a:r>
          </a:p>
        </p:txBody>
      </p:sp>
      <p:pic>
        <p:nvPicPr>
          <p:cNvPr id="134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18" y="4690138"/>
            <a:ext cx="1609353" cy="18286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icture 9" descr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3637" y="4638078"/>
            <a:ext cx="1300015" cy="1880687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Arrow: Right 1"/>
          <p:cNvSpPr/>
          <p:nvPr/>
        </p:nvSpPr>
        <p:spPr>
          <a:xfrm>
            <a:off x="2191072" y="5220039"/>
            <a:ext cx="1766457" cy="54092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955" y="48639"/>
            <a:ext cx="4493115" cy="6011694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Box 2"/>
          <p:cNvSpPr txBox="1"/>
          <p:nvPr/>
        </p:nvSpPr>
        <p:spPr>
          <a:xfrm>
            <a:off x="7752954" y="6274661"/>
            <a:ext cx="4091245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Thomas Moran, Chicago World’s Fair, 1894 </a:t>
            </a:r>
          </a:p>
        </p:txBody>
      </p:sp>
      <p:sp>
        <p:nvSpPr>
          <p:cNvPr id="140" name="Edouard Manet, View of the 1867 Exposition Universelle, 1867"/>
          <p:cNvSpPr txBox="1"/>
          <p:nvPr/>
        </p:nvSpPr>
        <p:spPr>
          <a:xfrm>
            <a:off x="243709" y="6274661"/>
            <a:ext cx="5901291" cy="333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Edouard Manet, View of the 1867 Exposition Universelle, 1867</a:t>
            </a:r>
          </a:p>
        </p:txBody>
      </p:sp>
      <p:pic>
        <p:nvPicPr>
          <p:cNvPr id="14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1211"/>
            <a:ext cx="7321061" cy="3986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955" y="48639"/>
            <a:ext cx="4493115" cy="6011694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TextBox 2"/>
          <p:cNvSpPr txBox="1"/>
          <p:nvPr/>
        </p:nvSpPr>
        <p:spPr>
          <a:xfrm>
            <a:off x="7752954" y="6274661"/>
            <a:ext cx="4091245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Thomas Moran, Chicago World’s Fair, 1894 </a:t>
            </a:r>
          </a:p>
        </p:txBody>
      </p:sp>
      <p:pic>
        <p:nvPicPr>
          <p:cNvPr id="145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77" y="1053167"/>
            <a:ext cx="6999151" cy="4002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Rectangle 4"/>
          <p:cNvSpPr txBox="1"/>
          <p:nvPr/>
        </p:nvSpPr>
        <p:spPr>
          <a:xfrm>
            <a:off x="1251692" y="6274661"/>
            <a:ext cx="5317960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Thomas Moran, Grand Canyon of the Yellowstone, 1872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" y="141616"/>
            <a:ext cx="6099763" cy="46641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345" y="156886"/>
            <a:ext cx="5837650" cy="4633636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Rectangle 6"/>
          <p:cNvSpPr txBox="1"/>
          <p:nvPr/>
        </p:nvSpPr>
        <p:spPr>
          <a:xfrm>
            <a:off x="6904304" y="4966950"/>
            <a:ext cx="4731568" cy="120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A Liebert, Aerial view of Paris, France, from a balloon, showing the Seine River and the Eiffel Tower at center, and buildings of the Exposition universelle, 1889</a:t>
            </a:r>
          </a:p>
        </p:txBody>
      </p:sp>
    </p:spTree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"/>
        <a:cs typeface="ヒラギノ角ゴ ProN W3"/>
      </a:majorFont>
      <a:minorFont>
        <a:latin typeface="Gill Sans"/>
        <a:ea typeface="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674</Words>
  <Application>Microsoft Office PowerPoint</Application>
  <PresentationFormat>Widescreen</PresentationFormat>
  <Paragraphs>60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Gill Sans</vt:lpstr>
      <vt:lpstr>Helvetica</vt:lpstr>
      <vt:lpstr>Helvetica Neue</vt:lpstr>
      <vt:lpstr>Lucida Grande</vt:lpstr>
      <vt:lpstr>1_Office Theme</vt:lpstr>
      <vt:lpstr>Title &amp; Bullets</vt:lpstr>
      <vt:lpstr>“All the World’s a Stage”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“All the World’s a Stage”</dc:title>
  <dc:creator>Matthew C Feliz</dc:creator>
  <cp:lastModifiedBy>Matthew C Feliz</cp:lastModifiedBy>
  <cp:revision>1</cp:revision>
  <dcterms:modified xsi:type="dcterms:W3CDTF">2023-10-05T13:43:53Z</dcterms:modified>
</cp:coreProperties>
</file>