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 b="def" i="def"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9" name="Shape 10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5997575" y="6540501"/>
            <a:ext cx="190602" cy="1873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lIns="25400" tIns="25400" rIns="25400" bIns="25400" anchor="b"/>
          <a:lstStyle>
            <a:lvl1pPr defTabSz="1219168">
              <a:lnSpc>
                <a:spcPct val="80000"/>
              </a:lnSpc>
              <a:defRPr b="1" spc="-84" sz="4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100" name="Body Level One…"/>
          <p:cNvSpPr txBox="1"/>
          <p:nvPr>
            <p:ph type="body" sz="quarter" idx="1" hasCustomPrompt="1"/>
          </p:nvPr>
        </p:nvSpPr>
        <p:spPr>
          <a:xfrm>
            <a:off x="603250" y="3530288"/>
            <a:ext cx="4889500" cy="2691203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1" name="92709243_1322x1323.jpeg"/>
          <p:cNvSpPr/>
          <p:nvPr>
            <p:ph type="pic" sz="half" idx="21"/>
          </p:nvPr>
        </p:nvSpPr>
        <p:spPr>
          <a:xfrm>
            <a:off x="6026151" y="635000"/>
            <a:ext cx="5594205" cy="560494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2" name="Slide Number"/>
          <p:cNvSpPr txBox="1"/>
          <p:nvPr>
            <p:ph type="sldNum" sz="quarter" idx="2"/>
          </p:nvPr>
        </p:nvSpPr>
        <p:spPr>
          <a:xfrm>
            <a:off x="5997574" y="6542617"/>
            <a:ext cx="190603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90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0">
              <a:buSzTx/>
              <a:buFontTx/>
              <a:buNone/>
              <a:defRPr b="1" sz="2400"/>
            </a:lvl2pPr>
            <a:lvl3pPr marL="0" indent="0">
              <a:buSzTx/>
              <a:buFontTx/>
              <a:buNone/>
              <a:defRPr b="1" sz="2400"/>
            </a:lvl3pPr>
            <a:lvl4pPr marL="0" indent="0">
              <a:buSzTx/>
              <a:buFontTx/>
              <a:buNone/>
              <a:defRPr b="1" sz="2400"/>
            </a:lvl4pPr>
            <a:lvl5pPr marL="0" indent="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839786" y="2057400"/>
            <a:ext cx="3932241" cy="381158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tif"/><Relationship Id="rId3" Type="http://schemas.openxmlformats.org/officeDocument/2006/relationships/image" Target="../media/image3.tif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tif"/><Relationship Id="rId3" Type="http://schemas.openxmlformats.org/officeDocument/2006/relationships/image" Target="../media/image5.tif"/><Relationship Id="rId4" Type="http://schemas.openxmlformats.org/officeDocument/2006/relationships/image" Target="../media/image6.tif"/><Relationship Id="rId5" Type="http://schemas.openxmlformats.org/officeDocument/2006/relationships/image" Target="../media/image7.tif"/><Relationship Id="rId6" Type="http://schemas.openxmlformats.org/officeDocument/2006/relationships/image" Target="../media/image3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9.png"/><Relationship Id="rId3" Type="http://schemas.openxmlformats.org/officeDocument/2006/relationships/image" Target="../media/image1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1"/>
          <p:cNvSpPr txBox="1"/>
          <p:nvPr>
            <p:ph type="ctrTitle"/>
          </p:nvPr>
        </p:nvSpPr>
        <p:spPr>
          <a:xfrm>
            <a:off x="1524000" y="353147"/>
            <a:ext cx="9144000" cy="886546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rgbClr val="FEFEFE"/>
                </a:solidFill>
              </a:defRPr>
            </a:lvl1pPr>
          </a:lstStyle>
          <a:p>
            <a:pPr/>
            <a:r>
              <a:t>“All the World’s a Stage”</a:t>
            </a:r>
          </a:p>
        </p:txBody>
      </p:sp>
      <p:sp>
        <p:nvSpPr>
          <p:cNvPr id="112" name="Subtitle 2"/>
          <p:cNvSpPr txBox="1"/>
          <p:nvPr>
            <p:ph type="subTitle" sz="quarter" idx="1"/>
          </p:nvPr>
        </p:nvSpPr>
        <p:spPr>
          <a:xfrm>
            <a:off x="1634835" y="1362723"/>
            <a:ext cx="9144004" cy="609748"/>
          </a:xfrm>
          <a:prstGeom prst="rect">
            <a:avLst/>
          </a:prstGeom>
        </p:spPr>
        <p:txBody>
          <a:bodyPr/>
          <a:lstStyle>
            <a:lvl1pPr defTabSz="868680">
              <a:spcBef>
                <a:spcPts val="900"/>
              </a:spcBef>
              <a:defRPr sz="2000">
                <a:solidFill>
                  <a:srgbClr val="FEFEFE"/>
                </a:solidFill>
              </a:defRPr>
            </a:lvl1pPr>
          </a:lstStyle>
          <a:p>
            <a:pPr/>
            <a:r>
              <a:t>The Spatial Politics of 19th Century Architecture and World’s Fairs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72073" y="239947"/>
            <a:ext cx="7116089" cy="5265910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Rectangle 2"/>
          <p:cNvSpPr txBox="1"/>
          <p:nvPr/>
        </p:nvSpPr>
        <p:spPr>
          <a:xfrm>
            <a:off x="5208912" y="6306426"/>
            <a:ext cx="6242407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George Washington Gale Ferris Jr., The Original Ferris Wheel, 1893</a:t>
            </a:r>
          </a:p>
        </p:txBody>
      </p:sp>
      <p:pic>
        <p:nvPicPr>
          <p:cNvPr id="154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5889" y="862517"/>
            <a:ext cx="4315792" cy="40207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5720" y="233462"/>
            <a:ext cx="7830007" cy="546876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tangle 2"/>
          <p:cNvSpPr txBox="1"/>
          <p:nvPr/>
        </p:nvSpPr>
        <p:spPr>
          <a:xfrm>
            <a:off x="3288272" y="6043589"/>
            <a:ext cx="6004562" cy="625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Looking West From Peristyle, Court of Honor and Grand Basin of the 1893 World's Columbian Exposition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79050" y="1343049"/>
            <a:ext cx="6208581" cy="4171902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extBox 2"/>
          <p:cNvSpPr txBox="1"/>
          <p:nvPr/>
        </p:nvSpPr>
        <p:spPr>
          <a:xfrm>
            <a:off x="7076016" y="6154043"/>
            <a:ext cx="3814647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Charles Garnier, Palais Garnier, 1861-74 </a:t>
            </a:r>
          </a:p>
        </p:txBody>
      </p:sp>
      <p:pic>
        <p:nvPicPr>
          <p:cNvPr id="161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137" y="1309550"/>
            <a:ext cx="5538019" cy="4153514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Rectangle 4"/>
          <p:cNvSpPr txBox="1"/>
          <p:nvPr/>
        </p:nvSpPr>
        <p:spPr>
          <a:xfrm>
            <a:off x="599739" y="6007993"/>
            <a:ext cx="4659415" cy="6251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Charles Barry and Augustus W. N. Pugin, Houses of Parliament, 1836-58</a:t>
            </a:r>
          </a:p>
        </p:txBody>
      </p:sp>
      <p:sp>
        <p:nvSpPr>
          <p:cNvPr id="163" name="TextBox 5"/>
          <p:cNvSpPr txBox="1"/>
          <p:nvPr/>
        </p:nvSpPr>
        <p:spPr>
          <a:xfrm>
            <a:off x="2221098" y="529664"/>
            <a:ext cx="1416692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Gothic Revival</a:t>
            </a:r>
          </a:p>
        </p:txBody>
      </p:sp>
      <p:sp>
        <p:nvSpPr>
          <p:cNvPr id="164" name="TextBox 6"/>
          <p:cNvSpPr txBox="1"/>
          <p:nvPr/>
        </p:nvSpPr>
        <p:spPr>
          <a:xfrm>
            <a:off x="8422165" y="529106"/>
            <a:ext cx="1122347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Eclecticism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Jean- Baptiste Carpeaux, The Dance, 1868"/>
          <p:cNvSpPr txBox="1"/>
          <p:nvPr/>
        </p:nvSpPr>
        <p:spPr>
          <a:xfrm>
            <a:off x="821708" y="6208419"/>
            <a:ext cx="3002231" cy="224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168">
              <a:defRPr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Jean- Baptiste Carpeaux, The Dance, 1868</a:t>
            </a:r>
          </a:p>
        </p:txBody>
      </p:sp>
      <p:pic>
        <p:nvPicPr>
          <p:cNvPr id="16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33172" y="1386261"/>
            <a:ext cx="6034453" cy="408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1806" y="988239"/>
            <a:ext cx="3662035" cy="4881521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extBox 2"/>
          <p:cNvSpPr txBox="1"/>
          <p:nvPr/>
        </p:nvSpPr>
        <p:spPr>
          <a:xfrm>
            <a:off x="7076016" y="6154043"/>
            <a:ext cx="3814647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Charles Garnier, Palais Garnier, 1861-74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26686" y="606980"/>
            <a:ext cx="3223841" cy="27913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08505" y="614538"/>
            <a:ext cx="3253352" cy="27761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10219" y="3454015"/>
            <a:ext cx="3242567" cy="27913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127489" y="3430620"/>
            <a:ext cx="3215383" cy="2810781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Johann Justin Preissler, Allegories of the Four Continents (after Edme Bouchardon), 1730-91"/>
          <p:cNvSpPr txBox="1"/>
          <p:nvPr/>
        </p:nvSpPr>
        <p:spPr>
          <a:xfrm>
            <a:off x="5983130" y="6394832"/>
            <a:ext cx="4158782" cy="442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1219168">
              <a:defRPr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Johann Justin Preissler, Allegories of the Four Continents (after Edme Bouchardon), 1730-91</a:t>
            </a:r>
          </a:p>
        </p:txBody>
      </p:sp>
      <p:sp>
        <p:nvSpPr>
          <p:cNvPr id="176" name="Jean- Baptiste Carpeaux, The Dance, 1868"/>
          <p:cNvSpPr txBox="1"/>
          <p:nvPr/>
        </p:nvSpPr>
        <p:spPr>
          <a:xfrm>
            <a:off x="821708" y="6208421"/>
            <a:ext cx="3002231" cy="224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168">
              <a:defRPr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Jean- Baptiste Carpeaux, The Dance, 1868</a:t>
            </a:r>
          </a:p>
        </p:txBody>
      </p:sp>
      <p:pic>
        <p:nvPicPr>
          <p:cNvPr id="177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91806" y="988239"/>
            <a:ext cx="3662035" cy="48815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3"/>
          <p:cNvSpPr txBox="1"/>
          <p:nvPr/>
        </p:nvSpPr>
        <p:spPr>
          <a:xfrm>
            <a:off x="353760" y="1961495"/>
            <a:ext cx="11484479" cy="296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Eclecticism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Gothic Revival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Chicago School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Chicago Fire 1871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Cornice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Discursive practice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Heterotopia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Ethnographic display</a:t>
            </a:r>
            <a:endParaRPr sz="2800"/>
          </a:p>
        </p:txBody>
      </p:sp>
      <p:sp>
        <p:nvSpPr>
          <p:cNvPr id="115" name="TextBox 3"/>
          <p:cNvSpPr txBox="1"/>
          <p:nvPr/>
        </p:nvSpPr>
        <p:spPr>
          <a:xfrm>
            <a:off x="376783" y="400762"/>
            <a:ext cx="6008025" cy="549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Key Terms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3"/>
          <p:cNvSpPr txBox="1"/>
          <p:nvPr/>
        </p:nvSpPr>
        <p:spPr>
          <a:xfrm>
            <a:off x="376457" y="1047094"/>
            <a:ext cx="11484479" cy="313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In what ways is the crisis of modernity reflected in architectural trends of the 19</a:t>
            </a:r>
            <a:r>
              <a:rPr baseline="30000"/>
              <a:t>th</a:t>
            </a:r>
            <a:r>
              <a:t> century? </a:t>
            </a:r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How did Worlds Fairs consolidate and advance the cultural and political identities of the countries that hosted them? (architecture, materials, layout)</a:t>
            </a:r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As we view these works, do our acts of critical viewership also implicate us in the dynamics of pleasure and power intrinsic to their creation?</a:t>
            </a:r>
          </a:p>
        </p:txBody>
      </p:sp>
      <p:sp>
        <p:nvSpPr>
          <p:cNvPr id="118" name="TextBox 3"/>
          <p:cNvSpPr txBox="1"/>
          <p:nvPr/>
        </p:nvSpPr>
        <p:spPr>
          <a:xfrm>
            <a:off x="376783" y="400762"/>
            <a:ext cx="6008025" cy="549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Discussion Question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8966" y="144853"/>
            <a:ext cx="5857034" cy="3880285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Rectangle 2"/>
          <p:cNvSpPr txBox="1"/>
          <p:nvPr/>
        </p:nvSpPr>
        <p:spPr>
          <a:xfrm>
            <a:off x="284684" y="4837975"/>
            <a:ext cx="5765595" cy="917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Read &amp; Co. Engravers &amp; Printers, View from the Knightsbridge Road of The Crystal Palace in Hyde Park for Grand International Exhibition of 1851, 1851</a:t>
            </a:r>
          </a:p>
        </p:txBody>
      </p:sp>
      <p:pic>
        <p:nvPicPr>
          <p:cNvPr id="12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44111" y="144853"/>
            <a:ext cx="5708923" cy="3880287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Rectangle 5"/>
          <p:cNvSpPr txBox="1"/>
          <p:nvPr/>
        </p:nvSpPr>
        <p:spPr>
          <a:xfrm>
            <a:off x="7282574" y="4923197"/>
            <a:ext cx="3631996" cy="917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 J McNeven,The transept from the Grand Entrance, Souvenir of the Great Exhibition, 1851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564" y="194552"/>
            <a:ext cx="4544023" cy="5759283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Rectangle 6"/>
          <p:cNvSpPr txBox="1"/>
          <p:nvPr/>
        </p:nvSpPr>
        <p:spPr>
          <a:xfrm>
            <a:off x="374323" y="6211669"/>
            <a:ext cx="4306506" cy="625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Latting Observatory, Exhibition of the Industry of All Nations, 1853</a:t>
            </a:r>
          </a:p>
        </p:txBody>
      </p:sp>
      <p:pic>
        <p:nvPicPr>
          <p:cNvPr id="127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17882" y="194552"/>
            <a:ext cx="6108749" cy="6017118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Rectangle 8"/>
          <p:cNvSpPr txBox="1"/>
          <p:nvPr/>
        </p:nvSpPr>
        <p:spPr>
          <a:xfrm>
            <a:off x="6906838" y="6350168"/>
            <a:ext cx="4604031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Elisha Otis free-fall safety demonstration in 1853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170" y="168821"/>
            <a:ext cx="5837648" cy="2930411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extBox 4"/>
          <p:cNvSpPr txBox="1"/>
          <p:nvPr/>
        </p:nvSpPr>
        <p:spPr>
          <a:xfrm>
            <a:off x="599875" y="3609488"/>
            <a:ext cx="4196569" cy="624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9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Panorama of the main exposition building, Exposition Universelle, Paris </a:t>
            </a:r>
            <a:r>
              <a:rPr i="1"/>
              <a:t>1867</a:t>
            </a:r>
          </a:p>
        </p:txBody>
      </p:sp>
      <p:pic>
        <p:nvPicPr>
          <p:cNvPr id="132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33345" y="156886"/>
            <a:ext cx="5837650" cy="4633636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Rectangle 6"/>
          <p:cNvSpPr txBox="1"/>
          <p:nvPr/>
        </p:nvSpPr>
        <p:spPr>
          <a:xfrm>
            <a:off x="6904304" y="4966950"/>
            <a:ext cx="4731568" cy="120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 Liebert, Aerial view of Paris, France, from a balloon, showing the Seine River and the Eiffel Tower at center, and buildings of the Exposition universelle, 1889</a:t>
            </a:r>
          </a:p>
        </p:txBody>
      </p:sp>
      <p:pic>
        <p:nvPicPr>
          <p:cNvPr id="134" name="Picture 7" descr="Picture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4818" y="4690138"/>
            <a:ext cx="1609353" cy="18286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Picture 9" descr="Picture 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13637" y="4638078"/>
            <a:ext cx="1300015" cy="1880687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Arrow: Right 1"/>
          <p:cNvSpPr/>
          <p:nvPr/>
        </p:nvSpPr>
        <p:spPr>
          <a:xfrm>
            <a:off x="2191072" y="5220039"/>
            <a:ext cx="1766457" cy="54092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29955" y="48639"/>
            <a:ext cx="4493115" cy="6011694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extBox 2"/>
          <p:cNvSpPr txBox="1"/>
          <p:nvPr/>
        </p:nvSpPr>
        <p:spPr>
          <a:xfrm>
            <a:off x="7752954" y="6274661"/>
            <a:ext cx="4091245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Thomas Moran, Chicago World’s Fair, 1894 </a:t>
            </a:r>
          </a:p>
        </p:txBody>
      </p:sp>
      <p:sp>
        <p:nvSpPr>
          <p:cNvPr id="140" name="Edouard Manet, View of the 1867 Exposition Universelle, 1867"/>
          <p:cNvSpPr txBox="1"/>
          <p:nvPr/>
        </p:nvSpPr>
        <p:spPr>
          <a:xfrm>
            <a:off x="243709" y="6274661"/>
            <a:ext cx="5901291" cy="333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Edouard Manet, View of the 1867 Exposition Universelle, 1867</a:t>
            </a:r>
          </a:p>
        </p:txBody>
      </p:sp>
      <p:pic>
        <p:nvPicPr>
          <p:cNvPr id="14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061211"/>
            <a:ext cx="7321061" cy="3986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29955" y="48639"/>
            <a:ext cx="4493115" cy="6011694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TextBox 2"/>
          <p:cNvSpPr txBox="1"/>
          <p:nvPr/>
        </p:nvSpPr>
        <p:spPr>
          <a:xfrm>
            <a:off x="7752954" y="6274661"/>
            <a:ext cx="4091245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Thomas Moran, Chicago World’s Fair, 1894 </a:t>
            </a:r>
          </a:p>
        </p:txBody>
      </p:sp>
      <p:pic>
        <p:nvPicPr>
          <p:cNvPr id="145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3677" y="1053167"/>
            <a:ext cx="6999151" cy="4002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Rectangle 4"/>
          <p:cNvSpPr txBox="1"/>
          <p:nvPr/>
        </p:nvSpPr>
        <p:spPr>
          <a:xfrm>
            <a:off x="1251692" y="6274661"/>
            <a:ext cx="5317960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Thomas Moran, Grand Canyon of the Yellowstone, 1872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301" y="141616"/>
            <a:ext cx="6099763" cy="46641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33345" y="156886"/>
            <a:ext cx="5837650" cy="4633636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Rectangle 6"/>
          <p:cNvSpPr txBox="1"/>
          <p:nvPr/>
        </p:nvSpPr>
        <p:spPr>
          <a:xfrm>
            <a:off x="6904304" y="4966950"/>
            <a:ext cx="4731568" cy="120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 Liebert, Aerial view of Paris, France, from a balloon, showing the Seine River and the Eiffel Tower at center, and buildings of the Exposition universelle, 1889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