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hape 17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>
            <a:lvl1pPr defTabSz="2438337">
              <a:defRPr spc="-168" sz="8400"/>
            </a:lvl1pPr>
          </a:lstStyle>
          <a:p>
            <a:pPr/>
            <a:r>
              <a:t>Slide Title</a:t>
            </a:r>
          </a:p>
        </p:txBody>
      </p:sp>
      <p:sp>
        <p:nvSpPr>
          <p:cNvPr id="150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5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2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1" name="92709243_1322x1323.jpeg"/>
          <p:cNvSpPr/>
          <p:nvPr>
            <p:ph type="pic" sz="half" idx="21"/>
          </p:nvPr>
        </p:nvSpPr>
        <p:spPr>
          <a:xfrm>
            <a:off x="12052302" y="1270000"/>
            <a:ext cx="11188409" cy="112098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2001499" y="13085235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Text"/>
          <p:cNvSpPr txBox="1"/>
          <p:nvPr>
            <p:ph type="title"/>
          </p:nvPr>
        </p:nvSpPr>
        <p:spPr>
          <a:xfrm>
            <a:off x="3048000" y="2244724"/>
            <a:ext cx="18288000" cy="4775202"/>
          </a:xfrm>
          <a:prstGeom prst="rect">
            <a:avLst/>
          </a:prstGeom>
        </p:spPr>
        <p:txBody>
          <a:bodyPr lIns="91436" tIns="91436" rIns="91436" bIns="91436" anchor="b"/>
          <a:lstStyle>
            <a:lvl1pPr algn="ctr" defTabSz="1828800">
              <a:lnSpc>
                <a:spcPct val="90000"/>
              </a:lnSpc>
              <a:defRPr b="0" spc="0" sz="12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0" name="Body Level One…"/>
          <p:cNvSpPr txBox="1"/>
          <p:nvPr>
            <p:ph type="body" sz="quarter" idx="1"/>
          </p:nvPr>
        </p:nvSpPr>
        <p:spPr>
          <a:xfrm>
            <a:off x="3048000" y="7204074"/>
            <a:ext cx="18288000" cy="3311529"/>
          </a:xfrm>
          <a:prstGeom prst="rect">
            <a:avLst/>
          </a:prstGeom>
        </p:spPr>
        <p:txBody>
          <a:bodyPr lIns="91436" tIns="91436" rIns="91436" bIns="91436"/>
          <a:lstStyle>
            <a:lvl1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22203062" y="12835874"/>
            <a:ext cx="504540" cy="483902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6" tIns="91436" rIns="91436" bIns="91436" anchor="ctr"/>
          <a:lstStyle>
            <a:lvl1pPr defTabSz="1828800">
              <a:lnSpc>
                <a:spcPct val="90000"/>
              </a:lnSpc>
              <a:defRPr b="0" spc="0" sz="88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9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91436" rIns="91436" bIns="91436"/>
          <a:lstStyle>
            <a:lvl1pPr marL="457200" indent="-457200" defTabSz="1828800"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54476" indent="-640076" defTabSz="1828800"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Slide Number"/>
          <p:cNvSpPr txBox="1"/>
          <p:nvPr>
            <p:ph type="sldNum" sz="quarter" idx="2"/>
          </p:nvPr>
        </p:nvSpPr>
        <p:spPr>
          <a:xfrm>
            <a:off x="22203062" y="12835874"/>
            <a:ext cx="504540" cy="483902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Relationship Id="rId6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tif"/><Relationship Id="rId3" Type="http://schemas.openxmlformats.org/officeDocument/2006/relationships/image" Target="../media/image7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tif"/><Relationship Id="rId3" Type="http://schemas.openxmlformats.org/officeDocument/2006/relationships/image" Target="../media/image8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tif"/><Relationship Id="rId3" Type="http://schemas.openxmlformats.org/officeDocument/2006/relationships/image" Target="../media/image9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Relationship Id="rId3" Type="http://schemas.openxmlformats.org/officeDocument/2006/relationships/image" Target="../media/image10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1.tif"/><Relationship Id="rId3" Type="http://schemas.openxmlformats.org/officeDocument/2006/relationships/image" Target="../media/image9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tif"/><Relationship Id="rId3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/>
          <p:nvPr>
            <p:ph type="title"/>
          </p:nvPr>
        </p:nvSpPr>
        <p:spPr>
          <a:xfrm>
            <a:off x="3048000" y="706294"/>
            <a:ext cx="18288000" cy="1773092"/>
          </a:xfrm>
          <a:prstGeom prst="rect">
            <a:avLst/>
          </a:prstGeom>
        </p:spPr>
        <p:txBody>
          <a:bodyPr/>
          <a:lstStyle>
            <a:lvl1pPr>
              <a:defRPr sz="10800">
                <a:solidFill>
                  <a:srgbClr val="FEFEFE"/>
                </a:solidFill>
              </a:defRPr>
            </a:lvl1pPr>
          </a:lstStyle>
          <a:p>
            <a:pPr/>
            <a:r>
              <a:t>“Why Born Enslaved!”</a:t>
            </a:r>
          </a:p>
        </p:txBody>
      </p:sp>
      <p:sp>
        <p:nvSpPr>
          <p:cNvPr id="180" name="Subtitle 2"/>
          <p:cNvSpPr txBox="1"/>
          <p:nvPr>
            <p:ph type="body" sz="quarter" idx="1"/>
          </p:nvPr>
        </p:nvSpPr>
        <p:spPr>
          <a:xfrm>
            <a:off x="3269671" y="2725446"/>
            <a:ext cx="18288006" cy="1219495"/>
          </a:xfrm>
          <a:prstGeom prst="rect">
            <a:avLst/>
          </a:prstGeom>
        </p:spPr>
        <p:txBody>
          <a:bodyPr/>
          <a:lstStyle>
            <a:lvl1pPr defTabSz="1737360">
              <a:spcBef>
                <a:spcPts val="1800"/>
              </a:spcBef>
              <a:defRPr sz="4000">
                <a:solidFill>
                  <a:srgbClr val="FEFEFE"/>
                </a:solidFill>
              </a:defRPr>
            </a:lvl1pPr>
          </a:lstStyle>
          <a:p>
            <a:pPr/>
            <a:r>
              <a:t>The Spatial Politics of Race in 19th Sculpture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71441" y="466924"/>
            <a:ext cx="15660013" cy="10937538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Rectangle 2"/>
          <p:cNvSpPr txBox="1"/>
          <p:nvPr/>
        </p:nvSpPr>
        <p:spPr>
          <a:xfrm>
            <a:off x="6576544" y="12087178"/>
            <a:ext cx="12009123" cy="1199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7" tIns="91437" rIns="91437" bIns="91437">
            <a:spAutoFit/>
          </a:bodyPr>
          <a:lstStyle>
            <a:lvl1pPr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Looking West From Peristyle, Court of Honor and Grand Basin of the 1893 World's Columbian Exposition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53372" y="1213960"/>
            <a:ext cx="6447681" cy="5582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217010" y="1229076"/>
            <a:ext cx="6506704" cy="5552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620439" y="6908030"/>
            <a:ext cx="6485132" cy="5582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254979" y="6861240"/>
            <a:ext cx="6430765" cy="5621561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Johann Justin Preissler, Allegories of the Four Continents (after Edme Bouchardon), 1730-91"/>
          <p:cNvSpPr txBox="1"/>
          <p:nvPr/>
        </p:nvSpPr>
        <p:spPr>
          <a:xfrm>
            <a:off x="11966260" y="12789665"/>
            <a:ext cx="8317563" cy="910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spAutoFit/>
          </a:bodyPr>
          <a:lstStyle>
            <a:lvl1pPr defTabSz="2438337"/>
          </a:lstStyle>
          <a:p>
            <a:pPr/>
            <a:r>
              <a:t>Johann Justin Preissler, Allegories of the Four Continents (after Edme Bouchardon), 1730-91</a:t>
            </a:r>
          </a:p>
        </p:txBody>
      </p:sp>
      <p:sp>
        <p:nvSpPr>
          <p:cNvPr id="190" name="Jean- Baptiste Carpeaux, The Dance, 1868"/>
          <p:cNvSpPr txBox="1"/>
          <p:nvPr/>
        </p:nvSpPr>
        <p:spPr>
          <a:xfrm>
            <a:off x="1649768" y="12410491"/>
            <a:ext cx="599176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Jean- Baptiste Carpeaux, The Dance, 1868</a:t>
            </a:r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83613" y="1976479"/>
            <a:ext cx="7324069" cy="97630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Jean-Baptiste Carpeaux, The Seasons turning the celestial Sphere, Fountain of the Observatory, Jardin du Luxembourg, 1872"/>
          <p:cNvSpPr txBox="1"/>
          <p:nvPr/>
        </p:nvSpPr>
        <p:spPr>
          <a:xfrm>
            <a:off x="1826472" y="12604333"/>
            <a:ext cx="11299732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2438337"/>
            <a:r>
              <a:t>Jean-Baptiste Carpeaux, </a:t>
            </a:r>
            <a:r>
              <a:rPr i="1"/>
              <a:t>The Seasons turning the celestial Sphere,</a:t>
            </a:r>
            <a:r>
              <a:t> Fountain of the Observatory, Jardin du Luxembourg, 1872</a:t>
            </a:r>
          </a:p>
        </p:txBody>
      </p:sp>
      <p:pic>
        <p:nvPicPr>
          <p:cNvPr id="19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7257" y="1124306"/>
            <a:ext cx="13698162" cy="1027362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Pietro Tacca, Quatro Mori (the Four Moors), 1621-26"/>
          <p:cNvSpPr txBox="1"/>
          <p:nvPr/>
        </p:nvSpPr>
        <p:spPr>
          <a:xfrm>
            <a:off x="15859133" y="12788483"/>
            <a:ext cx="722254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Pietro Tacca, Quatro Mori (the Four Moors), 1621-26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897856" y="165875"/>
            <a:ext cx="9145095" cy="121904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6" grpId="1"/>
      <p:bldP build="whole" bldLvl="1" animBg="1" rev="0" advAuto="0" spid="19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ietro Tacca, Quatro Mori (the Four Moors), 1621-26"/>
          <p:cNvSpPr txBox="1"/>
          <p:nvPr/>
        </p:nvSpPr>
        <p:spPr>
          <a:xfrm>
            <a:off x="15859133" y="12788483"/>
            <a:ext cx="722254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Pietro Tacca, Quatro Mori (the Four Moors), 1621-26</a:t>
            </a:r>
          </a:p>
        </p:txBody>
      </p:sp>
      <p:pic>
        <p:nvPicPr>
          <p:cNvPr id="19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97856" y="165875"/>
            <a:ext cx="9145095" cy="12190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3847" y="379148"/>
            <a:ext cx="7382342" cy="1107350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Pietro Tacca, Quatro Mori (the Four Moors), 1621-26"/>
          <p:cNvSpPr txBox="1"/>
          <p:nvPr/>
        </p:nvSpPr>
        <p:spPr>
          <a:xfrm>
            <a:off x="653111" y="12469834"/>
            <a:ext cx="7303814" cy="542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>
            <a:lvl1pPr defTabSz="2438337"/>
          </a:lstStyle>
          <a:p>
            <a:pPr/>
            <a:r>
              <a:t>Pietro Tacca, Quatro Mori (the Four Moors), 1621-26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3847" y="379148"/>
            <a:ext cx="7382342" cy="1107350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Pietro Tacca, Quatro Mori (the Four Moors), 1621-26"/>
          <p:cNvSpPr txBox="1"/>
          <p:nvPr/>
        </p:nvSpPr>
        <p:spPr>
          <a:xfrm>
            <a:off x="653111" y="12469831"/>
            <a:ext cx="7303814" cy="54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>
            <a:lvl1pPr defTabSz="2438337"/>
          </a:lstStyle>
          <a:p>
            <a:pPr/>
            <a:r>
              <a:t>Pietro Tacca, Quatro Mori (the Four Moors), 1621-26</a:t>
            </a:r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04431" y="239554"/>
            <a:ext cx="8511977" cy="11346529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Josiah Wedgwood, Antislavery Medallion, after 1787…"/>
          <p:cNvSpPr txBox="1"/>
          <p:nvPr/>
        </p:nvSpPr>
        <p:spPr>
          <a:xfrm>
            <a:off x="15700741" y="12590904"/>
            <a:ext cx="7319358" cy="91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/>
          <a:p>
            <a:pPr defTabSz="2438337"/>
            <a:r>
              <a:t>Josiah Wedgwood, Antislavery Medallion, after 1787</a:t>
            </a:r>
          </a:p>
          <a:p>
            <a:pPr defTabSz="2438337"/>
            <a:r>
              <a:t>Design by William Hackwood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G_7198.jpeg" descr="IMG_7198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23165"/>
          <a:stretch>
            <a:fillRect/>
          </a:stretch>
        </p:blipFill>
        <p:spPr>
          <a:xfrm>
            <a:off x="12192000" y="154273"/>
            <a:ext cx="12010815" cy="12304428"/>
          </a:xfrm>
          <a:prstGeom prst="rect">
            <a:avLst/>
          </a:prstGeom>
        </p:spPr>
      </p:pic>
      <p:sp>
        <p:nvSpPr>
          <p:cNvPr id="209" name="Jean-Baptiste, Carpeaux, Why Born Enslaved! (Negresse), Modeled 1868, Carved 1873"/>
          <p:cNvSpPr txBox="1"/>
          <p:nvPr/>
        </p:nvSpPr>
        <p:spPr>
          <a:xfrm>
            <a:off x="11653928" y="12741089"/>
            <a:ext cx="1199814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Jean-Baptiste, Carpeaux, Why Born Enslaved! (Negresse), Modeled 1868, Carved 1873</a:t>
            </a:r>
          </a:p>
        </p:txBody>
      </p:sp>
      <p:sp>
        <p:nvSpPr>
          <p:cNvPr id="210" name="Michelangelo Buonarroti, The Rebellious Slave, 1513-15"/>
          <p:cNvSpPr txBox="1"/>
          <p:nvPr/>
        </p:nvSpPr>
        <p:spPr>
          <a:xfrm>
            <a:off x="2448401" y="12754194"/>
            <a:ext cx="7828374" cy="54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>
            <a:lvl1pPr defTabSz="2438337"/>
          </a:lstStyle>
          <a:p>
            <a:pPr/>
            <a:r>
              <a:t>Michelangelo Buonarroti, The Rebellious Slave, 1513-15</a:t>
            </a:r>
          </a:p>
        </p:txBody>
      </p:sp>
      <p:pic>
        <p:nvPicPr>
          <p:cNvPr id="21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7689" y="553616"/>
            <a:ext cx="8249799" cy="110059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1"/>
      <p:bldP build="whole" bldLvl="1" animBg="1" rev="0" advAuto="0" spid="210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691" y="358112"/>
            <a:ext cx="9120352" cy="11831805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John Quincy Adams Ward, The Freedman, Modeled 1863, cast 1891"/>
          <p:cNvSpPr txBox="1"/>
          <p:nvPr/>
        </p:nvSpPr>
        <p:spPr>
          <a:xfrm>
            <a:off x="294211" y="12827945"/>
            <a:ext cx="9513309" cy="54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>
            <a:lvl1pPr defTabSz="2438337"/>
          </a:lstStyle>
          <a:p>
            <a:pPr/>
            <a:r>
              <a:t>John Quincy Adams Ward, The Freedman, Modeled 1863, cast 1891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04431" y="239554"/>
            <a:ext cx="8511975" cy="11346529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Josiah Wedgwood, Antislavery Medallion, after 1787…"/>
          <p:cNvSpPr txBox="1"/>
          <p:nvPr/>
        </p:nvSpPr>
        <p:spPr>
          <a:xfrm>
            <a:off x="15700741" y="12590904"/>
            <a:ext cx="7319358" cy="91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6" tIns="91436" rIns="91436" bIns="91436">
            <a:spAutoFit/>
          </a:bodyPr>
          <a:lstStyle/>
          <a:p>
            <a:pPr defTabSz="2438337"/>
            <a:r>
              <a:t>Josiah Wedgwood, Antislavery Medallion, after 1787</a:t>
            </a:r>
          </a:p>
          <a:p>
            <a:pPr defTabSz="2438337"/>
            <a:r>
              <a:t>Design by William Hackwood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885" y="284359"/>
            <a:ext cx="9411856" cy="12549139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Edmonia Lewis, Forever Free, 1867"/>
          <p:cNvSpPr txBox="1"/>
          <p:nvPr/>
        </p:nvSpPr>
        <p:spPr>
          <a:xfrm>
            <a:off x="2128793" y="12978056"/>
            <a:ext cx="491307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Edmonia Lewis, Forever Free, 1867</a:t>
            </a:r>
          </a:p>
        </p:txBody>
      </p:sp>
      <p:pic>
        <p:nvPicPr>
          <p:cNvPr id="220" name="IMG_7198.jpeg" descr="IMG_7198.jpeg"/>
          <p:cNvPicPr>
            <a:picLocks noChangeAspect="1"/>
          </p:cNvPicPr>
          <p:nvPr/>
        </p:nvPicPr>
        <p:blipFill>
          <a:blip r:embed="rId3">
            <a:extLst/>
          </a:blip>
          <a:srcRect l="0" t="0" r="0" b="23165"/>
          <a:stretch>
            <a:fillRect/>
          </a:stretch>
        </p:blipFill>
        <p:spPr>
          <a:xfrm>
            <a:off x="12192000" y="154273"/>
            <a:ext cx="12010815" cy="12304428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Jean-Baptiste, Carpeaux, Why Born Enslaved! (Negresse), Modeled 1868, Carved 1873"/>
          <p:cNvSpPr txBox="1"/>
          <p:nvPr/>
        </p:nvSpPr>
        <p:spPr>
          <a:xfrm>
            <a:off x="11653928" y="12741089"/>
            <a:ext cx="1199814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/>
          </a:lstStyle>
          <a:p>
            <a:pPr/>
            <a:r>
              <a:t>Jean-Baptiste, Carpeaux, Why Born Enslaved! (Negresse), Modeled 1868, Carved 1873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