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 b="def" i="def"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 b="def" i="def"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 b="def" i="def"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2" name="Shape 9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1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30" name="Body Level One…"/>
          <p:cNvSpPr txBox="1"/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9" name="Body Level One…"/>
          <p:cNvSpPr txBox="1"/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8" name="Body Level One…"/>
          <p:cNvSpPr txBox="1"/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b="1" sz="2400"/>
            </a:lvl1pPr>
            <a:lvl2pPr marL="0" indent="457200">
              <a:buSzTx/>
              <a:buFontTx/>
              <a:buNone/>
              <a:defRPr b="1" sz="2400"/>
            </a:lvl2pPr>
            <a:lvl3pPr marL="0" indent="914400">
              <a:buSzTx/>
              <a:buFontTx/>
              <a:buNone/>
              <a:defRPr b="1" sz="2400"/>
            </a:lvl3pPr>
            <a:lvl4pPr marL="0" indent="1371600">
              <a:buSzTx/>
              <a:buFontTx/>
              <a:buNone/>
              <a:defRPr b="1" sz="2400"/>
            </a:lvl4pPr>
            <a:lvl5pPr marL="0" indent="1828800">
              <a:buSzTx/>
              <a:buFontTx/>
              <a:buNone/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4"/>
          <p:cNvSpPr/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b="1" sz="2400"/>
            </a:pPr>
          </a:p>
        </p:txBody>
      </p:sp>
      <p:sp>
        <p:nvSpPr>
          <p:cNvPr id="5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Title Text</a:t>
            </a:r>
          </a:p>
        </p:txBody>
      </p:sp>
      <p:sp>
        <p:nvSpPr>
          <p:cNvPr id="73" name="Body Level One…"/>
          <p:cNvSpPr txBox="1"/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 Placeholder 3"/>
          <p:cNvSpPr/>
          <p:nvPr>
            <p:ph type="body" sz="quarter" idx="2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</a:p>
        </p:txBody>
      </p:sp>
      <p:sp>
        <p:nvSpPr>
          <p:cNvPr id="7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Title Text</a:t>
            </a:r>
          </a:p>
        </p:txBody>
      </p:sp>
      <p:sp>
        <p:nvSpPr>
          <p:cNvPr id="83" name="Picture Placeholder 2"/>
          <p:cNvSpPr/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4" name="Body Level One…"/>
          <p:cNvSpPr txBox="1"/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Relationship Id="rId3" Type="http://schemas.openxmlformats.org/officeDocument/2006/relationships/image" Target="../media/image9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Relationship Id="rId3" Type="http://schemas.openxmlformats.org/officeDocument/2006/relationships/image" Target="../media/image11.jpeg"/><Relationship Id="rId4" Type="http://schemas.openxmlformats.org/officeDocument/2006/relationships/image" Target="../media/image1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tif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tif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tif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itle 1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Art Nouveau and Modernismo</a:t>
            </a:r>
          </a:p>
        </p:txBody>
      </p:sp>
      <p:sp>
        <p:nvSpPr>
          <p:cNvPr id="95" name="Subtitle 2"/>
          <p:cNvSpPr txBox="1"/>
          <p:nvPr>
            <p:ph type="subTitle" sz="quarter" idx="1"/>
          </p:nvPr>
        </p:nvSpPr>
        <p:spPr>
          <a:xfrm>
            <a:off x="1524000" y="3602037"/>
            <a:ext cx="9144000" cy="1655762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9959" y="103030"/>
            <a:ext cx="4299620" cy="5734596"/>
          </a:xfrm>
          <a:prstGeom prst="rect">
            <a:avLst/>
          </a:prstGeom>
          <a:ln w="12700">
            <a:miter lim="400000"/>
          </a:ln>
        </p:spPr>
      </p:pic>
      <p:sp>
        <p:nvSpPr>
          <p:cNvPr id="128" name="TextBox 1"/>
          <p:cNvSpPr txBox="1"/>
          <p:nvPr/>
        </p:nvSpPr>
        <p:spPr>
          <a:xfrm>
            <a:off x="737715" y="6167822"/>
            <a:ext cx="3064109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Antoni Gaudi, Casa Batllo, 1904 </a:t>
            </a:r>
          </a:p>
        </p:txBody>
      </p:sp>
      <p:pic>
        <p:nvPicPr>
          <p:cNvPr id="129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636120" y="103030"/>
            <a:ext cx="7367363" cy="5734596"/>
          </a:xfrm>
          <a:prstGeom prst="rect">
            <a:avLst/>
          </a:prstGeom>
          <a:ln w="12700">
            <a:miter lim="400000"/>
          </a:ln>
        </p:spPr>
      </p:pic>
      <p:sp>
        <p:nvSpPr>
          <p:cNvPr id="130" name="Rectangle 1"/>
          <p:cNvSpPr txBox="1"/>
          <p:nvPr/>
        </p:nvSpPr>
        <p:spPr>
          <a:xfrm>
            <a:off x="6555073" y="6421881"/>
            <a:ext cx="3529457" cy="3330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Antoni Gaudi, Casa Mila, 1906- 1912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For Thursday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For Thursday</a:t>
            </a:r>
          </a:p>
        </p:txBody>
      </p:sp>
      <p:sp>
        <p:nvSpPr>
          <p:cNvPr id="133" name="Consult Moodle.  Complete the assignment: Painting at Century’s End"/>
          <p:cNvSpPr txBox="1"/>
          <p:nvPr>
            <p:ph type="body" sz="quarter" idx="1"/>
          </p:nvPr>
        </p:nvSpPr>
        <p:spPr>
          <a:xfrm>
            <a:off x="743412" y="1399082"/>
            <a:ext cx="10515601" cy="704349"/>
          </a:xfrm>
          <a:prstGeom prst="rect">
            <a:avLst/>
          </a:prstGeom>
        </p:spPr>
        <p:txBody>
          <a:bodyPr/>
          <a:lstStyle/>
          <a:p>
            <a:pPr/>
            <a:r>
              <a:t>Consult Moodle.  Complete the assignment: Painting at Century’s End</a:t>
            </a:r>
          </a:p>
        </p:txBody>
      </p:sp>
      <p:pic>
        <p:nvPicPr>
          <p:cNvPr id="134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7942" y="2095919"/>
            <a:ext cx="3377073" cy="3921762"/>
          </a:xfrm>
          <a:prstGeom prst="rect">
            <a:avLst/>
          </a:prstGeom>
          <a:ln w="12700">
            <a:miter lim="400000"/>
          </a:ln>
        </p:spPr>
      </p:pic>
      <p:sp>
        <p:nvSpPr>
          <p:cNvPr id="135" name="TextBox 3"/>
          <p:cNvSpPr txBox="1"/>
          <p:nvPr/>
        </p:nvSpPr>
        <p:spPr>
          <a:xfrm>
            <a:off x="115119" y="6422912"/>
            <a:ext cx="3902718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Dante Gabriel Rosetti, The Beloved, 1865</a:t>
            </a:r>
          </a:p>
        </p:txBody>
      </p:sp>
      <p:pic>
        <p:nvPicPr>
          <p:cNvPr id="136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690739" y="2095919"/>
            <a:ext cx="2810522" cy="3858512"/>
          </a:xfrm>
          <a:prstGeom prst="rect">
            <a:avLst/>
          </a:prstGeom>
          <a:ln w="12700">
            <a:miter lim="400000"/>
          </a:ln>
        </p:spPr>
      </p:pic>
      <p:sp>
        <p:nvSpPr>
          <p:cNvPr id="137" name="Rectangle 3"/>
          <p:cNvSpPr txBox="1"/>
          <p:nvPr/>
        </p:nvSpPr>
        <p:spPr>
          <a:xfrm>
            <a:off x="4670572" y="6280775"/>
            <a:ext cx="3421185" cy="6173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Aubrey Beardsley</a:t>
            </a:r>
            <a:r>
              <a:rPr i="1"/>
              <a:t>, The Stomach Dance, </a:t>
            </a:r>
            <a:r>
              <a:t>1893 </a:t>
            </a:r>
          </a:p>
        </p:txBody>
      </p:sp>
      <p:pic>
        <p:nvPicPr>
          <p:cNvPr id="138" name="Picture 3" descr="Picture 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259259" y="2270026"/>
            <a:ext cx="3421185" cy="3510298"/>
          </a:xfrm>
          <a:prstGeom prst="rect">
            <a:avLst/>
          </a:prstGeom>
          <a:ln w="12700">
            <a:miter lim="400000"/>
          </a:ln>
        </p:spPr>
      </p:pic>
      <p:sp>
        <p:nvSpPr>
          <p:cNvPr id="139" name="TextBox 4"/>
          <p:cNvSpPr txBox="1"/>
          <p:nvPr/>
        </p:nvSpPr>
        <p:spPr>
          <a:xfrm>
            <a:off x="8495675" y="6422912"/>
            <a:ext cx="3231764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Gustav Klimt, The Kiss, 1907-1908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49851" y="160460"/>
            <a:ext cx="9492298" cy="541569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itle 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pPr/>
            <a:r>
              <a:t>Key terms </a:t>
            </a:r>
          </a:p>
        </p:txBody>
      </p:sp>
      <p:sp>
        <p:nvSpPr>
          <p:cNvPr id="98" name="Content Placeholder 2"/>
          <p:cNvSpPr txBox="1"/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/>
            <a:r>
              <a:t>Fin-de-siecle</a:t>
            </a:r>
          </a:p>
          <a:p>
            <a:pPr/>
            <a:r>
              <a:t>Arts and Crafts</a:t>
            </a:r>
          </a:p>
          <a:p>
            <a:pPr/>
            <a:r>
              <a:t>Aestheticism</a:t>
            </a:r>
          </a:p>
          <a:p>
            <a:pPr/>
            <a:r>
              <a:t>Gesamtkunstwerk</a:t>
            </a:r>
          </a:p>
          <a:p>
            <a:pPr/>
            <a:r>
              <a:t>Art Nouveau</a:t>
            </a:r>
          </a:p>
          <a:p>
            <a:pPr/>
            <a:r>
              <a:t>Modernismo</a:t>
            </a:r>
          </a:p>
          <a:p>
            <a:pPr/>
            <a:r>
              <a:t>Ensanche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0969" y="1106901"/>
            <a:ext cx="6449054" cy="3879670"/>
          </a:xfrm>
          <a:prstGeom prst="rect">
            <a:avLst/>
          </a:prstGeom>
          <a:ln w="12700">
            <a:miter lim="400000"/>
          </a:ln>
        </p:spPr>
      </p:pic>
      <p:sp>
        <p:nvSpPr>
          <p:cNvPr id="101" name="Rectangle 3"/>
          <p:cNvSpPr txBox="1"/>
          <p:nvPr/>
        </p:nvSpPr>
        <p:spPr>
          <a:xfrm>
            <a:off x="820711" y="6109846"/>
            <a:ext cx="5117491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William Morris and Philip Webb, The Red House, 1859</a:t>
            </a:r>
          </a:p>
        </p:txBody>
      </p:sp>
      <p:pic>
        <p:nvPicPr>
          <p:cNvPr id="102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281851" y="378822"/>
            <a:ext cx="3531283" cy="5335829"/>
          </a:xfrm>
          <a:prstGeom prst="rect">
            <a:avLst/>
          </a:prstGeom>
          <a:ln w="12700">
            <a:miter lim="400000"/>
          </a:ln>
        </p:spPr>
      </p:pic>
      <p:sp>
        <p:nvSpPr>
          <p:cNvPr id="103" name="Rectangle 4"/>
          <p:cNvSpPr txBox="1"/>
          <p:nvPr/>
        </p:nvSpPr>
        <p:spPr>
          <a:xfrm>
            <a:off x="8163653" y="6109846"/>
            <a:ext cx="3483469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William Morris, Printed Textile, 1883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60324" y="117565"/>
            <a:ext cx="10012476" cy="5934135"/>
          </a:xfrm>
          <a:prstGeom prst="rect">
            <a:avLst/>
          </a:prstGeom>
          <a:ln w="12700">
            <a:miter lim="400000"/>
          </a:ln>
        </p:spPr>
      </p:pic>
      <p:sp>
        <p:nvSpPr>
          <p:cNvPr id="106" name="Rectangle 3"/>
          <p:cNvSpPr txBox="1"/>
          <p:nvPr/>
        </p:nvSpPr>
        <p:spPr>
          <a:xfrm>
            <a:off x="2381997" y="6155659"/>
            <a:ext cx="7169128" cy="554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1600"/>
            </a:pPr>
            <a:r>
              <a:t> James McNeill Whistler, </a:t>
            </a:r>
            <a:r>
              <a:rPr i="1"/>
              <a:t>Harmony in Blue and Gold: The Peacock Room, </a:t>
            </a:r>
            <a:r>
              <a:t>1876–77 (with Whistler’s Princess in the Land of Porcelain, 1865)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09030" y="120832"/>
            <a:ext cx="4640581" cy="6172201"/>
          </a:xfrm>
          <a:prstGeom prst="rect">
            <a:avLst/>
          </a:prstGeom>
          <a:ln w="12700">
            <a:miter lim="400000"/>
          </a:ln>
        </p:spPr>
      </p:pic>
      <p:sp>
        <p:nvSpPr>
          <p:cNvPr id="109" name="Rectangle 4"/>
          <p:cNvSpPr txBox="1"/>
          <p:nvPr/>
        </p:nvSpPr>
        <p:spPr>
          <a:xfrm>
            <a:off x="3429954" y="6367836"/>
            <a:ext cx="5332092" cy="5545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600"/>
            </a:pPr>
            <a:r>
              <a:t>James McNeill Whistler, </a:t>
            </a:r>
            <a:r>
              <a:rPr i="1"/>
              <a:t>Nocturne in Black and Gold: The Falling Rocket,</a:t>
            </a:r>
            <a:r>
              <a:t> 1874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92318" y="117565"/>
            <a:ext cx="2987796" cy="5928929"/>
          </a:xfrm>
          <a:prstGeom prst="rect">
            <a:avLst/>
          </a:prstGeom>
          <a:ln w="12700">
            <a:miter lim="400000"/>
          </a:ln>
        </p:spPr>
      </p:pic>
      <p:sp>
        <p:nvSpPr>
          <p:cNvPr id="112" name="Rectangle 2"/>
          <p:cNvSpPr txBox="1"/>
          <p:nvPr/>
        </p:nvSpPr>
        <p:spPr>
          <a:xfrm>
            <a:off x="645129" y="6266600"/>
            <a:ext cx="3737965" cy="350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Alfons Maria Mucha, Summer, 1896</a:t>
            </a:r>
          </a:p>
        </p:txBody>
      </p:sp>
      <p:pic>
        <p:nvPicPr>
          <p:cNvPr id="113" name="Picture 6" descr="Picture 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465618" y="166245"/>
            <a:ext cx="2298931" cy="6100356"/>
          </a:xfrm>
          <a:prstGeom prst="rect">
            <a:avLst/>
          </a:prstGeom>
          <a:ln w="12700">
            <a:miter lim="400000"/>
          </a:ln>
        </p:spPr>
      </p:pic>
      <p:sp>
        <p:nvSpPr>
          <p:cNvPr id="114" name="Rectangle 3"/>
          <p:cNvSpPr txBox="1"/>
          <p:nvPr/>
        </p:nvSpPr>
        <p:spPr>
          <a:xfrm>
            <a:off x="6141719" y="6266600"/>
            <a:ext cx="6070959" cy="3593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t>Alfons Maria Mucha, </a:t>
            </a:r>
            <a:r>
              <a:rPr i="1">
                <a:latin typeface="+mn-lt"/>
                <a:ea typeface="+mn-ea"/>
                <a:cs typeface="+mn-cs"/>
                <a:sym typeface="Calibri"/>
              </a:rPr>
              <a:t>Moët &amp; Chandon Crémant Impérial</a:t>
            </a:r>
            <a:r>
              <a:rPr>
                <a:latin typeface="+mn-lt"/>
                <a:ea typeface="+mn-ea"/>
                <a:cs typeface="+mn-cs"/>
                <a:sym typeface="Calibri"/>
              </a:rPr>
              <a:t>, 1899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55222" y="77191"/>
            <a:ext cx="8081556" cy="6061167"/>
          </a:xfrm>
          <a:prstGeom prst="rect">
            <a:avLst/>
          </a:prstGeom>
          <a:ln w="12700">
            <a:miter lim="400000"/>
          </a:ln>
        </p:spPr>
      </p:pic>
      <p:sp>
        <p:nvSpPr>
          <p:cNvPr id="117" name="Rectangle 3"/>
          <p:cNvSpPr txBox="1"/>
          <p:nvPr/>
        </p:nvSpPr>
        <p:spPr>
          <a:xfrm>
            <a:off x="2255519" y="6342001"/>
            <a:ext cx="7680962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Alfons Maria Mucha, Interior Georges Fouquet jewellery on rue Royale in Paris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91835" y="0"/>
            <a:ext cx="9408330" cy="6248366"/>
          </a:xfrm>
          <a:prstGeom prst="rect">
            <a:avLst/>
          </a:prstGeom>
          <a:ln w="12700">
            <a:miter lim="400000"/>
          </a:ln>
        </p:spPr>
      </p:pic>
      <p:sp>
        <p:nvSpPr>
          <p:cNvPr id="120" name="Ensanche Plan, Barcelona, 1859"/>
          <p:cNvSpPr txBox="1"/>
          <p:nvPr/>
        </p:nvSpPr>
        <p:spPr>
          <a:xfrm>
            <a:off x="4575331" y="6366736"/>
            <a:ext cx="3041338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Ensanche Plan, Barcelona, 1859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94788" y="656004"/>
            <a:ext cx="12192001" cy="4290061"/>
          </a:xfrm>
          <a:prstGeom prst="rect">
            <a:avLst/>
          </a:prstGeom>
          <a:ln w="12700">
            <a:miter lim="400000"/>
          </a:ln>
        </p:spPr>
      </p:pic>
      <p:sp>
        <p:nvSpPr>
          <p:cNvPr id="123" name="Lluís Domènech i Montaner, The Casa Lleó Morera, c. 1902"/>
          <p:cNvSpPr txBox="1"/>
          <p:nvPr/>
        </p:nvSpPr>
        <p:spPr>
          <a:xfrm>
            <a:off x="262679" y="5229290"/>
            <a:ext cx="2199075" cy="739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457200">
              <a:spcBef>
                <a:spcPts val="700"/>
              </a:spcBef>
              <a:defRPr sz="1400">
                <a:solidFill>
                  <a:srgbClr val="202122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Lluís Domènech i Montaner, The Casa Lleó Morera, c. 1902</a:t>
            </a:r>
          </a:p>
        </p:txBody>
      </p:sp>
      <p:sp>
        <p:nvSpPr>
          <p:cNvPr id="124" name="Casa Amatller, Josep Puig i Cadafalch, 1875"/>
          <p:cNvSpPr txBox="1"/>
          <p:nvPr/>
        </p:nvSpPr>
        <p:spPr>
          <a:xfrm>
            <a:off x="6921478" y="5229290"/>
            <a:ext cx="1740781" cy="739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457200">
              <a:spcBef>
                <a:spcPts val="700"/>
              </a:spcBef>
              <a:defRPr sz="1400">
                <a:solidFill>
                  <a:srgbClr val="202122"/>
                </a:solidFill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pPr/>
            <a:r>
              <a:t>Casa Amatller, Josep Puig i Cadafalch, 1875 </a:t>
            </a:r>
          </a:p>
        </p:txBody>
      </p:sp>
      <p:sp>
        <p:nvSpPr>
          <p:cNvPr id="125" name="Antoni Gaudi, Casa Batllo, 1904"/>
          <p:cNvSpPr txBox="1"/>
          <p:nvPr/>
        </p:nvSpPr>
        <p:spPr>
          <a:xfrm>
            <a:off x="8708385" y="5140216"/>
            <a:ext cx="1478923" cy="9172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Antoni Gaudi, Casa Batllo, 1904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