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8" name="Shape 15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dy Level One…"/>
          <p:cNvSpPr txBox="1"/>
          <p:nvPr>
            <p:ph type="body" sz="quarter" idx="1" hasCustomPrompt="1"/>
          </p:nvPr>
        </p:nvSpPr>
        <p:spPr>
          <a:xfrm>
            <a:off x="1206497" y="11839047"/>
            <a:ext cx="21971005" cy="636980"/>
          </a:xfrm>
          <a:prstGeom prst="rect">
            <a:avLst/>
          </a:prstGeom>
        </p:spPr>
        <p:txBody>
          <a:bodyPr lIns="45718" tIns="45718" rIns="45718" bIns="45718" numCol="1" spcCol="38100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21" hasCustomPrompt="1"/>
          </p:nvPr>
        </p:nvSpPr>
        <p:spPr>
          <a:xfrm>
            <a:off x="1206500" y="7196865"/>
            <a:ext cx="21971000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12007748" y="13080999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sz="quarter" idx="1" hasCustomPrompt="1"/>
          </p:nvPr>
        </p:nvSpPr>
        <p:spPr>
          <a:xfrm>
            <a:off x="1206500" y="8262180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algn="ctr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Fact information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Body Level One…"/>
          <p:cNvSpPr txBox="1"/>
          <p:nvPr>
            <p:ph type="body" idx="21" hasCustomPrompt="1"/>
          </p:nvPr>
        </p:nvSpPr>
        <p:spPr>
          <a:xfrm>
            <a:off x="1206500" y="935257"/>
            <a:ext cx="21971000" cy="7359065"/>
          </a:xfrm>
          <a:prstGeom prst="rect">
            <a:avLst/>
          </a:prstGeom>
        </p:spPr>
        <p:txBody>
          <a:bodyPr numCol="1" spcCol="38100" anchor="b"/>
          <a:lstStyle/>
          <a:p>
            <a:pPr lvl="4" marL="0" indent="1207008" algn="ctr" defTabSz="1072868">
              <a:lnSpc>
                <a:spcPct val="80000"/>
              </a:lnSpc>
              <a:spcBef>
                <a:spcPts val="0"/>
              </a:spcBef>
              <a:buSzTx/>
              <a:buNone/>
              <a:defRPr b="1" spc="-132" sz="11000"/>
            </a:pPr>
            <a:r>
              <a:t>100%
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Body Level One…"/>
          <p:cNvSpPr txBox="1"/>
          <p:nvPr>
            <p:ph type="body" sz="quarter" idx="1" hasCustomPrompt="1"/>
          </p:nvPr>
        </p:nvSpPr>
        <p:spPr>
          <a:xfrm>
            <a:off x="2480824" y="10675453"/>
            <a:ext cx="201492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Attribution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Body Level One…"/>
          <p:cNvSpPr txBox="1"/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 anchor="ctr"/>
          <a:lstStyle/>
          <a:p>
            <a:pPr lvl="4" marL="0" indent="1409446" defTabSz="1511769">
              <a:spcBef>
                <a:spcPts val="0"/>
              </a:spcBef>
              <a:buSzTx/>
              <a:buNone/>
              <a:defRPr spc="-124" sz="527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“Notable Quote”
</a:t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862804876_960x639.jpg"/>
          <p:cNvSpPr/>
          <p:nvPr>
            <p:ph type="pic" sz="quarter" idx="21"/>
          </p:nvPr>
        </p:nvSpPr>
        <p:spPr>
          <a:xfrm>
            <a:off x="15430500" y="7085409"/>
            <a:ext cx="8128000" cy="541020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5" name="824910546_2681x1332.jpg"/>
          <p:cNvSpPr/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6" name="575395635_960x639.jpg"/>
          <p:cNvSpPr/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/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 Text"/>
          <p:cNvSpPr txBox="1"/>
          <p:nvPr>
            <p:ph type="title"/>
          </p:nvPr>
        </p:nvSpPr>
        <p:spPr>
          <a:xfrm>
            <a:off x="3048000" y="2244725"/>
            <a:ext cx="18288000" cy="4775202"/>
          </a:xfrm>
          <a:prstGeom prst="rect">
            <a:avLst/>
          </a:prstGeom>
        </p:spPr>
        <p:txBody>
          <a:bodyPr lIns="91438" tIns="91438" rIns="91438" bIns="91438" anchor="b"/>
          <a:lstStyle>
            <a:lvl1pPr algn="ctr" defTabSz="1828800">
              <a:lnSpc>
                <a:spcPct val="90000"/>
              </a:lnSpc>
              <a:defRPr b="0" spc="0" sz="12000">
                <a:solidFill>
                  <a:srgbClr val="000000"/>
                </a:solidFill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0" name="Body Level One…"/>
          <p:cNvSpPr txBox="1"/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 lIns="91438" tIns="91438" rIns="91438" bIns="91438" numCol="1" spcCol="38100"/>
          <a:lstStyle>
            <a:lvl1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indent="0" algn="ctr" defTabSz="1828800">
              <a:spcBef>
                <a:spcPts val="2000"/>
              </a:spcBef>
              <a:buSzTx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1" name="Slide Number"/>
          <p:cNvSpPr txBox="1"/>
          <p:nvPr>
            <p:ph type="sldNum" sz="quarter" idx="2"/>
          </p:nvPr>
        </p:nvSpPr>
        <p:spPr>
          <a:xfrm>
            <a:off x="22203055" y="12835871"/>
            <a:ext cx="504546" cy="483908"/>
          </a:xfrm>
          <a:prstGeom prst="rect">
            <a:avLst/>
          </a:prstGeom>
        </p:spPr>
        <p:txBody>
          <a:bodyPr lIns="91438" tIns="91438" rIns="91438" bIns="91438" anchor="ctr"/>
          <a:lstStyle>
            <a:lvl1pPr algn="r" defTabSz="1828800"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b="1" sz="3600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b="1" sz="3600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b="1" sz="3600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b="1" sz="3600"/>
            </a:lvl5pPr>
          </a:lstStyle>
          <a:p>
            <a:pPr/>
            <a:r>
              <a:t>Author and Date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Body Level One…"/>
          <p:cNvSpPr txBox="1"/>
          <p:nvPr>
            <p:ph type="body" sz="quarter" idx="22" hasCustomPrompt="1"/>
          </p:nvPr>
        </p:nvSpPr>
        <p:spPr>
          <a:xfrm>
            <a:off x="1206500" y="11609909"/>
            <a:ext cx="21971000" cy="1144689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Presentation Subtitle 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92709243_1322x1323.jpeg"/>
          <p:cNvSpPr/>
          <p:nvPr>
            <p:ph type="pic" sz="half" idx="21"/>
          </p:nvPr>
        </p:nvSpPr>
        <p:spPr>
          <a:xfrm>
            <a:off x="12052303" y="1270000"/>
            <a:ext cx="11188407" cy="11209889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3164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/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dy Level One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 numCol="1" spcCol="38100"/>
          <a:lstStyle/>
          <a:p>
            <a:pPr/>
            <a:r>
              <a:t>Slide bullet text</a:t>
            </a:r>
          </a:p>
        </p:txBody>
      </p:sp>
      <p:sp>
        <p:nvSpPr>
          <p:cNvPr id="63" name="824910546_2681x1332.jpg"/>
          <p:cNvSpPr/>
          <p:nvPr>
            <p:ph type="pic" idx="22"/>
          </p:nvPr>
        </p:nvSpPr>
        <p:spPr>
          <a:xfrm>
            <a:off x="6380200" y="1263847"/>
            <a:ext cx="22529802" cy="11193472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pPr/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952500"/>
            <a:ext cx="21971000" cy="143495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Body Level One…"/>
          <p:cNvSpPr txBox="1"/>
          <p:nvPr>
            <p:ph type="body" sz="quarter" idx="1" hasCustomPrompt="1"/>
          </p:nvPr>
        </p:nvSpPr>
        <p:spPr>
          <a:xfrm>
            <a:off x="1206500" y="2245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b="1" sz="5500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b="1" sz="5500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b="1" sz="5500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b="1" sz="5500"/>
            </a:lvl5pPr>
          </a:lstStyle>
          <a:p>
            <a:pPr/>
            <a:r>
              <a:t>Agenda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Body Level One…"/>
          <p:cNvSpPr txBox="1"/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99" sz="5500"/>
            </a:lvl1pPr>
          </a:lstStyle>
          <a:p>
            <a:pPr/>
            <a:r>
              <a:t>Agenda Topics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numCol="2" spcCol="109855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Title Text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</p:sldLayoutIdLst>
  <p:transition xmlns:p14="http://schemas.microsoft.com/office/powerpoint/2010/main" spd="med" advClick="1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8.jpeg"/><Relationship Id="rId3" Type="http://schemas.openxmlformats.org/officeDocument/2006/relationships/image" Target="../media/image9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tif"/><Relationship Id="rId3" Type="http://schemas.openxmlformats.org/officeDocument/2006/relationships/image" Target="../media/image6.tif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tif"/><Relationship Id="rId3" Type="http://schemas.openxmlformats.org/officeDocument/2006/relationships/image" Target="../media/image8.tif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tif"/><Relationship Id="rId3" Type="http://schemas.openxmlformats.org/officeDocument/2006/relationships/image" Target="../media/image10.tif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tif"/><Relationship Id="rId3" Type="http://schemas.openxmlformats.org/officeDocument/2006/relationships/image" Target="../media/image12.tif"/><Relationship Id="rId4" Type="http://schemas.openxmlformats.org/officeDocument/2006/relationships/image" Target="../media/image13.tif"/><Relationship Id="rId5" Type="http://schemas.openxmlformats.org/officeDocument/2006/relationships/image" Target="../media/image14.tif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tif"/><Relationship Id="rId3" Type="http://schemas.openxmlformats.org/officeDocument/2006/relationships/image" Target="../media/image16.tif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.tif"/><Relationship Id="rId3" Type="http://schemas.openxmlformats.org/officeDocument/2006/relationships/image" Target="../media/image18.tif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9.tif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tif"/><Relationship Id="rId3" Type="http://schemas.openxmlformats.org/officeDocument/2006/relationships/image" Target="../media/image21.tif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tif"/><Relationship Id="rId3" Type="http://schemas.openxmlformats.org/officeDocument/2006/relationships/image" Target="../media/image23.tif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tif"/><Relationship Id="rId3" Type="http://schemas.openxmlformats.org/officeDocument/2006/relationships/image" Target="../media/image2.tif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4.jpeg"/><Relationship Id="rId3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Author and Date"/>
          <p:cNvSpPr txBox="1"/>
          <p:nvPr>
            <p:ph type="body" sz="quarter" idx="1"/>
          </p:nvPr>
        </p:nvSpPr>
        <p:spPr>
          <a:xfrm>
            <a:off x="1206499" y="11839047"/>
            <a:ext cx="21971002" cy="6369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Painting at Century’s End"/>
          <p:cNvSpPr txBox="1"/>
          <p:nvPr>
            <p:ph type="title"/>
          </p:nvPr>
        </p:nvSpPr>
        <p:spPr>
          <a:xfrm>
            <a:off x="1206495" y="2574990"/>
            <a:ext cx="21971006" cy="4648203"/>
          </a:xfrm>
          <a:prstGeom prst="rect">
            <a:avLst/>
          </a:prstGeom>
        </p:spPr>
        <p:txBody>
          <a:bodyPr/>
          <a:lstStyle>
            <a:lvl1pPr>
              <a:defRPr spc="-300"/>
            </a:lvl1pPr>
          </a:lstStyle>
          <a:p>
            <a:pPr/>
            <a:r>
              <a:t>Painting at Century’s End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Rectangle 4"/>
          <p:cNvSpPr txBox="1"/>
          <p:nvPr/>
        </p:nvSpPr>
        <p:spPr>
          <a:xfrm>
            <a:off x="253141" y="385329"/>
            <a:ext cx="10677929" cy="739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l" defTabSz="914400">
              <a:defRPr sz="4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Cézanne and Sensation: Mont Saint-Victoire</a:t>
            </a:r>
          </a:p>
        </p:txBody>
      </p:sp>
      <p:sp>
        <p:nvSpPr>
          <p:cNvPr id="198" name="Rectangle 1"/>
          <p:cNvSpPr txBox="1"/>
          <p:nvPr/>
        </p:nvSpPr>
        <p:spPr>
          <a:xfrm>
            <a:off x="9793760" y="1518324"/>
            <a:ext cx="11595656" cy="3002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l" defTabSz="914400">
              <a:defRPr sz="49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 "Art is a </a:t>
            </a:r>
            <a:r>
              <a:rPr>
                <a:solidFill>
                  <a:schemeClr val="accent5"/>
                </a:solidFill>
              </a:rPr>
              <a:t>personal apperception</a:t>
            </a:r>
            <a:r>
              <a:t>, which I </a:t>
            </a:r>
            <a:r>
              <a:rPr>
                <a:solidFill>
                  <a:schemeClr val="accent5"/>
                </a:solidFill>
              </a:rPr>
              <a:t>embody</a:t>
            </a:r>
            <a:r>
              <a:t> in </a:t>
            </a:r>
            <a:r>
              <a:rPr>
                <a:solidFill>
                  <a:schemeClr val="accent5"/>
                </a:solidFill>
              </a:rPr>
              <a:t>sensations</a:t>
            </a:r>
            <a:r>
              <a:t> and which I ask the </a:t>
            </a:r>
            <a:r>
              <a:rPr>
                <a:solidFill>
                  <a:schemeClr val="accent5"/>
                </a:solidFill>
              </a:rPr>
              <a:t>understanding</a:t>
            </a:r>
            <a:r>
              <a:t> to organize into a </a:t>
            </a:r>
            <a:r>
              <a:rPr>
                <a:solidFill>
                  <a:schemeClr val="accent5"/>
                </a:solidFill>
              </a:rPr>
              <a:t>painting</a:t>
            </a:r>
            <a:r>
              <a:t>.“ -Cézanne</a:t>
            </a:r>
          </a:p>
        </p:txBody>
      </p:sp>
      <p:sp>
        <p:nvSpPr>
          <p:cNvPr id="199" name="Rectangle 4"/>
          <p:cNvSpPr txBox="1"/>
          <p:nvPr/>
        </p:nvSpPr>
        <p:spPr>
          <a:xfrm>
            <a:off x="1154951" y="5150452"/>
            <a:ext cx="4460091" cy="7391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l" defTabSz="914400"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Paul Cézanne, The Railway Cutting, c. 1870</a:t>
            </a:r>
            <a:endParaRPr sz="1200"/>
          </a:p>
          <a:p>
            <a:pPr algn="l"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</a:t>
            </a:r>
          </a:p>
        </p:txBody>
      </p:sp>
      <p:pic>
        <p:nvPicPr>
          <p:cNvPr id="200" name="Picture 4" descr="Picture 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6123" y="1090447"/>
            <a:ext cx="6237749" cy="3857850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Rectangle 4"/>
          <p:cNvSpPr txBox="1"/>
          <p:nvPr/>
        </p:nvSpPr>
        <p:spPr>
          <a:xfrm>
            <a:off x="3343702" y="13240665"/>
            <a:ext cx="10035007" cy="447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Paul Cézanne, </a:t>
            </a:r>
            <a:r>
              <a:rPr i="1"/>
              <a:t>Mont Sainte-Victoire and the Viaduct of the Arc River Valley</a:t>
            </a:r>
            <a:r>
              <a:t>, 1882-85</a:t>
            </a:r>
          </a:p>
        </p:txBody>
      </p:sp>
      <p:pic>
        <p:nvPicPr>
          <p:cNvPr id="202" name="Picture 2" descr="Picture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63376" y="5627099"/>
            <a:ext cx="9395660" cy="7615244"/>
          </a:xfrm>
          <a:prstGeom prst="rect">
            <a:avLst/>
          </a:prstGeom>
          <a:ln w="12700">
            <a:miter lim="400000"/>
          </a:ln>
        </p:spPr>
      </p:pic>
      <p:sp>
        <p:nvSpPr>
          <p:cNvPr id="203" name="Rectangle 4"/>
          <p:cNvSpPr txBox="1"/>
          <p:nvPr/>
        </p:nvSpPr>
        <p:spPr>
          <a:xfrm>
            <a:off x="15395581" y="13240665"/>
            <a:ext cx="7015270" cy="4471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l"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Paul Cézanne, </a:t>
            </a:r>
            <a:r>
              <a:rPr i="1"/>
              <a:t>Mont Sainte-Victoire with Large Pine</a:t>
            </a:r>
            <a:r>
              <a:t>, c. 1887</a:t>
            </a:r>
          </a:p>
        </p:txBody>
      </p:sp>
      <p:pic>
        <p:nvPicPr>
          <p:cNvPr id="204" name="Picture 2" descr="Picture 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96936" y="5661995"/>
            <a:ext cx="10212563" cy="75454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4" grpId="5"/>
      <p:bldP build="whole" bldLvl="1" animBg="1" rev="0" advAuto="0" spid="202" grpId="3"/>
      <p:bldP build="whole" bldLvl="1" animBg="1" rev="0" advAuto="0" spid="203" grpId="6"/>
      <p:bldP build="whole" bldLvl="1" animBg="1" rev="0" advAuto="0" spid="200" grpId="1"/>
      <p:bldP build="whole" bldLvl="1" animBg="1" rev="0" advAuto="0" spid="199" grpId="2"/>
      <p:bldP build="whole" bldLvl="1" animBg="1" rev="0" advAuto="0" spid="201" grpId="4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Rectangle 4"/>
          <p:cNvSpPr txBox="1"/>
          <p:nvPr/>
        </p:nvSpPr>
        <p:spPr>
          <a:xfrm>
            <a:off x="1024967" y="11495447"/>
            <a:ext cx="9239120" cy="767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8" tIns="91438" rIns="91438" bIns="91438">
            <a:spAutoFit/>
          </a:bodyPr>
          <a:lstStyle>
            <a:lvl1pPr algn="l" defTabSz="1828800">
              <a:defRPr sz="4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Paul Cézanne, Mont Saint-Victoire, 1902-04 </a:t>
            </a:r>
          </a:p>
        </p:txBody>
      </p:sp>
      <p:pic>
        <p:nvPicPr>
          <p:cNvPr id="207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2887" y="12713"/>
            <a:ext cx="11753098" cy="9297539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58013" y="-42002"/>
            <a:ext cx="11753100" cy="9352256"/>
          </a:xfrm>
          <a:prstGeom prst="rect">
            <a:avLst/>
          </a:prstGeom>
          <a:ln w="12700">
            <a:miter lim="400000"/>
          </a:ln>
        </p:spPr>
      </p:pic>
      <p:sp>
        <p:nvSpPr>
          <p:cNvPr id="209" name="Rectangle 1"/>
          <p:cNvSpPr txBox="1"/>
          <p:nvPr/>
        </p:nvSpPr>
        <p:spPr>
          <a:xfrm>
            <a:off x="14019693" y="11495447"/>
            <a:ext cx="8331418" cy="640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8" tIns="91438" rIns="91438" bIns="91438">
            <a:spAutoFit/>
          </a:bodyPr>
          <a:lstStyle>
            <a:lvl1pPr algn="l"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Paul Cézanne, Mont Saint-Victoire, 1904-06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Vincent van Gogh"/>
          <p:cNvSpPr txBox="1"/>
          <p:nvPr>
            <p:ph type="title"/>
          </p:nvPr>
        </p:nvSpPr>
        <p:spPr>
          <a:xfrm>
            <a:off x="1206500" y="312686"/>
            <a:ext cx="21971000" cy="819098"/>
          </a:xfrm>
          <a:prstGeom prst="rect">
            <a:avLst/>
          </a:prstGeom>
        </p:spPr>
        <p:txBody>
          <a:bodyPr/>
          <a:lstStyle>
            <a:lvl1pPr>
              <a:defRPr spc="-100" sz="4500"/>
            </a:lvl1pPr>
          </a:lstStyle>
          <a:p>
            <a:pPr/>
            <a:r>
              <a:t>Vincent van Gogh</a:t>
            </a:r>
          </a:p>
        </p:txBody>
      </p:sp>
      <p:sp>
        <p:nvSpPr>
          <p:cNvPr id="212" name="Vincent Van Gogh, The Potato Eaters, 1885"/>
          <p:cNvSpPr txBox="1"/>
          <p:nvPr/>
        </p:nvSpPr>
        <p:spPr>
          <a:xfrm>
            <a:off x="3502700" y="10466196"/>
            <a:ext cx="600882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The Potato Eaters, 1885</a:t>
            </a:r>
          </a:p>
        </p:txBody>
      </p:sp>
      <p:pic>
        <p:nvPicPr>
          <p:cNvPr id="21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90556" y="1221798"/>
            <a:ext cx="12033120" cy="8548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344813" y="1184839"/>
            <a:ext cx="10826635" cy="8548531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Vincent Van Gogh, The Night Cafe, 1888"/>
          <p:cNvSpPr txBox="1"/>
          <p:nvPr/>
        </p:nvSpPr>
        <p:spPr>
          <a:xfrm>
            <a:off x="15954122" y="10466196"/>
            <a:ext cx="5608016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The Night Cafe, 1888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Vincent van Gogh, Trees in the Garden in Front of the Entrance to Saint-Paul Hospital 1889"/>
          <p:cNvSpPr txBox="1"/>
          <p:nvPr/>
        </p:nvSpPr>
        <p:spPr>
          <a:xfrm>
            <a:off x="185040" y="12555759"/>
            <a:ext cx="10851031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Trees in the Garden in Front of the Entrance to Saint-Paul Hospital 1889</a:t>
            </a:r>
          </a:p>
        </p:txBody>
      </p:sp>
      <p:pic>
        <p:nvPicPr>
          <p:cNvPr id="21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00427" y="330574"/>
            <a:ext cx="9620257" cy="11987742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Vincent van Gogh, The Olive Trees, 1889"/>
          <p:cNvSpPr txBox="1"/>
          <p:nvPr/>
        </p:nvSpPr>
        <p:spPr>
          <a:xfrm>
            <a:off x="14817622" y="12739909"/>
            <a:ext cx="5630876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The Olive Trees, 1889</a:t>
            </a:r>
          </a:p>
        </p:txBody>
      </p:sp>
      <p:pic>
        <p:nvPicPr>
          <p:cNvPr id="22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80216" y="1360587"/>
            <a:ext cx="12705689" cy="1011025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33805" y="1305025"/>
            <a:ext cx="13355515" cy="10633836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Paul Gaugin, The Painter of Sunflowers (Portrait of Vincent van Gogh), 1888"/>
          <p:cNvSpPr txBox="1"/>
          <p:nvPr/>
        </p:nvSpPr>
        <p:spPr>
          <a:xfrm>
            <a:off x="12075097" y="12954359"/>
            <a:ext cx="10472929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 Gaugin, The Painter of Sunflowers (Portrait of Vincent van Gogh), 1888 </a:t>
            </a:r>
          </a:p>
        </p:txBody>
      </p:sp>
      <p:pic>
        <p:nvPicPr>
          <p:cNvPr id="22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12146" y="457200"/>
            <a:ext cx="9785310" cy="12329487"/>
          </a:xfrm>
          <a:prstGeom prst="rect">
            <a:avLst/>
          </a:prstGeom>
          <a:ln w="12700">
            <a:miter lim="400000"/>
          </a:ln>
        </p:spPr>
      </p:pic>
      <p:sp>
        <p:nvSpPr>
          <p:cNvPr id="225" name="Vincent van Gogh, Portrait of Père (Julien François) Tanguy , 1887"/>
          <p:cNvSpPr txBox="1"/>
          <p:nvPr/>
        </p:nvSpPr>
        <p:spPr>
          <a:xfrm>
            <a:off x="845298" y="12954359"/>
            <a:ext cx="9119007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Vincent van Gogh, Portrait of Père (Julien François) Tanguy , 1887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Cloisonnism, Synthetism and the Nabis"/>
          <p:cNvSpPr txBox="1"/>
          <p:nvPr>
            <p:ph type="title"/>
          </p:nvPr>
        </p:nvSpPr>
        <p:spPr>
          <a:xfrm>
            <a:off x="258627" y="146809"/>
            <a:ext cx="7064934" cy="852313"/>
          </a:xfrm>
          <a:prstGeom prst="rect">
            <a:avLst/>
          </a:prstGeom>
        </p:spPr>
        <p:txBody>
          <a:bodyPr/>
          <a:lstStyle>
            <a:lvl1pPr defTabSz="1633686">
              <a:defRPr spc="-100" sz="3000"/>
            </a:lvl1pPr>
          </a:lstStyle>
          <a:p>
            <a:pPr/>
            <a:r>
              <a:t>Cloisonnism, Synthetism and the Nabis</a:t>
            </a:r>
          </a:p>
        </p:txBody>
      </p:sp>
      <p:sp>
        <p:nvSpPr>
          <p:cNvPr id="228" name="Émile Bernard, Self-portrait with portrait of Paul Gauguin,1888"/>
          <p:cNvSpPr txBox="1"/>
          <p:nvPr/>
        </p:nvSpPr>
        <p:spPr>
          <a:xfrm>
            <a:off x="439021" y="5206913"/>
            <a:ext cx="9355640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Émile Bernard, Self-portrait with portrait of Paul Gauguin,1888</a:t>
            </a:r>
          </a:p>
        </p:txBody>
      </p:sp>
      <p:pic>
        <p:nvPicPr>
          <p:cNvPr id="22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06387" y="791340"/>
            <a:ext cx="5220908" cy="437123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889795" y="804659"/>
            <a:ext cx="5420019" cy="4344485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598127" y="6091770"/>
            <a:ext cx="8547101" cy="6807201"/>
          </a:xfrm>
          <a:prstGeom prst="rect">
            <a:avLst/>
          </a:prstGeom>
          <a:ln w="12700">
            <a:miter lim="400000"/>
          </a:ln>
        </p:spPr>
      </p:pic>
      <p:sp>
        <p:nvSpPr>
          <p:cNvPr id="232" name="Paul Gauguin, Self-Portrait with Portrait of Emile Bernard (Les misérables),1888"/>
          <p:cNvSpPr txBox="1"/>
          <p:nvPr/>
        </p:nvSpPr>
        <p:spPr>
          <a:xfrm>
            <a:off x="12709744" y="5206913"/>
            <a:ext cx="10884714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 Gauguin, Self-Portrait with Portrait of Emile Bernard (Les misérables),1888</a:t>
            </a:r>
          </a:p>
        </p:txBody>
      </p:sp>
      <p:pic>
        <p:nvPicPr>
          <p:cNvPr id="233" name="Image" descr="Image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927976" y="6162271"/>
            <a:ext cx="8448249" cy="6666199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Paul Gaugin, ision after the Sermon (Jacob Wrestling with the Angel), 1888"/>
          <p:cNvSpPr txBox="1"/>
          <p:nvPr/>
        </p:nvSpPr>
        <p:spPr>
          <a:xfrm>
            <a:off x="13030851" y="12930664"/>
            <a:ext cx="10242500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 Gaugin, ision after the Sermon (Jacob Wrestling with the Angel), 1888</a:t>
            </a:r>
          </a:p>
        </p:txBody>
      </p:sp>
      <p:sp>
        <p:nvSpPr>
          <p:cNvPr id="235" name="Émile Bernard, Breton Women in a Green Pasture, Bernard, 1888"/>
          <p:cNvSpPr txBox="1"/>
          <p:nvPr/>
        </p:nvSpPr>
        <p:spPr>
          <a:xfrm>
            <a:off x="2402394" y="13143935"/>
            <a:ext cx="893856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Émile Bernard, Breton Women in a Green Pasture, Bernard, 1888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aul Gaugin, The Yellow Christ, 1889"/>
          <p:cNvSpPr txBox="1"/>
          <p:nvPr/>
        </p:nvSpPr>
        <p:spPr>
          <a:xfrm>
            <a:off x="9577578" y="13049147"/>
            <a:ext cx="522884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 Gaugin, The Yellow Christ, 1889 </a:t>
            </a:r>
          </a:p>
        </p:txBody>
      </p:sp>
      <p:pic>
        <p:nvPicPr>
          <p:cNvPr id="23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782001" y="616774"/>
            <a:ext cx="9787196" cy="12482451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Cloisonnism"/>
          <p:cNvSpPr txBox="1"/>
          <p:nvPr/>
        </p:nvSpPr>
        <p:spPr>
          <a:xfrm>
            <a:off x="500580" y="335511"/>
            <a:ext cx="2908809" cy="696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/>
            <a:r>
              <a:t>Cloisonnism</a:t>
            </a:r>
          </a:p>
        </p:txBody>
      </p:sp>
      <p:sp>
        <p:nvSpPr>
          <p:cNvPr id="240" name="Cloisonné"/>
          <p:cNvSpPr txBox="1"/>
          <p:nvPr/>
        </p:nvSpPr>
        <p:spPr>
          <a:xfrm>
            <a:off x="1217674" y="1434856"/>
            <a:ext cx="1474623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Cloisonné</a:t>
            </a:r>
          </a:p>
        </p:txBody>
      </p:sp>
      <p:pic>
        <p:nvPicPr>
          <p:cNvPr id="241" name="Image" descr="Image"/>
          <p:cNvPicPr>
            <a:picLocks noChangeAspect="1"/>
          </p:cNvPicPr>
          <p:nvPr/>
        </p:nvPicPr>
        <p:blipFill>
          <a:blip r:embed="rId3">
            <a:extLst/>
          </a:blip>
          <a:srcRect l="12737" t="1304" r="30049" b="54881"/>
          <a:stretch>
            <a:fillRect/>
          </a:stretch>
        </p:blipFill>
        <p:spPr>
          <a:xfrm>
            <a:off x="1150561" y="2298587"/>
            <a:ext cx="6226287" cy="6004758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St. George slaying the dragon, 12th century cloisonné enamel on gold"/>
          <p:cNvSpPr txBox="1"/>
          <p:nvPr/>
        </p:nvSpPr>
        <p:spPr>
          <a:xfrm>
            <a:off x="1168019" y="8414556"/>
            <a:ext cx="6191262" cy="3121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pPr/>
            <a:r>
              <a:t>St. George slaying the dragon, 12th century cloisonné enamel on gold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aul Serusier,  The Talisman, 1888"/>
          <p:cNvSpPr txBox="1"/>
          <p:nvPr/>
        </p:nvSpPr>
        <p:spPr>
          <a:xfrm>
            <a:off x="9078452" y="12527818"/>
            <a:ext cx="4851503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Paul Serusier,  The Talisman, 1888 </a:t>
            </a:r>
          </a:p>
        </p:txBody>
      </p:sp>
      <p:pic>
        <p:nvPicPr>
          <p:cNvPr id="24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31211" y="391235"/>
            <a:ext cx="9145987" cy="11748691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Synthetism"/>
          <p:cNvSpPr txBox="1"/>
          <p:nvPr/>
        </p:nvSpPr>
        <p:spPr>
          <a:xfrm>
            <a:off x="353535" y="466151"/>
            <a:ext cx="1638911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Synthetism</a:t>
            </a:r>
          </a:p>
        </p:txBody>
      </p:sp>
      <p:sp>
        <p:nvSpPr>
          <p:cNvPr id="247" name="“It is well to remember that a picture before being a battle horse, a nude woman, or some anecdote, is essentially a flat surface covered with colors assembled in a certain order.”…"/>
          <p:cNvSpPr txBox="1"/>
          <p:nvPr/>
        </p:nvSpPr>
        <p:spPr>
          <a:xfrm>
            <a:off x="278935" y="1088784"/>
            <a:ext cx="6532258" cy="1934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rgbClr val="FFFFFF"/>
                </a:solidFill>
              </a:defRPr>
            </a:pPr>
            <a:r>
              <a:t>“It is well to remember that a picture before being a battle horse, a nude woman, or some anecdote, is essentially a flat surface covered with colors assembled in a certain order.” </a:t>
            </a:r>
          </a:p>
          <a:p>
            <a:pPr lvl="7" indent="3200400" algn="l">
              <a:defRPr>
                <a:solidFill>
                  <a:srgbClr val="FFFFFF"/>
                </a:solidFill>
              </a:defRPr>
            </a:pPr>
            <a:r>
              <a:t>-Maurice Denis (1890)</a:t>
            </a:r>
          </a:p>
        </p:txBody>
      </p:sp>
      <p:sp>
        <p:nvSpPr>
          <p:cNvPr id="248" name="Features:…"/>
          <p:cNvSpPr txBox="1"/>
          <p:nvPr/>
        </p:nvSpPr>
        <p:spPr>
          <a:xfrm>
            <a:off x="278935" y="6900256"/>
            <a:ext cx="6532258" cy="4512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rgbClr val="FFFFFF"/>
                </a:solidFill>
              </a:defRPr>
            </a:pPr>
            <a:r>
              <a:t>Features: 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Abandons of faithful representation 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chemeClr val="accent5"/>
                </a:solidFill>
              </a:defRPr>
            </a:pPr>
            <a:r>
              <a:t>Reflects memory of the subject</a:t>
            </a:r>
            <a:endParaRPr>
              <a:solidFill>
                <a:srgbClr val="FFFFFF"/>
              </a:solidFill>
            </a:endParaRPr>
          </a:p>
          <a:p>
            <a:pPr marL="444500" indent="-444500" algn="l">
              <a:buSzPct val="100000"/>
              <a:buAutoNum type="arabicPeriod" startAt="1"/>
              <a:defRPr>
                <a:solidFill>
                  <a:schemeClr val="accent5"/>
                </a:solidFill>
              </a:defRPr>
            </a:pPr>
            <a:r>
              <a:t>Attends to the emotional and psychological state of mark making</a:t>
            </a:r>
            <a:endParaRPr>
              <a:solidFill>
                <a:srgbClr val="FFFFFF"/>
              </a:solidFill>
            </a:endParaRPr>
          </a:p>
          <a:p>
            <a:pPr marL="444500" indent="-444500" algn="l">
              <a:buSzPct val="100000"/>
              <a:buAutoNum type="arabicPeriod" startAt="1"/>
              <a:defRPr>
                <a:solidFill>
                  <a:schemeClr val="accent4"/>
                </a:solidFill>
              </a:defRPr>
            </a:pPr>
            <a:r>
              <a:t>Application pure color to the canvas</a:t>
            </a:r>
            <a:endParaRPr>
              <a:solidFill>
                <a:srgbClr val="FFFFFF"/>
              </a:solidFill>
            </a:endParaRPr>
          </a:p>
          <a:p>
            <a:pPr marL="444500" indent="-444500" algn="l">
              <a:buSzPct val="100000"/>
              <a:buAutoNum type="arabicPeriod" startAt="1"/>
              <a:defRPr>
                <a:solidFill>
                  <a:schemeClr val="accent4"/>
                </a:solidFill>
              </a:defRPr>
            </a:pPr>
            <a:r>
              <a:t>Elimination of techniques of perspective and modeling</a:t>
            </a:r>
            <a:endParaRPr>
              <a:solidFill>
                <a:srgbClr val="FFFFFF"/>
              </a:solidFill>
            </a:endParaRPr>
          </a:p>
          <a:p>
            <a:pPr marL="444500" indent="-444500" algn="l">
              <a:buSzPct val="100000"/>
              <a:buAutoNum type="arabicPeriod" startAt="1"/>
              <a:defRPr>
                <a:solidFill>
                  <a:schemeClr val="accent4"/>
                </a:solidFill>
              </a:defRPr>
            </a:pPr>
            <a:r>
              <a:t>Emulates  Cloisonné: flat forms separated by dark contours,</a:t>
            </a:r>
            <a:endParaRPr>
              <a:solidFill>
                <a:srgbClr val="FFFFFF"/>
              </a:solidFill>
            </a:endParaRPr>
          </a:p>
          <a:p>
            <a:pPr marL="444500" indent="-444500" algn="l">
              <a:buSzPct val="100000"/>
              <a:buAutoNum type="arabicPeriod" startAt="1"/>
              <a:defRPr>
                <a:solidFill>
                  <a:schemeClr val="accent4"/>
                </a:solidFill>
              </a:defRPr>
            </a:pPr>
            <a:r>
              <a:t>Priviledges geometrical compositions </a:t>
            </a:r>
            <a:endParaRPr>
              <a:solidFill>
                <a:srgbClr val="FFFFFF"/>
              </a:solidFill>
            </a:endParaRPr>
          </a:p>
          <a:p>
            <a:pPr marL="444500" indent="-444500" algn="l">
              <a:buSzPct val="100000"/>
              <a:buAutoNum type="arabicPeriod" startAt="1"/>
              <a:defRPr>
                <a:solidFill>
                  <a:schemeClr val="accent4"/>
                </a:solidFill>
              </a:defRPr>
            </a:pPr>
            <a:r>
              <a:t>Reduction of unnecessary detail/decoration</a:t>
            </a:r>
          </a:p>
        </p:txBody>
      </p:sp>
      <p:pic>
        <p:nvPicPr>
          <p:cNvPr id="24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684671" y="391235"/>
            <a:ext cx="7068542" cy="11748691"/>
          </a:xfrm>
          <a:prstGeom prst="rect">
            <a:avLst/>
          </a:prstGeom>
          <a:ln w="12700">
            <a:miter lim="400000"/>
          </a:ln>
        </p:spPr>
      </p:pic>
      <p:sp>
        <p:nvSpPr>
          <p:cNvPr id="250" name="The Chestnuts a design for a stained-glass window for Louis Tiffany, 1894-95"/>
          <p:cNvSpPr txBox="1"/>
          <p:nvPr/>
        </p:nvSpPr>
        <p:spPr>
          <a:xfrm>
            <a:off x="16352005" y="12343668"/>
            <a:ext cx="7733873" cy="829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i="1">
                <a:solidFill>
                  <a:srgbClr val="FFFFFF"/>
                </a:solidFill>
              </a:defRPr>
            </a:pPr>
            <a:r>
              <a:t>The Chestnuts</a:t>
            </a:r>
            <a:r>
              <a:rPr i="0"/>
              <a:t> a design for a stained-glass window for Louis Tiffany, 1894-95</a:t>
            </a:r>
          </a:p>
        </p:txBody>
      </p:sp>
      <p:sp>
        <p:nvSpPr>
          <p:cNvPr id="251" name="Integration of three dimensions of aesthetic experience:…"/>
          <p:cNvSpPr txBox="1"/>
          <p:nvPr/>
        </p:nvSpPr>
        <p:spPr>
          <a:xfrm>
            <a:off x="174627" y="3810370"/>
            <a:ext cx="6382253" cy="2302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Integration of three dimensions of aesthetic experience:</a:t>
            </a:r>
          </a:p>
          <a:p>
            <a:pPr marL="401052" indent="-401052">
              <a:buSzPct val="100000"/>
              <a:buAutoNum type="alphaUcPeriod" startAt="1"/>
              <a:defRPr>
                <a:solidFill>
                  <a:srgbClr val="FFFFFF"/>
                </a:solidFill>
              </a:defRPr>
            </a:pPr>
            <a:r>
              <a:t> Naturalistic appearance</a:t>
            </a:r>
          </a:p>
          <a:p>
            <a:pPr marL="401052" indent="-401052">
              <a:buSzPct val="100000"/>
              <a:buAutoNum type="alphaUcPeriod" startAt="1"/>
              <a:defRPr>
                <a:solidFill>
                  <a:schemeClr val="accent5"/>
                </a:solidFill>
              </a:defRPr>
            </a:pPr>
            <a:r>
              <a:t>Subjective perception (emotional)</a:t>
            </a:r>
          </a:p>
          <a:p>
            <a:pPr marL="401052" indent="-401052">
              <a:buSzPct val="100000"/>
              <a:buAutoNum type="alphaUcPeriod" startAt="1"/>
              <a:defRPr>
                <a:solidFill>
                  <a:schemeClr val="accent4"/>
                </a:solidFill>
              </a:defRPr>
            </a:pPr>
            <a:r>
              <a:t>Formal elements of the appearance and its translation into representation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5" grpId="2"/>
      <p:bldP build="whole" bldLvl="1" animBg="1" rev="0" advAuto="0" spid="244" grpId="3"/>
      <p:bldP build="whole" bldLvl="1" animBg="1" rev="0" advAuto="0" spid="248" grpId="1"/>
      <p:bldP build="whole" bldLvl="1" animBg="1" rev="0" advAuto="0" spid="249" grpId="4"/>
      <p:bldP build="whole" bldLvl="1" animBg="1" rev="0" advAuto="0" spid="250" grpId="5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Édouard Vuillard, Large Interior with Six Persons, 1897"/>
          <p:cNvSpPr txBox="1"/>
          <p:nvPr/>
        </p:nvSpPr>
        <p:spPr>
          <a:xfrm>
            <a:off x="8435948" y="12124973"/>
            <a:ext cx="7512102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Édouard Vuillard, Large Interior with Six Persons, 1897</a:t>
            </a:r>
          </a:p>
        </p:txBody>
      </p:sp>
      <p:pic>
        <p:nvPicPr>
          <p:cNvPr id="25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31999" y="1480308"/>
            <a:ext cx="20320002" cy="91440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09714" y="284361"/>
            <a:ext cx="11297330" cy="10788949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Félix Vallotton, The Red Room, Étretat”, 1899"/>
          <p:cNvSpPr txBox="1"/>
          <p:nvPr/>
        </p:nvSpPr>
        <p:spPr>
          <a:xfrm>
            <a:off x="15121377" y="12669999"/>
            <a:ext cx="6274004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Félix Vallotton, The Red Room, Étretat”, 1899</a:t>
            </a:r>
          </a:p>
        </p:txBody>
      </p:sp>
      <p:pic>
        <p:nvPicPr>
          <p:cNvPr id="258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58813" y="406299"/>
            <a:ext cx="11503716" cy="10545073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Berthe Morisot, Julie Manet et son Lévrier Laerte, 1893"/>
          <p:cNvSpPr txBox="1"/>
          <p:nvPr/>
        </p:nvSpPr>
        <p:spPr>
          <a:xfrm>
            <a:off x="2422904" y="12669999"/>
            <a:ext cx="7595008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Berthe Morisot, Julie Manet et son Lévrier Laerte, 1893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Key Terms"/>
          <p:cNvSpPr txBox="1"/>
          <p:nvPr>
            <p:ph type="title"/>
          </p:nvPr>
        </p:nvSpPr>
        <p:spPr>
          <a:xfrm>
            <a:off x="1206500" y="952499"/>
            <a:ext cx="21971000" cy="1433165"/>
          </a:xfrm>
          <a:prstGeom prst="rect">
            <a:avLst/>
          </a:prstGeom>
        </p:spPr>
        <p:txBody>
          <a:bodyPr/>
          <a:lstStyle>
            <a:lvl1pPr>
              <a:defRPr spc="-200"/>
            </a:lvl1pPr>
          </a:lstStyle>
          <a:p>
            <a:pPr/>
            <a:r>
              <a:t>Key Terms</a:t>
            </a:r>
          </a:p>
        </p:txBody>
      </p:sp>
      <p:sp>
        <p:nvSpPr>
          <p:cNvPr id="164" name="Phenomenology (Maurice Merleau –Ponty)…"/>
          <p:cNvSpPr txBox="1"/>
          <p:nvPr>
            <p:ph type="body" idx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lIns="50800" tIns="50800" rIns="50800" bIns="50800"/>
          <a:lstStyle/>
          <a:p>
            <a: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b="0" sz="4100">
                <a:latin typeface="Calibri"/>
                <a:ea typeface="Calibri"/>
                <a:cs typeface="Calibri"/>
                <a:sym typeface="Calibri"/>
              </a:defRPr>
            </a:pPr>
            <a:r>
              <a:t>Phenomenology (Maurice Merleau –Ponty)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b="0" sz="4100">
                <a:latin typeface="Calibri"/>
                <a:ea typeface="Calibri"/>
                <a:cs typeface="Calibri"/>
                <a:sym typeface="Calibri"/>
              </a:defRPr>
            </a:pPr>
            <a:r>
              <a:t>Lived perspective</a:t>
            </a:r>
          </a:p>
          <a:p>
            <a:pPr lvl="1" marL="6858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defRPr b="0" sz="4100">
                <a:latin typeface="Calibri"/>
                <a:ea typeface="Calibri"/>
                <a:cs typeface="Calibri"/>
                <a:sym typeface="Calibri"/>
              </a:defRPr>
            </a:pPr>
            <a:r>
              <a:t>sensation </a:t>
            </a:r>
          </a:p>
          <a:p>
            <a:pPr marL="228600" indent="-228600" defTabSz="914400">
              <a:lnSpc>
                <a:spcPct val="90000"/>
              </a:lnSpc>
              <a:spcBef>
                <a:spcPts val="500"/>
              </a:spcBef>
              <a:buSzPct val="100000"/>
              <a:buFont typeface="Arial"/>
              <a:buChar char="•"/>
              <a:defRPr b="0" sz="4100">
                <a:latin typeface="Calibri"/>
                <a:ea typeface="Calibri"/>
                <a:cs typeface="Calibri"/>
                <a:sym typeface="Calibri"/>
              </a:defRPr>
            </a:pPr>
            <a:r>
              <a:t>Cloisonnism </a:t>
            </a:r>
          </a:p>
          <a:p>
            <a: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b="0" sz="4100"/>
            </a:pPr>
            <a:r>
              <a:t>Synthetism </a:t>
            </a:r>
          </a:p>
          <a:p>
            <a:pPr marL="609600" indent="-609600" defTabSz="2438337">
              <a:lnSpc>
                <a:spcPct val="90000"/>
              </a:lnSpc>
              <a:spcBef>
                <a:spcPts val="4500"/>
              </a:spcBef>
              <a:buSzPct val="123000"/>
              <a:buChar char="•"/>
              <a:defRPr b="0" sz="4100"/>
            </a:pPr>
            <a:r>
              <a:t>The Nabis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1778" y="-829759"/>
            <a:ext cx="10561453" cy="12750245"/>
          </a:xfrm>
          <a:prstGeom prst="rect">
            <a:avLst/>
          </a:prstGeom>
          <a:ln w="12700">
            <a:miter lim="400000"/>
          </a:ln>
        </p:spPr>
      </p:pic>
      <p:sp>
        <p:nvSpPr>
          <p:cNvPr id="262" name="Text"/>
          <p:cNvSpPr txBox="1"/>
          <p:nvPr/>
        </p:nvSpPr>
        <p:spPr>
          <a:xfrm>
            <a:off x="3372048" y="11224495"/>
            <a:ext cx="673000" cy="46136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/>
          </a:p>
        </p:txBody>
      </p:sp>
      <p:sp>
        <p:nvSpPr>
          <p:cNvPr id="263" name="Berthe Morisot, In the Garden, c. 1885"/>
          <p:cNvSpPr txBox="1"/>
          <p:nvPr/>
        </p:nvSpPr>
        <p:spPr>
          <a:xfrm>
            <a:off x="2670295" y="12833777"/>
            <a:ext cx="5337049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Berthe Morisot, In the Garden, c. 1885</a:t>
            </a:r>
          </a:p>
        </p:txBody>
      </p:sp>
      <p:pic>
        <p:nvPicPr>
          <p:cNvPr id="26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117673" y="190500"/>
            <a:ext cx="9215194" cy="11714229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Pierre Bonnard, Woman with Dog, 1891"/>
          <p:cNvSpPr txBox="1"/>
          <p:nvPr/>
        </p:nvSpPr>
        <p:spPr>
          <a:xfrm>
            <a:off x="16975212" y="12833777"/>
            <a:ext cx="5500117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Pierre Bonnard, Woman with Dog, 1891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The Pre-Raphaelites"/>
          <p:cNvSpPr txBox="1"/>
          <p:nvPr>
            <p:ph type="title"/>
          </p:nvPr>
        </p:nvSpPr>
        <p:spPr>
          <a:xfrm>
            <a:off x="1206498" y="312686"/>
            <a:ext cx="5978588" cy="828049"/>
          </a:xfrm>
          <a:prstGeom prst="rect">
            <a:avLst/>
          </a:prstGeom>
        </p:spPr>
        <p:txBody>
          <a:bodyPr/>
          <a:lstStyle>
            <a:lvl1pPr>
              <a:defRPr spc="-100" sz="4500"/>
            </a:lvl1pPr>
          </a:lstStyle>
          <a:p>
            <a:pPr/>
            <a:r>
              <a:t>The Pre-Raphaelites</a:t>
            </a:r>
          </a:p>
        </p:txBody>
      </p:sp>
      <p:sp>
        <p:nvSpPr>
          <p:cNvPr id="167" name="Sir John Everett Millais, Mariana 1851"/>
          <p:cNvSpPr txBox="1"/>
          <p:nvPr/>
        </p:nvSpPr>
        <p:spPr>
          <a:xfrm>
            <a:off x="9569628" y="11516472"/>
            <a:ext cx="5223968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Sir John Everett Millais, </a:t>
            </a:r>
            <a:r>
              <a:rPr i="1"/>
              <a:t>Mariana </a:t>
            </a:r>
            <a:r>
              <a:t>1851</a:t>
            </a:r>
          </a:p>
        </p:txBody>
      </p:sp>
      <p:pic>
        <p:nvPicPr>
          <p:cNvPr id="168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45854" y="1738161"/>
            <a:ext cx="7495052" cy="9164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115904" y="1777033"/>
            <a:ext cx="7564976" cy="9087058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Dante Gabriel Rossetti, Mariana, 1870"/>
          <p:cNvSpPr txBox="1"/>
          <p:nvPr/>
        </p:nvSpPr>
        <p:spPr>
          <a:xfrm>
            <a:off x="17489788" y="11516472"/>
            <a:ext cx="5376063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Dante Gabriel Rossetti, Mariana, 1870 </a:t>
            </a:r>
          </a:p>
        </p:txBody>
      </p:sp>
      <p:sp>
        <p:nvSpPr>
          <p:cNvPr id="171" name="Features…"/>
          <p:cNvSpPr txBox="1"/>
          <p:nvPr/>
        </p:nvSpPr>
        <p:spPr>
          <a:xfrm>
            <a:off x="570244" y="1989594"/>
            <a:ext cx="7300612" cy="414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Features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 Testing and transgressing aesthetic conventions.  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Precise, almost photographic quality.  “Truth to nature”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 Transformation of the crystalline realism of their style into a form of magical/spiritual/symbolic realism.  (Ruskin)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Belief in the interdisciplinary nature of the arts.</a:t>
            </a:r>
          </a:p>
          <a:p>
            <a:pPr marL="444500" indent="-444500" algn="l">
              <a:buSzPct val="100000"/>
              <a:buAutoNum type="arabicPeriod" startAt="1"/>
              <a:defRPr>
                <a:solidFill>
                  <a:srgbClr val="FFFFFF"/>
                </a:solidFill>
              </a:defRPr>
            </a:pPr>
            <a:r>
              <a:t>Literary and dramatic innovations that involved a renewed interest in Medieval /early modern content.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ir John Everett Millais, Christ in the House of His Parents, 1849–50"/>
          <p:cNvSpPr txBox="1"/>
          <p:nvPr/>
        </p:nvSpPr>
        <p:spPr>
          <a:xfrm>
            <a:off x="7485582" y="12930664"/>
            <a:ext cx="9412835" cy="4613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Sir John Everett Millais, Christ in the House of His Parents, 1849–50</a:t>
            </a:r>
            <a:r>
              <a:rPr i="1"/>
              <a:t> </a:t>
            </a:r>
          </a:p>
        </p:txBody>
      </p:sp>
      <p:pic>
        <p:nvPicPr>
          <p:cNvPr id="17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83926" y="0"/>
            <a:ext cx="21216147" cy="128788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438400" y="882650"/>
            <a:ext cx="19507200" cy="11950700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John William Waterhouse, Consulting the Oracle, 1884"/>
          <p:cNvSpPr txBox="1"/>
          <p:nvPr/>
        </p:nvSpPr>
        <p:spPr>
          <a:xfrm>
            <a:off x="8385809" y="12915482"/>
            <a:ext cx="761238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John William Waterhouse, Consulting the Oracle, 1884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Rectangle 4"/>
          <p:cNvSpPr txBox="1"/>
          <p:nvPr/>
        </p:nvSpPr>
        <p:spPr>
          <a:xfrm>
            <a:off x="14396151" y="12491942"/>
            <a:ext cx="9540622" cy="1351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>
            <a:lvl1pPr defTabSz="1828800">
              <a:defRPr sz="4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Paul Cézanne, Bend in the Road through the Forest, 1873-75 </a:t>
            </a:r>
          </a:p>
        </p:txBody>
      </p:sp>
      <p:pic>
        <p:nvPicPr>
          <p:cNvPr id="18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240282" y="795058"/>
            <a:ext cx="9852362" cy="1169934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Picture 4" descr="Picture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15054" y="1645920"/>
            <a:ext cx="13672061" cy="10424160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Rectangle 1"/>
          <p:cNvSpPr txBox="1"/>
          <p:nvPr/>
        </p:nvSpPr>
        <p:spPr>
          <a:xfrm>
            <a:off x="3190422" y="12847195"/>
            <a:ext cx="7921322" cy="6407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8" tIns="91438" rIns="91438" bIns="91438">
            <a:spAutoFit/>
          </a:bodyPr>
          <a:lstStyle/>
          <a:p>
            <a:pPr defTabSz="1828800"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Camille Pisarro, </a:t>
            </a:r>
            <a:r>
              <a:rPr b="1"/>
              <a:t>Jalais Hill, Pontoise</a:t>
            </a:r>
            <a:r>
              <a:t>, 1867</a:t>
            </a:r>
          </a:p>
        </p:txBody>
      </p:sp>
      <p:sp>
        <p:nvSpPr>
          <p:cNvPr id="183" name="Cézanne and Impressionism"/>
          <p:cNvSpPr txBox="1"/>
          <p:nvPr/>
        </p:nvSpPr>
        <p:spPr>
          <a:xfrm>
            <a:off x="398913" y="298486"/>
            <a:ext cx="6568512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914400">
              <a:defRPr sz="4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Cézanne and Impressionism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Rectangle 4"/>
          <p:cNvSpPr txBox="1"/>
          <p:nvPr/>
        </p:nvSpPr>
        <p:spPr>
          <a:xfrm>
            <a:off x="4455391" y="12792670"/>
            <a:ext cx="15918972" cy="881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8" tIns="91438" rIns="91438" bIns="91438">
            <a:spAutoFit/>
          </a:bodyPr>
          <a:lstStyle>
            <a:lvl1pPr algn="l" defTabSz="1828800">
              <a:defRPr sz="4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Paul Cézanne, The Gulf of Marseilles Seen from L’Estaque, 1885 </a:t>
            </a:r>
          </a:p>
        </p:txBody>
      </p:sp>
      <p:pic>
        <p:nvPicPr>
          <p:cNvPr id="18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17426" y="436896"/>
            <a:ext cx="16949149" cy="1235577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8590" y="2726237"/>
            <a:ext cx="10032277" cy="8263526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Rectangle 3"/>
          <p:cNvSpPr txBox="1"/>
          <p:nvPr/>
        </p:nvSpPr>
        <p:spPr>
          <a:xfrm>
            <a:off x="358591" y="11711027"/>
            <a:ext cx="10032274" cy="88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8" tIns="91438" rIns="91438" bIns="91438">
            <a:spAutoFit/>
          </a:bodyPr>
          <a:lstStyle/>
          <a:p>
            <a:pPr defTabSz="1828800">
              <a:defRPr sz="4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Paul Cézanne, </a:t>
            </a:r>
            <a:r>
              <a:rPr i="1"/>
              <a:t>Bathers</a:t>
            </a:r>
            <a:r>
              <a:t>, 1874–1875</a:t>
            </a:r>
          </a:p>
        </p:txBody>
      </p:sp>
      <p:pic>
        <p:nvPicPr>
          <p:cNvPr id="190" name="Picture 3" descr="Picture 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097766" y="2661105"/>
            <a:ext cx="12867124" cy="8393789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Rectangle 4"/>
          <p:cNvSpPr txBox="1"/>
          <p:nvPr/>
        </p:nvSpPr>
        <p:spPr>
          <a:xfrm>
            <a:off x="11617980" y="11711027"/>
            <a:ext cx="11813995" cy="8816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8" tIns="91438" rIns="91438" bIns="91438">
            <a:spAutoFit/>
          </a:bodyPr>
          <a:lstStyle/>
          <a:p>
            <a:pPr algn="l" defTabSz="1828800">
              <a:defRPr sz="4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Peter Paul Rubens, </a:t>
            </a:r>
            <a:r>
              <a:rPr i="1"/>
              <a:t>The Death of Adonis</a:t>
            </a:r>
            <a:r>
              <a:t>, ca. 1614</a:t>
            </a:r>
          </a:p>
        </p:txBody>
      </p:sp>
      <p:sp>
        <p:nvSpPr>
          <p:cNvPr id="192" name="Cézanne: Figures in a Landscape"/>
          <p:cNvSpPr txBox="1"/>
          <p:nvPr/>
        </p:nvSpPr>
        <p:spPr>
          <a:xfrm>
            <a:off x="422611" y="1319171"/>
            <a:ext cx="6660754" cy="685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914400">
              <a:defRPr sz="4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Cézanne: Figures in a Landscape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0" grpId="1"/>
      <p:bldP build="whole" bldLvl="1" animBg="1" rev="0" advAuto="0" spid="191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Picture 3" descr="Picture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07856" y="436994"/>
            <a:ext cx="14298336" cy="1195251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Rectangle 4"/>
          <p:cNvSpPr txBox="1"/>
          <p:nvPr/>
        </p:nvSpPr>
        <p:spPr>
          <a:xfrm>
            <a:off x="6319685" y="12817340"/>
            <a:ext cx="11104680" cy="881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91438" tIns="91438" rIns="91438" bIns="91438">
            <a:spAutoFit/>
          </a:bodyPr>
          <a:lstStyle>
            <a:lvl1pPr algn="l" defTabSz="1828800">
              <a:defRPr sz="4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Paul Cézanne, The Large Bathers, 1898-1905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0_BasicBlack">
  <a:themeElements>
    <a:clrScheme name="20_Basic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